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04" r:id="rId2"/>
    <p:sldId id="305" r:id="rId3"/>
    <p:sldId id="396" r:id="rId4"/>
    <p:sldId id="398" r:id="rId5"/>
    <p:sldId id="399" r:id="rId6"/>
    <p:sldId id="400" r:id="rId7"/>
    <p:sldId id="407" r:id="rId8"/>
    <p:sldId id="408" r:id="rId9"/>
    <p:sldId id="401" r:id="rId10"/>
    <p:sldId id="402" r:id="rId11"/>
    <p:sldId id="409" r:id="rId12"/>
    <p:sldId id="410" r:id="rId13"/>
    <p:sldId id="411" r:id="rId14"/>
    <p:sldId id="412" r:id="rId15"/>
    <p:sldId id="416" r:id="rId16"/>
    <p:sldId id="413" r:id="rId17"/>
    <p:sldId id="414" r:id="rId18"/>
    <p:sldId id="417" r:id="rId19"/>
    <p:sldId id="418" r:id="rId20"/>
    <p:sldId id="419" r:id="rId21"/>
    <p:sldId id="420" r:id="rId22"/>
    <p:sldId id="415" r:id="rId23"/>
    <p:sldId id="404" r:id="rId24"/>
    <p:sldId id="421" r:id="rId25"/>
    <p:sldId id="403" r:id="rId26"/>
    <p:sldId id="406" r:id="rId27"/>
    <p:sldId id="118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64" autoAdjust="0"/>
  </p:normalViewPr>
  <p:slideViewPr>
    <p:cSldViewPr snapToGrid="0" snapToObjects="1">
      <p:cViewPr varScale="1">
        <p:scale>
          <a:sx n="77" d="100"/>
          <a:sy n="77" d="100"/>
        </p:scale>
        <p:origin x="98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79D4E-5DAF-4A3A-B611-9401B2E67F8D}" type="datetimeFigureOut">
              <a:rPr lang="en-IN" smtClean="0"/>
              <a:t>07-01-2026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70C26-0F2C-4A6A-9CA9-8F2348C132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585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47406B23-44A3-2F24-B23B-59995C202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C06FF52D-84BE-3C35-36B3-9896EBE14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664069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D697B8F7-CBA3-86B0-8AF3-4CAEE6DA9836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406188" y="6407150"/>
            <a:ext cx="484187" cy="450850"/>
          </a:xfrm>
        </p:spPr>
        <p:txBody>
          <a:bodyPr lIns="78283" tIns="78283" rIns="78283" bIns="78283" anchor="t"/>
          <a:lstStyle>
            <a:lvl1pPr algn="ctr">
              <a:spcBef>
                <a:spcPts val="300"/>
              </a:spcBef>
              <a:defRPr sz="15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/>
            </a:pPr>
            <a:r>
              <a:rPr lang="en-IN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710891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">
            <a:extLst>
              <a:ext uri="{FF2B5EF4-FFF2-40B4-BE49-F238E27FC236}">
                <a16:creationId xmlns:a16="http://schemas.microsoft.com/office/drawing/2014/main" id="{3A2F3605-2EF2-B9FD-8C9B-9A9341F23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3" y="6769100"/>
            <a:ext cx="1908175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3" name="Shape">
            <a:extLst>
              <a:ext uri="{FF2B5EF4-FFF2-40B4-BE49-F238E27FC236}">
                <a16:creationId xmlns:a16="http://schemas.microsoft.com/office/drawing/2014/main" id="{BF13ABBD-304C-029D-1935-EB603BFC21F8}"/>
              </a:ext>
            </a:extLst>
          </p:cNvPr>
          <p:cNvSpPr/>
          <p:nvPr/>
        </p:nvSpPr>
        <p:spPr>
          <a:xfrm>
            <a:off x="0" y="1939925"/>
            <a:ext cx="6834188" cy="2463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/>
          </a:p>
        </p:txBody>
      </p:sp>
      <p:sp>
        <p:nvSpPr>
          <p:cNvPr id="84" name="LESSON 2…">
            <a:extLst>
              <a:ext uri="{FF2B5EF4-FFF2-40B4-BE49-F238E27FC236}">
                <a16:creationId xmlns:a16="http://schemas.microsoft.com/office/drawing/2014/main" id="{3BDD128E-630E-1A17-BB7F-F657441B4EC7}"/>
              </a:ext>
            </a:extLst>
          </p:cNvPr>
          <p:cNvSpPr txBox="1"/>
          <p:nvPr/>
        </p:nvSpPr>
        <p:spPr>
          <a:xfrm>
            <a:off x="166255" y="2208971"/>
            <a:ext cx="5191125" cy="1925708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/>
          <a:p>
            <a:pPr defTabSz="12192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600" b="1" dirty="0">
                <a:solidFill>
                  <a:srgbClr val="1D02E4"/>
                </a:solidFill>
                <a:highlight>
                  <a:srgbClr val="FFFF00"/>
                </a:highlight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Open Sans" panose="020B0606030504020204"/>
              </a:rPr>
              <a:t>CASE STUDY</a:t>
            </a:r>
            <a:br>
              <a:rPr lang="en-US" sz="4000" b="1" dirty="0">
                <a:solidFill>
                  <a:schemeClr val="bg1"/>
                </a:solidFill>
                <a:latin typeface="Open Sans" panose="020B0606030504020204"/>
              </a:rPr>
            </a:br>
            <a:r>
              <a:rPr lang="en-US" sz="4000" b="1" dirty="0">
                <a:solidFill>
                  <a:schemeClr val="bg1"/>
                </a:solidFill>
                <a:latin typeface="Open Sans" panose="020B0606030504020204"/>
              </a:rPr>
              <a:t>GOIANIA ,BRAZIL </a:t>
            </a:r>
            <a:br>
              <a:rPr lang="en-US" sz="4000" b="1" dirty="0">
                <a:solidFill>
                  <a:schemeClr val="bg1"/>
                </a:solidFill>
                <a:latin typeface="Open Sans" panose="020B0606030504020204"/>
              </a:rPr>
            </a:br>
            <a:r>
              <a:rPr lang="en-US" sz="4000" b="1" dirty="0">
                <a:solidFill>
                  <a:schemeClr val="bg1"/>
                </a:solidFill>
                <a:latin typeface="Open Sans" panose="020B0606030504020204"/>
              </a:rPr>
              <a:t>SEPT. 13, 1987</a:t>
            </a:r>
            <a:endParaRPr lang="en-IN" sz="3300" cap="all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" name="Shape">
            <a:extLst>
              <a:ext uri="{FF2B5EF4-FFF2-40B4-BE49-F238E27FC236}">
                <a16:creationId xmlns:a16="http://schemas.microsoft.com/office/drawing/2014/main" id="{80626194-34A2-C283-12B8-46DFDCB8CB35}"/>
              </a:ext>
            </a:extLst>
          </p:cNvPr>
          <p:cNvSpPr/>
          <p:nvPr/>
        </p:nvSpPr>
        <p:spPr>
          <a:xfrm flipH="1">
            <a:off x="-28575" y="-28575"/>
            <a:ext cx="12249150" cy="1260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lIns="39142" tIns="39142" rIns="39142" bIns="39142"/>
          <a:lstStyle/>
          <a:p>
            <a:pPr>
              <a:defRPr/>
            </a:pPr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B23D2D-2A42-FB58-A0A7-C42C6E39AE02}"/>
              </a:ext>
            </a:extLst>
          </p:cNvPr>
          <p:cNvSpPr/>
          <p:nvPr/>
        </p:nvSpPr>
        <p:spPr>
          <a:xfrm>
            <a:off x="2415669" y="315962"/>
            <a:ext cx="8117213" cy="598236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9142" tIns="39142" rIns="39142" bIns="39142" spcCol="3810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C00000"/>
                </a:solidFill>
                <a:latin typeface="Arial Black" panose="020B0A04020102020204" pitchFamily="34" charset="0"/>
              </a:rPr>
              <a:t>CBRN Module: CAPF</a:t>
            </a:r>
            <a:endParaRPr lang="en-IN" sz="3000" dirty="0">
              <a:solidFill>
                <a:srgbClr val="C00000"/>
              </a:solidFill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4103" name="AutoShape 2" descr="32.4 The Disaster Management Cycle - Population Health for Nurses | OpenStax">
            <a:extLst>
              <a:ext uri="{FF2B5EF4-FFF2-40B4-BE49-F238E27FC236}">
                <a16:creationId xmlns:a16="http://schemas.microsoft.com/office/drawing/2014/main" id="{28478B18-2C86-1538-5E55-5CA8B1A8BA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IN" altLang="en-US" sz="1800"/>
          </a:p>
        </p:txBody>
      </p:sp>
      <p:pic>
        <p:nvPicPr>
          <p:cNvPr id="4104" name="Picture 9">
            <a:extLst>
              <a:ext uri="{FF2B5EF4-FFF2-40B4-BE49-F238E27FC236}">
                <a16:creationId xmlns:a16="http://schemas.microsoft.com/office/drawing/2014/main" id="{DCAF4121-788D-2D05-16C2-AC1A441EF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4" y="2307382"/>
            <a:ext cx="13366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7">
            <a:extLst>
              <a:ext uri="{FF2B5EF4-FFF2-40B4-BE49-F238E27FC236}">
                <a16:creationId xmlns:a16="http://schemas.microsoft.com/office/drawing/2014/main" id="{C540FF45-796E-AFBA-2F3A-EB9299FA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9688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5D9CF2E8-E61F-D5F0-56DD-847B7101920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438" y="30163"/>
            <a:ext cx="10795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">
            <a:extLst>
              <a:ext uri="{FF2B5EF4-FFF2-40B4-BE49-F238E27FC236}">
                <a16:creationId xmlns:a16="http://schemas.microsoft.com/office/drawing/2014/main" id="{E1B7FBB4-BF44-266C-AE6E-3D032B96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1789113"/>
            <a:ext cx="4405313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F82843-B00E-8D34-EFE6-F092D9CBCC43}"/>
              </a:ext>
            </a:extLst>
          </p:cNvPr>
          <p:cNvSpPr txBox="1"/>
          <p:nvPr/>
        </p:nvSpPr>
        <p:spPr>
          <a:xfrm>
            <a:off x="1662309" y="4404360"/>
            <a:ext cx="4867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Presented by:- Pavan Dev Gaur, 2IC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3122F-AA10-E8FA-3157-0AB302019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PPT 2 -">
            <a:extLst>
              <a:ext uri="{FF2B5EF4-FFF2-40B4-BE49-F238E27FC236}">
                <a16:creationId xmlns:a16="http://schemas.microsoft.com/office/drawing/2014/main" id="{3E1037E9-326F-F4DC-B5EF-34C7C760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28245DA6-660A-B5EE-144D-4E4E33EB8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D889DC5C-AA6B-6702-FB96-DA1BCDB1EB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10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7FF45DF0-AF34-5373-CA73-B735F6550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004C6BEE-3CDB-602A-CE5F-3E478E7FA21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9030" y="1118721"/>
            <a:ext cx="9675159" cy="56178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0436344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ADE47EE-AF98-D6F4-D3EE-FBD5FEF1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1336119"/>
            <a:ext cx="7537450" cy="463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Nuclide	                                  Cs-137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(Sept.87)		1375 Ci 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Chemical form			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CsCl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Physical form			powder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CsCl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mass			93 g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Cs-137 mass	</a:t>
            </a: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19.3 g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Half-life			30 years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41063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ADE47EE-AF98-D6F4-D3EE-FBD5FEF1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1116013"/>
            <a:ext cx="7537450" cy="586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About </a:t>
            </a:r>
            <a:r>
              <a:rPr lang="en-US" sz="2400" dirty="0">
                <a:solidFill>
                  <a:srgbClr val="1D02E4"/>
                </a:solidFill>
                <a:latin typeface="Open Sans" panose="020B0606030504020204"/>
              </a:rPr>
              <a:t>112800</a:t>
            </a: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 people (11 of the total population) were monitored at the </a:t>
            </a:r>
            <a:r>
              <a:rPr lang="en-US" sz="2400" dirty="0">
                <a:solidFill>
                  <a:srgbClr val="00CC00"/>
                </a:solidFill>
                <a:latin typeface="Open Sans" panose="020B0606030504020204"/>
              </a:rPr>
              <a:t>Olympic Stadium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using survey meters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Open Sans" panose="020B0606030504020204"/>
              </a:rPr>
              <a:t>271</a:t>
            </a: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 were identified as contaminated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CC00"/>
                </a:solidFill>
                <a:latin typeface="Open Sans" panose="020B0606030504020204"/>
              </a:rPr>
              <a:t>50</a:t>
            </a: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 contaminated people were isolated in a camping area inside the Olympic Stadium for more detailed screening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  <a:latin typeface="Open Sans" panose="020B0606030504020204"/>
              </a:rPr>
              <a:t>20</a:t>
            </a: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 people were hospitalized or transferred to special housing with medical and nursing assistance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Open Sans" panose="020B0606030504020204"/>
              </a:rPr>
              <a:t>8</a:t>
            </a: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 patients transferred to the Navy Hospital in Rio de Janeiro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Contamination survey in the residences was initiated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3156814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4000" dirty="0">
                <a:solidFill>
                  <a:srgbClr val="FF0000"/>
                </a:solidFill>
              </a:rPr>
              <a:t>First countermeasures and contamination survey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3133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ADE47EE-AF98-D6F4-D3EE-FBD5FEF1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1336119"/>
            <a:ext cx="7537450" cy="406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sz="2600" dirty="0">
                <a:latin typeface="Open Sans" panose="020B0606030504020204"/>
              </a:rPr>
              <a:t>Surveyed		                         = 112,800</a:t>
            </a:r>
          </a:p>
          <a:p>
            <a:pPr>
              <a:defRPr/>
            </a:pPr>
            <a:r>
              <a:rPr lang="en-US" sz="2600" dirty="0">
                <a:latin typeface="Open Sans" panose="020B0606030504020204"/>
              </a:rPr>
              <a:t>Persons contaminated		          = 271</a:t>
            </a:r>
          </a:p>
          <a:p>
            <a:pPr lvl="1">
              <a:defRPr/>
            </a:pPr>
            <a:r>
              <a:rPr lang="en-US" sz="2600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/>
              </a:rPr>
              <a:t> </a:t>
            </a:r>
            <a:r>
              <a:rPr lang="en-US" sz="2600" dirty="0">
                <a:latin typeface="Open Sans" panose="020B0606030504020204"/>
              </a:rPr>
              <a:t>contamination on clothing, shoes        = 120</a:t>
            </a:r>
          </a:p>
          <a:p>
            <a:pPr lvl="1">
              <a:defRPr/>
            </a:pPr>
            <a:r>
              <a:rPr lang="en-US" sz="2600" dirty="0">
                <a:latin typeface="Open Sans" panose="020B0606030504020204"/>
              </a:rPr>
              <a:t> internal, external contamination	= 151</a:t>
            </a:r>
          </a:p>
          <a:p>
            <a:pPr>
              <a:defRPr/>
            </a:pPr>
            <a:r>
              <a:rPr lang="en-US" sz="2600" dirty="0">
                <a:latin typeface="Open Sans" panose="020B0606030504020204"/>
              </a:rPr>
              <a:t>Local radiation injuries (burns)		= 28</a:t>
            </a:r>
          </a:p>
          <a:p>
            <a:pPr>
              <a:defRPr/>
            </a:pPr>
            <a:r>
              <a:rPr lang="en-US" sz="2600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/>
              </a:rPr>
              <a:t>Bone marrow failure			= 14</a:t>
            </a:r>
          </a:p>
          <a:p>
            <a:pPr>
              <a:defRPr/>
            </a:pPr>
            <a:r>
              <a:rPr lang="en-US" sz="2600" dirty="0">
                <a:latin typeface="Open Sans" panose="020B0606030504020204"/>
              </a:rPr>
              <a:t>Acute radiation syndrome	                 = 8</a:t>
            </a:r>
          </a:p>
          <a:p>
            <a:pPr>
              <a:defRPr/>
            </a:pPr>
            <a:r>
              <a:rPr lang="en-US" sz="2600" dirty="0">
                <a:latin typeface="Open Sans" panose="020B0606030504020204"/>
              </a:rPr>
              <a:t>Fatalities		     </a:t>
            </a:r>
            <a:r>
              <a:rPr lang="en-US" sz="2600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/>
              </a:rPr>
              <a:t>= 4 ( </a:t>
            </a:r>
            <a:r>
              <a:rPr lang="en-US" sz="2600" dirty="0">
                <a:latin typeface="Open Sans" panose="020B0606030504020204"/>
              </a:rPr>
              <a:t>2 men, 1 woman and 1 child)</a:t>
            </a:r>
            <a:endParaRPr lang="en-US" sz="2600" dirty="0">
              <a:effectLst>
                <a:outerShdw blurRad="38100" dist="38100" dir="2700000" algn="tl">
                  <a:srgbClr val="FFFFFF"/>
                </a:outerShdw>
              </a:effectLst>
              <a:latin typeface="Open Sans" panose="020B0606030504020204"/>
            </a:endParaRP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694602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4000" dirty="0">
                <a:solidFill>
                  <a:srgbClr val="FF0000"/>
                </a:solidFill>
              </a:rPr>
              <a:t>Response 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6493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ADE47EE-AF98-D6F4-D3EE-FBD5FEF1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1336119"/>
            <a:ext cx="7537450" cy="379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dirty="0">
                <a:latin typeface="Open Sans" panose="020B0606030504020204"/>
              </a:rPr>
              <a:t>Decontamination of city: 730 workers required</a:t>
            </a:r>
          </a:p>
          <a:p>
            <a:pPr>
              <a:defRPr/>
            </a:pPr>
            <a:r>
              <a:rPr lang="en-US" dirty="0">
                <a:latin typeface="Open Sans" panose="020B0606030504020204"/>
              </a:rPr>
              <a:t>Houses affected: 98</a:t>
            </a:r>
          </a:p>
          <a:p>
            <a:pPr lvl="1">
              <a:defRPr/>
            </a:pPr>
            <a:r>
              <a:rPr lang="en-US" sz="2800" dirty="0">
                <a:latin typeface="Open Sans" panose="020B0606030504020204"/>
              </a:rPr>
              <a:t>41 evacuated</a:t>
            </a:r>
          </a:p>
          <a:p>
            <a:pPr lvl="1">
              <a:defRPr/>
            </a:pPr>
            <a:r>
              <a:rPr lang="en-US" sz="2800" dirty="0">
                <a:latin typeface="Open Sans" panose="020B0606030504020204"/>
              </a:rPr>
              <a:t>6 demolished</a:t>
            </a:r>
          </a:p>
          <a:p>
            <a:pPr lvl="1">
              <a:defRPr/>
            </a:pPr>
            <a:r>
              <a:rPr lang="en-US" sz="2800" dirty="0">
                <a:latin typeface="Open Sans" panose="020B0606030504020204"/>
              </a:rPr>
              <a:t>51 repaired</a:t>
            </a:r>
          </a:p>
          <a:p>
            <a:pPr>
              <a:defRPr/>
            </a:pPr>
            <a:r>
              <a:rPr lang="en-US" dirty="0">
                <a:latin typeface="Open Sans" panose="020B0606030504020204"/>
              </a:rPr>
              <a:t>Decontaminated public places: 58</a:t>
            </a:r>
          </a:p>
          <a:p>
            <a:pPr lvl="1">
              <a:defRPr/>
            </a:pPr>
            <a:r>
              <a:rPr lang="en-US" sz="2800" dirty="0">
                <a:latin typeface="Open Sans" panose="020B0606030504020204"/>
              </a:rPr>
              <a:t>pavements, squares, shops and bars</a:t>
            </a:r>
          </a:p>
          <a:p>
            <a:pPr>
              <a:defRPr/>
            </a:pPr>
            <a:r>
              <a:rPr lang="en-US" dirty="0">
                <a:latin typeface="Open Sans" panose="020B0606030504020204"/>
              </a:rPr>
              <a:t>Number of vehicles decontaminated: 64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/>
              </a:rPr>
              <a:t> 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1310155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4000" dirty="0">
                <a:solidFill>
                  <a:srgbClr val="FF0000"/>
                </a:solidFill>
              </a:rPr>
              <a:t>More Response Statistics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88355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ADE47EE-AF98-D6F4-D3EE-FBD5FEF1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1336119"/>
            <a:ext cx="7537450" cy="4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dirty="0">
                <a:latin typeface="Open Sans" panose="020B0606030504020204"/>
              </a:rPr>
              <a:t>Waste storage site:</a:t>
            </a:r>
          </a:p>
          <a:p>
            <a:pPr lvl="1">
              <a:defRPr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/>
              </a:rPr>
              <a:t> </a:t>
            </a:r>
            <a:r>
              <a:rPr lang="en-US" sz="2800" dirty="0">
                <a:latin typeface="Open Sans" panose="020B0606030504020204"/>
              </a:rPr>
              <a:t>20 km from the city  to accommodate 4,000-5,000m</a:t>
            </a:r>
            <a:r>
              <a:rPr lang="en-US" sz="2800" baseline="30000" dirty="0">
                <a:latin typeface="Open Sans" panose="020B0606030504020204"/>
              </a:rPr>
              <a:t>3 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/>
              </a:rPr>
              <a:t> </a:t>
            </a:r>
          </a:p>
          <a:p>
            <a:pPr lvl="1"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Open Sans" panose="020B0606030504020204"/>
            </a:endParaRPr>
          </a:p>
          <a:p>
            <a:pPr>
              <a:defRPr/>
            </a:pPr>
            <a:r>
              <a:rPr lang="en-US" dirty="0">
                <a:latin typeface="Open Sans" panose="020B0606030504020204"/>
              </a:rPr>
              <a:t>Types of waste packaging used:</a:t>
            </a:r>
          </a:p>
          <a:p>
            <a:pPr lvl="1">
              <a:defRPr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/>
              </a:rPr>
              <a:t> </a:t>
            </a:r>
            <a:r>
              <a:rPr lang="en-US" sz="2800" dirty="0">
                <a:latin typeface="Open Sans" panose="020B0606030504020204"/>
              </a:rPr>
              <a:t>4,500 metal drums (200L)</a:t>
            </a:r>
          </a:p>
          <a:p>
            <a:pPr lvl="1">
              <a:defRPr/>
            </a:pPr>
            <a:r>
              <a:rPr lang="en-US" sz="2800" dirty="0">
                <a:latin typeface="Open Sans" panose="020B0606030504020204"/>
              </a:rPr>
              <a:t> 1,400 metal boxes (5 </a:t>
            </a:r>
            <a:r>
              <a:rPr lang="en-US" sz="2800" dirty="0" err="1">
                <a:latin typeface="Open Sans" panose="020B0606030504020204"/>
              </a:rPr>
              <a:t>tonnes</a:t>
            </a:r>
            <a:r>
              <a:rPr lang="en-US" sz="2800" dirty="0">
                <a:latin typeface="Open Sans" panose="020B0606030504020204"/>
              </a:rPr>
              <a:t>)</a:t>
            </a:r>
          </a:p>
          <a:p>
            <a:pPr lvl="1">
              <a:defRPr/>
            </a:pPr>
            <a:r>
              <a:rPr lang="en-US" sz="2800" dirty="0">
                <a:latin typeface="Open Sans" panose="020B0606030504020204"/>
              </a:rPr>
              <a:t> 10 shipping containers (32m</a:t>
            </a:r>
            <a:r>
              <a:rPr lang="en-US" sz="2800" baseline="30000" dirty="0">
                <a:latin typeface="Open Sans" panose="020B0606030504020204"/>
              </a:rPr>
              <a:t>3</a:t>
            </a:r>
            <a:r>
              <a:rPr lang="en-US" sz="2800" dirty="0">
                <a:latin typeface="Open Sans" panose="020B0606030504020204"/>
              </a:rPr>
              <a:t>)</a:t>
            </a:r>
          </a:p>
          <a:p>
            <a:pPr lvl="1">
              <a:defRPr/>
            </a:pPr>
            <a:r>
              <a:rPr lang="en-US" sz="2800" dirty="0">
                <a:latin typeface="Open Sans" panose="020B0606030504020204"/>
              </a:rPr>
              <a:t> 6 sets of concrete packaging</a:t>
            </a:r>
          </a:p>
          <a:p>
            <a:pPr>
              <a:defRPr/>
            </a:pPr>
            <a:r>
              <a:rPr lang="en-US" dirty="0">
                <a:latin typeface="Open Sans" panose="020B0606030504020204"/>
              </a:rPr>
              <a:t>Volume of waste stored: 3,500 m</a:t>
            </a:r>
            <a:r>
              <a:rPr lang="en-US" baseline="30000" dirty="0">
                <a:latin typeface="Open Sans" panose="020B0606030504020204"/>
              </a:rPr>
              <a:t>3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/>
              </a:rPr>
              <a:t>,  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1310155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4000" dirty="0">
                <a:solidFill>
                  <a:srgbClr val="FF0000"/>
                </a:solidFill>
              </a:rPr>
              <a:t>More Response Statistics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96799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ADE47EE-AF98-D6F4-D3EE-FBD5FEF1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1336119"/>
            <a:ext cx="7537450" cy="449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dirty="0">
                <a:latin typeface="Open Sans" panose="020B0606030504020204"/>
              </a:rPr>
              <a:t>Four early fatalities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Open Sans" panose="020B0606030504020204"/>
              </a:rPr>
              <a:t>A large number of persons contaminated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Open Sans" panose="020B0606030504020204"/>
              </a:rPr>
              <a:t>The environment severely contaminated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Open Sans" panose="020B0606030504020204"/>
              </a:rPr>
              <a:t>Large quantities of RW generated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Open Sans" panose="020B0606030504020204"/>
              </a:rPr>
              <a:t>Significant economic loss and burden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Open Sans" panose="020B0606030504020204"/>
              </a:rPr>
              <a:t>Substantial physiological impact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0" y="1406525"/>
            <a:ext cx="4217437" cy="1310155"/>
          </a:xfrm>
          <a:prstGeom prst="rect">
            <a:avLst/>
          </a:prstGeom>
          <a:ln w="12700">
            <a:miter lim="400000"/>
          </a:ln>
        </p:spPr>
        <p:txBody>
          <a:bodyPr wrap="square"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4000" dirty="0">
                <a:solidFill>
                  <a:srgbClr val="FF0000"/>
                </a:solidFill>
              </a:rPr>
              <a:t>The Consequences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34940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1" y="1406525"/>
            <a:ext cx="4048773" cy="2849038"/>
          </a:xfrm>
          <a:prstGeom prst="rect">
            <a:avLst/>
          </a:prstGeom>
          <a:ln w="12700">
            <a:miter lim="400000"/>
          </a:ln>
        </p:spPr>
        <p:txBody>
          <a:bodyPr wrap="square"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Abandoned Radiotherapy Clinic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3113" y="1379086"/>
            <a:ext cx="7418228" cy="47975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74631937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18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1063933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CONTAMINATION CHECK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252" y="1233487"/>
            <a:ext cx="7620134" cy="513397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49827519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19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1063933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LOOKING FOR HOT SPOTS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7636" y="1286028"/>
            <a:ext cx="7781365" cy="50195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3428965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Upon completing this lesson, you will be able to:">
            <a:extLst>
              <a:ext uri="{FF2B5EF4-FFF2-40B4-BE49-F238E27FC236}">
                <a16:creationId xmlns:a16="http://schemas.microsoft.com/office/drawing/2014/main" id="{A5FBE620-7BE3-92C3-A3E9-BF1F4B96D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352550"/>
            <a:ext cx="3814763" cy="3878263"/>
          </a:xfrm>
          <a:prstGeom prst="rect">
            <a:avLst/>
          </a:prstGeom>
          <a:solidFill>
            <a:srgbClr val="E46C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618" tIns="44618" rIns="44618" bIns="44618"/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4572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9144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1371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18288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18288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18288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18288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18288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210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Upon completing this lesson, you will be able to:</a:t>
            </a:r>
          </a:p>
        </p:txBody>
      </p:sp>
      <p:sp>
        <p:nvSpPr>
          <p:cNvPr id="6147" name="OBJECTIVES">
            <a:extLst>
              <a:ext uri="{FF2B5EF4-FFF2-40B4-BE49-F238E27FC236}">
                <a16:creationId xmlns:a16="http://schemas.microsoft.com/office/drawing/2014/main" id="{07583870-BA09-0B93-D3D8-EE9553F27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700" y="393700"/>
            <a:ext cx="269557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OBJECTIVES</a:t>
            </a:r>
          </a:p>
        </p:txBody>
      </p:sp>
      <p:sp>
        <p:nvSpPr>
          <p:cNvPr id="6148" name="Slide Number">
            <a:extLst>
              <a:ext uri="{FF2B5EF4-FFF2-40B4-BE49-F238E27FC236}">
                <a16:creationId xmlns:a16="http://schemas.microsoft.com/office/drawing/2014/main" id="{45AF9D8A-AB82-A1AC-65C9-9018D9A0329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60163" y="6407150"/>
            <a:ext cx="193675" cy="338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C5AEF8F9-6E22-4F11-AAF0-1E6A6F641DC0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6149" name="List two steps to treat a closed wound.…">
            <a:extLst>
              <a:ext uri="{FF2B5EF4-FFF2-40B4-BE49-F238E27FC236}">
                <a16:creationId xmlns:a16="http://schemas.microsoft.com/office/drawing/2014/main" id="{B8747A0F-CCFF-13B3-49D2-340E4B6DF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92" y="1352550"/>
            <a:ext cx="6272212" cy="382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9142" tIns="39142" rIns="39142" bIns="39142">
            <a:spAutoFit/>
          </a:bodyPr>
          <a:lstStyle>
            <a:lvl1pPr marL="342900" indent="-342900" defTabSz="9477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0" algn="l"/>
                <a:tab pos="1822450" algn="l"/>
                <a:tab pos="2514600" algn="l"/>
                <a:tab pos="319405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47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0" algn="l"/>
                <a:tab pos="1822450" algn="l"/>
                <a:tab pos="2514600" algn="l"/>
                <a:tab pos="319405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0" algn="l"/>
                <a:tab pos="1822450" algn="l"/>
                <a:tab pos="2514600" algn="l"/>
                <a:tab pos="31940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0" algn="l"/>
                <a:tab pos="1822450" algn="l"/>
                <a:tab pos="2514600" algn="l"/>
                <a:tab pos="3194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0" algn="l"/>
                <a:tab pos="1822450" algn="l"/>
                <a:tab pos="2514600" algn="l"/>
                <a:tab pos="3194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0" algn="l"/>
                <a:tab pos="1822450" algn="l"/>
                <a:tab pos="2514600" algn="l"/>
                <a:tab pos="3194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0" algn="l"/>
                <a:tab pos="1822450" algn="l"/>
                <a:tab pos="2514600" algn="l"/>
                <a:tab pos="3194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0" algn="l"/>
                <a:tab pos="1822450" algn="l"/>
                <a:tab pos="2514600" algn="l"/>
                <a:tab pos="3194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0" algn="l"/>
                <a:tab pos="1822450" algn="l"/>
                <a:tab pos="2514600" algn="l"/>
                <a:tab pos="3194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82296" indent="0">
              <a:lnSpc>
                <a:spcPct val="150000"/>
              </a:lnSpc>
              <a:buNone/>
            </a:pPr>
            <a:r>
              <a:rPr lang="en-US" dirty="0">
                <a:latin typeface="Open Sans" panose="020B0606030504020204"/>
              </a:rPr>
              <a:t>About Goiania, Brazil. </a:t>
            </a:r>
          </a:p>
          <a:p>
            <a:pPr marL="82296" indent="0">
              <a:lnSpc>
                <a:spcPct val="150000"/>
              </a:lnSpc>
              <a:buNone/>
            </a:pPr>
            <a:r>
              <a:rPr lang="en-US" dirty="0">
                <a:latin typeface="Open Sans" panose="020B0606030504020204"/>
              </a:rPr>
              <a:t>Cause of radiological accidents of Goiania.</a:t>
            </a:r>
          </a:p>
          <a:p>
            <a:pPr marL="82296" indent="0">
              <a:lnSpc>
                <a:spcPct val="150000"/>
              </a:lnSpc>
              <a:buNone/>
            </a:pPr>
            <a:r>
              <a:rPr lang="en-US" dirty="0">
                <a:latin typeface="Open Sans" panose="020B0606030504020204"/>
              </a:rPr>
              <a:t>Effect of radiological accidents.</a:t>
            </a:r>
          </a:p>
          <a:p>
            <a:pPr marL="82296" indent="0">
              <a:lnSpc>
                <a:spcPct val="150000"/>
              </a:lnSpc>
              <a:buNone/>
            </a:pPr>
            <a:r>
              <a:rPr lang="en-US" dirty="0">
                <a:latin typeface="Open Sans" panose="020B0606030504020204"/>
              </a:rPr>
              <a:t>Lesson learnt of this accident.</a:t>
            </a:r>
          </a:p>
          <a:p>
            <a:pPr marL="82296" indent="0">
              <a:lnSpc>
                <a:spcPct val="150000"/>
              </a:lnSpc>
              <a:buNone/>
            </a:pPr>
            <a:r>
              <a:rPr lang="en-US" dirty="0">
                <a:latin typeface="Open Sans" panose="020B0606030504020204"/>
              </a:rPr>
              <a:t>Review</a:t>
            </a:r>
          </a:p>
        </p:txBody>
      </p:sp>
      <p:grpSp>
        <p:nvGrpSpPr>
          <p:cNvPr id="6150" name="Group">
            <a:extLst>
              <a:ext uri="{FF2B5EF4-FFF2-40B4-BE49-F238E27FC236}">
                <a16:creationId xmlns:a16="http://schemas.microsoft.com/office/drawing/2014/main" id="{E0D2C459-C99F-CE34-03A7-9EDFE5388882}"/>
              </a:ext>
            </a:extLst>
          </p:cNvPr>
          <p:cNvGrpSpPr>
            <a:grpSpLocks/>
          </p:cNvGrpSpPr>
          <p:nvPr/>
        </p:nvGrpSpPr>
        <p:grpSpPr bwMode="auto">
          <a:xfrm>
            <a:off x="5116513" y="1419943"/>
            <a:ext cx="609600" cy="841375"/>
            <a:chOff x="0" y="115975"/>
            <a:chExt cx="1219200" cy="1681957"/>
          </a:xfrm>
        </p:grpSpPr>
        <p:sp>
          <p:nvSpPr>
            <p:cNvPr id="6160" name="Circle">
              <a:extLst>
                <a:ext uri="{FF2B5EF4-FFF2-40B4-BE49-F238E27FC236}">
                  <a16:creationId xmlns:a16="http://schemas.microsoft.com/office/drawing/2014/main" id="{BFEFED60-F19B-83B2-C56B-5AEEE11D9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1" name="1">
              <a:extLst>
                <a:ext uri="{FF2B5EF4-FFF2-40B4-BE49-F238E27FC236}">
                  <a16:creationId xmlns:a16="http://schemas.microsoft.com/office/drawing/2014/main" id="{11AC985F-14ED-F169-BBD1-6D34C5BD3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i="1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rPr>
                <a:t>1</a:t>
              </a:r>
            </a:p>
          </p:txBody>
        </p:sp>
      </p:grpSp>
      <p:grpSp>
        <p:nvGrpSpPr>
          <p:cNvPr id="6151" name="Group">
            <a:extLst>
              <a:ext uri="{FF2B5EF4-FFF2-40B4-BE49-F238E27FC236}">
                <a16:creationId xmlns:a16="http://schemas.microsoft.com/office/drawing/2014/main" id="{20F86CA4-E555-2C56-06E5-00A652334CAF}"/>
              </a:ext>
            </a:extLst>
          </p:cNvPr>
          <p:cNvGrpSpPr>
            <a:grpSpLocks/>
          </p:cNvGrpSpPr>
          <p:nvPr/>
        </p:nvGrpSpPr>
        <p:grpSpPr bwMode="auto">
          <a:xfrm>
            <a:off x="5116513" y="2288671"/>
            <a:ext cx="609600" cy="839787"/>
            <a:chOff x="0" y="265244"/>
            <a:chExt cx="1219200" cy="1681957"/>
          </a:xfrm>
        </p:grpSpPr>
        <p:sp>
          <p:nvSpPr>
            <p:cNvPr id="6158" name="Circle">
              <a:extLst>
                <a:ext uri="{FF2B5EF4-FFF2-40B4-BE49-F238E27FC236}">
                  <a16:creationId xmlns:a16="http://schemas.microsoft.com/office/drawing/2014/main" id="{46440D3F-BE77-8B69-CC09-E88079149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9" name="2">
              <a:extLst>
                <a:ext uri="{FF2B5EF4-FFF2-40B4-BE49-F238E27FC236}">
                  <a16:creationId xmlns:a16="http://schemas.microsoft.com/office/drawing/2014/main" id="{C4C3632B-7569-1165-24FC-E27B43269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730" y="265244"/>
              <a:ext cx="822592" cy="1681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i="1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rPr>
                <a:t>2</a:t>
              </a:r>
            </a:p>
          </p:txBody>
        </p:sp>
      </p:grpSp>
      <p:grpSp>
        <p:nvGrpSpPr>
          <p:cNvPr id="6152" name="Group">
            <a:extLst>
              <a:ext uri="{FF2B5EF4-FFF2-40B4-BE49-F238E27FC236}">
                <a16:creationId xmlns:a16="http://schemas.microsoft.com/office/drawing/2014/main" id="{0615D5AE-2432-80B4-BDBE-61BB1ABA5E01}"/>
              </a:ext>
            </a:extLst>
          </p:cNvPr>
          <p:cNvGrpSpPr>
            <a:grpSpLocks/>
          </p:cNvGrpSpPr>
          <p:nvPr/>
        </p:nvGrpSpPr>
        <p:grpSpPr bwMode="auto">
          <a:xfrm>
            <a:off x="5151519" y="2975285"/>
            <a:ext cx="609600" cy="841375"/>
            <a:chOff x="0" y="141375"/>
            <a:chExt cx="1219200" cy="1681957"/>
          </a:xfrm>
        </p:grpSpPr>
        <p:sp>
          <p:nvSpPr>
            <p:cNvPr id="6156" name="Circle">
              <a:extLst>
                <a:ext uri="{FF2B5EF4-FFF2-40B4-BE49-F238E27FC236}">
                  <a16:creationId xmlns:a16="http://schemas.microsoft.com/office/drawing/2014/main" id="{FCF35733-60FC-93CD-7307-C2285669E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7" name="3">
              <a:extLst>
                <a:ext uri="{FF2B5EF4-FFF2-40B4-BE49-F238E27FC236}">
                  <a16:creationId xmlns:a16="http://schemas.microsoft.com/office/drawing/2014/main" id="{FDCF21D6-2804-6A30-078A-A7B3411F7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04" y="141375"/>
              <a:ext cx="822592" cy="168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i="1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rPr>
                <a:t>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2E74A82-DCD4-FA30-EC83-08DE74C40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9304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837AE-12EE-6DA2-8040-138CDF093ED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9779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">
            <a:extLst>
              <a:ext uri="{FF2B5EF4-FFF2-40B4-BE49-F238E27FC236}">
                <a16:creationId xmlns:a16="http://schemas.microsoft.com/office/drawing/2014/main" id="{0615D5AE-2432-80B4-BDBE-61BB1ABA5E01}"/>
              </a:ext>
            </a:extLst>
          </p:cNvPr>
          <p:cNvGrpSpPr>
            <a:grpSpLocks/>
          </p:cNvGrpSpPr>
          <p:nvPr/>
        </p:nvGrpSpPr>
        <p:grpSpPr bwMode="auto">
          <a:xfrm>
            <a:off x="5148263" y="3752966"/>
            <a:ext cx="609600" cy="841375"/>
            <a:chOff x="0" y="141375"/>
            <a:chExt cx="1219200" cy="1681957"/>
          </a:xfrm>
        </p:grpSpPr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FCF35733-60FC-93CD-7307-C2285669E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" name="3">
              <a:extLst>
                <a:ext uri="{FF2B5EF4-FFF2-40B4-BE49-F238E27FC236}">
                  <a16:creationId xmlns:a16="http://schemas.microsoft.com/office/drawing/2014/main" id="{FDCF21D6-2804-6A30-078A-A7B3411F7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04" y="141375"/>
              <a:ext cx="822592" cy="168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i="1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rPr>
                <a:t>4</a:t>
              </a:r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0615D5AE-2432-80B4-BDBE-61BB1ABA5E01}"/>
              </a:ext>
            </a:extLst>
          </p:cNvPr>
          <p:cNvGrpSpPr>
            <a:grpSpLocks/>
          </p:cNvGrpSpPr>
          <p:nvPr/>
        </p:nvGrpSpPr>
        <p:grpSpPr bwMode="auto">
          <a:xfrm>
            <a:off x="5141913" y="4516928"/>
            <a:ext cx="609600" cy="841375"/>
            <a:chOff x="0" y="141375"/>
            <a:chExt cx="1219200" cy="168195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FCF35733-60FC-93CD-7307-C2285669E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" name="3">
              <a:extLst>
                <a:ext uri="{FF2B5EF4-FFF2-40B4-BE49-F238E27FC236}">
                  <a16:creationId xmlns:a16="http://schemas.microsoft.com/office/drawing/2014/main" id="{FDCF21D6-2804-6A30-078A-A7B3411F7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04" y="141375"/>
              <a:ext cx="822592" cy="168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i="1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rPr>
                <a:t>5</a:t>
              </a:r>
            </a:p>
          </p:txBody>
        </p:sp>
      </p:grpSp>
      <p:grpSp>
        <p:nvGrpSpPr>
          <p:cNvPr id="4" name="Group">
            <a:extLst>
              <a:ext uri="{FF2B5EF4-FFF2-40B4-BE49-F238E27FC236}">
                <a16:creationId xmlns:a16="http://schemas.microsoft.com/office/drawing/2014/main" id="{CAD20534-11FD-23CB-AB62-6E138963D70E}"/>
              </a:ext>
            </a:extLst>
          </p:cNvPr>
          <p:cNvGrpSpPr>
            <a:grpSpLocks/>
          </p:cNvGrpSpPr>
          <p:nvPr/>
        </p:nvGrpSpPr>
        <p:grpSpPr bwMode="auto">
          <a:xfrm>
            <a:off x="5131500" y="5215833"/>
            <a:ext cx="609600" cy="841375"/>
            <a:chOff x="0" y="1413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489358D7-BE4D-DFC4-AC88-C28F15879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" name="3">
              <a:extLst>
                <a:ext uri="{FF2B5EF4-FFF2-40B4-BE49-F238E27FC236}">
                  <a16:creationId xmlns:a16="http://schemas.microsoft.com/office/drawing/2014/main" id="{DF9FADC7-CBE7-D502-724C-E288E0D14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04" y="141375"/>
              <a:ext cx="822592" cy="168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9142" tIns="39142" rIns="39142" bIns="3914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i="1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rPr>
                <a:t>6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20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1556376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REMOVING CONTAMINATED ITEMS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612" y="1347926"/>
            <a:ext cx="7292788" cy="49576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15707791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-10160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21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1063933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TEMPORARY STORAGE SITE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236" y="1280458"/>
            <a:ext cx="7632166" cy="50250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76131393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ADE47EE-AF98-D6F4-D3EE-FBD5FEF1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1336119"/>
            <a:ext cx="7537450" cy="470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 algn="just">
              <a:lnSpc>
                <a:spcPct val="150000"/>
              </a:lnSpc>
              <a:buAutoNum type="arabicParenBoth"/>
            </a:pPr>
            <a:r>
              <a:rPr lang="en-US" dirty="0">
                <a:latin typeface="Open Sans" panose="020B0606030504020204"/>
              </a:rPr>
              <a:t>A radiological accident entailing contamination due to the breaking up of a radioactive source can be aggravated if much time elapses before the discovery of the accident. 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>
                <a:latin typeface="Open Sans" panose="020B0606030504020204"/>
              </a:rPr>
              <a:t>(2) The physical and chemical properties of a radioactive source are important factors in an accident. </a:t>
            </a:r>
            <a:r>
              <a:rPr lang="en-US" b="1" dirty="0">
                <a:solidFill>
                  <a:srgbClr val="C00000"/>
                </a:solidFill>
                <a:latin typeface="Open Sans" panose="020B0606030504020204"/>
              </a:rPr>
              <a:t>The records </a:t>
            </a:r>
            <a:r>
              <a:rPr lang="en-US" dirty="0">
                <a:latin typeface="Open Sans" panose="020B0606030504020204"/>
              </a:rPr>
              <a:t>of sealed sources should contain that information. </a:t>
            </a:r>
            <a:endParaRPr lang="en-US" sz="2000" dirty="0">
              <a:latin typeface="Open Sans" panose="020B0606030504020204"/>
            </a:endParaRP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22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694602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4000" dirty="0">
                <a:solidFill>
                  <a:srgbClr val="FF0000"/>
                </a:solidFill>
              </a:rPr>
              <a:t>Lesson learnt</a:t>
            </a:r>
            <a:endParaRPr lang="en-US" sz="4000" dirty="0"/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49663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89734-8D3F-025B-7674-D0ED39ED6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A0DAC608-2C6F-1735-D143-06192AE7F063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A7C8E402-51C8-6751-23D3-11633387D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1279526"/>
            <a:ext cx="753745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>
              <a:lnSpc>
                <a:spcPct val="100000"/>
              </a:lnSpc>
              <a:buAutoNum type="arabicParenBoth" startAt="3"/>
            </a:pPr>
            <a:r>
              <a:rPr lang="en-US" dirty="0">
                <a:latin typeface="Open Sans" panose="020B0606030504020204"/>
              </a:rPr>
              <a:t>Public should be made </a:t>
            </a:r>
            <a:r>
              <a:rPr lang="en-US" b="1" dirty="0">
                <a:solidFill>
                  <a:srgbClr val="FF00FF"/>
                </a:solidFill>
                <a:latin typeface="Open Sans" panose="020B0606030504020204"/>
              </a:rPr>
              <a:t>aware</a:t>
            </a:r>
            <a:r>
              <a:rPr lang="en-US" dirty="0">
                <a:latin typeface="Open Sans" panose="020B0606030504020204"/>
              </a:rPr>
              <a:t> of what radiation is and of its applications. 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dirty="0">
                <a:latin typeface="Open Sans" panose="020B0606030504020204"/>
              </a:rPr>
              <a:t>(4) An adequate system of </a:t>
            </a:r>
            <a:r>
              <a:rPr lang="en-US" b="1" dirty="0">
                <a:solidFill>
                  <a:srgbClr val="FF0000"/>
                </a:solidFill>
                <a:latin typeface="Open Sans" panose="020B0606030504020204"/>
              </a:rPr>
              <a:t>social and psychological </a:t>
            </a:r>
            <a:r>
              <a:rPr lang="en-US" dirty="0">
                <a:latin typeface="Open Sans" panose="020B0606030504020204"/>
              </a:rPr>
              <a:t>support should be provided following a radiological accident causing serious contamination. 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dirty="0">
                <a:latin typeface="Open Sans" panose="020B0606030504020204"/>
              </a:rPr>
              <a:t>(5) </a:t>
            </a:r>
            <a:r>
              <a:rPr lang="en-US" b="1" i="1" dirty="0">
                <a:solidFill>
                  <a:srgbClr val="FF0000"/>
                </a:solidFill>
                <a:latin typeface="Open Sans" panose="020B0606030504020204"/>
              </a:rPr>
              <a:t>Emergency training </a:t>
            </a:r>
            <a:r>
              <a:rPr lang="en-US" dirty="0">
                <a:latin typeface="Open Sans" panose="020B0606030504020204"/>
              </a:rPr>
              <a:t>courses should be held in developing countries as well as in developed countries where facilities are available and work well.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8687DD65-11F5-6CA4-FA96-F6D769AAC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E669FCD3-A17F-1467-653D-0D4D60597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C6286B47-E4B6-F6B8-4DCD-C058FA421DF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23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EBB8B6E7-FA1C-4787-8F71-9215019CD20C}"/>
              </a:ext>
            </a:extLst>
          </p:cNvPr>
          <p:cNvSpPr txBox="1"/>
          <p:nvPr/>
        </p:nvSpPr>
        <p:spPr>
          <a:xfrm>
            <a:off x="228601" y="1406525"/>
            <a:ext cx="3698874" cy="633046"/>
          </a:xfrm>
          <a:prstGeom prst="rect">
            <a:avLst/>
          </a:prstGeom>
          <a:ln w="12700">
            <a:miter lim="400000"/>
          </a:ln>
        </p:spPr>
        <p:txBody>
          <a:bodyPr wrap="square"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600" dirty="0">
                <a:solidFill>
                  <a:srgbClr val="FF0000"/>
                </a:solidFill>
              </a:rPr>
              <a:t>Lessons Learned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23EA16C-0729-7BE6-CF27-9F365B24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42396240-7A60-A98E-4768-647C3C83DED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75148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89734-8D3F-025B-7674-D0ED39ED6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A0DAC608-2C6F-1735-D143-06192AE7F063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A7C8E402-51C8-6751-23D3-11633387D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1279526"/>
            <a:ext cx="7537450" cy="47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n-US" sz="2600" dirty="0">
                <a:latin typeface="Open Sans" panose="020B0606030504020204"/>
              </a:rPr>
              <a:t>(6) Appropriate </a:t>
            </a:r>
            <a:r>
              <a:rPr lang="en-US" sz="2600" dirty="0">
                <a:solidFill>
                  <a:srgbClr val="1D02E4"/>
                </a:solidFill>
                <a:latin typeface="Open Sans" panose="020B0606030504020204"/>
              </a:rPr>
              <a:t>international organizations </a:t>
            </a:r>
            <a:r>
              <a:rPr lang="en-US" sz="2600" dirty="0">
                <a:latin typeface="Open Sans" panose="020B0606030504020204"/>
              </a:rPr>
              <a:t>should consider having ready for use of radiological equipment available. </a:t>
            </a:r>
          </a:p>
          <a:p>
            <a:pPr algn="just">
              <a:buNone/>
            </a:pPr>
            <a:r>
              <a:rPr lang="en-US" sz="2600" dirty="0">
                <a:latin typeface="Open Sans" panose="020B0606030504020204"/>
              </a:rPr>
              <a:t>(7) The provision of a temporary waste storage site near the area affected by a radiological accident should be considered. </a:t>
            </a:r>
          </a:p>
          <a:p>
            <a:pPr algn="just">
              <a:buNone/>
            </a:pPr>
            <a:r>
              <a:rPr lang="en-US" sz="2600" dirty="0">
                <a:latin typeface="Open Sans" panose="020B0606030504020204"/>
              </a:rPr>
              <a:t>(8) An infrastructure of civil engineering personnel should be available to participate in </a:t>
            </a:r>
            <a:r>
              <a:rPr lang="en-US" sz="2600" b="1" dirty="0">
                <a:solidFill>
                  <a:srgbClr val="002060"/>
                </a:solidFill>
                <a:latin typeface="Open Sans" panose="020B0606030504020204"/>
              </a:rPr>
              <a:t>decontamination</a:t>
            </a:r>
            <a:r>
              <a:rPr lang="en-US" sz="2600" dirty="0">
                <a:latin typeface="Open Sans" panose="020B0606030504020204"/>
              </a:rPr>
              <a:t> work. </a:t>
            </a:r>
          </a:p>
          <a:p>
            <a:pPr algn="just">
              <a:buNone/>
            </a:pPr>
            <a:r>
              <a:rPr lang="en-US" sz="2600" dirty="0">
                <a:latin typeface="Open Sans" panose="020B0606030504020204"/>
              </a:rPr>
              <a:t>(9) A program of periodic inspection of radiological equipment and facilities should be organized.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8687DD65-11F5-6CA4-FA96-F6D769AAC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E669FCD3-A17F-1467-653D-0D4D60597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C6286B47-E4B6-F6B8-4DCD-C058FA421DF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24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EBB8B6E7-FA1C-4787-8F71-9215019CD20C}"/>
              </a:ext>
            </a:extLst>
          </p:cNvPr>
          <p:cNvSpPr txBox="1"/>
          <p:nvPr/>
        </p:nvSpPr>
        <p:spPr>
          <a:xfrm>
            <a:off x="228601" y="1406525"/>
            <a:ext cx="3698874" cy="633046"/>
          </a:xfrm>
          <a:prstGeom prst="rect">
            <a:avLst/>
          </a:prstGeom>
          <a:ln w="12700">
            <a:miter lim="400000"/>
          </a:ln>
        </p:spPr>
        <p:txBody>
          <a:bodyPr wrap="square"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600" dirty="0">
                <a:solidFill>
                  <a:srgbClr val="FF0000"/>
                </a:solidFill>
              </a:rPr>
              <a:t>Lessons Learned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23EA16C-0729-7BE6-CF27-9F365B24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42396240-7A60-A98E-4768-647C3C83DED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7289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104D3-157E-7A06-D415-8EB887BD3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22A2839C-5AF2-D1FA-04E5-901436670042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1EA28669-9CC6-93DA-94A1-A82DF6A8C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1679512"/>
            <a:ext cx="7537450" cy="379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Open Sans" panose="020B0606030504020204"/>
              </a:rPr>
              <a:t>About Goiania, Brazil. </a:t>
            </a:r>
          </a:p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Open Sans" panose="020B0606030504020204"/>
              </a:rPr>
              <a:t>Cause of radiological accidents of Goiania.</a:t>
            </a:r>
          </a:p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Open Sans" panose="020B0606030504020204"/>
              </a:rPr>
              <a:t>Effect of radiological accidents.</a:t>
            </a:r>
          </a:p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Open Sans" panose="020B0606030504020204"/>
              </a:rPr>
              <a:t>Lesson learnt of this accident.</a:t>
            </a:r>
          </a:p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Open Sans" panose="020B0606030504020204"/>
              </a:rPr>
              <a:t>Conclusion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BF5057BA-868D-B3A3-6061-69CAF172B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0DFA8B8F-40B0-E3A0-D25F-B3C990C98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9D5CFCDA-57C9-553A-D58B-3601F443AD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25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6B16B128-3DFC-EF2D-8C37-B9FF30B3EB69}"/>
              </a:ext>
            </a:extLst>
          </p:cNvPr>
          <p:cNvSpPr txBox="1"/>
          <p:nvPr/>
        </p:nvSpPr>
        <p:spPr>
          <a:xfrm>
            <a:off x="228601" y="1406525"/>
            <a:ext cx="3698874" cy="694602"/>
          </a:xfrm>
          <a:prstGeom prst="rect">
            <a:avLst/>
          </a:prstGeom>
          <a:ln w="12700">
            <a:miter lim="400000"/>
          </a:ln>
        </p:spPr>
        <p:txBody>
          <a:bodyPr wrap="square"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4000" dirty="0"/>
              <a:t>Review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F50F0C51-591C-5346-A075-38D6DAD29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EB64ACCD-A1EE-4B73-C589-F5C9A5937C2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92825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CF5B6-AB08-8F47-46A4-4C51A5F1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DC97D82B-19BE-A40F-ADA6-56173B8DFEA0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FFAADB68-BB3B-7B3B-15F7-7F073D665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910" y="2349261"/>
            <a:ext cx="7537450" cy="10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0000"/>
              </a:lnSpc>
              <a:buFontTx/>
              <a:buNone/>
            </a:pPr>
            <a:r>
              <a:rPr lang="en-US" altLang="en-US" sz="6000" dirty="0">
                <a:latin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ANY QUESTION ? 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3ECC25D5-913D-23C0-5BA0-AAE581F38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EE937C52-2F08-41D2-C65E-3D38A6A07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8F347DDE-1C8D-4D35-65CD-37A5892EF3D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26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F2FA8DB6-98BD-C0D1-F61F-0F123EE8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F9084790-2248-D594-A926-C7D0A3F7355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63553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0"/>
            <a:ext cx="12039600" cy="67818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36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8701" y="6368536"/>
            <a:ext cx="350736" cy="369331"/>
          </a:xfrm>
        </p:spPr>
        <p:txBody>
          <a:bodyPr/>
          <a:lstStyle/>
          <a:p>
            <a:fld id="{2BB1E14F-796C-409E-9B94-89634ADD74DA}" type="slidenum">
              <a:rPr lang="en-IN" smtClean="0"/>
              <a:t>27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4217365" y="145669"/>
            <a:ext cx="6805306" cy="6261862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42" tIns="39142" rIns="39142" bIns="39142"/>
          <a:lstStyle/>
          <a:p>
            <a:endParaRPr sz="2400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339568" y="3230215"/>
            <a:ext cx="3724569" cy="694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42" tIns="39142" rIns="39142" bIns="39142">
            <a:spAutoFit/>
          </a:bodyPr>
          <a:lstStyle/>
          <a:p>
            <a:pPr algn="ctr"/>
            <a:r>
              <a:rPr lang="en-US" sz="4000" b="1" dirty="0">
                <a:latin typeface="Open sans"/>
              </a:rPr>
              <a:t>THANK YOU </a:t>
            </a:r>
            <a:r>
              <a:rPr lang="en-US" sz="4000" dirty="0">
                <a:latin typeface="Open san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5DFA0-FA40-1268-9BDA-EE87700A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2440349" cy="146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5644E-1651-5CBA-BB13-D20A4859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618" y="6620"/>
            <a:ext cx="1387082" cy="12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CA96A-DBE4-90D4-F8B7-34DFA0DB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493" y="633032"/>
            <a:ext cx="5739388" cy="534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8B11DDC-1034-71E4-0D44-64BD7E6ADDAE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7AA9BE04-E32D-C44F-64C0-D77967866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1207996"/>
            <a:ext cx="7537450" cy="537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n-US" sz="2600" dirty="0">
                <a:latin typeface="Open Sans" panose="020B0606030504020204"/>
              </a:rPr>
              <a:t>The accident occurred in September 1987 in Goiania where a group of people and the environment were contaminated by Cs-137as a consequence of the rupture of a medical therapy source.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600" dirty="0">
              <a:latin typeface="Open Sans" panose="020B0606030504020204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600" dirty="0">
                <a:latin typeface="Open Sans" panose="020B0606030504020204"/>
              </a:rPr>
              <a:t>Goiania is the capital of the Brazilian state of </a:t>
            </a:r>
            <a:r>
              <a:rPr lang="en-US" sz="2600" dirty="0" err="1">
                <a:latin typeface="Open Sans" panose="020B0606030504020204"/>
              </a:rPr>
              <a:t>Goias</a:t>
            </a:r>
            <a:r>
              <a:rPr lang="en-US" sz="2600" dirty="0">
                <a:latin typeface="Open Sans" panose="020B0606030504020204"/>
              </a:rPr>
              <a:t>. It had about 8 hundred thousand inhabitants at the time of the accident.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600" dirty="0">
              <a:latin typeface="Open Sans" panose="020B0606030504020204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600" dirty="0">
                <a:latin typeface="Open Sans" panose="020B0606030504020204"/>
              </a:rPr>
              <a:t>Goiania is located 1000 miles from Rio de Janeiro and 600 miles from São Paulo, where the main Brazilian radiation protection centers are located.</a:t>
            </a:r>
          </a:p>
          <a:p>
            <a:pPr>
              <a:buNone/>
            </a:pPr>
            <a:endParaRPr lang="en-IN" sz="2600" dirty="0">
              <a:latin typeface="Open Sans" panose="020B0606030504020204"/>
            </a:endParaRP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BFBB40CB-2FED-3E91-84BB-B579493A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43C76640-739E-23BE-BC58-6122AE332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4248FC03-EA3E-CD87-5CB2-DDD25318260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2FE1E3CA-339A-D6E9-A33E-B6B5BA41BE3F}"/>
              </a:ext>
            </a:extLst>
          </p:cNvPr>
          <p:cNvSpPr txBox="1"/>
          <p:nvPr/>
        </p:nvSpPr>
        <p:spPr>
          <a:xfrm>
            <a:off x="265967" y="2368297"/>
            <a:ext cx="3556000" cy="1310155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IN" sz="4000" dirty="0">
                <a:cs typeface="Times New Roman" panose="02020603050405020304" pitchFamily="18" charset="0"/>
              </a:rPr>
              <a:t>What is it about ?</a:t>
            </a:r>
            <a:endParaRPr lang="en-US" sz="4000" dirty="0"/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4BBA5F64-41EF-C7D7-51D4-AD035C5F2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B561DD93-863B-2CB5-43AB-3534A74425B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13847-E128-763D-9C61-4318B95F4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9784393-68BC-5AB4-9B14-C5D2686AA361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D670C375-0947-898E-4271-C0D911466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63580D4-9F5C-36E1-171B-398F6A992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05BE3817-6896-6166-2379-6714B3EFE2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F5C0B3DA-2C74-795B-0BD8-7EAB5EBCC4A4}"/>
              </a:ext>
            </a:extLst>
          </p:cNvPr>
          <p:cNvSpPr txBox="1"/>
          <p:nvPr/>
        </p:nvSpPr>
        <p:spPr>
          <a:xfrm>
            <a:off x="371475" y="2101127"/>
            <a:ext cx="3556000" cy="694602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4000" dirty="0">
                <a:solidFill>
                  <a:srgbClr val="FF0000"/>
                </a:solidFill>
              </a:rPr>
              <a:t>GOIANIA, BRAZIL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D93C85E8-0EE4-D440-F2FE-DD0EC0FDB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2647DADB-6858-46DB-89E9-2918EAB4F6C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www.lastwordonnothing.com/wp-content/uploads/2011/03/goiania.jpg"/>
          <p:cNvPicPr>
            <a:picLocks noChangeAspect="1" noChangeArrowheads="1"/>
          </p:cNvPicPr>
          <p:nvPr/>
        </p:nvPicPr>
        <p:blipFill rotWithShape="1">
          <a:blip r:embed="rId4" cstate="print"/>
          <a:srcRect l="4149" r="9314"/>
          <a:stretch/>
        </p:blipFill>
        <p:spPr bwMode="auto">
          <a:xfrm>
            <a:off x="4260114" y="1279526"/>
            <a:ext cx="7741725" cy="4409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45061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40989-FC7A-D073-5633-649877336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D387E17F-1D23-E4A8-F849-5EB2CCE2C764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072C750B-B690-A5D7-7EBD-422B61681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1406525"/>
            <a:ext cx="7537450" cy="534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 algn="just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Open Sans" panose="020B0606030504020204"/>
              </a:rPr>
              <a:t>In 1985, the Goiania Institute of Radiotherapy moved to a new location taking a Cobalt-60 </a:t>
            </a:r>
            <a:r>
              <a:rPr lang="en-US" sz="2600" dirty="0" err="1">
                <a:solidFill>
                  <a:srgbClr val="000000"/>
                </a:solidFill>
                <a:latin typeface="Open Sans" panose="020B0606030504020204"/>
              </a:rPr>
              <a:t>teletherapy</a:t>
            </a:r>
            <a:r>
              <a:rPr lang="en-US" sz="2600" dirty="0">
                <a:solidFill>
                  <a:srgbClr val="000000"/>
                </a:solidFill>
                <a:latin typeface="Open Sans" panose="020B0606030504020204"/>
              </a:rPr>
              <a:t> and discharging an obsolete Cesium-137 </a:t>
            </a:r>
            <a:r>
              <a:rPr lang="en-US" sz="2600" dirty="0" err="1">
                <a:solidFill>
                  <a:srgbClr val="000000"/>
                </a:solidFill>
                <a:latin typeface="Open Sans" panose="020B0606030504020204"/>
              </a:rPr>
              <a:t>teletherapy</a:t>
            </a:r>
            <a:r>
              <a:rPr lang="en-US" sz="2600" dirty="0">
                <a:solidFill>
                  <a:srgbClr val="000000"/>
                </a:solidFill>
                <a:latin typeface="Open Sans" panose="020B0606030504020204"/>
              </a:rPr>
              <a:t> unit in a partially demolished session of the old building in downtown Goiania.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Open Sans" panose="020B0606030504020204"/>
              </a:rPr>
              <a:t>Hospital owners informed Brazilian authorities about the Cobalt-60 unit but not about the Cesium-137 unit.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Open Sans" panose="020B0606030504020204"/>
              </a:rPr>
              <a:t>Brazilian authorities argued the owners of the hospital two times by regular mail about the destination of the Cs-137 unit but no reply was received until the accident occurred.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F068D2DF-DD67-C34F-0A78-0CCAEB2C7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57E9E3C6-AB24-FF5D-8529-8F17E7600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5CF68EEC-38E0-7390-2909-8EBE47A0351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F836B6D7-A36F-6A81-231B-68CA35D9B5FC}"/>
              </a:ext>
            </a:extLst>
          </p:cNvPr>
          <p:cNvSpPr txBox="1"/>
          <p:nvPr/>
        </p:nvSpPr>
        <p:spPr>
          <a:xfrm>
            <a:off x="371475" y="1406525"/>
            <a:ext cx="3556000" cy="1310155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4000" dirty="0"/>
              <a:t>What led to the accident ?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58447062-6078-C00A-AB8A-EE619EBFB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6F196EA7-DD41-7108-8625-80C0F6490BB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77362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ADE47EE-AF98-D6F4-D3EE-FBD5FEF1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1679512"/>
            <a:ext cx="7537450" cy="462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600" dirty="0">
                <a:latin typeface="Open Sans" panose="020B0606030504020204"/>
                <a:cs typeface="Arial" panose="020B0604020202020204" pitchFamily="34" charset="0"/>
              </a:rPr>
              <a:t>Two young men without permanent jobs looking for a way to make some money learned that there was a heavy equipment at an abandoned and partially demolished hospital building in downtown Goiania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600" dirty="0">
                <a:latin typeface="Open Sans" panose="020B0606030504020204"/>
                <a:cs typeface="Arial" panose="020B0604020202020204" pitchFamily="34" charset="0"/>
              </a:rPr>
              <a:t>Possibly on September 13, they forced the entrance of the building and decided to remove the shielding head of the teletherapy unit and sell it to a junkyard.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600" dirty="0">
                <a:latin typeface="Open Sans" panose="020B0606030504020204"/>
                <a:cs typeface="Arial" panose="020B0604020202020204" pitchFamily="34" charset="0"/>
              </a:rPr>
              <a:t>So they did. The two men, the owner of the junkyard and his two employees initiated attempts to dismantle the equipment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6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1310155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IN" sz="4000" dirty="0"/>
              <a:t>How did it happen?</a:t>
            </a:r>
            <a:endParaRPr lang="en-US" sz="4000" dirty="0"/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65253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ADE47EE-AF98-D6F4-D3EE-FBD5FEF1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638" y="1039691"/>
            <a:ext cx="7735887" cy="586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The rotating assembly and a capsule containing about 1400 Curies of Cesium-137 were dismantled presumably on September 18.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The capsule was ruptured and the cesium released.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Pieces of the source were distributed among the junk yard owners relatives, neighbors and most close friends.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Everyone was impressed with the power of the stone as it glowed blue in the dark.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Some of them scrubbed the material on the skin in order to appreciate.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Residences about 100 miles from Goiania were found with cesium contamination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7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1310155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IN" sz="4000" dirty="0"/>
              <a:t>How did it happen?</a:t>
            </a:r>
            <a:endParaRPr lang="en-US" sz="4000" dirty="0"/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6268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1520-4FFD-0C39-7097-7F53E77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479B5C9-1D0C-35C2-88F0-EEB4D42D312D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1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ADE47EE-AF98-D6F4-D3EE-FBD5FEF1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1336119"/>
            <a:ext cx="753745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 defTabSz="18954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954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954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The owners wife observed the occurrence of the first symptoms of acute radiation syndrome among her relatives and decided to look for medical assistance at the Hospital for Tropical Diseases.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Pieces of the source were put in a bag that she took along with her by bus to the hospital.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On </a:t>
            </a:r>
            <a:r>
              <a:rPr lang="en-US" dirty="0">
                <a:solidFill>
                  <a:srgbClr val="00CC00"/>
                </a:solidFill>
                <a:latin typeface="Open Sans" panose="020B0606030504020204"/>
                <a:cs typeface="Arial" panose="020B0604020202020204" pitchFamily="34" charset="0"/>
              </a:rPr>
              <a:t>September 29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, the Brazilian Nuclear Energy Commission was notified by a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goianian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physicist about the occurrence of a serious radiological accident.</a:t>
            </a:r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0BE69680-F0AA-3FA7-5E10-FD46A5D6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726BCB71-84E1-161E-5EBC-85FF6D3E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20375ABF-4968-D7B4-F2B2-125109650F6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56874BE-192A-82DC-019F-537AF3E461F2}"/>
              </a:ext>
            </a:extLst>
          </p:cNvPr>
          <p:cNvSpPr txBox="1"/>
          <p:nvPr/>
        </p:nvSpPr>
        <p:spPr>
          <a:xfrm>
            <a:off x="371475" y="1406525"/>
            <a:ext cx="3556000" cy="1310155"/>
          </a:xfrm>
          <a:prstGeom prst="rect">
            <a:avLst/>
          </a:prstGeom>
          <a:ln w="12700">
            <a:miter lim="400000"/>
          </a:ln>
        </p:spPr>
        <p:txBody>
          <a:bodyPr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IN" sz="4000" dirty="0"/>
              <a:t>How did it happen?</a:t>
            </a:r>
            <a:endParaRPr lang="en-US" sz="4000" dirty="0"/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EE3A01AF-0E35-162E-4692-6B6BF31A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A84E1C4D-7F47-D526-5F3F-373553BC6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12112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95637-0936-5EAC-D1FF-43C036541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39A7BFA-5D7A-3AD9-9B12-DF7E7B7EFDCB}"/>
              </a:ext>
            </a:extLst>
          </p:cNvPr>
          <p:cNvSpPr/>
          <p:nvPr/>
        </p:nvSpPr>
        <p:spPr>
          <a:xfrm>
            <a:off x="4084638" y="0"/>
            <a:ext cx="810736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39142" tIns="39142" rIns="39142" bIns="39142"/>
          <a:lstStyle/>
          <a:p>
            <a:pPr>
              <a:defRPr/>
            </a:pPr>
            <a:endParaRPr dirty="0"/>
          </a:p>
        </p:txBody>
      </p:sp>
      <p:sp>
        <p:nvSpPr>
          <p:cNvPr id="7172" name="PPT 2 -">
            <a:extLst>
              <a:ext uri="{FF2B5EF4-FFF2-40B4-BE49-F238E27FC236}">
                <a16:creationId xmlns:a16="http://schemas.microsoft.com/office/drawing/2014/main" id="{BBFD05E8-873F-1F21-7C76-B864F778E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6407150"/>
            <a:ext cx="6889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9142" tIns="39142" rIns="39142" bIns="39142">
            <a:spAutoFit/>
          </a:bodyPr>
          <a:lstStyle>
            <a:lvl1pPr defTabSz="2438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8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84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50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PPT 2 -</a:t>
            </a:r>
          </a:p>
        </p:txBody>
      </p:sp>
      <p:sp>
        <p:nvSpPr>
          <p:cNvPr id="7173" name="Rectangle">
            <a:extLst>
              <a:ext uri="{FF2B5EF4-FFF2-40B4-BE49-F238E27FC236}">
                <a16:creationId xmlns:a16="http://schemas.microsoft.com/office/drawing/2014/main" id="{475A8215-03B7-4F47-8358-8EA81D231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600" y="6756400"/>
            <a:ext cx="939800" cy="101600"/>
          </a:xfrm>
          <a:prstGeom prst="rect">
            <a:avLst/>
          </a:prstGeom>
          <a:solidFill>
            <a:srgbClr val="F7903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Slide Number">
            <a:extLst>
              <a:ext uri="{FF2B5EF4-FFF2-40B4-BE49-F238E27FC236}">
                <a16:creationId xmlns:a16="http://schemas.microsoft.com/office/drawing/2014/main" id="{881760BD-4AFF-D98E-21DA-E6BE76991C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04600" y="6407150"/>
            <a:ext cx="360363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Tx/>
              <a:buNone/>
            </a:pPr>
            <a:fld id="{D4FBF94E-233D-427D-9C26-EC6CB2289F7C}" type="slidenum">
              <a:rPr lang="en-US" altLang="en-US" sz="1500" smtClean="0">
                <a:solidFill>
                  <a:srgbClr val="E46C0A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Tx/>
                <a:buNone/>
              </a:pPr>
              <a:t>9</a:t>
            </a:fld>
            <a:endParaRPr lang="en-US" altLang="en-US" sz="1500">
              <a:solidFill>
                <a:srgbClr val="E46C0A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CECBF0A8-EC12-7AD9-DE04-56056EC9FA2E}"/>
              </a:ext>
            </a:extLst>
          </p:cNvPr>
          <p:cNvSpPr txBox="1"/>
          <p:nvPr/>
        </p:nvSpPr>
        <p:spPr>
          <a:xfrm>
            <a:off x="484631" y="1406525"/>
            <a:ext cx="3442843" cy="1741042"/>
          </a:xfrm>
          <a:prstGeom prst="rect">
            <a:avLst/>
          </a:prstGeom>
          <a:ln w="12700">
            <a:miter lim="400000"/>
          </a:ln>
        </p:spPr>
        <p:txBody>
          <a:bodyPr wrap="square" lIns="39142" tIns="39142" rIns="39142" bIns="39142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3600" dirty="0">
                <a:solidFill>
                  <a:srgbClr val="FF0000"/>
                </a:solidFill>
              </a:rPr>
              <a:t>Major Radiological Accidents</a:t>
            </a:r>
          </a:p>
        </p:txBody>
      </p:sp>
      <p:pic>
        <p:nvPicPr>
          <p:cNvPr id="7176" name="Picture 1">
            <a:extLst>
              <a:ext uri="{FF2B5EF4-FFF2-40B4-BE49-F238E27FC236}">
                <a16:creationId xmlns:a16="http://schemas.microsoft.com/office/drawing/2014/main" id="{3DF4D955-9B53-E021-325B-D77DF9DD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563"/>
            <a:ext cx="15906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>
            <a:extLst>
              <a:ext uri="{FF2B5EF4-FFF2-40B4-BE49-F238E27FC236}">
                <a16:creationId xmlns:a16="http://schemas.microsoft.com/office/drawing/2014/main" id="{CF99CFD8-0D07-1156-D3AC-7340CC56CA4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46038"/>
            <a:ext cx="10795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1060" y="1273176"/>
            <a:ext cx="7982040" cy="521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6895800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1176</Words>
  <Application>Microsoft Office PowerPoint</Application>
  <PresentationFormat>Widescreen</PresentationFormat>
  <Paragraphs>167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Black</vt:lpstr>
      <vt:lpstr>Calibri</vt:lpstr>
      <vt:lpstr>Open sans</vt:lpstr>
      <vt:lpstr>Open sans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NDRF ACADEMY</cp:lastModifiedBy>
  <cp:revision>35</cp:revision>
  <dcterms:created xsi:type="dcterms:W3CDTF">2013-01-27T09:14:16Z</dcterms:created>
  <dcterms:modified xsi:type="dcterms:W3CDTF">2026-01-07T07:54:40Z</dcterms:modified>
  <cp:category/>
</cp:coreProperties>
</file>