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312" y="4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677891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" name="PPT 10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10 -</a:t>
            </a:r>
          </a:p>
        </p:txBody>
      </p:sp>
      <p:sp>
        <p:nvSpPr>
          <p:cNvPr id="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39204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" name="PPT 10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10 -</a:t>
            </a:r>
          </a:p>
        </p:txBody>
      </p:sp>
      <p:sp>
        <p:nvSpPr>
          <p:cNvPr id="2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51904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rgbClr val="88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ER | MFR | INDIA"/>
          <p:cNvSpPr txBox="1"/>
          <p:nvPr/>
        </p:nvSpPr>
        <p:spPr>
          <a:xfrm>
            <a:off x="6150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" name="PPT 10 -"/>
          <p:cNvSpPr txBox="1"/>
          <p:nvPr/>
        </p:nvSpPr>
        <p:spPr>
          <a:xfrm>
            <a:off x="214511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10 -</a:t>
            </a:r>
          </a:p>
        </p:txBody>
      </p:sp>
      <p:sp>
        <p:nvSpPr>
          <p:cNvPr id="3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5633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7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1" descr="Picture 1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Picture 2" descr="Picture 2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127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 defTabSz="2438400">
              <a:defRPr sz="32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aramedic-giving-oxygen-injured-girl.jpg" descr="paramedic-giving-oxygen-injured-girl.jpg"/>
          <p:cNvPicPr>
            <a:picLocks noChangeAspect="1"/>
          </p:cNvPicPr>
          <p:nvPr/>
        </p:nvPicPr>
        <p:blipFill>
          <a:blip r:embed="rId2" cstate="print">
            <a:extLst/>
          </a:blip>
          <a:srcRect l="15675" t="34633"/>
          <a:stretch>
            <a:fillRect/>
          </a:stretch>
        </p:blipFill>
        <p:spPr>
          <a:xfrm>
            <a:off x="-51678" y="-83308"/>
            <a:ext cx="24487356" cy="13799308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1" name="PPT 10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10 -</a:t>
            </a:r>
          </a:p>
        </p:txBody>
      </p:sp>
      <p:sp>
        <p:nvSpPr>
          <p:cNvPr id="8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sp>
        <p:nvSpPr>
          <p:cNvPr id="84" name="Rectangle"/>
          <p:cNvSpPr/>
          <p:nvPr/>
        </p:nvSpPr>
        <p:spPr>
          <a:xfrm>
            <a:off x="0" y="-109536"/>
            <a:ext cx="24384001" cy="13825536"/>
          </a:xfrm>
          <a:prstGeom prst="rect">
            <a:avLst/>
          </a:prstGeom>
          <a:solidFill>
            <a:srgbClr val="535353">
              <a:alpha val="6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5" name="Shape"/>
          <p:cNvSpPr/>
          <p:nvPr/>
        </p:nvSpPr>
        <p:spPr>
          <a:xfrm>
            <a:off x="-2586989" y="3791289"/>
            <a:ext cx="13868890" cy="2756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rgbClr val="DA751A">
              <a:alpha val="9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6" name="LESSON 10…"/>
          <p:cNvSpPr txBox="1"/>
          <p:nvPr/>
        </p:nvSpPr>
        <p:spPr>
          <a:xfrm>
            <a:off x="1200259" y="4083124"/>
            <a:ext cx="9031349" cy="2145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LESSON 10</a:t>
            </a:r>
          </a:p>
          <a:p>
            <a:pPr defTabSz="2438400">
              <a:lnSpc>
                <a:spcPct val="80000"/>
              </a:lnSpc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Soft-tissue Injuries</a:t>
            </a:r>
          </a:p>
        </p:txBody>
      </p:sp>
      <p:sp>
        <p:nvSpPr>
          <p:cNvPr id="96" name="Photo Credit: Freepik"/>
          <p:cNvSpPr txBox="1"/>
          <p:nvPr/>
        </p:nvSpPr>
        <p:spPr>
          <a:xfrm rot="16200000">
            <a:off x="-844613" y="9589983"/>
            <a:ext cx="2404593" cy="461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>
              <a:defRPr sz="1800">
                <a:solidFill>
                  <a:srgbClr val="DDDDD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Photo Credit: Freepik</a:t>
            </a:r>
          </a:p>
        </p:txBody>
      </p:sp>
      <p:pic>
        <p:nvPicPr>
          <p:cNvPr id="97" name="MFR-logo-02.png" descr="MFR-logo-02.png"/>
          <p:cNvPicPr>
            <a:picLocks noChangeAspect="1"/>
          </p:cNvPicPr>
          <p:nvPr/>
        </p:nvPicPr>
        <p:blipFill>
          <a:blip r:embed="rId3" cstate="print">
            <a:extLst/>
          </a:blip>
          <a:srcRect t="12599" b="19178"/>
          <a:stretch>
            <a:fillRect/>
          </a:stretch>
        </p:blipFill>
        <p:spPr>
          <a:xfrm>
            <a:off x="15576376" y="1313384"/>
            <a:ext cx="7102674" cy="3425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icture 21" descr="A logo with text on it&#10;&#10;AI-generated content may be incorrect.">
            <a:extLst>
              <a:ext uri="{FF2B5EF4-FFF2-40B4-BE49-F238E27FC236}">
                <a16:creationId xmlns="" xmlns:a16="http://schemas.microsoft.com/office/drawing/2014/main" xmlns:lc="http://schemas.openxmlformats.org/drawingml/2006/lockedCanvas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xmlns:lc="http://schemas.openxmlformats.org/drawingml/2006/lockedCanvas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9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7" name="PPT 10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10 -</a:t>
            </a:r>
          </a:p>
        </p:txBody>
      </p:sp>
      <p:sp>
        <p:nvSpPr>
          <p:cNvPr id="19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29617" y="12813338"/>
            <a:ext cx="423393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/>
          </a:p>
        </p:txBody>
      </p:sp>
      <p:sp>
        <p:nvSpPr>
          <p:cNvPr id="200" name="Penetration and puncture wounds"/>
          <p:cNvSpPr txBox="1"/>
          <p:nvPr/>
        </p:nvSpPr>
        <p:spPr>
          <a:xfrm>
            <a:off x="2073837" y="9356289"/>
            <a:ext cx="8526027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Penetration and puncture wounds</a:t>
            </a:r>
          </a:p>
        </p:txBody>
      </p:sp>
      <p:sp>
        <p:nvSpPr>
          <p:cNvPr id="201" name="Avulsions"/>
          <p:cNvSpPr txBox="1"/>
          <p:nvPr/>
        </p:nvSpPr>
        <p:spPr>
          <a:xfrm>
            <a:off x="13995539" y="9826189"/>
            <a:ext cx="832455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Avulsions</a:t>
            </a:r>
          </a:p>
        </p:txBody>
      </p:sp>
      <p:sp>
        <p:nvSpPr>
          <p:cNvPr id="202" name="Types of Wounds"/>
          <p:cNvSpPr txBox="1"/>
          <p:nvPr/>
        </p:nvSpPr>
        <p:spPr>
          <a:xfrm>
            <a:off x="4415136" y="809328"/>
            <a:ext cx="10518857" cy="1155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dirty="0"/>
              <a:t>Types of Wounds</a:t>
            </a:r>
          </a:p>
        </p:txBody>
      </p:sp>
      <p:sp>
        <p:nvSpPr>
          <p:cNvPr id="203" name="Line"/>
          <p:cNvSpPr/>
          <p:nvPr/>
        </p:nvSpPr>
        <p:spPr>
          <a:xfrm flipV="1">
            <a:off x="12297701" y="3548415"/>
            <a:ext cx="1" cy="8004974"/>
          </a:xfrm>
          <a:prstGeom prst="line">
            <a:avLst/>
          </a:prstGeom>
          <a:ln w="25400">
            <a:solidFill>
              <a:srgbClr val="535353"/>
            </a:solidFill>
            <a:custDash>
              <a:ds d="200000" sp="200000"/>
            </a:custDash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4" name="Text"/>
          <p:cNvSpPr txBox="1"/>
          <p:nvPr/>
        </p:nvSpPr>
        <p:spPr>
          <a:xfrm>
            <a:off x="13159373" y="-124198"/>
            <a:ext cx="5035551" cy="375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/>
          </a:p>
          <a:p>
            <a: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/>
          </a:p>
          <a:p>
            <a: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/>
          </a:p>
          <a:p>
            <a: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	</a:t>
            </a:r>
          </a:p>
        </p:txBody>
      </p:sp>
      <p:pic>
        <p:nvPicPr>
          <p:cNvPr id="205" name="image.tif" descr="image.tif"/>
          <p:cNvPicPr>
            <a:picLocks noChangeAspect="1"/>
          </p:cNvPicPr>
          <p:nvPr/>
        </p:nvPicPr>
        <p:blipFill>
          <a:blip r:embed="rId2" cstate="print">
            <a:extLst/>
          </a:blip>
          <a:srcRect l="14814" t="8526" r="16667" b="5610"/>
          <a:stretch>
            <a:fillRect/>
          </a:stretch>
        </p:blipFill>
        <p:spPr>
          <a:xfrm>
            <a:off x="3537492" y="3752913"/>
            <a:ext cx="5598810" cy="457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age.tif" descr="image.tif"/>
          <p:cNvPicPr>
            <a:picLocks noChangeAspect="1"/>
          </p:cNvPicPr>
          <p:nvPr/>
        </p:nvPicPr>
        <p:blipFill>
          <a:blip r:embed="rId3" cstate="print">
            <a:extLst/>
          </a:blip>
          <a:srcRect l="3709" t="2212" r="5409" b="2673"/>
          <a:stretch>
            <a:fillRect/>
          </a:stretch>
        </p:blipFill>
        <p:spPr>
          <a:xfrm>
            <a:off x="15552925" y="3729995"/>
            <a:ext cx="5209955" cy="457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13" descr="A logo with text on it&#10;&#10;AI-generated content may be incorrect.">
            <a:extLst>
              <a:ext uri="{FF2B5EF4-FFF2-40B4-BE49-F238E27FC236}">
                <a16:creationId xmlns="" xmlns:a16="http://schemas.microsoft.com/office/drawing/2014/main" xmlns:lc="http://schemas.openxmlformats.org/drawingml/2006/lockedCanvas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0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0" name="PPT 10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10 -</a:t>
            </a:r>
          </a:p>
        </p:txBody>
      </p:sp>
      <p:sp>
        <p:nvSpPr>
          <p:cNvPr id="21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29617" y="12813338"/>
            <a:ext cx="423393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/>
          </a:p>
        </p:txBody>
      </p:sp>
      <p:sp>
        <p:nvSpPr>
          <p:cNvPr id="213" name="Amputations"/>
          <p:cNvSpPr txBox="1"/>
          <p:nvPr/>
        </p:nvSpPr>
        <p:spPr>
          <a:xfrm>
            <a:off x="2073837" y="9756301"/>
            <a:ext cx="8526027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Amputations</a:t>
            </a:r>
          </a:p>
        </p:txBody>
      </p:sp>
      <p:sp>
        <p:nvSpPr>
          <p:cNvPr id="214" name="Crushing injury"/>
          <p:cNvSpPr txBox="1"/>
          <p:nvPr/>
        </p:nvSpPr>
        <p:spPr>
          <a:xfrm>
            <a:off x="13995539" y="9756301"/>
            <a:ext cx="832455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Crushing injury</a:t>
            </a:r>
          </a:p>
        </p:txBody>
      </p:sp>
      <p:sp>
        <p:nvSpPr>
          <p:cNvPr id="215" name="Types of Wounds"/>
          <p:cNvSpPr txBox="1"/>
          <p:nvPr/>
        </p:nvSpPr>
        <p:spPr>
          <a:xfrm>
            <a:off x="4271120" y="953344"/>
            <a:ext cx="10518857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Types of Wounds</a:t>
            </a:r>
          </a:p>
        </p:txBody>
      </p:sp>
      <p:sp>
        <p:nvSpPr>
          <p:cNvPr id="216" name="Line"/>
          <p:cNvSpPr/>
          <p:nvPr/>
        </p:nvSpPr>
        <p:spPr>
          <a:xfrm flipV="1">
            <a:off x="12297701" y="3548415"/>
            <a:ext cx="1" cy="8004974"/>
          </a:xfrm>
          <a:prstGeom prst="line">
            <a:avLst/>
          </a:prstGeom>
          <a:ln w="25400">
            <a:solidFill>
              <a:srgbClr val="535353"/>
            </a:solidFill>
            <a:custDash>
              <a:ds d="200000" sp="200000"/>
            </a:custDash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7" name="Text"/>
          <p:cNvSpPr txBox="1"/>
          <p:nvPr/>
        </p:nvSpPr>
        <p:spPr>
          <a:xfrm>
            <a:off x="15580337" y="449579"/>
            <a:ext cx="5035551" cy="469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/>
          </a:p>
          <a:p>
            <a: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/>
          </a:p>
          <a:p>
            <a: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/>
          </a:p>
          <a:p>
            <a: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/>
          </a:p>
          <a:p>
            <a: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	</a:t>
            </a:r>
          </a:p>
        </p:txBody>
      </p:sp>
      <p:pic>
        <p:nvPicPr>
          <p:cNvPr id="218" name="image.tif" descr="image.tif"/>
          <p:cNvPicPr>
            <a:picLocks noChangeAspect="1"/>
          </p:cNvPicPr>
          <p:nvPr/>
        </p:nvPicPr>
        <p:blipFill>
          <a:blip r:embed="rId2" cstate="print">
            <a:extLst/>
          </a:blip>
          <a:srcRect l="1855" t="17694" r="3555" b="9005"/>
          <a:stretch>
            <a:fillRect/>
          </a:stretch>
        </p:blipFill>
        <p:spPr>
          <a:xfrm>
            <a:off x="2559176" y="3787294"/>
            <a:ext cx="8040518" cy="457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age.tif" descr="image.tif"/>
          <p:cNvPicPr>
            <a:picLocks noChangeAspect="1"/>
          </p:cNvPicPr>
          <p:nvPr/>
        </p:nvPicPr>
        <p:blipFill>
          <a:blip r:embed="rId3" cstate="print">
            <a:extLst/>
          </a:blip>
          <a:srcRect l="3709" t="2778" r="3555" b="5500"/>
          <a:stretch>
            <a:fillRect/>
          </a:stretch>
        </p:blipFill>
        <p:spPr>
          <a:xfrm>
            <a:off x="14693493" y="3729995"/>
            <a:ext cx="6928782" cy="457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13" descr="A logo with text on it&#10;&#10;AI-generated content may be incorrect.">
            <a:extLst>
              <a:ext uri="{FF2B5EF4-FFF2-40B4-BE49-F238E27FC236}">
                <a16:creationId xmlns="" xmlns:a16="http://schemas.microsoft.com/office/drawing/2014/main" xmlns:lc="http://schemas.openxmlformats.org/drawingml/2006/lockedCanvas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2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23" name="PPT 10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10 -</a:t>
            </a:r>
          </a:p>
        </p:txBody>
      </p:sp>
      <p:sp>
        <p:nvSpPr>
          <p:cNvPr id="22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29617" y="12813338"/>
            <a:ext cx="423393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/>
          </a:p>
        </p:txBody>
      </p:sp>
      <p:sp>
        <p:nvSpPr>
          <p:cNvPr id="226" name="Gunshot wounds"/>
          <p:cNvSpPr txBox="1"/>
          <p:nvPr/>
        </p:nvSpPr>
        <p:spPr>
          <a:xfrm>
            <a:off x="2073837" y="9756301"/>
            <a:ext cx="8526027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Gunshot wounds</a:t>
            </a:r>
          </a:p>
        </p:txBody>
      </p:sp>
      <p:sp>
        <p:nvSpPr>
          <p:cNvPr id="227" name="Impaled object"/>
          <p:cNvSpPr txBox="1"/>
          <p:nvPr/>
        </p:nvSpPr>
        <p:spPr>
          <a:xfrm>
            <a:off x="13995539" y="9756301"/>
            <a:ext cx="832455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Impaled object</a:t>
            </a:r>
          </a:p>
        </p:txBody>
      </p:sp>
      <p:sp>
        <p:nvSpPr>
          <p:cNvPr id="228" name="Types of Wounds"/>
          <p:cNvSpPr txBox="1"/>
          <p:nvPr/>
        </p:nvSpPr>
        <p:spPr>
          <a:xfrm>
            <a:off x="3695056" y="1025352"/>
            <a:ext cx="10518857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Types of Wounds</a:t>
            </a:r>
          </a:p>
        </p:txBody>
      </p:sp>
      <p:sp>
        <p:nvSpPr>
          <p:cNvPr id="229" name="Line"/>
          <p:cNvSpPr/>
          <p:nvPr/>
        </p:nvSpPr>
        <p:spPr>
          <a:xfrm flipV="1">
            <a:off x="12297701" y="3548415"/>
            <a:ext cx="1" cy="8004974"/>
          </a:xfrm>
          <a:prstGeom prst="line">
            <a:avLst/>
          </a:prstGeom>
          <a:ln w="25400">
            <a:solidFill>
              <a:srgbClr val="535353"/>
            </a:solidFill>
            <a:custDash>
              <a:ds d="200000" sp="200000"/>
            </a:custDash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230" name="image.tif" descr="image.tif"/>
          <p:cNvPicPr>
            <a:picLocks noChangeAspect="1"/>
          </p:cNvPicPr>
          <p:nvPr/>
        </p:nvPicPr>
        <p:blipFill>
          <a:blip r:embed="rId2" cstate="print">
            <a:extLst/>
          </a:blip>
          <a:srcRect l="5563" t="2648" r="5409"/>
          <a:stretch>
            <a:fillRect/>
          </a:stretch>
        </p:blipFill>
        <p:spPr>
          <a:xfrm>
            <a:off x="3350564" y="3787295"/>
            <a:ext cx="5972505" cy="457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image.tif" descr="image.tif"/>
          <p:cNvPicPr>
            <a:picLocks noChangeAspect="1"/>
          </p:cNvPicPr>
          <p:nvPr/>
        </p:nvPicPr>
        <p:blipFill>
          <a:blip r:embed="rId3" cstate="print">
            <a:extLst/>
          </a:blip>
          <a:srcRect l="3709" t="5351" r="3555" b="6761"/>
          <a:stretch>
            <a:fillRect/>
          </a:stretch>
        </p:blipFill>
        <p:spPr>
          <a:xfrm>
            <a:off x="15228678" y="3787295"/>
            <a:ext cx="5858449" cy="457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12" descr="A logo with text on it&#10;&#10;AI-generated content may be incorrect.">
            <a:extLst>
              <a:ext uri="{FF2B5EF4-FFF2-40B4-BE49-F238E27FC236}">
                <a16:creationId xmlns="" xmlns:a16="http://schemas.microsoft.com/office/drawing/2014/main" xmlns:lc="http://schemas.openxmlformats.org/drawingml/2006/lockedCanvas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xmlns:lc="http://schemas.openxmlformats.org/drawingml/2006/lockedCanvas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ounded Rectangle"/>
          <p:cNvSpPr/>
          <p:nvPr/>
        </p:nvSpPr>
        <p:spPr>
          <a:xfrm>
            <a:off x="9639509" y="-29078"/>
            <a:ext cx="14846653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4" name="Any material used to cover a wound that helps control bleeding and also aids in the prevention of additional contamination."/>
          <p:cNvSpPr txBox="1"/>
          <p:nvPr/>
        </p:nvSpPr>
        <p:spPr>
          <a:xfrm>
            <a:off x="10598887" y="4837827"/>
            <a:ext cx="12927897" cy="7463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/>
          <a:lstStyle>
            <a:lvl1pPr defTabSz="1896340">
              <a:spcBef>
                <a:spcPts val="4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Any material used to cover a wound that helps control bleeding and also aids in the prevention of additional contamination.</a:t>
            </a:r>
          </a:p>
        </p:txBody>
      </p:sp>
      <p:sp>
        <p:nvSpPr>
          <p:cNvPr id="235" name="Dressing"/>
          <p:cNvSpPr txBox="1"/>
          <p:nvPr/>
        </p:nvSpPr>
        <p:spPr>
          <a:xfrm>
            <a:off x="1750840" y="2609528"/>
            <a:ext cx="7825683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Dressing</a:t>
            </a:r>
          </a:p>
        </p:txBody>
      </p:sp>
      <p:sp>
        <p:nvSpPr>
          <p:cNvPr id="236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3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8" name="PPT 10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10 -</a:t>
            </a:r>
          </a:p>
        </p:txBody>
      </p:sp>
      <p:sp>
        <p:nvSpPr>
          <p:cNvPr id="23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13</a:t>
            </a:fld>
            <a:endParaRPr/>
          </a:p>
        </p:txBody>
      </p:sp>
      <p:pic>
        <p:nvPicPr>
          <p:cNvPr id="241" name="C:\Users\MTandingan\Pictures\for peer manuals\dressing.jpg" descr="C:\Users\MTandingan\Pictures\for peer manuals\dressing.jpg"/>
          <p:cNvPicPr>
            <a:picLocks noChangeAspect="1"/>
          </p:cNvPicPr>
          <p:nvPr/>
        </p:nvPicPr>
        <p:blipFill>
          <a:blip r:embed="rId2" cstate="print">
            <a:extLst/>
          </a:blip>
          <a:srcRect l="14787" t="14786" r="12290" b="20040"/>
          <a:stretch>
            <a:fillRect/>
          </a:stretch>
        </p:blipFill>
        <p:spPr>
          <a:xfrm>
            <a:off x="1191487" y="4343228"/>
            <a:ext cx="7597553" cy="48501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5" h="21584" extrusionOk="0">
                <a:moveTo>
                  <a:pt x="13527" y="0"/>
                </a:moveTo>
                <a:cubicBezTo>
                  <a:pt x="13470" y="0"/>
                  <a:pt x="13049" y="505"/>
                  <a:pt x="12593" y="1116"/>
                </a:cubicBezTo>
                <a:cubicBezTo>
                  <a:pt x="11598" y="2449"/>
                  <a:pt x="10370" y="3727"/>
                  <a:pt x="10087" y="3727"/>
                </a:cubicBezTo>
                <a:cubicBezTo>
                  <a:pt x="9974" y="3727"/>
                  <a:pt x="9827" y="3816"/>
                  <a:pt x="9759" y="3923"/>
                </a:cubicBezTo>
                <a:cubicBezTo>
                  <a:pt x="9502" y="4329"/>
                  <a:pt x="8124" y="4385"/>
                  <a:pt x="7281" y="4025"/>
                </a:cubicBezTo>
                <a:cubicBezTo>
                  <a:pt x="6353" y="3629"/>
                  <a:pt x="5248" y="3679"/>
                  <a:pt x="4675" y="4145"/>
                </a:cubicBezTo>
                <a:cubicBezTo>
                  <a:pt x="4470" y="4312"/>
                  <a:pt x="3826" y="4886"/>
                  <a:pt x="3245" y="5420"/>
                </a:cubicBezTo>
                <a:cubicBezTo>
                  <a:pt x="2664" y="5955"/>
                  <a:pt x="1698" y="6639"/>
                  <a:pt x="1100" y="6939"/>
                </a:cubicBezTo>
                <a:cubicBezTo>
                  <a:pt x="-95" y="7538"/>
                  <a:pt x="-205" y="7778"/>
                  <a:pt x="242" y="8792"/>
                </a:cubicBezTo>
                <a:cubicBezTo>
                  <a:pt x="500" y="9379"/>
                  <a:pt x="1266" y="11610"/>
                  <a:pt x="2304" y="14799"/>
                </a:cubicBezTo>
                <a:cubicBezTo>
                  <a:pt x="3091" y="17218"/>
                  <a:pt x="3335" y="17637"/>
                  <a:pt x="3945" y="17637"/>
                </a:cubicBezTo>
                <a:cubicBezTo>
                  <a:pt x="4662" y="17637"/>
                  <a:pt x="5663" y="18324"/>
                  <a:pt x="6933" y="19691"/>
                </a:cubicBezTo>
                <a:cubicBezTo>
                  <a:pt x="7642" y="20454"/>
                  <a:pt x="8395" y="21098"/>
                  <a:pt x="8742" y="21238"/>
                </a:cubicBezTo>
                <a:cubicBezTo>
                  <a:pt x="8947" y="21321"/>
                  <a:pt x="9129" y="21424"/>
                  <a:pt x="9273" y="21526"/>
                </a:cubicBezTo>
                <a:cubicBezTo>
                  <a:pt x="9559" y="21579"/>
                  <a:pt x="9862" y="21600"/>
                  <a:pt x="10238" y="21570"/>
                </a:cubicBezTo>
                <a:cubicBezTo>
                  <a:pt x="10943" y="21514"/>
                  <a:pt x="11138" y="21430"/>
                  <a:pt x="11534" y="20987"/>
                </a:cubicBezTo>
                <a:cubicBezTo>
                  <a:pt x="11791" y="20701"/>
                  <a:pt x="12233" y="20207"/>
                  <a:pt x="12517" y="19892"/>
                </a:cubicBezTo>
                <a:cubicBezTo>
                  <a:pt x="13196" y="19140"/>
                  <a:pt x="13789" y="18661"/>
                  <a:pt x="14357" y="18400"/>
                </a:cubicBezTo>
                <a:cubicBezTo>
                  <a:pt x="14358" y="18395"/>
                  <a:pt x="14371" y="18383"/>
                  <a:pt x="14371" y="18379"/>
                </a:cubicBezTo>
                <a:cubicBezTo>
                  <a:pt x="14371" y="18212"/>
                  <a:pt x="14617" y="18108"/>
                  <a:pt x="15115" y="18068"/>
                </a:cubicBezTo>
                <a:cubicBezTo>
                  <a:pt x="15629" y="18026"/>
                  <a:pt x="15837" y="18077"/>
                  <a:pt x="15960" y="18264"/>
                </a:cubicBezTo>
                <a:cubicBezTo>
                  <a:pt x="16056" y="18292"/>
                  <a:pt x="16152" y="18315"/>
                  <a:pt x="16249" y="18356"/>
                </a:cubicBezTo>
                <a:cubicBezTo>
                  <a:pt x="16422" y="18427"/>
                  <a:pt x="16568" y="18461"/>
                  <a:pt x="16721" y="18504"/>
                </a:cubicBezTo>
                <a:cubicBezTo>
                  <a:pt x="16807" y="18502"/>
                  <a:pt x="16869" y="18523"/>
                  <a:pt x="16914" y="18564"/>
                </a:cubicBezTo>
                <a:cubicBezTo>
                  <a:pt x="17636" y="18712"/>
                  <a:pt x="18288" y="18511"/>
                  <a:pt x="19700" y="17822"/>
                </a:cubicBezTo>
                <a:cubicBezTo>
                  <a:pt x="19974" y="17689"/>
                  <a:pt x="20150" y="17614"/>
                  <a:pt x="20354" y="17522"/>
                </a:cubicBezTo>
                <a:cubicBezTo>
                  <a:pt x="20439" y="17381"/>
                  <a:pt x="20685" y="17182"/>
                  <a:pt x="20930" y="17059"/>
                </a:cubicBezTo>
                <a:cubicBezTo>
                  <a:pt x="21186" y="16931"/>
                  <a:pt x="21395" y="16773"/>
                  <a:pt x="21395" y="16711"/>
                </a:cubicBezTo>
                <a:cubicBezTo>
                  <a:pt x="21395" y="16650"/>
                  <a:pt x="20986" y="15841"/>
                  <a:pt x="20485" y="14913"/>
                </a:cubicBezTo>
                <a:cubicBezTo>
                  <a:pt x="19985" y="13986"/>
                  <a:pt x="19104" y="12126"/>
                  <a:pt x="18528" y="10779"/>
                </a:cubicBezTo>
                <a:cubicBezTo>
                  <a:pt x="17463" y="8288"/>
                  <a:pt x="16068" y="5302"/>
                  <a:pt x="15036" y="3306"/>
                </a:cubicBezTo>
                <a:cubicBezTo>
                  <a:pt x="14721" y="2699"/>
                  <a:pt x="14276" y="1705"/>
                  <a:pt x="14047" y="1100"/>
                </a:cubicBezTo>
                <a:cubicBezTo>
                  <a:pt x="13817" y="495"/>
                  <a:pt x="13584" y="0"/>
                  <a:pt x="13527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127000" dist="12700" dir="5400000" rotWithShape="0">
              <a:srgbClr val="000000">
                <a:alpha val="75000"/>
              </a:srgbClr>
            </a:outerShdw>
          </a:effectLst>
        </p:spPr>
      </p:pic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="" xmlns:a16="http://schemas.microsoft.com/office/drawing/2014/main" xmlns:lc="http://schemas.openxmlformats.org/drawingml/2006/lockedCanvas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Rounded Rectangle"/>
          <p:cNvSpPr/>
          <p:nvPr/>
        </p:nvSpPr>
        <p:spPr>
          <a:xfrm>
            <a:off x="9639509" y="-29078"/>
            <a:ext cx="14846653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4" name="Any material used to hold…"/>
          <p:cNvSpPr txBox="1"/>
          <p:nvPr/>
        </p:nvSpPr>
        <p:spPr>
          <a:xfrm>
            <a:off x="10598887" y="5867663"/>
            <a:ext cx="12927897" cy="3942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/>
          <a:lstStyle/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Any material used to hold 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a dressing in place</a:t>
            </a:r>
          </a:p>
        </p:txBody>
      </p:sp>
      <p:sp>
        <p:nvSpPr>
          <p:cNvPr id="245" name="Bandage"/>
          <p:cNvSpPr txBox="1"/>
          <p:nvPr/>
        </p:nvSpPr>
        <p:spPr>
          <a:xfrm>
            <a:off x="1462808" y="2609528"/>
            <a:ext cx="7825683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Bandage</a:t>
            </a:r>
          </a:p>
        </p:txBody>
      </p:sp>
      <p:sp>
        <p:nvSpPr>
          <p:cNvPr id="246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4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8" name="PPT 10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10 -</a:t>
            </a:r>
          </a:p>
        </p:txBody>
      </p:sp>
      <p:sp>
        <p:nvSpPr>
          <p:cNvPr id="24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14</a:t>
            </a:fld>
            <a:endParaRPr/>
          </a:p>
        </p:txBody>
      </p:sp>
      <p:pic>
        <p:nvPicPr>
          <p:cNvPr id="251" name="C:\Users\MTandingan\Pictures\for peer manuals\bandage.jpg" descr="C:\Users\MTandingan\Pictures\for peer manuals\bandage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02628" y="4181713"/>
            <a:ext cx="7904268" cy="6218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="" xmlns:a16="http://schemas.microsoft.com/office/drawing/2014/main" xmlns:lc="http://schemas.openxmlformats.org/drawingml/2006/lockedCanvas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ounded Rectangle"/>
          <p:cNvSpPr/>
          <p:nvPr/>
        </p:nvSpPr>
        <p:spPr>
          <a:xfrm>
            <a:off x="9639509" y="-29078"/>
            <a:ext cx="14846653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4" name="Any water-resistant material (plastic or waxed paper) that is applied to a wound to prevent the entry of air and loss of moisture from internal organs."/>
          <p:cNvSpPr txBox="1"/>
          <p:nvPr/>
        </p:nvSpPr>
        <p:spPr>
          <a:xfrm>
            <a:off x="10598887" y="4837827"/>
            <a:ext cx="12023461" cy="6229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/>
          <a:lstStyle>
            <a:lvl1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Any water-resistant material (plastic or waxed paper) that is applied to a wound to prevent the entry of air and loss of moisture from internal organs.</a:t>
            </a:r>
          </a:p>
        </p:txBody>
      </p:sp>
      <p:sp>
        <p:nvSpPr>
          <p:cNvPr id="255" name="Occlusive Dressing"/>
          <p:cNvSpPr txBox="1"/>
          <p:nvPr/>
        </p:nvSpPr>
        <p:spPr>
          <a:xfrm>
            <a:off x="2830960" y="1961456"/>
            <a:ext cx="7825683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Occlusive Dressing</a:t>
            </a:r>
          </a:p>
        </p:txBody>
      </p:sp>
      <p:sp>
        <p:nvSpPr>
          <p:cNvPr id="256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5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8" name="PPT 10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10 -</a:t>
            </a:r>
          </a:p>
        </p:txBody>
      </p:sp>
      <p:sp>
        <p:nvSpPr>
          <p:cNvPr id="25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15</a:t>
            </a:fld>
            <a:endParaRPr/>
          </a:p>
        </p:txBody>
      </p:sp>
      <p:pic>
        <p:nvPicPr>
          <p:cNvPr id="261" name="C:\Users\MTandingan\Pictures\for peer manuals\occlusive dressing1.jpg" descr="C:\Users\MTandingan\Pictures\for peer manuals\occlusive dressing1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196263" y="3771563"/>
            <a:ext cx="5588001" cy="46576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C:\Users\MTandingan\Pictures\for peer manuals\occlusive dressing2.jpg" descr="C:\Users\MTandingan\Pictures\for peer manuals\occlusive dressing2.jp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196263" y="8548054"/>
            <a:ext cx="5588001" cy="3968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icture 11" descr="A logo with text on it&#10;&#10;AI-generated content may be incorrect.">
            <a:extLst>
              <a:ext uri="{FF2B5EF4-FFF2-40B4-BE49-F238E27FC236}">
                <a16:creationId xmlns="" xmlns:a16="http://schemas.microsoft.com/office/drawing/2014/main" xmlns:lc="http://schemas.openxmlformats.org/drawingml/2006/lockedCanvas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xmlns:lc="http://schemas.openxmlformats.org/drawingml/2006/lockedCanvas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Rounded Rectangle"/>
          <p:cNvSpPr/>
          <p:nvPr/>
        </p:nvSpPr>
        <p:spPr>
          <a:xfrm>
            <a:off x="9639509" y="-29078"/>
            <a:ext cx="14846653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5" name="Multiple stacked dressings made to form single dressing 2-3 cm thick, such as a thick sanitary napkin or any similar material."/>
          <p:cNvSpPr txBox="1"/>
          <p:nvPr/>
        </p:nvSpPr>
        <p:spPr>
          <a:xfrm>
            <a:off x="10598887" y="5334989"/>
            <a:ext cx="12605657" cy="507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/>
          <a:lstStyle>
            <a:lvl1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Multiple stacked dressings made to form single dressing 2-3 cm thick, such as a thick sanitary napkin or any similar material.</a:t>
            </a:r>
          </a:p>
        </p:txBody>
      </p:sp>
      <p:sp>
        <p:nvSpPr>
          <p:cNvPr id="266" name="Bulky Dressing"/>
          <p:cNvSpPr txBox="1"/>
          <p:nvPr/>
        </p:nvSpPr>
        <p:spPr>
          <a:xfrm>
            <a:off x="1390800" y="2897560"/>
            <a:ext cx="7825683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Bulky Dressing</a:t>
            </a:r>
          </a:p>
        </p:txBody>
      </p:sp>
      <p:sp>
        <p:nvSpPr>
          <p:cNvPr id="267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6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9" name="PPT 10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10 -</a:t>
            </a:r>
          </a:p>
        </p:txBody>
      </p:sp>
      <p:sp>
        <p:nvSpPr>
          <p:cNvPr id="27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16</a:t>
            </a:fld>
            <a:endParaRPr/>
          </a:p>
        </p:txBody>
      </p:sp>
      <p:pic>
        <p:nvPicPr>
          <p:cNvPr id="10" name="Picture 9" descr="A logo with text on it&#10;&#10;AI-generated content may be incorrect.">
            <a:extLst>
              <a:ext uri="{FF2B5EF4-FFF2-40B4-BE49-F238E27FC236}">
                <a16:creationId xmlns="" xmlns:a16="http://schemas.microsoft.com/office/drawing/2014/main" xmlns:lc="http://schemas.openxmlformats.org/drawingml/2006/lockedCanvas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xmlns:lc="http://schemas.openxmlformats.org/drawingml/2006/lockedCanvas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7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5" name="PPT 10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10 -</a:t>
            </a:r>
          </a:p>
        </p:txBody>
      </p:sp>
      <p:sp>
        <p:nvSpPr>
          <p:cNvPr id="27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17</a:t>
            </a:fld>
            <a:endParaRPr/>
          </a:p>
        </p:txBody>
      </p:sp>
      <p:sp>
        <p:nvSpPr>
          <p:cNvPr id="278" name="Applying Dressings and Bandages"/>
          <p:cNvSpPr txBox="1"/>
          <p:nvPr/>
        </p:nvSpPr>
        <p:spPr>
          <a:xfrm>
            <a:off x="1750840" y="2392475"/>
            <a:ext cx="102215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Applying Dressings and Bandages</a:t>
            </a:r>
          </a:p>
        </p:txBody>
      </p:sp>
      <p:sp>
        <p:nvSpPr>
          <p:cNvPr id="279" name="Control bleeding.…"/>
          <p:cNvSpPr txBox="1"/>
          <p:nvPr/>
        </p:nvSpPr>
        <p:spPr>
          <a:xfrm>
            <a:off x="1179707" y="5887297"/>
            <a:ext cx="13439514" cy="5338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Control bleeding.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Apply the dressing using aseptic technique.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Cover the wounds completely.</a:t>
            </a:r>
          </a:p>
        </p:txBody>
      </p:sp>
      <p:sp>
        <p:nvSpPr>
          <p:cNvPr id="280" name="Line"/>
          <p:cNvSpPr/>
          <p:nvPr/>
        </p:nvSpPr>
        <p:spPr>
          <a:xfrm>
            <a:off x="1179707" y="4841775"/>
            <a:ext cx="22024585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0" name="Picture 9" descr="A logo with text on it&#10;&#10;AI-generated content may be incorrect.">
            <a:extLst>
              <a:ext uri="{FF2B5EF4-FFF2-40B4-BE49-F238E27FC236}">
                <a16:creationId xmlns="" xmlns:a16="http://schemas.microsoft.com/office/drawing/2014/main" xmlns:lc="http://schemas.openxmlformats.org/drawingml/2006/lockedCanvas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xmlns:lc="http://schemas.openxmlformats.org/drawingml/2006/lockedCanvas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8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84" name="PPT 10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10 -</a:t>
            </a:r>
          </a:p>
        </p:txBody>
      </p:sp>
      <p:sp>
        <p:nvSpPr>
          <p:cNvPr id="28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18</a:t>
            </a:fld>
            <a:endParaRPr/>
          </a:p>
        </p:txBody>
      </p:sp>
      <p:sp>
        <p:nvSpPr>
          <p:cNvPr id="287" name="Applying Dressings and Bandages"/>
          <p:cNvSpPr txBox="1"/>
          <p:nvPr/>
        </p:nvSpPr>
        <p:spPr>
          <a:xfrm>
            <a:off x="1462808" y="2249488"/>
            <a:ext cx="11014723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Applying Dressings and Bandages</a:t>
            </a:r>
          </a:p>
        </p:txBody>
      </p:sp>
      <p:sp>
        <p:nvSpPr>
          <p:cNvPr id="288" name="Ensure that the dressing and the bandage are firm, fixed and comfortable, but not so tight as to affect circulation.…"/>
          <p:cNvSpPr txBox="1"/>
          <p:nvPr/>
        </p:nvSpPr>
        <p:spPr>
          <a:xfrm>
            <a:off x="1179707" y="5567693"/>
            <a:ext cx="19565677" cy="637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Ensure that the dressing and the bandage are firm, fixed and comfortable, but not so tight as to affect circulation.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Ensure there are no loose ends that can get caught.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Avoid covering the fingertips.</a:t>
            </a:r>
          </a:p>
        </p:txBody>
      </p:sp>
      <p:sp>
        <p:nvSpPr>
          <p:cNvPr id="289" name="Line"/>
          <p:cNvSpPr/>
          <p:nvPr/>
        </p:nvSpPr>
        <p:spPr>
          <a:xfrm>
            <a:off x="1179707" y="4794724"/>
            <a:ext cx="22024585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90" name="Cont."/>
          <p:cNvSpPr txBox="1"/>
          <p:nvPr/>
        </p:nvSpPr>
        <p:spPr>
          <a:xfrm>
            <a:off x="21226583" y="4043116"/>
            <a:ext cx="2047633" cy="778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r"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Cont.</a:t>
            </a:r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="" xmlns:a16="http://schemas.microsoft.com/office/drawing/2014/main" xmlns:lc="http://schemas.openxmlformats.org/drawingml/2006/lockedCanvas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9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94" name="PPT 10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10 -</a:t>
            </a:r>
          </a:p>
        </p:txBody>
      </p:sp>
      <p:sp>
        <p:nvSpPr>
          <p:cNvPr id="29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19</a:t>
            </a:fld>
            <a:endParaRPr/>
          </a:p>
        </p:txBody>
      </p:sp>
      <p:sp>
        <p:nvSpPr>
          <p:cNvPr id="297" name="Wounds…"/>
          <p:cNvSpPr txBox="1"/>
          <p:nvPr/>
        </p:nvSpPr>
        <p:spPr>
          <a:xfrm>
            <a:off x="3479032" y="1601416"/>
            <a:ext cx="8312799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Wounds </a:t>
            </a:r>
          </a:p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to the Ear</a:t>
            </a:r>
          </a:p>
        </p:txBody>
      </p:sp>
      <p:sp>
        <p:nvSpPr>
          <p:cNvPr id="298" name="Never probe the ear.…"/>
          <p:cNvSpPr txBox="1"/>
          <p:nvPr/>
        </p:nvSpPr>
        <p:spPr>
          <a:xfrm>
            <a:off x="1179707" y="5060396"/>
            <a:ext cx="18744067" cy="6887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Never probe the ear.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Never pack it to stop bleeding from  the ear canal.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Place a loose, clean dressing across  the opening to absorb the fluids.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Do not apply pressure.</a:t>
            </a:r>
          </a:p>
        </p:txBody>
      </p:sp>
      <p:sp>
        <p:nvSpPr>
          <p:cNvPr id="299" name="Line"/>
          <p:cNvSpPr/>
          <p:nvPr/>
        </p:nvSpPr>
        <p:spPr>
          <a:xfrm>
            <a:off x="1179707" y="3967824"/>
            <a:ext cx="22024585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00" name="Ear"/>
          <p:cNvSpPr/>
          <p:nvPr/>
        </p:nvSpPr>
        <p:spPr>
          <a:xfrm>
            <a:off x="8951640" y="2105472"/>
            <a:ext cx="1052023" cy="1430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71" h="21600" extrusionOk="0">
                <a:moveTo>
                  <a:pt x="9517" y="0"/>
                </a:moveTo>
                <a:cubicBezTo>
                  <a:pt x="6086" y="0"/>
                  <a:pt x="3154" y="1263"/>
                  <a:pt x="1473" y="3466"/>
                </a:cubicBezTo>
                <a:cubicBezTo>
                  <a:pt x="-881" y="6549"/>
                  <a:pt x="-395" y="10841"/>
                  <a:pt x="2804" y="15240"/>
                </a:cubicBezTo>
                <a:cubicBezTo>
                  <a:pt x="3450" y="16128"/>
                  <a:pt x="5236" y="17350"/>
                  <a:pt x="7272" y="17863"/>
                </a:cubicBezTo>
                <a:cubicBezTo>
                  <a:pt x="8160" y="18087"/>
                  <a:pt x="8736" y="18661"/>
                  <a:pt x="9403" y="19326"/>
                </a:cubicBezTo>
                <a:cubicBezTo>
                  <a:pt x="10418" y="20340"/>
                  <a:pt x="11682" y="21600"/>
                  <a:pt x="14405" y="21600"/>
                </a:cubicBezTo>
                <a:cubicBezTo>
                  <a:pt x="18504" y="21600"/>
                  <a:pt x="19509" y="19847"/>
                  <a:pt x="20242" y="18567"/>
                </a:cubicBezTo>
                <a:cubicBezTo>
                  <a:pt x="20372" y="18341"/>
                  <a:pt x="20495" y="18124"/>
                  <a:pt x="20630" y="17924"/>
                </a:cubicBezTo>
                <a:cubicBezTo>
                  <a:pt x="20719" y="17791"/>
                  <a:pt x="20660" y="17629"/>
                  <a:pt x="20493" y="17552"/>
                </a:cubicBezTo>
                <a:lnTo>
                  <a:pt x="19432" y="17063"/>
                </a:lnTo>
                <a:cubicBezTo>
                  <a:pt x="19249" y="16979"/>
                  <a:pt x="19013" y="17030"/>
                  <a:pt x="18913" y="17175"/>
                </a:cubicBezTo>
                <a:cubicBezTo>
                  <a:pt x="18735" y="17434"/>
                  <a:pt x="18583" y="17699"/>
                  <a:pt x="18435" y="17956"/>
                </a:cubicBezTo>
                <a:cubicBezTo>
                  <a:pt x="17728" y="19191"/>
                  <a:pt x="17217" y="20083"/>
                  <a:pt x="14405" y="20083"/>
                </a:cubicBezTo>
                <a:cubicBezTo>
                  <a:pt x="12653" y="20083"/>
                  <a:pt x="11910" y="19340"/>
                  <a:pt x="10968" y="18399"/>
                </a:cubicBezTo>
                <a:cubicBezTo>
                  <a:pt x="10211" y="17645"/>
                  <a:pt x="9354" y="16790"/>
                  <a:pt x="7888" y="16420"/>
                </a:cubicBezTo>
                <a:cubicBezTo>
                  <a:pt x="6320" y="16025"/>
                  <a:pt x="4929" y="15051"/>
                  <a:pt x="4527" y="14499"/>
                </a:cubicBezTo>
                <a:cubicBezTo>
                  <a:pt x="1679" y="10582"/>
                  <a:pt x="1186" y="6841"/>
                  <a:pt x="3176" y="4234"/>
                </a:cubicBezTo>
                <a:cubicBezTo>
                  <a:pt x="4494" y="2508"/>
                  <a:pt x="6804" y="1517"/>
                  <a:pt x="9517" y="1517"/>
                </a:cubicBezTo>
                <a:cubicBezTo>
                  <a:pt x="16006" y="1517"/>
                  <a:pt x="16934" y="6593"/>
                  <a:pt x="17064" y="7844"/>
                </a:cubicBezTo>
                <a:cubicBezTo>
                  <a:pt x="17080" y="7994"/>
                  <a:pt x="17247" y="8108"/>
                  <a:pt x="17443" y="8104"/>
                </a:cubicBezTo>
                <a:lnTo>
                  <a:pt x="18682" y="8079"/>
                </a:lnTo>
                <a:cubicBezTo>
                  <a:pt x="18892" y="8075"/>
                  <a:pt x="19053" y="7938"/>
                  <a:pt x="19041" y="7776"/>
                </a:cubicBezTo>
                <a:cubicBezTo>
                  <a:pt x="18817" y="4924"/>
                  <a:pt x="16608" y="0"/>
                  <a:pt x="9517" y="0"/>
                </a:cubicBezTo>
                <a:close/>
                <a:moveTo>
                  <a:pt x="9955" y="3310"/>
                </a:moveTo>
                <a:cubicBezTo>
                  <a:pt x="9772" y="3302"/>
                  <a:pt x="9589" y="3303"/>
                  <a:pt x="9405" y="3312"/>
                </a:cubicBezTo>
                <a:cubicBezTo>
                  <a:pt x="9194" y="3323"/>
                  <a:pt x="8984" y="3346"/>
                  <a:pt x="8773" y="3380"/>
                </a:cubicBezTo>
                <a:cubicBezTo>
                  <a:pt x="5657" y="3880"/>
                  <a:pt x="3797" y="5739"/>
                  <a:pt x="3797" y="8353"/>
                </a:cubicBezTo>
                <a:cubicBezTo>
                  <a:pt x="3797" y="9959"/>
                  <a:pt x="5134" y="14392"/>
                  <a:pt x="8146" y="14866"/>
                </a:cubicBezTo>
                <a:cubicBezTo>
                  <a:pt x="9436" y="15068"/>
                  <a:pt x="10219" y="15793"/>
                  <a:pt x="10538" y="16153"/>
                </a:cubicBezTo>
                <a:cubicBezTo>
                  <a:pt x="10641" y="16269"/>
                  <a:pt x="10841" y="16307"/>
                  <a:pt x="11005" y="16244"/>
                </a:cubicBezTo>
                <a:lnTo>
                  <a:pt x="12119" y="15818"/>
                </a:lnTo>
                <a:cubicBezTo>
                  <a:pt x="12316" y="15743"/>
                  <a:pt x="12385" y="15553"/>
                  <a:pt x="12266" y="15410"/>
                </a:cubicBezTo>
                <a:cubicBezTo>
                  <a:pt x="11820" y="14873"/>
                  <a:pt x="10636" y="13710"/>
                  <a:pt x="8540" y="13381"/>
                </a:cubicBezTo>
                <a:cubicBezTo>
                  <a:pt x="7109" y="13156"/>
                  <a:pt x="5769" y="9788"/>
                  <a:pt x="5769" y="8353"/>
                </a:cubicBezTo>
                <a:cubicBezTo>
                  <a:pt x="5769" y="5921"/>
                  <a:pt x="7622" y="5114"/>
                  <a:pt x="9176" y="4865"/>
                </a:cubicBezTo>
                <a:cubicBezTo>
                  <a:pt x="10571" y="4642"/>
                  <a:pt x="11524" y="5343"/>
                  <a:pt x="11870" y="5655"/>
                </a:cubicBezTo>
                <a:cubicBezTo>
                  <a:pt x="12529" y="6251"/>
                  <a:pt x="12830" y="7037"/>
                  <a:pt x="12587" y="7523"/>
                </a:cubicBezTo>
                <a:cubicBezTo>
                  <a:pt x="12537" y="7623"/>
                  <a:pt x="12386" y="7926"/>
                  <a:pt x="11599" y="8006"/>
                </a:cubicBezTo>
                <a:cubicBezTo>
                  <a:pt x="9536" y="8216"/>
                  <a:pt x="8553" y="9368"/>
                  <a:pt x="8496" y="10417"/>
                </a:cubicBezTo>
                <a:cubicBezTo>
                  <a:pt x="8433" y="11561"/>
                  <a:pt x="9390" y="12498"/>
                  <a:pt x="10877" y="12748"/>
                </a:cubicBezTo>
                <a:cubicBezTo>
                  <a:pt x="11035" y="12774"/>
                  <a:pt x="11202" y="12801"/>
                  <a:pt x="11375" y="12827"/>
                </a:cubicBezTo>
                <a:cubicBezTo>
                  <a:pt x="12767" y="13043"/>
                  <a:pt x="14486" y="13309"/>
                  <a:pt x="16472" y="14829"/>
                </a:cubicBezTo>
                <a:cubicBezTo>
                  <a:pt x="16613" y="14937"/>
                  <a:pt x="16838" y="14943"/>
                  <a:pt x="16985" y="14840"/>
                </a:cubicBezTo>
                <a:lnTo>
                  <a:pt x="17927" y="14182"/>
                </a:lnTo>
                <a:cubicBezTo>
                  <a:pt x="18067" y="14084"/>
                  <a:pt x="18089" y="13920"/>
                  <a:pt x="17975" y="13803"/>
                </a:cubicBezTo>
                <a:cubicBezTo>
                  <a:pt x="17482" y="13295"/>
                  <a:pt x="16296" y="11899"/>
                  <a:pt x="16591" y="10520"/>
                </a:cubicBezTo>
                <a:cubicBezTo>
                  <a:pt x="16621" y="10378"/>
                  <a:pt x="16504" y="10241"/>
                  <a:pt x="16322" y="10204"/>
                </a:cubicBezTo>
                <a:lnTo>
                  <a:pt x="15125" y="9958"/>
                </a:lnTo>
                <a:cubicBezTo>
                  <a:pt x="14916" y="9915"/>
                  <a:pt x="14703" y="10018"/>
                  <a:pt x="14663" y="10182"/>
                </a:cubicBezTo>
                <a:cubicBezTo>
                  <a:pt x="14532" y="10716"/>
                  <a:pt x="14548" y="11240"/>
                  <a:pt x="14654" y="11735"/>
                </a:cubicBezTo>
                <a:cubicBezTo>
                  <a:pt x="14681" y="11859"/>
                  <a:pt x="14522" y="11959"/>
                  <a:pt x="14370" y="11911"/>
                </a:cubicBezTo>
                <a:cubicBezTo>
                  <a:pt x="13371" y="11589"/>
                  <a:pt x="12482" y="11451"/>
                  <a:pt x="11764" y="11340"/>
                </a:cubicBezTo>
                <a:cubicBezTo>
                  <a:pt x="11603" y="11316"/>
                  <a:pt x="11447" y="11291"/>
                  <a:pt x="11300" y="11266"/>
                </a:cubicBezTo>
                <a:cubicBezTo>
                  <a:pt x="10495" y="11131"/>
                  <a:pt x="10460" y="10631"/>
                  <a:pt x="10468" y="10481"/>
                </a:cubicBezTo>
                <a:cubicBezTo>
                  <a:pt x="10489" y="10097"/>
                  <a:pt x="10867" y="9613"/>
                  <a:pt x="11859" y="9512"/>
                </a:cubicBezTo>
                <a:cubicBezTo>
                  <a:pt x="13116" y="9384"/>
                  <a:pt x="14028" y="8870"/>
                  <a:pt x="14430" y="8067"/>
                </a:cubicBezTo>
                <a:cubicBezTo>
                  <a:pt x="14940" y="7047"/>
                  <a:pt x="14526" y="5714"/>
                  <a:pt x="13373" y="4672"/>
                </a:cubicBezTo>
                <a:cubicBezTo>
                  <a:pt x="12458" y="3845"/>
                  <a:pt x="11234" y="3367"/>
                  <a:pt x="9955" y="3310"/>
                </a:cubicBez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="" xmlns:a16="http://schemas.microsoft.com/office/drawing/2014/main" xmlns:lc="http://schemas.openxmlformats.org/drawingml/2006/lockedCanvas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0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1" name="PPT 10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10 -</a:t>
            </a:r>
          </a:p>
        </p:txBody>
      </p:sp>
      <p:sp>
        <p:nvSpPr>
          <p:cNvPr id="10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971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</a:t>
            </a:fld>
            <a:endParaRPr/>
          </a:p>
        </p:txBody>
      </p:sp>
      <p:sp>
        <p:nvSpPr>
          <p:cNvPr id="104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886744" y="4193704"/>
            <a:ext cx="7627217" cy="2366693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Upon completing this lesson, you will be able to:</a:t>
            </a:r>
          </a:p>
        </p:txBody>
      </p:sp>
      <p:sp>
        <p:nvSpPr>
          <p:cNvPr id="105" name="OBJECTIVES"/>
          <p:cNvSpPr txBox="1"/>
          <p:nvPr/>
        </p:nvSpPr>
        <p:spPr>
          <a:xfrm>
            <a:off x="814736" y="2753544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06" name="List two steps to treat a closed wound.…"/>
          <p:cNvSpPr txBox="1"/>
          <p:nvPr/>
        </p:nvSpPr>
        <p:spPr>
          <a:xfrm>
            <a:off x="11546216" y="5446144"/>
            <a:ext cx="11469939" cy="5617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two steps to treat a closed wound. 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six steps to treat an open wound. 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the steps for pre-hospital treatment for eye, ear, nose and mouth injuries.</a:t>
            </a:r>
          </a:p>
        </p:txBody>
      </p:sp>
      <p:grpSp>
        <p:nvGrpSpPr>
          <p:cNvPr id="109" name="Group"/>
          <p:cNvGrpSpPr/>
          <p:nvPr/>
        </p:nvGrpSpPr>
        <p:grpSpPr>
          <a:xfrm>
            <a:off x="9844663" y="5146261"/>
            <a:ext cx="1219201" cy="1681958"/>
            <a:chOff x="0" y="115975"/>
            <a:chExt cx="1219200" cy="1681957"/>
          </a:xfrm>
        </p:grpSpPr>
        <p:sp>
          <p:nvSpPr>
            <p:cNvPr id="107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08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12" name="Group"/>
          <p:cNvGrpSpPr/>
          <p:nvPr/>
        </p:nvGrpSpPr>
        <p:grpSpPr>
          <a:xfrm>
            <a:off x="9844663" y="7084854"/>
            <a:ext cx="1219201" cy="1681958"/>
            <a:chOff x="0" y="115975"/>
            <a:chExt cx="1219200" cy="1681957"/>
          </a:xfrm>
        </p:grpSpPr>
        <p:sp>
          <p:nvSpPr>
            <p:cNvPr id="110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1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15" name="Group"/>
          <p:cNvGrpSpPr/>
          <p:nvPr/>
        </p:nvGrpSpPr>
        <p:grpSpPr>
          <a:xfrm>
            <a:off x="9844663" y="9023446"/>
            <a:ext cx="1219201" cy="1681958"/>
            <a:chOff x="0" y="141375"/>
            <a:chExt cx="1219200" cy="1681957"/>
          </a:xfrm>
        </p:grpSpPr>
        <p:sp>
          <p:nvSpPr>
            <p:cNvPr id="113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4" name="3"/>
            <p:cNvSpPr txBox="1"/>
            <p:nvPr/>
          </p:nvSpPr>
          <p:spPr>
            <a:xfrm>
              <a:off x="287204" y="1413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pic>
        <p:nvPicPr>
          <p:cNvPr id="19" name="Picture 18" descr="A logo with text on it&#10;&#10;AI-generated content may be incorrect.">
            <a:extLst>
              <a:ext uri="{FF2B5EF4-FFF2-40B4-BE49-F238E27FC236}">
                <a16:creationId xmlns="" xmlns:a16="http://schemas.microsoft.com/office/drawing/2014/main" xmlns:lc="http://schemas.openxmlformats.org/drawingml/2006/lockedCanvas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xmlns:lc="http://schemas.openxmlformats.org/drawingml/2006/lockedCanvas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30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04" name="PPT 10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10 -</a:t>
            </a:r>
          </a:p>
        </p:txBody>
      </p:sp>
      <p:sp>
        <p:nvSpPr>
          <p:cNvPr id="30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20</a:t>
            </a:fld>
            <a:endParaRPr/>
          </a:p>
        </p:txBody>
      </p:sp>
      <p:sp>
        <p:nvSpPr>
          <p:cNvPr id="307" name="Injuries…"/>
          <p:cNvSpPr txBox="1"/>
          <p:nvPr/>
        </p:nvSpPr>
        <p:spPr>
          <a:xfrm>
            <a:off x="4271120" y="1313384"/>
            <a:ext cx="8312799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Injuries </a:t>
            </a:r>
          </a:p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to the Neck</a:t>
            </a:r>
          </a:p>
        </p:txBody>
      </p:sp>
      <p:sp>
        <p:nvSpPr>
          <p:cNvPr id="308" name="Visible lacerations or other wounds can produce massive bleeding or air embolism…"/>
          <p:cNvSpPr txBox="1"/>
          <p:nvPr/>
        </p:nvSpPr>
        <p:spPr>
          <a:xfrm>
            <a:off x="1179707" y="4806396"/>
            <a:ext cx="20307443" cy="7420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Visible lacerations or other wounds can produce massive bleeding or air embolism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Difficulty speaking; loss of voice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Airway obstructions without foreign bodies in mouth, nose, or airway; often caused by inflammatory process (subcutaneous emphysema)</a:t>
            </a:r>
          </a:p>
        </p:txBody>
      </p:sp>
      <p:sp>
        <p:nvSpPr>
          <p:cNvPr id="309" name="Line"/>
          <p:cNvSpPr/>
          <p:nvPr/>
        </p:nvSpPr>
        <p:spPr>
          <a:xfrm>
            <a:off x="1179707" y="3967824"/>
            <a:ext cx="22024585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10" name="Head with Shoulders"/>
          <p:cNvSpPr/>
          <p:nvPr/>
        </p:nvSpPr>
        <p:spPr>
          <a:xfrm>
            <a:off x="10751840" y="1529408"/>
            <a:ext cx="1854201" cy="1606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1" y="0"/>
                </a:moveTo>
                <a:cubicBezTo>
                  <a:pt x="8419" y="0"/>
                  <a:pt x="7041" y="1374"/>
                  <a:pt x="6553" y="3337"/>
                </a:cubicBezTo>
                <a:cubicBezTo>
                  <a:pt x="6322" y="4269"/>
                  <a:pt x="6312" y="5365"/>
                  <a:pt x="6383" y="6556"/>
                </a:cubicBezTo>
                <a:cubicBezTo>
                  <a:pt x="6251" y="6550"/>
                  <a:pt x="6103" y="6550"/>
                  <a:pt x="5944" y="6556"/>
                </a:cubicBezTo>
                <a:cubicBezTo>
                  <a:pt x="5170" y="6600"/>
                  <a:pt x="5740" y="8660"/>
                  <a:pt x="6261" y="9870"/>
                </a:cubicBezTo>
                <a:cubicBezTo>
                  <a:pt x="6371" y="10117"/>
                  <a:pt x="6602" y="10060"/>
                  <a:pt x="6700" y="10028"/>
                </a:cubicBezTo>
                <a:cubicBezTo>
                  <a:pt x="6898" y="12074"/>
                  <a:pt x="7173" y="12688"/>
                  <a:pt x="7865" y="13587"/>
                </a:cubicBezTo>
                <a:lnTo>
                  <a:pt x="7853" y="14563"/>
                </a:lnTo>
                <a:cubicBezTo>
                  <a:pt x="7836" y="15893"/>
                  <a:pt x="7177" y="16995"/>
                  <a:pt x="6102" y="17704"/>
                </a:cubicBezTo>
                <a:cubicBezTo>
                  <a:pt x="6014" y="17761"/>
                  <a:pt x="5927" y="17818"/>
                  <a:pt x="5839" y="17863"/>
                </a:cubicBezTo>
                <a:cubicBezTo>
                  <a:pt x="5335" y="18148"/>
                  <a:pt x="4780" y="18293"/>
                  <a:pt x="4221" y="18318"/>
                </a:cubicBezTo>
                <a:cubicBezTo>
                  <a:pt x="1630" y="18457"/>
                  <a:pt x="779" y="19820"/>
                  <a:pt x="0" y="21600"/>
                </a:cubicBezTo>
                <a:lnTo>
                  <a:pt x="10801" y="21600"/>
                </a:lnTo>
                <a:lnTo>
                  <a:pt x="21600" y="21600"/>
                </a:lnTo>
                <a:cubicBezTo>
                  <a:pt x="20821" y="19820"/>
                  <a:pt x="19970" y="18457"/>
                  <a:pt x="17379" y="18318"/>
                </a:cubicBezTo>
                <a:cubicBezTo>
                  <a:pt x="16820" y="18286"/>
                  <a:pt x="16260" y="18148"/>
                  <a:pt x="15761" y="17863"/>
                </a:cubicBezTo>
                <a:cubicBezTo>
                  <a:pt x="15678" y="17812"/>
                  <a:pt x="15591" y="17761"/>
                  <a:pt x="15498" y="17704"/>
                </a:cubicBezTo>
                <a:cubicBezTo>
                  <a:pt x="14423" y="16995"/>
                  <a:pt x="13758" y="15893"/>
                  <a:pt x="13747" y="14563"/>
                </a:cubicBezTo>
                <a:lnTo>
                  <a:pt x="13737" y="13587"/>
                </a:lnTo>
                <a:cubicBezTo>
                  <a:pt x="14428" y="12688"/>
                  <a:pt x="14697" y="12074"/>
                  <a:pt x="14900" y="10028"/>
                </a:cubicBezTo>
                <a:cubicBezTo>
                  <a:pt x="14993" y="10066"/>
                  <a:pt x="15229" y="10123"/>
                  <a:pt x="15339" y="9870"/>
                </a:cubicBezTo>
                <a:cubicBezTo>
                  <a:pt x="15865" y="8660"/>
                  <a:pt x="16431" y="6600"/>
                  <a:pt x="15658" y="6556"/>
                </a:cubicBezTo>
                <a:cubicBezTo>
                  <a:pt x="15498" y="6550"/>
                  <a:pt x="15350" y="6543"/>
                  <a:pt x="15219" y="6556"/>
                </a:cubicBezTo>
                <a:cubicBezTo>
                  <a:pt x="15290" y="5371"/>
                  <a:pt x="15283" y="4269"/>
                  <a:pt x="15047" y="3337"/>
                </a:cubicBezTo>
                <a:cubicBezTo>
                  <a:pt x="14559" y="1374"/>
                  <a:pt x="13183" y="0"/>
                  <a:pt x="10801" y="0"/>
                </a:cubicBez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="" xmlns:a16="http://schemas.microsoft.com/office/drawing/2014/main" xmlns:lc="http://schemas.openxmlformats.org/drawingml/2006/lockedCanvas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31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14" name="PPT 10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10 -</a:t>
            </a:r>
          </a:p>
        </p:txBody>
      </p:sp>
      <p:sp>
        <p:nvSpPr>
          <p:cNvPr id="31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21</a:t>
            </a:fld>
            <a:endParaRPr/>
          </a:p>
        </p:txBody>
      </p:sp>
      <p:sp>
        <p:nvSpPr>
          <p:cNvPr id="317" name="Injuries…"/>
          <p:cNvSpPr txBox="1"/>
          <p:nvPr/>
        </p:nvSpPr>
        <p:spPr>
          <a:xfrm>
            <a:off x="3335016" y="1169368"/>
            <a:ext cx="8312799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Injuries </a:t>
            </a:r>
          </a:p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to the Neck</a:t>
            </a:r>
          </a:p>
        </p:txBody>
      </p:sp>
      <p:sp>
        <p:nvSpPr>
          <p:cNvPr id="318" name="Tracheal deviation…"/>
          <p:cNvSpPr txBox="1"/>
          <p:nvPr/>
        </p:nvSpPr>
        <p:spPr>
          <a:xfrm>
            <a:off x="1179707" y="4806396"/>
            <a:ext cx="20307443" cy="4296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Tracheal deviation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Deformities and depressions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Immobilize the patient if you suspect  a spinal injury</a:t>
            </a:r>
          </a:p>
        </p:txBody>
      </p:sp>
      <p:sp>
        <p:nvSpPr>
          <p:cNvPr id="319" name="Line"/>
          <p:cNvSpPr/>
          <p:nvPr/>
        </p:nvSpPr>
        <p:spPr>
          <a:xfrm>
            <a:off x="1179707" y="3967824"/>
            <a:ext cx="22024585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20" name="Head with Shoulders"/>
          <p:cNvSpPr/>
          <p:nvPr/>
        </p:nvSpPr>
        <p:spPr>
          <a:xfrm>
            <a:off x="9383688" y="1601416"/>
            <a:ext cx="1854201" cy="1606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1" y="0"/>
                </a:moveTo>
                <a:cubicBezTo>
                  <a:pt x="8419" y="0"/>
                  <a:pt x="7041" y="1374"/>
                  <a:pt x="6553" y="3337"/>
                </a:cubicBezTo>
                <a:cubicBezTo>
                  <a:pt x="6322" y="4269"/>
                  <a:pt x="6312" y="5365"/>
                  <a:pt x="6383" y="6556"/>
                </a:cubicBezTo>
                <a:cubicBezTo>
                  <a:pt x="6251" y="6550"/>
                  <a:pt x="6103" y="6550"/>
                  <a:pt x="5944" y="6556"/>
                </a:cubicBezTo>
                <a:cubicBezTo>
                  <a:pt x="5170" y="6600"/>
                  <a:pt x="5740" y="8660"/>
                  <a:pt x="6261" y="9870"/>
                </a:cubicBezTo>
                <a:cubicBezTo>
                  <a:pt x="6371" y="10117"/>
                  <a:pt x="6602" y="10060"/>
                  <a:pt x="6700" y="10028"/>
                </a:cubicBezTo>
                <a:cubicBezTo>
                  <a:pt x="6898" y="12074"/>
                  <a:pt x="7173" y="12688"/>
                  <a:pt x="7865" y="13587"/>
                </a:cubicBezTo>
                <a:lnTo>
                  <a:pt x="7853" y="14563"/>
                </a:lnTo>
                <a:cubicBezTo>
                  <a:pt x="7836" y="15893"/>
                  <a:pt x="7177" y="16995"/>
                  <a:pt x="6102" y="17704"/>
                </a:cubicBezTo>
                <a:cubicBezTo>
                  <a:pt x="6014" y="17761"/>
                  <a:pt x="5927" y="17818"/>
                  <a:pt x="5839" y="17863"/>
                </a:cubicBezTo>
                <a:cubicBezTo>
                  <a:pt x="5335" y="18148"/>
                  <a:pt x="4780" y="18293"/>
                  <a:pt x="4221" y="18318"/>
                </a:cubicBezTo>
                <a:cubicBezTo>
                  <a:pt x="1630" y="18457"/>
                  <a:pt x="779" y="19820"/>
                  <a:pt x="0" y="21600"/>
                </a:cubicBezTo>
                <a:lnTo>
                  <a:pt x="10801" y="21600"/>
                </a:lnTo>
                <a:lnTo>
                  <a:pt x="21600" y="21600"/>
                </a:lnTo>
                <a:cubicBezTo>
                  <a:pt x="20821" y="19820"/>
                  <a:pt x="19970" y="18457"/>
                  <a:pt x="17379" y="18318"/>
                </a:cubicBezTo>
                <a:cubicBezTo>
                  <a:pt x="16820" y="18286"/>
                  <a:pt x="16260" y="18148"/>
                  <a:pt x="15761" y="17863"/>
                </a:cubicBezTo>
                <a:cubicBezTo>
                  <a:pt x="15678" y="17812"/>
                  <a:pt x="15591" y="17761"/>
                  <a:pt x="15498" y="17704"/>
                </a:cubicBezTo>
                <a:cubicBezTo>
                  <a:pt x="14423" y="16995"/>
                  <a:pt x="13758" y="15893"/>
                  <a:pt x="13747" y="14563"/>
                </a:cubicBezTo>
                <a:lnTo>
                  <a:pt x="13737" y="13587"/>
                </a:lnTo>
                <a:cubicBezTo>
                  <a:pt x="14428" y="12688"/>
                  <a:pt x="14697" y="12074"/>
                  <a:pt x="14900" y="10028"/>
                </a:cubicBezTo>
                <a:cubicBezTo>
                  <a:pt x="14993" y="10066"/>
                  <a:pt x="15229" y="10123"/>
                  <a:pt x="15339" y="9870"/>
                </a:cubicBezTo>
                <a:cubicBezTo>
                  <a:pt x="15865" y="8660"/>
                  <a:pt x="16431" y="6600"/>
                  <a:pt x="15658" y="6556"/>
                </a:cubicBezTo>
                <a:cubicBezTo>
                  <a:pt x="15498" y="6550"/>
                  <a:pt x="15350" y="6543"/>
                  <a:pt x="15219" y="6556"/>
                </a:cubicBezTo>
                <a:cubicBezTo>
                  <a:pt x="15290" y="5371"/>
                  <a:pt x="15283" y="4269"/>
                  <a:pt x="15047" y="3337"/>
                </a:cubicBezTo>
                <a:cubicBezTo>
                  <a:pt x="14559" y="1374"/>
                  <a:pt x="13183" y="0"/>
                  <a:pt x="10801" y="0"/>
                </a:cubicBez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21" name="Cont."/>
          <p:cNvSpPr txBox="1"/>
          <p:nvPr/>
        </p:nvSpPr>
        <p:spPr>
          <a:xfrm>
            <a:off x="21226583" y="3186737"/>
            <a:ext cx="2047633" cy="778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r"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Cont.</a:t>
            </a:r>
          </a:p>
        </p:txBody>
      </p:sp>
      <p:pic>
        <p:nvPicPr>
          <p:cNvPr id="12" name="Picture 11" descr="A logo with text on it&#10;&#10;AI-generated content may be incorrect.">
            <a:extLst>
              <a:ext uri="{FF2B5EF4-FFF2-40B4-BE49-F238E27FC236}">
                <a16:creationId xmlns="" xmlns:a16="http://schemas.microsoft.com/office/drawing/2014/main" xmlns:lc="http://schemas.openxmlformats.org/drawingml/2006/lockedCanvas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xmlns:lc="http://schemas.openxmlformats.org/drawingml/2006/lockedCanvas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32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25" name="PPT 10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10 -</a:t>
            </a:r>
          </a:p>
        </p:txBody>
      </p:sp>
      <p:sp>
        <p:nvSpPr>
          <p:cNvPr id="32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22</a:t>
            </a:fld>
            <a:endParaRPr/>
          </a:p>
        </p:txBody>
      </p:sp>
      <p:sp>
        <p:nvSpPr>
          <p:cNvPr id="328" name="Signs and Symptoms"/>
          <p:cNvSpPr txBox="1">
            <a:spLocks noGrp="1"/>
          </p:cNvSpPr>
          <p:nvPr>
            <p:ph type="body" sz="quarter" idx="4294967295"/>
          </p:nvPr>
        </p:nvSpPr>
        <p:spPr>
          <a:xfrm>
            <a:off x="1109843" y="4425219"/>
            <a:ext cx="9691688" cy="1644535"/>
          </a:xfrm>
          <a:prstGeom prst="rect">
            <a:avLst/>
          </a:prstGeom>
        </p:spPr>
        <p:txBody>
          <a:bodyPr lIns="78283" tIns="78283" rIns="78283" bIns="78283" anchor="t">
            <a:noAutofit/>
          </a:bodyPr>
          <a:lstStyle>
            <a:lvl1pPr defTabSz="1896340">
              <a:spcBef>
                <a:spcPts val="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000" i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Signs and Symptoms</a:t>
            </a:r>
          </a:p>
        </p:txBody>
      </p:sp>
      <p:sp>
        <p:nvSpPr>
          <p:cNvPr id="329" name="Abdominal Injury"/>
          <p:cNvSpPr txBox="1"/>
          <p:nvPr/>
        </p:nvSpPr>
        <p:spPr>
          <a:xfrm>
            <a:off x="3695056" y="1457400"/>
            <a:ext cx="8312799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Abdominal Injury</a:t>
            </a:r>
          </a:p>
        </p:txBody>
      </p:sp>
      <p:sp>
        <p:nvSpPr>
          <p:cNvPr id="330" name="Pain or cramps in the abdominal area, local or diffuse…"/>
          <p:cNvSpPr txBox="1"/>
          <p:nvPr/>
        </p:nvSpPr>
        <p:spPr>
          <a:xfrm>
            <a:off x="1179707" y="6514448"/>
            <a:ext cx="20307443" cy="4296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Pain or cramps in the abdominal area, local or diffuse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Guarding the abdomen or lying down in fetal position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Tenderness of the abdomen</a:t>
            </a:r>
          </a:p>
        </p:txBody>
      </p:sp>
      <p:sp>
        <p:nvSpPr>
          <p:cNvPr id="331" name="Line"/>
          <p:cNvSpPr/>
          <p:nvPr/>
        </p:nvSpPr>
        <p:spPr>
          <a:xfrm>
            <a:off x="1179707" y="3967824"/>
            <a:ext cx="22024585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32" name="Stomach"/>
          <p:cNvSpPr/>
          <p:nvPr/>
        </p:nvSpPr>
        <p:spPr>
          <a:xfrm>
            <a:off x="8879632" y="1385392"/>
            <a:ext cx="1642711" cy="1606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902" h="19288" extrusionOk="0">
                <a:moveTo>
                  <a:pt x="8753" y="0"/>
                </a:moveTo>
                <a:cubicBezTo>
                  <a:pt x="8290" y="0"/>
                  <a:pt x="7827" y="175"/>
                  <a:pt x="7827" y="525"/>
                </a:cubicBezTo>
                <a:cubicBezTo>
                  <a:pt x="7827" y="3735"/>
                  <a:pt x="9252" y="5310"/>
                  <a:pt x="10596" y="5972"/>
                </a:cubicBezTo>
                <a:cubicBezTo>
                  <a:pt x="10495" y="6392"/>
                  <a:pt x="10413" y="6847"/>
                  <a:pt x="10353" y="7344"/>
                </a:cubicBezTo>
                <a:cubicBezTo>
                  <a:pt x="9781" y="12059"/>
                  <a:pt x="8753" y="12304"/>
                  <a:pt x="7879" y="12358"/>
                </a:cubicBezTo>
                <a:cubicBezTo>
                  <a:pt x="7186" y="11758"/>
                  <a:pt x="6137" y="11379"/>
                  <a:pt x="5001" y="12095"/>
                </a:cubicBezTo>
                <a:cubicBezTo>
                  <a:pt x="4626" y="11992"/>
                  <a:pt x="4203" y="11946"/>
                  <a:pt x="3730" y="11986"/>
                </a:cubicBezTo>
                <a:cubicBezTo>
                  <a:pt x="2641" y="12077"/>
                  <a:pt x="1764" y="12538"/>
                  <a:pt x="1122" y="13355"/>
                </a:cubicBezTo>
                <a:cubicBezTo>
                  <a:pt x="-146" y="14968"/>
                  <a:pt x="-73" y="17541"/>
                  <a:pt x="84" y="18931"/>
                </a:cubicBezTo>
                <a:cubicBezTo>
                  <a:pt x="141" y="19558"/>
                  <a:pt x="1988" y="19281"/>
                  <a:pt x="1924" y="18705"/>
                </a:cubicBezTo>
                <a:cubicBezTo>
                  <a:pt x="1719" y="16885"/>
                  <a:pt x="1954" y="15342"/>
                  <a:pt x="2554" y="14579"/>
                </a:cubicBezTo>
                <a:cubicBezTo>
                  <a:pt x="2851" y="14201"/>
                  <a:pt x="3253" y="13985"/>
                  <a:pt x="3780" y="13921"/>
                </a:cubicBezTo>
                <a:cubicBezTo>
                  <a:pt x="3477" y="17288"/>
                  <a:pt x="10841" y="21600"/>
                  <a:pt x="15438" y="15389"/>
                </a:cubicBezTo>
                <a:cubicBezTo>
                  <a:pt x="21454" y="7260"/>
                  <a:pt x="18416" y="2318"/>
                  <a:pt x="15438" y="1652"/>
                </a:cubicBezTo>
                <a:cubicBezTo>
                  <a:pt x="14372" y="1414"/>
                  <a:pt x="12442" y="1819"/>
                  <a:pt x="11256" y="4137"/>
                </a:cubicBezTo>
                <a:cubicBezTo>
                  <a:pt x="10549" y="3724"/>
                  <a:pt x="9679" y="2761"/>
                  <a:pt x="9679" y="525"/>
                </a:cubicBezTo>
                <a:cubicBezTo>
                  <a:pt x="9679" y="175"/>
                  <a:pt x="9216" y="0"/>
                  <a:pt x="8753" y="0"/>
                </a:cubicBez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2" name="Picture 11" descr="A logo with text on it&#10;&#10;AI-generated content may be incorrect.">
            <a:extLst>
              <a:ext uri="{FF2B5EF4-FFF2-40B4-BE49-F238E27FC236}">
                <a16:creationId xmlns="" xmlns:a16="http://schemas.microsoft.com/office/drawing/2014/main" xmlns:lc="http://schemas.openxmlformats.org/drawingml/2006/lockedCanvas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xmlns:lc="http://schemas.openxmlformats.org/drawingml/2006/lockedCanvas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33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36" name="PPT 10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10 -</a:t>
            </a:r>
          </a:p>
        </p:txBody>
      </p:sp>
      <p:sp>
        <p:nvSpPr>
          <p:cNvPr id="33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23</a:t>
            </a:fld>
            <a:endParaRPr/>
          </a:p>
        </p:txBody>
      </p:sp>
      <p:sp>
        <p:nvSpPr>
          <p:cNvPr id="339" name="Abdominal Injury"/>
          <p:cNvSpPr txBox="1"/>
          <p:nvPr/>
        </p:nvSpPr>
        <p:spPr>
          <a:xfrm>
            <a:off x="3335016" y="1529408"/>
            <a:ext cx="8312799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Abdominal Injury</a:t>
            </a:r>
          </a:p>
        </p:txBody>
      </p:sp>
      <p:sp>
        <p:nvSpPr>
          <p:cNvPr id="340" name="Signs of shock…"/>
          <p:cNvSpPr txBox="1"/>
          <p:nvPr/>
        </p:nvSpPr>
        <p:spPr>
          <a:xfrm>
            <a:off x="1179707" y="6191633"/>
            <a:ext cx="20307443" cy="5846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Signs of shock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Rigid, tense or distended abdomen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Mild discomfort progressing to intolerable pain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Deep, penetrating pain in the pelvis or lower back</a:t>
            </a:r>
          </a:p>
        </p:txBody>
      </p:sp>
      <p:sp>
        <p:nvSpPr>
          <p:cNvPr id="341" name="Line"/>
          <p:cNvSpPr/>
          <p:nvPr/>
        </p:nvSpPr>
        <p:spPr>
          <a:xfrm>
            <a:off x="1179707" y="3967824"/>
            <a:ext cx="22024585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42" name="Stomach"/>
          <p:cNvSpPr/>
          <p:nvPr/>
        </p:nvSpPr>
        <p:spPr>
          <a:xfrm>
            <a:off x="8447584" y="1673424"/>
            <a:ext cx="1642711" cy="1606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902" h="19288" extrusionOk="0">
                <a:moveTo>
                  <a:pt x="8753" y="0"/>
                </a:moveTo>
                <a:cubicBezTo>
                  <a:pt x="8290" y="0"/>
                  <a:pt x="7827" y="175"/>
                  <a:pt x="7827" y="525"/>
                </a:cubicBezTo>
                <a:cubicBezTo>
                  <a:pt x="7827" y="3735"/>
                  <a:pt x="9252" y="5310"/>
                  <a:pt x="10596" y="5972"/>
                </a:cubicBezTo>
                <a:cubicBezTo>
                  <a:pt x="10495" y="6392"/>
                  <a:pt x="10413" y="6847"/>
                  <a:pt x="10353" y="7344"/>
                </a:cubicBezTo>
                <a:cubicBezTo>
                  <a:pt x="9781" y="12059"/>
                  <a:pt x="8753" y="12304"/>
                  <a:pt x="7879" y="12358"/>
                </a:cubicBezTo>
                <a:cubicBezTo>
                  <a:pt x="7186" y="11758"/>
                  <a:pt x="6137" y="11379"/>
                  <a:pt x="5001" y="12095"/>
                </a:cubicBezTo>
                <a:cubicBezTo>
                  <a:pt x="4626" y="11992"/>
                  <a:pt x="4203" y="11946"/>
                  <a:pt x="3730" y="11986"/>
                </a:cubicBezTo>
                <a:cubicBezTo>
                  <a:pt x="2641" y="12077"/>
                  <a:pt x="1764" y="12538"/>
                  <a:pt x="1122" y="13355"/>
                </a:cubicBezTo>
                <a:cubicBezTo>
                  <a:pt x="-146" y="14968"/>
                  <a:pt x="-73" y="17541"/>
                  <a:pt x="84" y="18931"/>
                </a:cubicBezTo>
                <a:cubicBezTo>
                  <a:pt x="141" y="19558"/>
                  <a:pt x="1988" y="19281"/>
                  <a:pt x="1924" y="18705"/>
                </a:cubicBezTo>
                <a:cubicBezTo>
                  <a:pt x="1719" y="16885"/>
                  <a:pt x="1954" y="15342"/>
                  <a:pt x="2554" y="14579"/>
                </a:cubicBezTo>
                <a:cubicBezTo>
                  <a:pt x="2851" y="14201"/>
                  <a:pt x="3253" y="13985"/>
                  <a:pt x="3780" y="13921"/>
                </a:cubicBezTo>
                <a:cubicBezTo>
                  <a:pt x="3477" y="17288"/>
                  <a:pt x="10841" y="21600"/>
                  <a:pt x="15438" y="15389"/>
                </a:cubicBezTo>
                <a:cubicBezTo>
                  <a:pt x="21454" y="7260"/>
                  <a:pt x="18416" y="2318"/>
                  <a:pt x="15438" y="1652"/>
                </a:cubicBezTo>
                <a:cubicBezTo>
                  <a:pt x="14372" y="1414"/>
                  <a:pt x="12442" y="1819"/>
                  <a:pt x="11256" y="4137"/>
                </a:cubicBezTo>
                <a:cubicBezTo>
                  <a:pt x="10549" y="3724"/>
                  <a:pt x="9679" y="2761"/>
                  <a:pt x="9679" y="525"/>
                </a:cubicBezTo>
                <a:cubicBezTo>
                  <a:pt x="9679" y="175"/>
                  <a:pt x="9216" y="0"/>
                  <a:pt x="8753" y="0"/>
                </a:cubicBez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43" name="Signs and Symptoms"/>
          <p:cNvSpPr txBox="1"/>
          <p:nvPr/>
        </p:nvSpPr>
        <p:spPr>
          <a:xfrm>
            <a:off x="1109843" y="4425219"/>
            <a:ext cx="9691688" cy="1644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/>
          <a:lstStyle>
            <a:lvl1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Signs and Symptoms</a:t>
            </a:r>
          </a:p>
        </p:txBody>
      </p:sp>
      <p:sp>
        <p:nvSpPr>
          <p:cNvPr id="344" name="Cont."/>
          <p:cNvSpPr txBox="1"/>
          <p:nvPr/>
        </p:nvSpPr>
        <p:spPr>
          <a:xfrm>
            <a:off x="21226583" y="3186737"/>
            <a:ext cx="2047633" cy="778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r"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Cont.</a:t>
            </a:r>
          </a:p>
        </p:txBody>
      </p:sp>
      <p:pic>
        <p:nvPicPr>
          <p:cNvPr id="13" name="Picture 12" descr="A logo with text on it&#10;&#10;AI-generated content may be incorrect.">
            <a:extLst>
              <a:ext uri="{FF2B5EF4-FFF2-40B4-BE49-F238E27FC236}">
                <a16:creationId xmlns="" xmlns:a16="http://schemas.microsoft.com/office/drawing/2014/main" xmlns:lc="http://schemas.openxmlformats.org/drawingml/2006/lockedCanvas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xmlns:lc="http://schemas.openxmlformats.org/drawingml/2006/lockedCanvas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34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48" name="PPT 10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10 -</a:t>
            </a:r>
          </a:p>
        </p:txBody>
      </p:sp>
      <p:sp>
        <p:nvSpPr>
          <p:cNvPr id="34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24</a:t>
            </a:fld>
            <a:endParaRPr/>
          </a:p>
        </p:txBody>
      </p:sp>
      <p:sp>
        <p:nvSpPr>
          <p:cNvPr id="351" name="Abdominal Injury"/>
          <p:cNvSpPr txBox="1"/>
          <p:nvPr/>
        </p:nvSpPr>
        <p:spPr>
          <a:xfrm>
            <a:off x="3263008" y="1385392"/>
            <a:ext cx="8312799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Abdominal Injury</a:t>
            </a:r>
          </a:p>
        </p:txBody>
      </p:sp>
      <p:sp>
        <p:nvSpPr>
          <p:cNvPr id="352" name="Pain radiating to a shoulder or both shoulders…"/>
          <p:cNvSpPr txBox="1"/>
          <p:nvPr/>
        </p:nvSpPr>
        <p:spPr>
          <a:xfrm>
            <a:off x="1179707" y="6191633"/>
            <a:ext cx="20307443" cy="4296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Pain radiating to a shoulder or both shoulders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Vomiting blood: bright red or like coffee grounds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Blood in the stool: bright red or tarry black</a:t>
            </a:r>
          </a:p>
        </p:txBody>
      </p:sp>
      <p:sp>
        <p:nvSpPr>
          <p:cNvPr id="353" name="Line"/>
          <p:cNvSpPr/>
          <p:nvPr/>
        </p:nvSpPr>
        <p:spPr>
          <a:xfrm>
            <a:off x="1179707" y="3967824"/>
            <a:ext cx="22024585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4" name="Stomach"/>
          <p:cNvSpPr/>
          <p:nvPr/>
        </p:nvSpPr>
        <p:spPr>
          <a:xfrm>
            <a:off x="8749089" y="1579158"/>
            <a:ext cx="1642711" cy="1606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902" h="19288" extrusionOk="0">
                <a:moveTo>
                  <a:pt x="8753" y="0"/>
                </a:moveTo>
                <a:cubicBezTo>
                  <a:pt x="8290" y="0"/>
                  <a:pt x="7827" y="175"/>
                  <a:pt x="7827" y="525"/>
                </a:cubicBezTo>
                <a:cubicBezTo>
                  <a:pt x="7827" y="3735"/>
                  <a:pt x="9252" y="5310"/>
                  <a:pt x="10596" y="5972"/>
                </a:cubicBezTo>
                <a:cubicBezTo>
                  <a:pt x="10495" y="6392"/>
                  <a:pt x="10413" y="6847"/>
                  <a:pt x="10353" y="7344"/>
                </a:cubicBezTo>
                <a:cubicBezTo>
                  <a:pt x="9781" y="12059"/>
                  <a:pt x="8753" y="12304"/>
                  <a:pt x="7879" y="12358"/>
                </a:cubicBezTo>
                <a:cubicBezTo>
                  <a:pt x="7186" y="11758"/>
                  <a:pt x="6137" y="11379"/>
                  <a:pt x="5001" y="12095"/>
                </a:cubicBezTo>
                <a:cubicBezTo>
                  <a:pt x="4626" y="11992"/>
                  <a:pt x="4203" y="11946"/>
                  <a:pt x="3730" y="11986"/>
                </a:cubicBezTo>
                <a:cubicBezTo>
                  <a:pt x="2641" y="12077"/>
                  <a:pt x="1764" y="12538"/>
                  <a:pt x="1122" y="13355"/>
                </a:cubicBezTo>
                <a:cubicBezTo>
                  <a:pt x="-146" y="14968"/>
                  <a:pt x="-73" y="17541"/>
                  <a:pt x="84" y="18931"/>
                </a:cubicBezTo>
                <a:cubicBezTo>
                  <a:pt x="141" y="19558"/>
                  <a:pt x="1988" y="19281"/>
                  <a:pt x="1924" y="18705"/>
                </a:cubicBezTo>
                <a:cubicBezTo>
                  <a:pt x="1719" y="16885"/>
                  <a:pt x="1954" y="15342"/>
                  <a:pt x="2554" y="14579"/>
                </a:cubicBezTo>
                <a:cubicBezTo>
                  <a:pt x="2851" y="14201"/>
                  <a:pt x="3253" y="13985"/>
                  <a:pt x="3780" y="13921"/>
                </a:cubicBezTo>
                <a:cubicBezTo>
                  <a:pt x="3477" y="17288"/>
                  <a:pt x="10841" y="21600"/>
                  <a:pt x="15438" y="15389"/>
                </a:cubicBezTo>
                <a:cubicBezTo>
                  <a:pt x="21454" y="7260"/>
                  <a:pt x="18416" y="2318"/>
                  <a:pt x="15438" y="1652"/>
                </a:cubicBezTo>
                <a:cubicBezTo>
                  <a:pt x="14372" y="1414"/>
                  <a:pt x="12442" y="1819"/>
                  <a:pt x="11256" y="4137"/>
                </a:cubicBezTo>
                <a:cubicBezTo>
                  <a:pt x="10549" y="3724"/>
                  <a:pt x="9679" y="2761"/>
                  <a:pt x="9679" y="525"/>
                </a:cubicBezTo>
                <a:cubicBezTo>
                  <a:pt x="9679" y="175"/>
                  <a:pt x="9216" y="0"/>
                  <a:pt x="8753" y="0"/>
                </a:cubicBez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5" name="Signs and Symptoms"/>
          <p:cNvSpPr txBox="1"/>
          <p:nvPr/>
        </p:nvSpPr>
        <p:spPr>
          <a:xfrm>
            <a:off x="1109843" y="4425219"/>
            <a:ext cx="9691688" cy="1644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/>
          <a:lstStyle>
            <a:lvl1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Signs and Symptoms</a:t>
            </a:r>
          </a:p>
        </p:txBody>
      </p:sp>
      <p:sp>
        <p:nvSpPr>
          <p:cNvPr id="356" name="Cont."/>
          <p:cNvSpPr txBox="1"/>
          <p:nvPr/>
        </p:nvSpPr>
        <p:spPr>
          <a:xfrm>
            <a:off x="21226583" y="3186737"/>
            <a:ext cx="2047633" cy="778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r"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Cont.</a:t>
            </a:r>
          </a:p>
        </p:txBody>
      </p:sp>
      <p:pic>
        <p:nvPicPr>
          <p:cNvPr id="13" name="Picture 12" descr="A logo with text on it&#10;&#10;AI-generated content may be incorrect.">
            <a:extLst>
              <a:ext uri="{FF2B5EF4-FFF2-40B4-BE49-F238E27FC236}">
                <a16:creationId xmlns="" xmlns:a16="http://schemas.microsoft.com/office/drawing/2014/main" xmlns:lc="http://schemas.openxmlformats.org/drawingml/2006/lockedCanvas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xmlns:lc="http://schemas.openxmlformats.org/drawingml/2006/lockedCanvas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Circle"/>
          <p:cNvSpPr/>
          <p:nvPr/>
        </p:nvSpPr>
        <p:spPr>
          <a:xfrm>
            <a:off x="-8639176" y="-8445205"/>
            <a:ext cx="19547984" cy="19547984"/>
          </a:xfrm>
          <a:prstGeom prst="ellipse">
            <a:avLst/>
          </a:prstGeom>
          <a:gradFill>
            <a:gsLst>
              <a:gs pos="0">
                <a:srgbClr val="DA751A"/>
              </a:gs>
              <a:gs pos="57570">
                <a:srgbClr val="E67C1D"/>
              </a:gs>
              <a:gs pos="100000">
                <a:srgbClr val="F28320"/>
              </a:gs>
            </a:gsLst>
            <a:lin ang="4595515"/>
          </a:gra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359" name="IMG-3642.JPG" descr="IMG-3642.JPG"/>
          <p:cNvPicPr>
            <a:picLocks noChangeAspect="1"/>
          </p:cNvPicPr>
          <p:nvPr/>
        </p:nvPicPr>
        <p:blipFill>
          <a:blip r:embed="rId2" cstate="print">
            <a:extLst/>
          </a:blip>
          <a:srcRect l="25406"/>
          <a:stretch>
            <a:fillRect/>
          </a:stretch>
        </p:blipFill>
        <p:spPr>
          <a:xfrm flipH="1">
            <a:off x="-2789159" y="-627962"/>
            <a:ext cx="12809302" cy="11447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73" h="21600" extrusionOk="0">
                <a:moveTo>
                  <a:pt x="360" y="0"/>
                </a:moveTo>
                <a:cubicBezTo>
                  <a:pt x="-727" y="5723"/>
                  <a:pt x="646" y="11946"/>
                  <a:pt x="4490" y="16396"/>
                </a:cubicBezTo>
                <a:cubicBezTo>
                  <a:pt x="7486" y="19866"/>
                  <a:pt x="11414" y="21600"/>
                  <a:pt x="15340" y="21600"/>
                </a:cubicBezTo>
                <a:cubicBezTo>
                  <a:pt x="17219" y="21600"/>
                  <a:pt x="19096" y="21199"/>
                  <a:pt x="20873" y="20405"/>
                </a:cubicBezTo>
                <a:lnTo>
                  <a:pt x="20873" y="0"/>
                </a:lnTo>
                <a:lnTo>
                  <a:pt x="36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60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361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62" name="PPT 10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10 -</a:t>
            </a:r>
          </a:p>
        </p:txBody>
      </p:sp>
      <p:sp>
        <p:nvSpPr>
          <p:cNvPr id="363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25</a:t>
            </a:fld>
            <a:endParaRPr/>
          </a:p>
        </p:txBody>
      </p:sp>
      <p:sp>
        <p:nvSpPr>
          <p:cNvPr id="367" name="Photo Credit: Freepik"/>
          <p:cNvSpPr txBox="1"/>
          <p:nvPr/>
        </p:nvSpPr>
        <p:spPr>
          <a:xfrm rot="16200000">
            <a:off x="-844613" y="9208983"/>
            <a:ext cx="2404593" cy="461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>
              <a:defRPr sz="1800">
                <a:solidFill>
                  <a:srgbClr val="DDDDD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Photo Credit: Freepik</a:t>
            </a:r>
          </a:p>
        </p:txBody>
      </p:sp>
      <p:pic>
        <p:nvPicPr>
          <p:cNvPr id="12" name="Picture 11" descr="A logo with text on it&#10;&#10;AI-generated content may be incorrect.">
            <a:extLst>
              <a:ext uri="{FF2B5EF4-FFF2-40B4-BE49-F238E27FC236}">
                <a16:creationId xmlns="" xmlns:a16="http://schemas.microsoft.com/office/drawing/2014/main" xmlns:lc="http://schemas.openxmlformats.org/drawingml/2006/lockedCanvas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xmlns:lc="http://schemas.openxmlformats.org/drawingml/2006/lockedCanvas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 descr="A logo with text on it&#10;&#10;AI-generated content may be incorrect.">
            <a:extLst>
              <a:ext uri="{FF2B5EF4-FFF2-40B4-BE49-F238E27FC236}">
                <a16:creationId xmlns:lc="http://schemas.openxmlformats.org/drawingml/2006/lockedCanvas" xmlns:a16="http://schemas.microsoft.com/office/drawing/2014/main" xmlns="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80" y="4121696"/>
            <a:ext cx="7610591" cy="51845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1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9" name="PPT 10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10 -</a:t>
            </a:r>
          </a:p>
        </p:txBody>
      </p:sp>
      <p:sp>
        <p:nvSpPr>
          <p:cNvPr id="12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971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/>
          </a:p>
        </p:txBody>
      </p:sp>
      <p:sp>
        <p:nvSpPr>
          <p:cNvPr id="122" name="Upon completing this lesson, you will become familiar with:"/>
          <p:cNvSpPr txBox="1">
            <a:spLocks noGrp="1"/>
          </p:cNvSpPr>
          <p:nvPr>
            <p:ph type="body" sz="quarter" idx="4294967295"/>
          </p:nvPr>
        </p:nvSpPr>
        <p:spPr>
          <a:xfrm>
            <a:off x="1030760" y="4409728"/>
            <a:ext cx="7627217" cy="1862637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Upon completing this lesson, you will become familiar with:</a:t>
            </a:r>
          </a:p>
        </p:txBody>
      </p:sp>
      <p:sp>
        <p:nvSpPr>
          <p:cNvPr id="123" name="OBJECTIVES"/>
          <p:cNvSpPr txBox="1"/>
          <p:nvPr/>
        </p:nvSpPr>
        <p:spPr>
          <a:xfrm>
            <a:off x="1030760" y="2825552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24" name="List the steps for pre-hospital treatment of abdominal and genital injuries.…"/>
          <p:cNvSpPr txBox="1"/>
          <p:nvPr/>
        </p:nvSpPr>
        <p:spPr>
          <a:xfrm>
            <a:off x="11656862" y="5612025"/>
            <a:ext cx="11672690" cy="5363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the steps for pre-hospital treatment of abdominal and genital injuries.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Demonstrate the use of dressings and bandages to control bleeding when given a specific area of the body. </a:t>
            </a:r>
          </a:p>
        </p:txBody>
      </p:sp>
      <p:grpSp>
        <p:nvGrpSpPr>
          <p:cNvPr id="127" name="Group"/>
          <p:cNvGrpSpPr/>
          <p:nvPr/>
        </p:nvGrpSpPr>
        <p:grpSpPr>
          <a:xfrm>
            <a:off x="9844663" y="8104157"/>
            <a:ext cx="1219201" cy="1681958"/>
            <a:chOff x="0" y="128675"/>
            <a:chExt cx="1219200" cy="1681957"/>
          </a:xfrm>
        </p:grpSpPr>
        <p:sp>
          <p:nvSpPr>
            <p:cNvPr id="125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26" name="5"/>
            <p:cNvSpPr txBox="1"/>
            <p:nvPr/>
          </p:nvSpPr>
          <p:spPr>
            <a:xfrm>
              <a:off x="261804" y="1286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130" name="Group"/>
          <p:cNvGrpSpPr/>
          <p:nvPr/>
        </p:nvGrpSpPr>
        <p:grpSpPr>
          <a:xfrm>
            <a:off x="9844663" y="5705872"/>
            <a:ext cx="1219201" cy="1681958"/>
            <a:chOff x="0" y="115975"/>
            <a:chExt cx="1219200" cy="1681957"/>
          </a:xfrm>
        </p:grpSpPr>
        <p:sp>
          <p:nvSpPr>
            <p:cNvPr id="128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29" name="4"/>
            <p:cNvSpPr txBox="1"/>
            <p:nvPr/>
          </p:nvSpPr>
          <p:spPr>
            <a:xfrm>
              <a:off x="2491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pic>
        <p:nvPicPr>
          <p:cNvPr id="16" name="Picture 15" descr="A logo with text on it&#10;&#10;AI-generated content may be incorrect.">
            <a:extLst>
              <a:ext uri="{FF2B5EF4-FFF2-40B4-BE49-F238E27FC236}">
                <a16:creationId xmlns="" xmlns:a16="http://schemas.microsoft.com/office/drawing/2014/main" xmlns:lc="http://schemas.openxmlformats.org/drawingml/2006/lockedCanvas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xmlns:lc="http://schemas.openxmlformats.org/drawingml/2006/lockedCanvas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3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4" name="PPT 10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10 -</a:t>
            </a:r>
          </a:p>
        </p:txBody>
      </p:sp>
      <p:sp>
        <p:nvSpPr>
          <p:cNvPr id="13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/>
          </a:p>
        </p:txBody>
      </p:sp>
      <p:sp>
        <p:nvSpPr>
          <p:cNvPr id="137" name="Upon completing this lesson, you will become familiar with:"/>
          <p:cNvSpPr txBox="1">
            <a:spLocks noGrp="1"/>
          </p:cNvSpPr>
          <p:nvPr>
            <p:ph type="body" sz="quarter" idx="4294967295"/>
          </p:nvPr>
        </p:nvSpPr>
        <p:spPr>
          <a:xfrm>
            <a:off x="1102768" y="4985792"/>
            <a:ext cx="7627217" cy="2438701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Upon completing this lesson, you will become familiar with:</a:t>
            </a:r>
          </a:p>
        </p:txBody>
      </p:sp>
      <p:sp>
        <p:nvSpPr>
          <p:cNvPr id="138" name="OBJECTIVES"/>
          <p:cNvSpPr txBox="1"/>
          <p:nvPr/>
        </p:nvSpPr>
        <p:spPr>
          <a:xfrm>
            <a:off x="1174776" y="2897560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39" name="Demonstrate the pre-hospital treatment for the following:…"/>
          <p:cNvSpPr txBox="1"/>
          <p:nvPr/>
        </p:nvSpPr>
        <p:spPr>
          <a:xfrm>
            <a:off x="11656862" y="5612025"/>
            <a:ext cx="11672690" cy="3712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Demonstrate the pre-hospital treatment for the following: </a:t>
            </a:r>
          </a:p>
          <a:p>
            <a:pPr marL="1117600" lvl="1" indent="-6096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Impaled object in the eye or cheek </a:t>
            </a:r>
          </a:p>
          <a:p>
            <a:pPr marL="1117600" lvl="1" indent="-6096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Bleeding neck injuries</a:t>
            </a:r>
          </a:p>
        </p:txBody>
      </p:sp>
      <p:grpSp>
        <p:nvGrpSpPr>
          <p:cNvPr id="142" name="Group"/>
          <p:cNvGrpSpPr/>
          <p:nvPr/>
        </p:nvGrpSpPr>
        <p:grpSpPr>
          <a:xfrm>
            <a:off x="9844663" y="5330137"/>
            <a:ext cx="1219201" cy="1681958"/>
            <a:chOff x="0" y="128675"/>
            <a:chExt cx="1219200" cy="1681957"/>
          </a:xfrm>
        </p:grpSpPr>
        <p:sp>
          <p:nvSpPr>
            <p:cNvPr id="140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41" name="6"/>
            <p:cNvSpPr txBox="1"/>
            <p:nvPr/>
          </p:nvSpPr>
          <p:spPr>
            <a:xfrm>
              <a:off x="249104" y="1286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6</a:t>
              </a:r>
            </a:p>
          </p:txBody>
        </p:sp>
      </p:grpSp>
      <p:pic>
        <p:nvPicPr>
          <p:cNvPr id="13" name="Picture 12" descr="A logo with text on it&#10;&#10;AI-generated content may be incorrect.">
            <a:extLst>
              <a:ext uri="{FF2B5EF4-FFF2-40B4-BE49-F238E27FC236}">
                <a16:creationId xmlns="" xmlns:a16="http://schemas.microsoft.com/office/drawing/2014/main" xmlns:lc="http://schemas.openxmlformats.org/drawingml/2006/lockedCanvas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xmlns:lc="http://schemas.openxmlformats.org/drawingml/2006/lockedCanvas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5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4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7" name="PPT 10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10 -</a:t>
            </a:r>
          </a:p>
        </p:txBody>
      </p:sp>
      <p:sp>
        <p:nvSpPr>
          <p:cNvPr id="14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098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/>
          </a:p>
        </p:txBody>
      </p:sp>
      <p:sp>
        <p:nvSpPr>
          <p:cNvPr id="150" name="Soft-Tissue Injury"/>
          <p:cNvSpPr txBox="1"/>
          <p:nvPr/>
        </p:nvSpPr>
        <p:spPr>
          <a:xfrm>
            <a:off x="958752" y="2681536"/>
            <a:ext cx="7113118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Soft-Tissue Injury</a:t>
            </a:r>
          </a:p>
        </p:txBody>
      </p:sp>
      <p:sp>
        <p:nvSpPr>
          <p:cNvPr id="151" name="(Also known as “wound.”)…"/>
          <p:cNvSpPr txBox="1"/>
          <p:nvPr/>
        </p:nvSpPr>
        <p:spPr>
          <a:xfrm>
            <a:off x="9858055" y="5260096"/>
            <a:ext cx="13440485" cy="3764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(Also known as “wound.”)</a:t>
            </a:r>
          </a:p>
          <a:p>
            <a: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Injury to the skin, muscle, nerves, and blood vessels.</a:t>
            </a:r>
          </a:p>
        </p:txBody>
      </p:sp>
      <p:sp>
        <p:nvSpPr>
          <p:cNvPr id="152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="" xmlns:a16="http://schemas.microsoft.com/office/drawing/2014/main" xmlns:lc="http://schemas.openxmlformats.org/drawingml/2006/lockedCanvas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5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5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7" name="PPT 10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10 -</a:t>
            </a:r>
          </a:p>
        </p:txBody>
      </p:sp>
      <p:sp>
        <p:nvSpPr>
          <p:cNvPr id="15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098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/>
          </a:p>
        </p:txBody>
      </p:sp>
      <p:sp>
        <p:nvSpPr>
          <p:cNvPr id="160" name="Closed Wound"/>
          <p:cNvSpPr txBox="1"/>
          <p:nvPr/>
        </p:nvSpPr>
        <p:spPr>
          <a:xfrm>
            <a:off x="1030760" y="2537520"/>
            <a:ext cx="7113118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Closed Wound</a:t>
            </a:r>
          </a:p>
        </p:txBody>
      </p:sp>
      <p:sp>
        <p:nvSpPr>
          <p:cNvPr id="161" name="Injury to the soft-tissue beneath unbroken skin."/>
          <p:cNvSpPr txBox="1"/>
          <p:nvPr/>
        </p:nvSpPr>
        <p:spPr>
          <a:xfrm>
            <a:off x="9858055" y="5260096"/>
            <a:ext cx="13582067" cy="2421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/>
              <a:t>Injury to the soft-tissue beneath unbroken skin. </a:t>
            </a:r>
          </a:p>
        </p:txBody>
      </p:sp>
      <p:sp>
        <p:nvSpPr>
          <p:cNvPr id="162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="" xmlns:a16="http://schemas.microsoft.com/office/drawing/2014/main" xmlns:lc="http://schemas.openxmlformats.org/drawingml/2006/lockedCanvas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5" name="Open Wound"/>
          <p:cNvSpPr txBox="1"/>
          <p:nvPr/>
        </p:nvSpPr>
        <p:spPr>
          <a:xfrm>
            <a:off x="1102768" y="2753544"/>
            <a:ext cx="5723311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Open Wound</a:t>
            </a:r>
          </a:p>
        </p:txBody>
      </p:sp>
      <p:sp>
        <p:nvSpPr>
          <p:cNvPr id="166" name="A soft-tissue injury resulting in breaking of the skin."/>
          <p:cNvSpPr txBox="1"/>
          <p:nvPr/>
        </p:nvSpPr>
        <p:spPr>
          <a:xfrm>
            <a:off x="9858055" y="5260096"/>
            <a:ext cx="11478976" cy="2421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A soft-tissue injury resulting in breaking of the skin.</a:t>
            </a:r>
          </a:p>
        </p:txBody>
      </p:sp>
      <p:sp>
        <p:nvSpPr>
          <p:cNvPr id="167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8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6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0" name="PPT 10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10 -</a:t>
            </a:r>
          </a:p>
        </p:txBody>
      </p:sp>
      <p:sp>
        <p:nvSpPr>
          <p:cNvPr id="17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098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/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="" xmlns:a16="http://schemas.microsoft.com/office/drawing/2014/main" xmlns:lc="http://schemas.openxmlformats.org/drawingml/2006/lockedCanvas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ounded Rectangle"/>
          <p:cNvSpPr/>
          <p:nvPr/>
        </p:nvSpPr>
        <p:spPr>
          <a:xfrm>
            <a:off x="9639509" y="-29078"/>
            <a:ext cx="14846653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5" name="Types of…"/>
          <p:cNvSpPr txBox="1"/>
          <p:nvPr/>
        </p:nvSpPr>
        <p:spPr>
          <a:xfrm>
            <a:off x="814736" y="2537520"/>
            <a:ext cx="7825683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Types of </a:t>
            </a:r>
          </a:p>
          <a:p>
            <a: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Open Wounds</a:t>
            </a:r>
          </a:p>
        </p:txBody>
      </p:sp>
      <p:sp>
        <p:nvSpPr>
          <p:cNvPr id="176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7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8" name="PPT 10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10 -</a:t>
            </a:r>
          </a:p>
        </p:txBody>
      </p:sp>
      <p:sp>
        <p:nvSpPr>
          <p:cNvPr id="17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/>
          </a:p>
        </p:txBody>
      </p:sp>
      <p:sp>
        <p:nvSpPr>
          <p:cNvPr id="181" name="Scratches and abrasions…"/>
          <p:cNvSpPr txBox="1"/>
          <p:nvPr/>
        </p:nvSpPr>
        <p:spPr>
          <a:xfrm>
            <a:off x="10784532" y="3361926"/>
            <a:ext cx="10714139" cy="9427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Scratches and abrasions</a:t>
            </a:r>
          </a:p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Lacerations – regular and irregular</a:t>
            </a:r>
          </a:p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Penetration and puncture wounds</a:t>
            </a:r>
          </a:p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Avulsions</a:t>
            </a:r>
          </a:p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Amputations</a:t>
            </a:r>
          </a:p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Crushing injury</a:t>
            </a:r>
          </a:p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Gunshot wounds</a:t>
            </a:r>
          </a:p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Impaled object</a:t>
            </a:r>
          </a:p>
        </p:txBody>
      </p:sp>
      <p:pic>
        <p:nvPicPr>
          <p:cNvPr id="10" name="Picture 9" descr="A logo with text on it&#10;&#10;AI-generated content may be incorrect.">
            <a:extLst>
              <a:ext uri="{FF2B5EF4-FFF2-40B4-BE49-F238E27FC236}">
                <a16:creationId xmlns="" xmlns:a16="http://schemas.microsoft.com/office/drawing/2014/main" xmlns:lc="http://schemas.openxmlformats.org/drawingml/2006/lockedCanvas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xmlns:lc="http://schemas.openxmlformats.org/drawingml/2006/lockedCanvas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8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5" name="PPT 10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10 -</a:t>
            </a:r>
          </a:p>
        </p:txBody>
      </p:sp>
      <p:sp>
        <p:nvSpPr>
          <p:cNvPr id="18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29617" y="12813338"/>
            <a:ext cx="423393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</a:t>
            </a:fld>
            <a:endParaRPr/>
          </a:p>
        </p:txBody>
      </p:sp>
      <p:sp>
        <p:nvSpPr>
          <p:cNvPr id="188" name="Scratches and abrasions"/>
          <p:cNvSpPr txBox="1"/>
          <p:nvPr/>
        </p:nvSpPr>
        <p:spPr>
          <a:xfrm>
            <a:off x="2073837" y="9756301"/>
            <a:ext cx="8526027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Scratches and abrasions</a:t>
            </a:r>
          </a:p>
        </p:txBody>
      </p:sp>
      <p:sp>
        <p:nvSpPr>
          <p:cNvPr id="189" name="Lacerations –…"/>
          <p:cNvSpPr txBox="1"/>
          <p:nvPr/>
        </p:nvSpPr>
        <p:spPr>
          <a:xfrm>
            <a:off x="13995539" y="9286401"/>
            <a:ext cx="8324551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Lacerations –</a:t>
            </a:r>
          </a:p>
          <a:p>
            <a: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regular and irregular</a:t>
            </a:r>
          </a:p>
        </p:txBody>
      </p:sp>
      <p:sp>
        <p:nvSpPr>
          <p:cNvPr id="190" name="Types of Wounds"/>
          <p:cNvSpPr txBox="1"/>
          <p:nvPr/>
        </p:nvSpPr>
        <p:spPr>
          <a:xfrm>
            <a:off x="4631160" y="1169368"/>
            <a:ext cx="10518857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Types of Wounds</a:t>
            </a:r>
          </a:p>
        </p:txBody>
      </p:sp>
      <p:pic>
        <p:nvPicPr>
          <p:cNvPr id="191" name="image.tif" descr="image.tif"/>
          <p:cNvPicPr>
            <a:picLocks noChangeAspect="1"/>
          </p:cNvPicPr>
          <p:nvPr/>
        </p:nvPicPr>
        <p:blipFill>
          <a:blip r:embed="rId2" cstate="print">
            <a:extLst/>
          </a:blip>
          <a:srcRect l="3703" t="6922" b="3077"/>
          <a:stretch>
            <a:fillRect/>
          </a:stretch>
        </p:blipFill>
        <p:spPr>
          <a:xfrm>
            <a:off x="3524594" y="3752913"/>
            <a:ext cx="6095071" cy="457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age.tif" descr="image.tif"/>
          <p:cNvPicPr>
            <a:picLocks noChangeAspect="1"/>
          </p:cNvPicPr>
          <p:nvPr/>
        </p:nvPicPr>
        <p:blipFill>
          <a:blip r:embed="rId3" cstate="print">
            <a:extLst/>
          </a:blip>
          <a:srcRect l="10600" t="5676" r="2473" b="3489"/>
          <a:stretch>
            <a:fillRect/>
          </a:stretch>
        </p:blipFill>
        <p:spPr>
          <a:xfrm>
            <a:off x="14975603" y="3729995"/>
            <a:ext cx="5855512" cy="4572001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Line"/>
          <p:cNvSpPr/>
          <p:nvPr/>
        </p:nvSpPr>
        <p:spPr>
          <a:xfrm flipV="1">
            <a:off x="12297701" y="3548415"/>
            <a:ext cx="1" cy="8004974"/>
          </a:xfrm>
          <a:prstGeom prst="line">
            <a:avLst/>
          </a:prstGeom>
          <a:ln w="25400">
            <a:solidFill>
              <a:srgbClr val="535353"/>
            </a:solidFill>
            <a:custDash>
              <a:ds d="200000" sp="200000"/>
            </a:custDash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3" name="Picture 12" descr="A logo with text on it&#10;&#10;AI-generated content may be incorrect.">
            <a:extLst>
              <a:ext uri="{FF2B5EF4-FFF2-40B4-BE49-F238E27FC236}">
                <a16:creationId xmlns="" xmlns:a16="http://schemas.microsoft.com/office/drawing/2014/main" xmlns:lc="http://schemas.openxmlformats.org/drawingml/2006/lockedCanvas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xmlns:lc="http://schemas.openxmlformats.org/drawingml/2006/lockedCanvas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807</Words>
  <Application>Microsoft Office PowerPoint</Application>
  <PresentationFormat>Custom</PresentationFormat>
  <Paragraphs>193</Paragraphs>
  <Slides>25</Slides>
  <Notes>0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HQNDRF</cp:lastModifiedBy>
  <cp:revision>4</cp:revision>
  <dcterms:modified xsi:type="dcterms:W3CDTF">2025-08-05T08:13:55Z</dcterms:modified>
</cp:coreProperties>
</file>