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110" y="-10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6" name="Shape 7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1pPr>
    <a:lvl2pPr indent="228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2pPr>
    <a:lvl3pPr indent="457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3pPr>
    <a:lvl4pPr indent="685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4pPr>
    <a:lvl5pPr indent="9144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5pPr>
    <a:lvl6pPr indent="11430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6pPr>
    <a:lvl7pPr indent="1371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7pPr>
    <a:lvl8pPr indent="1600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8pPr>
    <a:lvl9pPr indent="1828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2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3" name="PPT 12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12 -</a:t>
            </a:r>
          </a:p>
        </p:txBody>
      </p:sp>
      <p:sp>
        <p:nvSpPr>
          <p:cNvPr id="14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39204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2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4" name="PPT 12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12 -</a:t>
            </a:r>
          </a:p>
        </p:txBody>
      </p:sp>
      <p:sp>
        <p:nvSpPr>
          <p:cNvPr id="2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51904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3">
    <p:bg>
      <p:bgPr>
        <a:solidFill>
          <a:srgbClr val="881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EER | MFR | INDIA"/>
          <p:cNvSpPr txBox="1"/>
          <p:nvPr/>
        </p:nvSpPr>
        <p:spPr>
          <a:xfrm>
            <a:off x="6150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3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5" name="PPT 12 -"/>
          <p:cNvSpPr txBox="1"/>
          <p:nvPr/>
        </p:nvSpPr>
        <p:spPr>
          <a:xfrm>
            <a:off x="214511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12 -</a:t>
            </a:r>
          </a:p>
        </p:txBody>
      </p:sp>
      <p:sp>
        <p:nvSpPr>
          <p:cNvPr id="36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56333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 with Caption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416469" y="3401615"/>
            <a:ext cx="7298268" cy="574940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200" b="1" i="0">
                <a:solidFill>
                  <a:srgbClr val="C00000"/>
                </a:solidFill>
              </a:defRPr>
            </a:lvl1pPr>
            <a:lvl2pPr marL="10572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2pPr>
            <a:lvl3pPr marL="1447800" indent="-533400">
              <a:spcBef>
                <a:spcPts val="1000"/>
              </a:spcBef>
              <a:buSzPct val="100000"/>
              <a:buChar char="•"/>
              <a:defRPr sz="4200" b="1" i="0">
                <a:solidFill>
                  <a:srgbClr val="C00000"/>
                </a:solidFill>
              </a:defRPr>
            </a:lvl3pPr>
            <a:lvl4pPr marL="19716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4pPr>
            <a:lvl5pPr marL="2428875" indent="-600075">
              <a:spcBef>
                <a:spcPts val="1000"/>
              </a:spcBef>
              <a:buSzPct val="100000"/>
              <a:buChar char="»"/>
              <a:defRPr sz="4200" b="1" i="0">
                <a:solidFill>
                  <a:srgbClr val="C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6416469" y="4169701"/>
            <a:ext cx="7296414" cy="1726209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600"/>
              </a:spcBef>
              <a:defRPr sz="2600" i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63599" y="905338"/>
            <a:ext cx="22851535" cy="96096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sz="7400" b="1" i="0">
                <a:solidFill>
                  <a:srgbClr val="C00000"/>
                </a:solidFill>
              </a:defRPr>
            </a:pPr>
            <a:endParaRPr/>
          </a:p>
        </p:txBody>
      </p:sp>
      <p:sp>
        <p:nvSpPr>
          <p:cNvPr id="47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863599" y="2060773"/>
            <a:ext cx="22851535" cy="76623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5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Red Section Header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1" descr="Picture 1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8543594" y="2825551"/>
            <a:ext cx="3793068" cy="2698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Picture 2" descr="Picture 2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822847" y="8184445"/>
            <a:ext cx="3781780" cy="3341513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82954" y="3593637"/>
            <a:ext cx="8640961" cy="6528726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6400" i="0"/>
            </a:lvl1pPr>
            <a:lvl2pPr marL="1371600" indent="-914400">
              <a:spcBef>
                <a:spcPts val="1500"/>
              </a:spcBef>
              <a:buSzPct val="100000"/>
              <a:buChar char="–"/>
              <a:defRPr sz="6400" i="0"/>
            </a:lvl2pPr>
            <a:lvl3pPr marL="1727200" indent="-812800">
              <a:spcBef>
                <a:spcPts val="1500"/>
              </a:spcBef>
              <a:buSzPct val="100000"/>
              <a:buChar char="•"/>
              <a:defRPr sz="6400" i="0"/>
            </a:lvl3pPr>
            <a:lvl4pPr marL="2286000" indent="-914400">
              <a:spcBef>
                <a:spcPts val="1500"/>
              </a:spcBef>
              <a:buSzPct val="100000"/>
              <a:buChar char="–"/>
              <a:defRPr sz="6400" i="0"/>
            </a:lvl4pPr>
            <a:lvl5pPr marL="2743200" indent="-914400">
              <a:spcBef>
                <a:spcPts val="1500"/>
              </a:spcBef>
              <a:buSzPct val="100000"/>
              <a:buChar char="»"/>
              <a:defRPr sz="6400" i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47316" y="10314384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800"/>
              </a:spcBef>
              <a:defRPr sz="3600" b="1" i="0"/>
            </a:pPr>
            <a:endParaRPr/>
          </a:p>
        </p:txBody>
      </p:sp>
      <p:sp>
        <p:nvSpPr>
          <p:cNvPr id="5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47316" y="11082470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600"/>
              </a:spcBef>
              <a:defRPr sz="2600" i="0"/>
            </a:pPr>
            <a:endParaRPr/>
          </a:p>
        </p:txBody>
      </p:sp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lide - Urban Resi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8" name="Body Level One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2218794" y="10698426"/>
            <a:ext cx="20726401" cy="768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919" tIns="121919" rIns="121919" bIns="1219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2206890" y="11658533"/>
            <a:ext cx="20738305" cy="768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919" tIns="121919" rIns="121919" bIns="121919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ln w="127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 defTabSz="2438400">
              <a:defRPr sz="3200">
                <a:latin typeface="HelveticaNeueLT Std Lt"/>
                <a:ea typeface="HelveticaNeueLT Std Lt"/>
                <a:cs typeface="HelveticaNeueLT Std Lt"/>
                <a:sym typeface="HelveticaNeueLT Std L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 spd="med"/>
  <p:txStyles>
    <p:titleStyle>
      <a:lvl1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457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914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1371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18288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22860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2743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3200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3657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1pPr>
      <a:lvl2pPr marL="0" marR="0" indent="457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2pPr>
      <a:lvl3pPr marL="0" marR="0" indent="914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3pPr>
      <a:lvl4pPr marL="0" marR="0" indent="1371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4pPr>
      <a:lvl5pPr marL="0" marR="0" indent="18288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5pPr>
      <a:lvl6pPr marL="0" marR="0" indent="22860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6pPr>
      <a:lvl7pPr marL="0" marR="0" indent="2743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7pPr>
      <a:lvl8pPr marL="0" marR="0" indent="3200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8pPr>
      <a:lvl9pPr marL="0" marR="0" indent="3657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medical-student-are-practicing.jpg" descr="medical-student-are-practicing.jpg"/>
          <p:cNvPicPr>
            <a:picLocks noChangeAspect="1"/>
          </p:cNvPicPr>
          <p:nvPr/>
        </p:nvPicPr>
        <p:blipFill>
          <a:blip r:embed="rId2" cstate="print">
            <a:extLst/>
          </a:blip>
          <a:srcRect l="234" t="14710" r="7167" b="7408"/>
          <a:stretch>
            <a:fillRect/>
          </a:stretch>
        </p:blipFill>
        <p:spPr>
          <a:xfrm>
            <a:off x="-23562" y="0"/>
            <a:ext cx="24431125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PEER | MF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dirty="0" smtClean="0"/>
              <a:t> </a:t>
            </a:r>
            <a:r>
              <a:rPr dirty="0"/>
              <a:t>MFR | INDIA</a:t>
            </a:r>
          </a:p>
        </p:txBody>
      </p:sp>
      <p:sp>
        <p:nvSpPr>
          <p:cNvPr id="80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1" name="PPT 12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12 -</a:t>
            </a:r>
          </a:p>
        </p:txBody>
      </p:sp>
      <p:sp>
        <p:nvSpPr>
          <p:cNvPr id="82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47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</a:t>
            </a:fld>
            <a:endParaRPr/>
          </a:p>
        </p:txBody>
      </p:sp>
      <p:sp>
        <p:nvSpPr>
          <p:cNvPr id="84" name="Rectangle"/>
          <p:cNvSpPr/>
          <p:nvPr/>
        </p:nvSpPr>
        <p:spPr>
          <a:xfrm>
            <a:off x="0" y="-1"/>
            <a:ext cx="24384001" cy="13716001"/>
          </a:xfrm>
          <a:prstGeom prst="rect">
            <a:avLst/>
          </a:prstGeom>
          <a:solidFill>
            <a:srgbClr val="535353">
              <a:alpha val="7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5" name="Shape"/>
          <p:cNvSpPr/>
          <p:nvPr/>
        </p:nvSpPr>
        <p:spPr>
          <a:xfrm>
            <a:off x="-3780271" y="3791289"/>
            <a:ext cx="17776160" cy="35334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" y="0"/>
                </a:moveTo>
                <a:lnTo>
                  <a:pt x="21600" y="0"/>
                </a:lnTo>
                <a:lnTo>
                  <a:pt x="19937" y="21600"/>
                </a:lnTo>
                <a:lnTo>
                  <a:pt x="0" y="21600"/>
                </a:lnTo>
                <a:lnTo>
                  <a:pt x="3" y="0"/>
                </a:lnTo>
                <a:close/>
              </a:path>
            </a:pathLst>
          </a:custGeom>
          <a:solidFill>
            <a:srgbClr val="DA751A">
              <a:alpha val="8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6" name="LESSON 12…"/>
          <p:cNvSpPr txBox="1"/>
          <p:nvPr/>
        </p:nvSpPr>
        <p:spPr>
          <a:xfrm>
            <a:off x="1200259" y="4083124"/>
            <a:ext cx="12020755" cy="3029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2438400">
              <a:lnSpc>
                <a:spcPct val="80000"/>
              </a:lnSpc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LESSON 12</a:t>
            </a:r>
          </a:p>
          <a:p>
            <a:pPr defTabSz="2438400">
              <a:lnSpc>
                <a:spcPct val="80000"/>
              </a:lnSpc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Injuries to the Skull, Spinal Column and Chest</a:t>
            </a:r>
          </a:p>
        </p:txBody>
      </p:sp>
      <p:sp>
        <p:nvSpPr>
          <p:cNvPr id="96" name="Photo Credit: Freepik"/>
          <p:cNvSpPr txBox="1"/>
          <p:nvPr/>
        </p:nvSpPr>
        <p:spPr>
          <a:xfrm rot="16200000">
            <a:off x="-844613" y="9589983"/>
            <a:ext cx="2404593" cy="461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>
              <a:defRPr sz="1800">
                <a:solidFill>
                  <a:srgbClr val="DDDDD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Photo Credit: Freepik</a:t>
            </a:r>
          </a:p>
        </p:txBody>
      </p:sp>
      <p:pic>
        <p:nvPicPr>
          <p:cNvPr id="97" name="MFR-logo-02.png" descr="MFR-logo-02.png"/>
          <p:cNvPicPr>
            <a:picLocks noChangeAspect="1"/>
          </p:cNvPicPr>
          <p:nvPr/>
        </p:nvPicPr>
        <p:blipFill>
          <a:blip r:embed="rId3" cstate="print">
            <a:extLst/>
          </a:blip>
          <a:srcRect t="12599" b="19178"/>
          <a:stretch>
            <a:fillRect/>
          </a:stretch>
        </p:blipFill>
        <p:spPr>
          <a:xfrm>
            <a:off x="15936416" y="737320"/>
            <a:ext cx="7102674" cy="34256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Picture 21" descr="A logo with text on it&#10;&#10;AI-generated content may be incorrect.">
            <a:extLst>
              <a:ext uri="{FF2B5EF4-FFF2-40B4-BE49-F238E27FC236}">
                <a16:creationId xmlns:lc="http://schemas.openxmlformats.org/drawingml/2006/lockedCanvas" xmlns:a16="http://schemas.microsoft.com/office/drawing/2014/main" xmlns="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lc="http://schemas.openxmlformats.org/drawingml/2006/lockedCanvas" xmlns:a16="http://schemas.microsoft.com/office/drawing/2014/main" xmlns="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00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1" name="PPT 12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12 -</a:t>
            </a:r>
          </a:p>
        </p:txBody>
      </p:sp>
      <p:sp>
        <p:nvSpPr>
          <p:cNvPr id="102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971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</a:t>
            </a:fld>
            <a:endParaRPr/>
          </a:p>
        </p:txBody>
      </p:sp>
      <p:sp>
        <p:nvSpPr>
          <p:cNvPr id="104" name="Upon completing this lesson, you will be able to:"/>
          <p:cNvSpPr txBox="1">
            <a:spLocks noGrp="1"/>
          </p:cNvSpPr>
          <p:nvPr>
            <p:ph type="body" sz="quarter" idx="4294967295"/>
          </p:nvPr>
        </p:nvSpPr>
        <p:spPr>
          <a:xfrm>
            <a:off x="1102768" y="3977680"/>
            <a:ext cx="7627217" cy="7757722"/>
          </a:xfrm>
          <a:prstGeom prst="rect">
            <a:avLst/>
          </a:prstGeom>
        </p:spPr>
        <p:txBody>
          <a:bodyPr lIns="89235" tIns="89235" rIns="89235" bIns="89235" anchor="t"/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Upon completing this lesson, you will be able to:</a:t>
            </a:r>
          </a:p>
        </p:txBody>
      </p:sp>
      <p:sp>
        <p:nvSpPr>
          <p:cNvPr id="105" name="OBJECTIVES"/>
          <p:cNvSpPr txBox="1"/>
          <p:nvPr/>
        </p:nvSpPr>
        <p:spPr>
          <a:xfrm>
            <a:off x="1102768" y="2753544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sp>
        <p:nvSpPr>
          <p:cNvPr id="106" name="List five signs and symptoms of a skull fracture.…"/>
          <p:cNvSpPr txBox="1"/>
          <p:nvPr/>
        </p:nvSpPr>
        <p:spPr>
          <a:xfrm>
            <a:off x="9996992" y="5952384"/>
            <a:ext cx="13551169" cy="4792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List five signs and symptoms of a skull fracture.</a:t>
            </a:r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List six signs and symptoms of a spinal injury.</a:t>
            </a:r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List five signs and symptoms of chest injuries.</a:t>
            </a:r>
          </a:p>
        </p:txBody>
      </p:sp>
      <p:grpSp>
        <p:nvGrpSpPr>
          <p:cNvPr id="109" name="Group"/>
          <p:cNvGrpSpPr/>
          <p:nvPr/>
        </p:nvGrpSpPr>
        <p:grpSpPr>
          <a:xfrm>
            <a:off x="8295439" y="5677901"/>
            <a:ext cx="1219201" cy="1681958"/>
            <a:chOff x="0" y="115975"/>
            <a:chExt cx="1219200" cy="1681957"/>
          </a:xfrm>
        </p:grpSpPr>
        <p:sp>
          <p:nvSpPr>
            <p:cNvPr id="107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08" name="1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12" name="Group"/>
          <p:cNvGrpSpPr/>
          <p:nvPr/>
        </p:nvGrpSpPr>
        <p:grpSpPr>
          <a:xfrm>
            <a:off x="8295439" y="7583639"/>
            <a:ext cx="1219201" cy="1681959"/>
            <a:chOff x="0" y="115975"/>
            <a:chExt cx="1219200" cy="1681957"/>
          </a:xfrm>
        </p:grpSpPr>
        <p:sp>
          <p:nvSpPr>
            <p:cNvPr id="110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11" name="2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115" name="Group"/>
          <p:cNvGrpSpPr/>
          <p:nvPr/>
        </p:nvGrpSpPr>
        <p:grpSpPr>
          <a:xfrm>
            <a:off x="8295439" y="9489377"/>
            <a:ext cx="1219201" cy="1681959"/>
            <a:chOff x="0" y="115975"/>
            <a:chExt cx="1219200" cy="1681957"/>
          </a:xfrm>
        </p:grpSpPr>
        <p:sp>
          <p:nvSpPr>
            <p:cNvPr id="113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14" name="3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3</a:t>
              </a:r>
            </a:p>
          </p:txBody>
        </p:sp>
      </p:grpSp>
      <p:pic>
        <p:nvPicPr>
          <p:cNvPr id="19" name="Picture 18" descr="A logo with text on it&#10;&#10;AI-generated content may be incorrect.">
            <a:extLst>
              <a:ext uri="{FF2B5EF4-FFF2-40B4-BE49-F238E27FC236}">
                <a16:creationId xmlns:lc="http://schemas.openxmlformats.org/drawingml/2006/lockedCanvas" xmlns:a16="http://schemas.microsoft.com/office/drawing/2014/main" xmlns="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lc="http://schemas.openxmlformats.org/drawingml/2006/lockedCanvas" xmlns:a16="http://schemas.microsoft.com/office/drawing/2014/main" xmlns="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18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9" name="PPT 12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12 -</a:t>
            </a:r>
          </a:p>
        </p:txBody>
      </p:sp>
      <p:sp>
        <p:nvSpPr>
          <p:cNvPr id="120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971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3</a:t>
            </a:fld>
            <a:endParaRPr/>
          </a:p>
        </p:txBody>
      </p:sp>
      <p:sp>
        <p:nvSpPr>
          <p:cNvPr id="122" name="Upon completing this lesson, you will become familiar with:"/>
          <p:cNvSpPr txBox="1">
            <a:spLocks noGrp="1"/>
          </p:cNvSpPr>
          <p:nvPr>
            <p:ph type="body" sz="quarter" idx="4294967295"/>
          </p:nvPr>
        </p:nvSpPr>
        <p:spPr>
          <a:xfrm>
            <a:off x="886744" y="4769768"/>
            <a:ext cx="7627217" cy="4166893"/>
          </a:xfrm>
          <a:prstGeom prst="rect">
            <a:avLst/>
          </a:prstGeom>
        </p:spPr>
        <p:txBody>
          <a:bodyPr lIns="89235" tIns="89235" rIns="89235" bIns="89235" anchor="t"/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Upon completing this lesson, you will become familiar with:</a:t>
            </a:r>
          </a:p>
        </p:txBody>
      </p:sp>
      <p:sp>
        <p:nvSpPr>
          <p:cNvPr id="123" name="OBJECTIVES"/>
          <p:cNvSpPr txBox="1"/>
          <p:nvPr/>
        </p:nvSpPr>
        <p:spPr>
          <a:xfrm>
            <a:off x="958752" y="3257600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sp>
        <p:nvSpPr>
          <p:cNvPr id="124" name="Demonstrate the procedures for the evaluation and pre-hospital treatment of injuries to the skull and spine.…"/>
          <p:cNvSpPr txBox="1"/>
          <p:nvPr/>
        </p:nvSpPr>
        <p:spPr>
          <a:xfrm>
            <a:off x="9996992" y="5699557"/>
            <a:ext cx="13582223" cy="6189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Demonstrate the procedures for the evaluation and pre-hospital treatment of injuries to the skull and spine. </a:t>
            </a:r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Demonstrate the procedures for the evaluation and pre-hospital treatment of rib fractures, flail chest and penetrating chest injuries. </a:t>
            </a:r>
          </a:p>
        </p:txBody>
      </p:sp>
      <p:grpSp>
        <p:nvGrpSpPr>
          <p:cNvPr id="127" name="Group"/>
          <p:cNvGrpSpPr/>
          <p:nvPr/>
        </p:nvGrpSpPr>
        <p:grpSpPr>
          <a:xfrm>
            <a:off x="8295439" y="5896122"/>
            <a:ext cx="1219201" cy="1681958"/>
            <a:chOff x="0" y="115975"/>
            <a:chExt cx="1219200" cy="1681957"/>
          </a:xfrm>
        </p:grpSpPr>
        <p:sp>
          <p:nvSpPr>
            <p:cNvPr id="125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26" name="4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130" name="Group"/>
          <p:cNvGrpSpPr/>
          <p:nvPr/>
        </p:nvGrpSpPr>
        <p:grpSpPr>
          <a:xfrm>
            <a:off x="8295439" y="8992078"/>
            <a:ext cx="1219201" cy="1681958"/>
            <a:chOff x="0" y="115975"/>
            <a:chExt cx="1219200" cy="1681957"/>
          </a:xfrm>
        </p:grpSpPr>
        <p:sp>
          <p:nvSpPr>
            <p:cNvPr id="128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29" name="5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5</a:t>
              </a:r>
            </a:p>
          </p:txBody>
        </p:sp>
      </p:grpSp>
      <p:pic>
        <p:nvPicPr>
          <p:cNvPr id="16" name="Picture 15" descr="A logo with text on it&#10;&#10;AI-generated content may be incorrect.">
            <a:extLst>
              <a:ext uri="{FF2B5EF4-FFF2-40B4-BE49-F238E27FC236}">
                <a16:creationId xmlns:lc="http://schemas.openxmlformats.org/drawingml/2006/lockedCanvas" xmlns:a16="http://schemas.microsoft.com/office/drawing/2014/main" xmlns="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lc="http://schemas.openxmlformats.org/drawingml/2006/lockedCanvas" xmlns:a16="http://schemas.microsoft.com/office/drawing/2014/main" xmlns="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image.jpeg" descr="image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3206072" y="641121"/>
            <a:ext cx="5604890" cy="12581335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3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35" name="PPT 12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12 -</a:t>
            </a:r>
          </a:p>
        </p:txBody>
      </p:sp>
      <p:sp>
        <p:nvSpPr>
          <p:cNvPr id="136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47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4</a:t>
            </a:fld>
            <a:endParaRPr/>
          </a:p>
        </p:txBody>
      </p:sp>
      <p:sp>
        <p:nvSpPr>
          <p:cNvPr id="138" name="Skeletal System"/>
          <p:cNvSpPr txBox="1"/>
          <p:nvPr/>
        </p:nvSpPr>
        <p:spPr>
          <a:xfrm>
            <a:off x="958752" y="2681536"/>
            <a:ext cx="8153302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Skeletal System</a:t>
            </a:r>
          </a:p>
        </p:txBody>
      </p:sp>
      <p:pic>
        <p:nvPicPr>
          <p:cNvPr id="9" name="Picture 8" descr="A logo with text on it&#10;&#10;AI-generated content may be incorrect.">
            <a:extLst>
              <a:ext uri="{FF2B5EF4-FFF2-40B4-BE49-F238E27FC236}">
                <a16:creationId xmlns:lc="http://schemas.openxmlformats.org/drawingml/2006/lockedCanvas" xmlns:a16="http://schemas.microsoft.com/office/drawing/2014/main" xmlns="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lc="http://schemas.openxmlformats.org/drawingml/2006/lockedCanvas" xmlns:a16="http://schemas.microsoft.com/office/drawing/2014/main" xmlns="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41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42" name="PPT 12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12 -</a:t>
            </a:r>
          </a:p>
        </p:txBody>
      </p:sp>
      <p:sp>
        <p:nvSpPr>
          <p:cNvPr id="143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4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47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5</a:t>
            </a:fld>
            <a:endParaRPr/>
          </a:p>
        </p:txBody>
      </p:sp>
      <p:pic>
        <p:nvPicPr>
          <p:cNvPr id="145" name="slide no 5" descr="slide no 5"/>
          <p:cNvPicPr>
            <a:picLocks noChangeAspect="1"/>
          </p:cNvPicPr>
          <p:nvPr/>
        </p:nvPicPr>
        <p:blipFill>
          <a:blip r:embed="rId2" cstate="print">
            <a:extLst/>
          </a:blip>
          <a:srcRect b="52722"/>
          <a:stretch>
            <a:fillRect/>
          </a:stretch>
        </p:blipFill>
        <p:spPr>
          <a:xfrm>
            <a:off x="11577279" y="1044521"/>
            <a:ext cx="7097393" cy="11950286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Cranium"/>
          <p:cNvSpPr txBox="1"/>
          <p:nvPr/>
        </p:nvSpPr>
        <p:spPr>
          <a:xfrm>
            <a:off x="19257120" y="1270960"/>
            <a:ext cx="2780490" cy="913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/>
          <a:lstStyle>
            <a:lvl1pPr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Cranium</a:t>
            </a:r>
          </a:p>
        </p:txBody>
      </p:sp>
      <p:sp>
        <p:nvSpPr>
          <p:cNvPr id="147" name="Vertebrae"/>
          <p:cNvSpPr txBox="1"/>
          <p:nvPr/>
        </p:nvSpPr>
        <p:spPr>
          <a:xfrm>
            <a:off x="19257120" y="7285702"/>
            <a:ext cx="3100065" cy="913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/>
          <a:lstStyle>
            <a:lvl1pPr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Vertebrae</a:t>
            </a:r>
          </a:p>
        </p:txBody>
      </p:sp>
      <p:sp>
        <p:nvSpPr>
          <p:cNvPr id="148" name="Thorax"/>
          <p:cNvSpPr txBox="1"/>
          <p:nvPr/>
        </p:nvSpPr>
        <p:spPr>
          <a:xfrm>
            <a:off x="9098906" y="6448529"/>
            <a:ext cx="2321160" cy="913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/>
          <a:lstStyle>
            <a:lvl1pPr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Thorax</a:t>
            </a:r>
          </a:p>
        </p:txBody>
      </p:sp>
      <p:sp>
        <p:nvSpPr>
          <p:cNvPr id="149" name="Line"/>
          <p:cNvSpPr/>
          <p:nvPr/>
        </p:nvSpPr>
        <p:spPr>
          <a:xfrm flipV="1">
            <a:off x="16592238" y="1853623"/>
            <a:ext cx="2567216" cy="117444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150" name="Line"/>
          <p:cNvSpPr/>
          <p:nvPr/>
        </p:nvSpPr>
        <p:spPr>
          <a:xfrm flipV="1">
            <a:off x="17179357" y="7984152"/>
            <a:ext cx="1873094" cy="637854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151" name="Line"/>
          <p:cNvSpPr/>
          <p:nvPr/>
        </p:nvSpPr>
        <p:spPr>
          <a:xfrm>
            <a:off x="11543640" y="7053301"/>
            <a:ext cx="2773519" cy="30580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152" name="Skeletal System"/>
          <p:cNvSpPr txBox="1"/>
          <p:nvPr/>
        </p:nvSpPr>
        <p:spPr>
          <a:xfrm>
            <a:off x="1246784" y="2609528"/>
            <a:ext cx="8153302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Skeletal System</a:t>
            </a:r>
          </a:p>
        </p:txBody>
      </p:sp>
      <p:pic>
        <p:nvPicPr>
          <p:cNvPr id="15" name="Picture 14" descr="A logo with text on it&#10;&#10;AI-generated content may be incorrect.">
            <a:extLst>
              <a:ext uri="{FF2B5EF4-FFF2-40B4-BE49-F238E27FC236}">
                <a16:creationId xmlns:lc="http://schemas.openxmlformats.org/drawingml/2006/lockedCanvas" xmlns:a16="http://schemas.microsoft.com/office/drawing/2014/main" xmlns="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lc="http://schemas.openxmlformats.org/drawingml/2006/lockedCanvas" xmlns:a16="http://schemas.microsoft.com/office/drawing/2014/main" xmlns="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55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6" name="PPT 12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12 -</a:t>
            </a:r>
          </a:p>
        </p:txBody>
      </p:sp>
      <p:sp>
        <p:nvSpPr>
          <p:cNvPr id="157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47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6</a:t>
            </a:fld>
            <a:endParaRPr/>
          </a:p>
        </p:txBody>
      </p:sp>
      <p:pic>
        <p:nvPicPr>
          <p:cNvPr id="159" name="image.png" descr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0517402" y="1019274"/>
            <a:ext cx="3070557" cy="11967214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Cervical vertebrae"/>
          <p:cNvSpPr txBox="1"/>
          <p:nvPr/>
        </p:nvSpPr>
        <p:spPr>
          <a:xfrm>
            <a:off x="14881628" y="1343456"/>
            <a:ext cx="6951567" cy="913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/>
          <a:lstStyle>
            <a:lvl1pPr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Cervical vertebrae</a:t>
            </a:r>
          </a:p>
        </p:txBody>
      </p:sp>
      <p:sp>
        <p:nvSpPr>
          <p:cNvPr id="161" name="Thoracic vertebrae"/>
          <p:cNvSpPr txBox="1"/>
          <p:nvPr/>
        </p:nvSpPr>
        <p:spPr>
          <a:xfrm>
            <a:off x="15205809" y="4254978"/>
            <a:ext cx="6951568" cy="913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/>
          <a:lstStyle>
            <a:lvl1pPr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Thoracic vertebrae</a:t>
            </a:r>
          </a:p>
        </p:txBody>
      </p:sp>
      <p:sp>
        <p:nvSpPr>
          <p:cNvPr id="162" name="Lumbar vertebrae"/>
          <p:cNvSpPr txBox="1"/>
          <p:nvPr/>
        </p:nvSpPr>
        <p:spPr>
          <a:xfrm>
            <a:off x="15078809" y="8660118"/>
            <a:ext cx="6951568" cy="10303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/>
          <a:lstStyle>
            <a:lvl1pPr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Lumbar vertebrae</a:t>
            </a:r>
          </a:p>
        </p:txBody>
      </p:sp>
      <p:sp>
        <p:nvSpPr>
          <p:cNvPr id="163" name="Sacral vertebrae"/>
          <p:cNvSpPr txBox="1"/>
          <p:nvPr/>
        </p:nvSpPr>
        <p:spPr>
          <a:xfrm>
            <a:off x="15078809" y="10388882"/>
            <a:ext cx="6951568" cy="10303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/>
          <a:lstStyle>
            <a:lvl1pPr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Sacral vertebrae</a:t>
            </a:r>
          </a:p>
        </p:txBody>
      </p:sp>
      <p:sp>
        <p:nvSpPr>
          <p:cNvPr id="164" name="Coccygeal vertebrae"/>
          <p:cNvSpPr txBox="1"/>
          <p:nvPr/>
        </p:nvSpPr>
        <p:spPr>
          <a:xfrm>
            <a:off x="15078809" y="11613301"/>
            <a:ext cx="6028765" cy="1152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/>
          <a:lstStyle>
            <a:lvl1pPr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Coccygeal vertebrae</a:t>
            </a:r>
          </a:p>
        </p:txBody>
      </p:sp>
      <p:sp>
        <p:nvSpPr>
          <p:cNvPr id="165" name="Line"/>
          <p:cNvSpPr/>
          <p:nvPr/>
        </p:nvSpPr>
        <p:spPr>
          <a:xfrm>
            <a:off x="11970105" y="1991820"/>
            <a:ext cx="2911524" cy="1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166" name="Line"/>
          <p:cNvSpPr/>
          <p:nvPr/>
        </p:nvSpPr>
        <p:spPr>
          <a:xfrm>
            <a:off x="12618470" y="4738192"/>
            <a:ext cx="2587341" cy="1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167" name="Line"/>
          <p:cNvSpPr/>
          <p:nvPr/>
        </p:nvSpPr>
        <p:spPr>
          <a:xfrm flipV="1">
            <a:off x="11648981" y="9257931"/>
            <a:ext cx="3065166" cy="979125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168" name="Line"/>
          <p:cNvSpPr/>
          <p:nvPr/>
        </p:nvSpPr>
        <p:spPr>
          <a:xfrm flipV="1">
            <a:off x="12456378" y="10934397"/>
            <a:ext cx="2267768" cy="110057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169" name="Line"/>
          <p:cNvSpPr/>
          <p:nvPr/>
        </p:nvSpPr>
        <p:spPr>
          <a:xfrm flipV="1">
            <a:off x="12294287" y="12176032"/>
            <a:ext cx="2587342" cy="810456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170" name="Spinal Column"/>
          <p:cNvSpPr txBox="1"/>
          <p:nvPr/>
        </p:nvSpPr>
        <p:spPr>
          <a:xfrm>
            <a:off x="814736" y="2537520"/>
            <a:ext cx="7774684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Spinal Column</a:t>
            </a:r>
          </a:p>
        </p:txBody>
      </p:sp>
      <p:pic>
        <p:nvPicPr>
          <p:cNvPr id="19" name="Picture 18" descr="A logo with text on it&#10;&#10;AI-generated content may be incorrect.">
            <a:extLst>
              <a:ext uri="{FF2B5EF4-FFF2-40B4-BE49-F238E27FC236}">
                <a16:creationId xmlns:lc="http://schemas.openxmlformats.org/drawingml/2006/lockedCanvas" xmlns:a16="http://schemas.microsoft.com/office/drawing/2014/main" xmlns="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lc="http://schemas.openxmlformats.org/drawingml/2006/lockedCanvas" xmlns:a16="http://schemas.microsoft.com/office/drawing/2014/main" xmlns="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7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74" name="PPT 12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12 -</a:t>
            </a:r>
          </a:p>
        </p:txBody>
      </p:sp>
      <p:sp>
        <p:nvSpPr>
          <p:cNvPr id="17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7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47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7</a:t>
            </a:fld>
            <a:endParaRPr/>
          </a:p>
        </p:txBody>
      </p:sp>
      <p:pic>
        <p:nvPicPr>
          <p:cNvPr id="177" name="image.png" descr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4856465" y="2644351"/>
            <a:ext cx="5039995" cy="100451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image.png" descr="image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045769" y="2783533"/>
            <a:ext cx="6694121" cy="9461701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Sternum"/>
          <p:cNvSpPr txBox="1"/>
          <p:nvPr/>
        </p:nvSpPr>
        <p:spPr>
          <a:xfrm>
            <a:off x="11604424" y="3536410"/>
            <a:ext cx="2874612" cy="98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/>
          <a:lstStyle>
            <a:lvl1pPr algn="ctr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Sternum</a:t>
            </a:r>
          </a:p>
        </p:txBody>
      </p:sp>
      <p:sp>
        <p:nvSpPr>
          <p:cNvPr id="180" name="Ribs"/>
          <p:cNvSpPr txBox="1"/>
          <p:nvPr/>
        </p:nvSpPr>
        <p:spPr>
          <a:xfrm>
            <a:off x="12278921" y="9167169"/>
            <a:ext cx="1471172" cy="11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/>
          <a:lstStyle>
            <a:lvl1pPr algn="ctr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Ribs</a:t>
            </a:r>
          </a:p>
        </p:txBody>
      </p:sp>
      <p:sp>
        <p:nvSpPr>
          <p:cNvPr id="181" name="Line"/>
          <p:cNvSpPr/>
          <p:nvPr/>
        </p:nvSpPr>
        <p:spPr>
          <a:xfrm flipH="1" flipV="1">
            <a:off x="13871484" y="4598253"/>
            <a:ext cx="1806691" cy="942155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182" name="Line"/>
          <p:cNvSpPr/>
          <p:nvPr/>
        </p:nvSpPr>
        <p:spPr>
          <a:xfrm flipV="1">
            <a:off x="7672532" y="4598253"/>
            <a:ext cx="4338732" cy="1696950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183" name="Line"/>
          <p:cNvSpPr/>
          <p:nvPr/>
        </p:nvSpPr>
        <p:spPr>
          <a:xfrm flipV="1">
            <a:off x="13898251" y="8776389"/>
            <a:ext cx="2157322" cy="752120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184" name="Line"/>
          <p:cNvSpPr/>
          <p:nvPr/>
        </p:nvSpPr>
        <p:spPr>
          <a:xfrm flipH="1" flipV="1">
            <a:off x="10284871" y="8423081"/>
            <a:ext cx="1996728" cy="1185725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185" name="Thorax"/>
          <p:cNvSpPr txBox="1"/>
          <p:nvPr/>
        </p:nvSpPr>
        <p:spPr>
          <a:xfrm>
            <a:off x="958752" y="2537520"/>
            <a:ext cx="3970637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Thorax</a:t>
            </a:r>
          </a:p>
        </p:txBody>
      </p:sp>
      <p:pic>
        <p:nvPicPr>
          <p:cNvPr id="16" name="Picture 15" descr="A logo with text on it&#10;&#10;AI-generated content may be incorrect.">
            <a:extLst>
              <a:ext uri="{FF2B5EF4-FFF2-40B4-BE49-F238E27FC236}">
                <a16:creationId xmlns:lc="http://schemas.openxmlformats.org/drawingml/2006/lockedCanvas" xmlns:a16="http://schemas.microsoft.com/office/drawing/2014/main" xmlns="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lc="http://schemas.openxmlformats.org/drawingml/2006/lockedCanvas" xmlns:a16="http://schemas.microsoft.com/office/drawing/2014/main" xmlns="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ircle"/>
          <p:cNvSpPr/>
          <p:nvPr/>
        </p:nvSpPr>
        <p:spPr>
          <a:xfrm>
            <a:off x="-8639176" y="-8445205"/>
            <a:ext cx="19547984" cy="19547984"/>
          </a:xfrm>
          <a:prstGeom prst="ellipse">
            <a:avLst/>
          </a:prstGeom>
          <a:gradFill>
            <a:gsLst>
              <a:gs pos="0">
                <a:srgbClr val="DA751A"/>
              </a:gs>
              <a:gs pos="57570">
                <a:srgbClr val="E67C1D"/>
              </a:gs>
              <a:gs pos="100000">
                <a:srgbClr val="F28320"/>
              </a:gs>
            </a:gsLst>
            <a:lin ang="4595515"/>
          </a:gra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188" name="IMG-3642.JPG" descr="IMG-3642.JPG"/>
          <p:cNvPicPr>
            <a:picLocks noChangeAspect="1"/>
          </p:cNvPicPr>
          <p:nvPr/>
        </p:nvPicPr>
        <p:blipFill>
          <a:blip r:embed="rId2" cstate="print">
            <a:extLst/>
          </a:blip>
          <a:srcRect l="25406"/>
          <a:stretch>
            <a:fillRect/>
          </a:stretch>
        </p:blipFill>
        <p:spPr>
          <a:xfrm flipH="1">
            <a:off x="-2789159" y="-627962"/>
            <a:ext cx="12809302" cy="114478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73" h="21600" extrusionOk="0">
                <a:moveTo>
                  <a:pt x="360" y="0"/>
                </a:moveTo>
                <a:cubicBezTo>
                  <a:pt x="-727" y="5723"/>
                  <a:pt x="646" y="11946"/>
                  <a:pt x="4490" y="16396"/>
                </a:cubicBezTo>
                <a:cubicBezTo>
                  <a:pt x="7486" y="19866"/>
                  <a:pt x="11414" y="21600"/>
                  <a:pt x="15340" y="21600"/>
                </a:cubicBezTo>
                <a:cubicBezTo>
                  <a:pt x="17219" y="21600"/>
                  <a:pt x="19096" y="21199"/>
                  <a:pt x="20873" y="20405"/>
                </a:cubicBezTo>
                <a:lnTo>
                  <a:pt x="20873" y="0"/>
                </a:lnTo>
                <a:lnTo>
                  <a:pt x="36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89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90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91" name="PPT 12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12 -</a:t>
            </a:r>
          </a:p>
        </p:txBody>
      </p:sp>
      <p:sp>
        <p:nvSpPr>
          <p:cNvPr id="192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9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47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8</a:t>
            </a:fld>
            <a:endParaRPr/>
          </a:p>
        </p:txBody>
      </p:sp>
      <p:sp>
        <p:nvSpPr>
          <p:cNvPr id="196" name="Photo Credit: Freepik"/>
          <p:cNvSpPr txBox="1"/>
          <p:nvPr/>
        </p:nvSpPr>
        <p:spPr>
          <a:xfrm rot="16200000">
            <a:off x="-844613" y="9208983"/>
            <a:ext cx="2404593" cy="461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>
              <a:defRPr sz="1800">
                <a:solidFill>
                  <a:srgbClr val="DDDDD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Photo Credit: Freepik</a:t>
            </a:r>
          </a:p>
        </p:txBody>
      </p:sp>
      <p:pic>
        <p:nvPicPr>
          <p:cNvPr id="12" name="Picture 11" descr="A logo with text on it&#10;&#10;AI-generated content may be incorrect.">
            <a:extLst>
              <a:ext uri="{FF2B5EF4-FFF2-40B4-BE49-F238E27FC236}">
                <a16:creationId xmlns:lc="http://schemas.openxmlformats.org/drawingml/2006/lockedCanvas" xmlns:a16="http://schemas.microsoft.com/office/drawing/2014/main" xmlns="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lc="http://schemas.openxmlformats.org/drawingml/2006/lockedCanvas" xmlns:a16="http://schemas.microsoft.com/office/drawing/2014/main" xmlns="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4" descr="A logo with text on it&#10;&#10;AI-generated content may be incorrect.">
            <a:extLst>
              <a:ext uri="{FF2B5EF4-FFF2-40B4-BE49-F238E27FC236}">
                <a16:creationId xmlns="" xmlns:a16="http://schemas.microsoft.com/office/drawing/2014/main" xmlns:lc="http://schemas.openxmlformats.org/drawingml/2006/lockedCanvas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9477953" y="4265712"/>
            <a:ext cx="7610591" cy="518457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207</Words>
  <Application>Microsoft Office PowerPoint</Application>
  <PresentationFormat>Custom</PresentationFormat>
  <Paragraphs>59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ITCELL 14BN NDRF</cp:lastModifiedBy>
  <cp:revision>2</cp:revision>
  <dcterms:modified xsi:type="dcterms:W3CDTF">2025-06-26T04:26:32Z</dcterms:modified>
</cp:coreProperties>
</file>