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4"/>
  </p:notesMasterIdLst>
  <p:sldIdLst>
    <p:sldId id="256" r:id="rId3"/>
    <p:sldId id="284" r:id="rId4"/>
    <p:sldId id="388" r:id="rId5"/>
    <p:sldId id="291" r:id="rId6"/>
    <p:sldId id="343" r:id="rId7"/>
    <p:sldId id="318" r:id="rId8"/>
    <p:sldId id="344" r:id="rId9"/>
    <p:sldId id="345" r:id="rId10"/>
    <p:sldId id="346" r:id="rId11"/>
    <p:sldId id="347" r:id="rId12"/>
    <p:sldId id="348" r:id="rId13"/>
    <p:sldId id="349" r:id="rId14"/>
    <p:sldId id="386" r:id="rId15"/>
    <p:sldId id="350" r:id="rId16"/>
    <p:sldId id="387" r:id="rId17"/>
    <p:sldId id="389" r:id="rId18"/>
    <p:sldId id="351" r:id="rId19"/>
    <p:sldId id="352" r:id="rId20"/>
    <p:sldId id="313" r:id="rId21"/>
    <p:sldId id="354" r:id="rId22"/>
    <p:sldId id="356" r:id="rId23"/>
    <p:sldId id="390" r:id="rId24"/>
    <p:sldId id="357" r:id="rId25"/>
    <p:sldId id="358" r:id="rId26"/>
    <p:sldId id="359" r:id="rId27"/>
    <p:sldId id="360" r:id="rId28"/>
    <p:sldId id="361" r:id="rId29"/>
    <p:sldId id="311" r:id="rId30"/>
    <p:sldId id="391" r:id="rId31"/>
    <p:sldId id="281" r:id="rId32"/>
    <p:sldId id="31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764E9-DDFF-43D7-A392-8C2BAD3C583D}" type="datetimeFigureOut">
              <a:rPr lang="en-IN" smtClean="0"/>
              <a:pPr/>
              <a:t>17-01-2026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F840F-8F89-459A-A245-87EC12C7AA89}" type="slidenum">
              <a:rPr lang="en-IN" smtClean="0"/>
              <a:pPr/>
              <a:t>‹#›</a:t>
            </a:fld>
            <a:endParaRPr lang="en-IN"/>
          </a:p>
        </p:txBody>
      </p:sp>
    </p:spTree>
    <p:extLst>
      <p:ext uri="{BB962C8B-B14F-4D97-AF65-F5344CB8AC3E}">
        <p14:creationId xmlns:p14="http://schemas.microsoft.com/office/powerpoint/2010/main" val="62806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4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56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1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1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52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52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CE1C9ED-B344-EA59-6B2D-86F11E67234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85942719-8515-F0CF-C20D-CBBAB17006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A9B531D4-F6C3-302C-208B-67D519093F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66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91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63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17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85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5FC7E3A-3571-4CEA-6565-33FC1349D0D5}"/>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F49F9A3-1EC2-18E5-8BC8-8EC5DD89C5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B488AAC5-94F8-EFF4-E289-B09FA12EB9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54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032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6E2CB6C4-C7A7-E444-A39C-29BD68D7353C}"/>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5DA3481E-12AA-1FFD-9671-2F7BC675B0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4AEBB243-97C8-9656-26D9-D7376B1A7F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27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45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03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654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58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5841416-CC48-DDD4-7A14-CDE2AC69324A}"/>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A9597B90-EF97-98F6-5D94-C5208E65B9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2:notes">
            <a:extLst>
              <a:ext uri="{FF2B5EF4-FFF2-40B4-BE49-F238E27FC236}">
                <a16:creationId xmlns:a16="http://schemas.microsoft.com/office/drawing/2014/main" id="{5312EF53-4B01-F1D4-76B1-AFD8810604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667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5FC7E3A-3571-4CEA-6565-33FC1349D0D5}"/>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F49F9A3-1EC2-18E5-8BC8-8EC5DD89C5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B488AAC5-94F8-EFF4-E289-B09FA12EB9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5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31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21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49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38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05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55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64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2440-C361-BB25-C349-3DD50C2E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9B429F9-6C40-E45E-7491-BBE842033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2938B39-75FC-B437-5914-7DEC92958424}"/>
              </a:ext>
            </a:extLst>
          </p:cNvPr>
          <p:cNvSpPr>
            <a:spLocks noGrp="1"/>
          </p:cNvSpPr>
          <p:nvPr>
            <p:ph type="dt" sz="half" idx="10"/>
          </p:nvPr>
        </p:nvSpPr>
        <p:spPr/>
        <p:txBody>
          <a:bodyPr/>
          <a:lstStyle/>
          <a:p>
            <a:fld id="{3F8E0B47-9D89-4539-88EE-49C867CB3277}" type="datetime1">
              <a:rPr lang="en-US" smtClean="0"/>
              <a:pPr/>
              <a:t>1/17/2026</a:t>
            </a:fld>
            <a:endParaRPr lang="en-US"/>
          </a:p>
        </p:txBody>
      </p:sp>
      <p:sp>
        <p:nvSpPr>
          <p:cNvPr id="5" name="Footer Placeholder 4">
            <a:extLst>
              <a:ext uri="{FF2B5EF4-FFF2-40B4-BE49-F238E27FC236}">
                <a16:creationId xmlns:a16="http://schemas.microsoft.com/office/drawing/2014/main" id="{C5BF1FE8-1712-56A7-1FD6-D258F604E256}"/>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023C0FE7-0D35-AE4B-733C-2B87398D818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033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1573-C824-7A55-94F6-3B701C29303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721DBA8-3980-871B-749A-22A306A9C7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D54A41-5A40-B843-572C-737E6E6A66FB}"/>
              </a:ext>
            </a:extLst>
          </p:cNvPr>
          <p:cNvSpPr>
            <a:spLocks noGrp="1"/>
          </p:cNvSpPr>
          <p:nvPr>
            <p:ph type="dt" sz="half" idx="10"/>
          </p:nvPr>
        </p:nvSpPr>
        <p:spPr/>
        <p:txBody>
          <a:bodyPr/>
          <a:lstStyle/>
          <a:p>
            <a:fld id="{62CF6680-AA2C-45F3-8B06-D4E2E28F9DAF}" type="datetime1">
              <a:rPr lang="en-US" smtClean="0"/>
              <a:pPr/>
              <a:t>1/17/2026</a:t>
            </a:fld>
            <a:endParaRPr lang="en-US"/>
          </a:p>
        </p:txBody>
      </p:sp>
      <p:sp>
        <p:nvSpPr>
          <p:cNvPr id="5" name="Footer Placeholder 4">
            <a:extLst>
              <a:ext uri="{FF2B5EF4-FFF2-40B4-BE49-F238E27FC236}">
                <a16:creationId xmlns:a16="http://schemas.microsoft.com/office/drawing/2014/main" id="{DD4E754E-CDEC-B44D-008D-BA2319D78722}"/>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E3A9714E-0ADF-2377-1155-D92953110E1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6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BB8A2-4CC6-D31D-7E29-B07D705FFF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D6A4C9-CE4E-CB97-5EF6-08967077C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0D9C52-A66A-F09B-ABCD-FFB26E88F708}"/>
              </a:ext>
            </a:extLst>
          </p:cNvPr>
          <p:cNvSpPr>
            <a:spLocks noGrp="1"/>
          </p:cNvSpPr>
          <p:nvPr>
            <p:ph type="dt" sz="half" idx="10"/>
          </p:nvPr>
        </p:nvSpPr>
        <p:spPr/>
        <p:txBody>
          <a:bodyPr/>
          <a:lstStyle/>
          <a:p>
            <a:fld id="{CDDE2A35-0365-490F-B49B-D3DA7E61D861}" type="datetime1">
              <a:rPr lang="en-US" smtClean="0"/>
              <a:pPr/>
              <a:t>1/17/2026</a:t>
            </a:fld>
            <a:endParaRPr lang="en-US"/>
          </a:p>
        </p:txBody>
      </p:sp>
      <p:sp>
        <p:nvSpPr>
          <p:cNvPr id="5" name="Footer Placeholder 4">
            <a:extLst>
              <a:ext uri="{FF2B5EF4-FFF2-40B4-BE49-F238E27FC236}">
                <a16:creationId xmlns:a16="http://schemas.microsoft.com/office/drawing/2014/main" id="{CC351760-213A-D999-8574-29E7A36C648F}"/>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939C394E-3692-6DA0-DA55-9A20ED259B9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359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6" y="6438419"/>
            <a:ext cx="2321279" cy="263714"/>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sz="1799"/>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71"/>
            <a:ext cx="697166" cy="309881"/>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sz="1799"/>
          </a:p>
        </p:txBody>
      </p:sp>
      <p:sp>
        <p:nvSpPr>
          <p:cNvPr id="19" name="Google Shape;19;p2"/>
          <p:cNvSpPr/>
          <p:nvPr/>
        </p:nvSpPr>
        <p:spPr>
          <a:xfrm>
            <a:off x="10769601" y="6756400"/>
            <a:ext cx="939800"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71"/>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1" y="283029"/>
            <a:ext cx="1525361" cy="1039760"/>
          </a:xfrm>
          <a:prstGeom prst="rect">
            <a:avLst/>
          </a:prstGeom>
        </p:spPr>
      </p:pic>
    </p:spTree>
    <p:extLst>
      <p:ext uri="{BB962C8B-B14F-4D97-AF65-F5344CB8AC3E}">
        <p14:creationId xmlns:p14="http://schemas.microsoft.com/office/powerpoint/2010/main" val="19838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8899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972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399"/>
            </a:lvl1pPr>
            <a:lvl2pPr lvl="1" algn="ctr">
              <a:lnSpc>
                <a:spcPct val="90000"/>
              </a:lnSpc>
              <a:spcBef>
                <a:spcPts val="500"/>
              </a:spcBef>
              <a:spcAft>
                <a:spcPts val="0"/>
              </a:spcAft>
              <a:buClr>
                <a:schemeClr val="dk1"/>
              </a:buClr>
              <a:buSzPts val="2000"/>
              <a:buNone/>
              <a:defRPr sz="1999"/>
            </a:lvl2pPr>
            <a:lvl3pPr lvl="2" algn="ctr">
              <a:lnSpc>
                <a:spcPct val="90000"/>
              </a:lnSpc>
              <a:spcBef>
                <a:spcPts val="500"/>
              </a:spcBef>
              <a:spcAft>
                <a:spcPts val="0"/>
              </a:spcAft>
              <a:buClr>
                <a:schemeClr val="dk1"/>
              </a:buClr>
              <a:buSzPts val="1800"/>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775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5"/>
            <a:ext cx="10515600" cy="1500187"/>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rgbClr val="888888"/>
              </a:buClr>
              <a:buSzPts val="2400"/>
              <a:buNone/>
              <a:defRPr sz="2399">
                <a:solidFill>
                  <a:srgbClr val="888888"/>
                </a:solidFill>
              </a:defRPr>
            </a:lvl1pPr>
            <a:lvl2pPr marL="914126" lvl="1" indent="-228531" algn="l">
              <a:lnSpc>
                <a:spcPct val="90000"/>
              </a:lnSpc>
              <a:spcBef>
                <a:spcPts val="500"/>
              </a:spcBef>
              <a:spcAft>
                <a:spcPts val="0"/>
              </a:spcAft>
              <a:buClr>
                <a:srgbClr val="888888"/>
              </a:buClr>
              <a:buSzPts val="2000"/>
              <a:buNone/>
              <a:defRPr sz="1999">
                <a:solidFill>
                  <a:srgbClr val="888888"/>
                </a:solidFill>
              </a:defRPr>
            </a:lvl2pPr>
            <a:lvl3pPr marL="1371189" lvl="2" indent="-228531" algn="l">
              <a:lnSpc>
                <a:spcPct val="90000"/>
              </a:lnSpc>
              <a:spcBef>
                <a:spcPts val="500"/>
              </a:spcBef>
              <a:spcAft>
                <a:spcPts val="0"/>
              </a:spcAft>
              <a:buClr>
                <a:srgbClr val="888888"/>
              </a:buClr>
              <a:buSzPts val="1800"/>
              <a:buNone/>
              <a:defRPr sz="1799">
                <a:solidFill>
                  <a:srgbClr val="888888"/>
                </a:solidFill>
              </a:defRPr>
            </a:lvl3pPr>
            <a:lvl4pPr marL="1828251" lvl="3" indent="-228531" algn="l">
              <a:lnSpc>
                <a:spcPct val="90000"/>
              </a:lnSpc>
              <a:spcBef>
                <a:spcPts val="500"/>
              </a:spcBef>
              <a:spcAft>
                <a:spcPts val="0"/>
              </a:spcAft>
              <a:buClr>
                <a:srgbClr val="888888"/>
              </a:buClr>
              <a:buSzPts val="1600"/>
              <a:buNone/>
              <a:defRPr sz="1600">
                <a:solidFill>
                  <a:srgbClr val="888888"/>
                </a:solidFill>
              </a:defRPr>
            </a:lvl4pPr>
            <a:lvl5pPr marL="2285314" lvl="4" indent="-228531" algn="l">
              <a:lnSpc>
                <a:spcPct val="90000"/>
              </a:lnSpc>
              <a:spcBef>
                <a:spcPts val="500"/>
              </a:spcBef>
              <a:spcAft>
                <a:spcPts val="0"/>
              </a:spcAft>
              <a:buClr>
                <a:srgbClr val="888888"/>
              </a:buClr>
              <a:buSzPts val="1600"/>
              <a:buNone/>
              <a:defRPr sz="1600">
                <a:solidFill>
                  <a:srgbClr val="888888"/>
                </a:solidFill>
              </a:defRPr>
            </a:lvl5pPr>
            <a:lvl6pPr marL="2742377" lvl="5" indent="-228531" algn="l">
              <a:lnSpc>
                <a:spcPct val="90000"/>
              </a:lnSpc>
              <a:spcBef>
                <a:spcPts val="500"/>
              </a:spcBef>
              <a:spcAft>
                <a:spcPts val="0"/>
              </a:spcAft>
              <a:buClr>
                <a:srgbClr val="888888"/>
              </a:buClr>
              <a:buSzPts val="1600"/>
              <a:buNone/>
              <a:defRPr sz="1600">
                <a:solidFill>
                  <a:srgbClr val="888888"/>
                </a:solidFill>
              </a:defRPr>
            </a:lvl6pPr>
            <a:lvl7pPr marL="3199440" lvl="6" indent="-228531" algn="l">
              <a:lnSpc>
                <a:spcPct val="90000"/>
              </a:lnSpc>
              <a:spcBef>
                <a:spcPts val="500"/>
              </a:spcBef>
              <a:spcAft>
                <a:spcPts val="0"/>
              </a:spcAft>
              <a:buClr>
                <a:srgbClr val="888888"/>
              </a:buClr>
              <a:buSzPts val="1600"/>
              <a:buNone/>
              <a:defRPr sz="1600">
                <a:solidFill>
                  <a:srgbClr val="888888"/>
                </a:solidFill>
              </a:defRPr>
            </a:lvl7pPr>
            <a:lvl8pPr marL="3656503" lvl="7" indent="-228531" algn="l">
              <a:lnSpc>
                <a:spcPct val="90000"/>
              </a:lnSpc>
              <a:spcBef>
                <a:spcPts val="500"/>
              </a:spcBef>
              <a:spcAft>
                <a:spcPts val="0"/>
              </a:spcAft>
              <a:buClr>
                <a:srgbClr val="888888"/>
              </a:buClr>
              <a:buSzPts val="1600"/>
              <a:buNone/>
              <a:defRPr sz="1600">
                <a:solidFill>
                  <a:srgbClr val="888888"/>
                </a:solidFill>
              </a:defRPr>
            </a:lvl8pPr>
            <a:lvl9pPr marL="4113566" lvl="8" indent="-228531"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608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6722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03663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252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BC9E-DBF4-C316-EB65-FEE08803F4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C49C08-A8CA-75E6-4ECB-4B6402B87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75951B-748C-B719-62E8-EF6E34A5C19B}"/>
              </a:ext>
            </a:extLst>
          </p:cNvPr>
          <p:cNvSpPr>
            <a:spLocks noGrp="1"/>
          </p:cNvSpPr>
          <p:nvPr>
            <p:ph type="dt" sz="half" idx="10"/>
          </p:nvPr>
        </p:nvSpPr>
        <p:spPr/>
        <p:txBody>
          <a:bodyPr/>
          <a:lstStyle/>
          <a:p>
            <a:fld id="{59547BA8-FFD9-4061-B4DD-896538246CB1}" type="datetime1">
              <a:rPr lang="en-US" smtClean="0"/>
              <a:pPr/>
              <a:t>1/17/2026</a:t>
            </a:fld>
            <a:endParaRPr lang="en-US"/>
          </a:p>
        </p:txBody>
      </p:sp>
      <p:sp>
        <p:nvSpPr>
          <p:cNvPr id="5" name="Footer Placeholder 4">
            <a:extLst>
              <a:ext uri="{FF2B5EF4-FFF2-40B4-BE49-F238E27FC236}">
                <a16:creationId xmlns:a16="http://schemas.microsoft.com/office/drawing/2014/main" id="{2B866341-0BC5-3F92-2432-0A38BC09AABB}"/>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9C203828-3B55-71E1-40A1-A5D009321C6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243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063" lvl="0" indent="-431670" algn="l">
              <a:lnSpc>
                <a:spcPct val="90000"/>
              </a:lnSpc>
              <a:spcBef>
                <a:spcPts val="1000"/>
              </a:spcBef>
              <a:spcAft>
                <a:spcPts val="0"/>
              </a:spcAft>
              <a:buClr>
                <a:schemeClr val="dk1"/>
              </a:buClr>
              <a:buSzPts val="3200"/>
              <a:buChar char="•"/>
              <a:defRPr sz="3199"/>
            </a:lvl1pPr>
            <a:lvl2pPr marL="914126" lvl="1" indent="-406278" algn="l">
              <a:lnSpc>
                <a:spcPct val="90000"/>
              </a:lnSpc>
              <a:spcBef>
                <a:spcPts val="500"/>
              </a:spcBef>
              <a:spcAft>
                <a:spcPts val="0"/>
              </a:spcAft>
              <a:buClr>
                <a:schemeClr val="dk1"/>
              </a:buClr>
              <a:buSzPts val="2800"/>
              <a:buChar char="•"/>
              <a:defRPr sz="2799"/>
            </a:lvl2pPr>
            <a:lvl3pPr marL="1371189" lvl="2" indent="-380886" algn="l">
              <a:lnSpc>
                <a:spcPct val="90000"/>
              </a:lnSpc>
              <a:spcBef>
                <a:spcPts val="500"/>
              </a:spcBef>
              <a:spcAft>
                <a:spcPts val="0"/>
              </a:spcAft>
              <a:buClr>
                <a:schemeClr val="dk1"/>
              </a:buClr>
              <a:buSzPts val="2400"/>
              <a:buChar char="•"/>
              <a:defRPr sz="2399"/>
            </a:lvl3pPr>
            <a:lvl4pPr marL="1828251" lvl="3" indent="-355493" algn="l">
              <a:lnSpc>
                <a:spcPct val="90000"/>
              </a:lnSpc>
              <a:spcBef>
                <a:spcPts val="500"/>
              </a:spcBef>
              <a:spcAft>
                <a:spcPts val="0"/>
              </a:spcAft>
              <a:buClr>
                <a:schemeClr val="dk1"/>
              </a:buClr>
              <a:buSzPts val="2000"/>
              <a:buChar char="•"/>
              <a:defRPr sz="1999"/>
            </a:lvl4pPr>
            <a:lvl5pPr marL="2285314" lvl="4" indent="-355493" algn="l">
              <a:lnSpc>
                <a:spcPct val="90000"/>
              </a:lnSpc>
              <a:spcBef>
                <a:spcPts val="500"/>
              </a:spcBef>
              <a:spcAft>
                <a:spcPts val="0"/>
              </a:spcAft>
              <a:buClr>
                <a:schemeClr val="dk1"/>
              </a:buClr>
              <a:buSzPts val="2000"/>
              <a:buChar char="•"/>
              <a:defRPr sz="1999"/>
            </a:lvl5pPr>
            <a:lvl6pPr marL="2742377" lvl="5" indent="-355493" algn="l">
              <a:lnSpc>
                <a:spcPct val="90000"/>
              </a:lnSpc>
              <a:spcBef>
                <a:spcPts val="500"/>
              </a:spcBef>
              <a:spcAft>
                <a:spcPts val="0"/>
              </a:spcAft>
              <a:buClr>
                <a:schemeClr val="dk1"/>
              </a:buClr>
              <a:buSzPts val="2000"/>
              <a:buChar char="•"/>
              <a:defRPr sz="1999"/>
            </a:lvl6pPr>
            <a:lvl7pPr marL="3199440" lvl="6" indent="-355493" algn="l">
              <a:lnSpc>
                <a:spcPct val="90000"/>
              </a:lnSpc>
              <a:spcBef>
                <a:spcPts val="500"/>
              </a:spcBef>
              <a:spcAft>
                <a:spcPts val="0"/>
              </a:spcAft>
              <a:buClr>
                <a:schemeClr val="dk1"/>
              </a:buClr>
              <a:buSzPts val="2000"/>
              <a:buChar char="•"/>
              <a:defRPr sz="1999"/>
            </a:lvl7pPr>
            <a:lvl8pPr marL="3656503" lvl="7" indent="-355493" algn="l">
              <a:lnSpc>
                <a:spcPct val="90000"/>
              </a:lnSpc>
              <a:spcBef>
                <a:spcPts val="500"/>
              </a:spcBef>
              <a:spcAft>
                <a:spcPts val="0"/>
              </a:spcAft>
              <a:buClr>
                <a:schemeClr val="dk1"/>
              </a:buClr>
              <a:buSzPts val="2000"/>
              <a:buChar char="•"/>
              <a:defRPr sz="1999"/>
            </a:lvl8pPr>
            <a:lvl9pPr marL="4113566" lvl="8" indent="-355493" algn="l">
              <a:lnSpc>
                <a:spcPct val="90000"/>
              </a:lnSpc>
              <a:spcBef>
                <a:spcPts val="500"/>
              </a:spcBef>
              <a:spcAft>
                <a:spcPts val="0"/>
              </a:spcAft>
              <a:buClr>
                <a:schemeClr val="dk1"/>
              </a:buClr>
              <a:buSzPts val="2000"/>
              <a:buChar char="•"/>
              <a:defRPr sz="1999"/>
            </a:lvl9pPr>
          </a:lstStyle>
          <a:p>
            <a:endParaRPr/>
          </a:p>
        </p:txBody>
      </p:sp>
      <p:sp>
        <p:nvSpPr>
          <p:cNvPr id="67" name="Google Shape;67;p10"/>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3420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7"/>
            <a:ext cx="6172200" cy="4873625"/>
          </a:xfrm>
          <a:prstGeom prst="rect">
            <a:avLst/>
          </a:prstGeom>
          <a:noFill/>
          <a:ln>
            <a:noFill/>
          </a:ln>
        </p:spPr>
      </p:sp>
      <p:sp>
        <p:nvSpPr>
          <p:cNvPr id="74" name="Google Shape;74;p11"/>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62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780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66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5816-F24A-CB62-9B9A-9E14C5BAA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9BF6A3-413D-E9C1-68B9-BD293237B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07B81-AA07-CDA6-9350-E8F15A1BE297}"/>
              </a:ext>
            </a:extLst>
          </p:cNvPr>
          <p:cNvSpPr>
            <a:spLocks noGrp="1"/>
          </p:cNvSpPr>
          <p:nvPr>
            <p:ph type="dt" sz="half" idx="10"/>
          </p:nvPr>
        </p:nvSpPr>
        <p:spPr/>
        <p:txBody>
          <a:bodyPr/>
          <a:lstStyle/>
          <a:p>
            <a:fld id="{767BF3E1-2D81-4DE8-AA07-12316655E98F}" type="datetime1">
              <a:rPr lang="en-US" smtClean="0"/>
              <a:pPr/>
              <a:t>1/17/2026</a:t>
            </a:fld>
            <a:endParaRPr lang="en-US"/>
          </a:p>
        </p:txBody>
      </p:sp>
      <p:sp>
        <p:nvSpPr>
          <p:cNvPr id="5" name="Footer Placeholder 4">
            <a:extLst>
              <a:ext uri="{FF2B5EF4-FFF2-40B4-BE49-F238E27FC236}">
                <a16:creationId xmlns:a16="http://schemas.microsoft.com/office/drawing/2014/main" id="{4D7D28D0-725C-8FFB-DCFD-189FCDD99F01}"/>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1576F177-305A-1975-AF3A-8416DC6C30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17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4CEC-CA3D-EE7F-0F20-8C31C88B1A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3D8019-4CBE-0593-43FA-AD0F467E45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DF039C8-1CC4-E3AD-CB60-26370904D8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B7657E2-DD66-0D33-8ECC-E5E559B55C8C}"/>
              </a:ext>
            </a:extLst>
          </p:cNvPr>
          <p:cNvSpPr>
            <a:spLocks noGrp="1"/>
          </p:cNvSpPr>
          <p:nvPr>
            <p:ph type="dt" sz="half" idx="10"/>
          </p:nvPr>
        </p:nvSpPr>
        <p:spPr/>
        <p:txBody>
          <a:bodyPr/>
          <a:lstStyle/>
          <a:p>
            <a:fld id="{9EAA7A4A-FF5C-436A-8FBE-D9B99F34C9CC}" type="datetime1">
              <a:rPr lang="en-US" smtClean="0"/>
              <a:pPr/>
              <a:t>1/17/2026</a:t>
            </a:fld>
            <a:endParaRPr lang="en-US"/>
          </a:p>
        </p:txBody>
      </p:sp>
      <p:sp>
        <p:nvSpPr>
          <p:cNvPr id="6" name="Footer Placeholder 5">
            <a:extLst>
              <a:ext uri="{FF2B5EF4-FFF2-40B4-BE49-F238E27FC236}">
                <a16:creationId xmlns:a16="http://schemas.microsoft.com/office/drawing/2014/main" id="{F3776566-2A85-3D5A-FF82-693DB11F1384}"/>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EEB83D64-851D-E0CE-597C-426F2BCC375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04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7EA8-FF97-8145-5354-02442AB34CD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57B7DB0-A52D-50F3-B492-0E82BEFB7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1B440-1B76-17AC-0B65-9A11D21CE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EFBF8BB-62F2-7CEC-DCAB-42E6B59D7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509B3-8B8C-7CD7-DF22-9CBE35A53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06954D1-819B-D8CB-A185-25EFAC830A24}"/>
              </a:ext>
            </a:extLst>
          </p:cNvPr>
          <p:cNvSpPr>
            <a:spLocks noGrp="1"/>
          </p:cNvSpPr>
          <p:nvPr>
            <p:ph type="dt" sz="half" idx="10"/>
          </p:nvPr>
        </p:nvSpPr>
        <p:spPr/>
        <p:txBody>
          <a:bodyPr/>
          <a:lstStyle/>
          <a:p>
            <a:fld id="{A8E0F148-8D58-4E1A-B4D5-570D0A58E8CC}" type="datetime1">
              <a:rPr lang="en-US" smtClean="0"/>
              <a:pPr/>
              <a:t>1/17/2026</a:t>
            </a:fld>
            <a:endParaRPr lang="en-US"/>
          </a:p>
        </p:txBody>
      </p:sp>
      <p:sp>
        <p:nvSpPr>
          <p:cNvPr id="8" name="Footer Placeholder 7">
            <a:extLst>
              <a:ext uri="{FF2B5EF4-FFF2-40B4-BE49-F238E27FC236}">
                <a16:creationId xmlns:a16="http://schemas.microsoft.com/office/drawing/2014/main" id="{D71E35B3-C31F-390E-479F-E889B085AC33}"/>
              </a:ext>
            </a:extLst>
          </p:cNvPr>
          <p:cNvSpPr>
            <a:spLocks noGrp="1"/>
          </p:cNvSpPr>
          <p:nvPr>
            <p:ph type="ftr" sz="quarter" idx="11"/>
          </p:nvPr>
        </p:nvSpPr>
        <p:spPr/>
        <p:txBody>
          <a:bodyPr/>
          <a:lstStyle/>
          <a:p>
            <a:r>
              <a:rPr lang="en-US"/>
              <a:t>ABHAY KUMAR SINGH</a:t>
            </a:r>
          </a:p>
        </p:txBody>
      </p:sp>
      <p:sp>
        <p:nvSpPr>
          <p:cNvPr id="9" name="Slide Number Placeholder 8">
            <a:extLst>
              <a:ext uri="{FF2B5EF4-FFF2-40B4-BE49-F238E27FC236}">
                <a16:creationId xmlns:a16="http://schemas.microsoft.com/office/drawing/2014/main" id="{EDDD2FD0-3C5F-E919-78DB-79A1C210A1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96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4560-A42A-9AFB-1BCE-C5AE0849688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53169DB-6F4E-C7B5-3D87-FA6C8FA5792F}"/>
              </a:ext>
            </a:extLst>
          </p:cNvPr>
          <p:cNvSpPr>
            <a:spLocks noGrp="1"/>
          </p:cNvSpPr>
          <p:nvPr>
            <p:ph type="dt" sz="half" idx="10"/>
          </p:nvPr>
        </p:nvSpPr>
        <p:spPr/>
        <p:txBody>
          <a:bodyPr/>
          <a:lstStyle/>
          <a:p>
            <a:fld id="{8864D4BB-C408-44FA-B593-8F45FB7D92CC}" type="datetime1">
              <a:rPr lang="en-US" smtClean="0"/>
              <a:pPr/>
              <a:t>1/17/2026</a:t>
            </a:fld>
            <a:endParaRPr lang="en-US"/>
          </a:p>
        </p:txBody>
      </p:sp>
      <p:sp>
        <p:nvSpPr>
          <p:cNvPr id="4" name="Footer Placeholder 3">
            <a:extLst>
              <a:ext uri="{FF2B5EF4-FFF2-40B4-BE49-F238E27FC236}">
                <a16:creationId xmlns:a16="http://schemas.microsoft.com/office/drawing/2014/main" id="{673A460D-5B37-36C3-D783-E37530505E53}"/>
              </a:ext>
            </a:extLst>
          </p:cNvPr>
          <p:cNvSpPr>
            <a:spLocks noGrp="1"/>
          </p:cNvSpPr>
          <p:nvPr>
            <p:ph type="ftr" sz="quarter" idx="11"/>
          </p:nvPr>
        </p:nvSpPr>
        <p:spPr/>
        <p:txBody>
          <a:bodyPr/>
          <a:lstStyle/>
          <a:p>
            <a:r>
              <a:rPr lang="en-US"/>
              <a:t>ABHAY KUMAR SINGH</a:t>
            </a:r>
          </a:p>
        </p:txBody>
      </p:sp>
      <p:sp>
        <p:nvSpPr>
          <p:cNvPr id="5" name="Slide Number Placeholder 4">
            <a:extLst>
              <a:ext uri="{FF2B5EF4-FFF2-40B4-BE49-F238E27FC236}">
                <a16:creationId xmlns:a16="http://schemas.microsoft.com/office/drawing/2014/main" id="{654F6B12-C983-77F8-9E44-B6F75A3016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86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77350-BB99-3AEA-1CA4-BB49CC8C1CBF}"/>
              </a:ext>
            </a:extLst>
          </p:cNvPr>
          <p:cNvSpPr>
            <a:spLocks noGrp="1"/>
          </p:cNvSpPr>
          <p:nvPr>
            <p:ph type="dt" sz="half" idx="10"/>
          </p:nvPr>
        </p:nvSpPr>
        <p:spPr/>
        <p:txBody>
          <a:bodyPr/>
          <a:lstStyle/>
          <a:p>
            <a:fld id="{36558774-4293-45C7-905C-68769539FD10}" type="datetime1">
              <a:rPr lang="en-US" smtClean="0"/>
              <a:pPr/>
              <a:t>1/17/2026</a:t>
            </a:fld>
            <a:endParaRPr lang="en-US"/>
          </a:p>
        </p:txBody>
      </p:sp>
      <p:sp>
        <p:nvSpPr>
          <p:cNvPr id="3" name="Footer Placeholder 2">
            <a:extLst>
              <a:ext uri="{FF2B5EF4-FFF2-40B4-BE49-F238E27FC236}">
                <a16:creationId xmlns:a16="http://schemas.microsoft.com/office/drawing/2014/main" id="{032E5E4B-69FF-4C1E-A4FF-B8B2798A5FCF}"/>
              </a:ext>
            </a:extLst>
          </p:cNvPr>
          <p:cNvSpPr>
            <a:spLocks noGrp="1"/>
          </p:cNvSpPr>
          <p:nvPr>
            <p:ph type="ftr" sz="quarter" idx="11"/>
          </p:nvPr>
        </p:nvSpPr>
        <p:spPr/>
        <p:txBody>
          <a:bodyPr/>
          <a:lstStyle/>
          <a:p>
            <a:r>
              <a:rPr lang="en-US"/>
              <a:t>ABHAY KUMAR SINGH</a:t>
            </a:r>
          </a:p>
        </p:txBody>
      </p:sp>
      <p:sp>
        <p:nvSpPr>
          <p:cNvPr id="4" name="Slide Number Placeholder 3">
            <a:extLst>
              <a:ext uri="{FF2B5EF4-FFF2-40B4-BE49-F238E27FC236}">
                <a16:creationId xmlns:a16="http://schemas.microsoft.com/office/drawing/2014/main" id="{985CE31C-28F8-4D48-159C-EC83194DAAE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5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E599-E753-C022-C98E-4CFAE2F1C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B59155D-3B2C-BC8A-9317-2A11F9CBD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A7C2394-474F-B8C4-8748-E22849596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48A2D-0831-C123-342A-3BAB03062BE6}"/>
              </a:ext>
            </a:extLst>
          </p:cNvPr>
          <p:cNvSpPr>
            <a:spLocks noGrp="1"/>
          </p:cNvSpPr>
          <p:nvPr>
            <p:ph type="dt" sz="half" idx="10"/>
          </p:nvPr>
        </p:nvSpPr>
        <p:spPr/>
        <p:txBody>
          <a:bodyPr/>
          <a:lstStyle/>
          <a:p>
            <a:fld id="{93120BC1-1C37-454D-ACAC-D9F7BCD2CEA6}" type="datetime1">
              <a:rPr lang="en-US" smtClean="0"/>
              <a:pPr/>
              <a:t>1/17/2026</a:t>
            </a:fld>
            <a:endParaRPr lang="en-US"/>
          </a:p>
        </p:txBody>
      </p:sp>
      <p:sp>
        <p:nvSpPr>
          <p:cNvPr id="6" name="Footer Placeholder 5">
            <a:extLst>
              <a:ext uri="{FF2B5EF4-FFF2-40B4-BE49-F238E27FC236}">
                <a16:creationId xmlns:a16="http://schemas.microsoft.com/office/drawing/2014/main" id="{46D67673-661D-636C-F436-88791E2265CE}"/>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EB155DBC-E704-41B8-ADB2-A3865A6885F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878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368F-4595-700C-73C2-8E9621633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27FB3A4-BC5C-9049-9438-2F6544126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BE6D43F-66D1-9D28-17B4-7FBEF6326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D11A8-809F-629F-087F-ED717E8E3FCF}"/>
              </a:ext>
            </a:extLst>
          </p:cNvPr>
          <p:cNvSpPr>
            <a:spLocks noGrp="1"/>
          </p:cNvSpPr>
          <p:nvPr>
            <p:ph type="dt" sz="half" idx="10"/>
          </p:nvPr>
        </p:nvSpPr>
        <p:spPr/>
        <p:txBody>
          <a:bodyPr/>
          <a:lstStyle/>
          <a:p>
            <a:fld id="{8B07B584-69C5-4D96-92B7-31A612C03C5F}" type="datetime1">
              <a:rPr lang="en-US" smtClean="0"/>
              <a:pPr/>
              <a:t>1/17/2026</a:t>
            </a:fld>
            <a:endParaRPr lang="en-US"/>
          </a:p>
        </p:txBody>
      </p:sp>
      <p:sp>
        <p:nvSpPr>
          <p:cNvPr id="6" name="Footer Placeholder 5">
            <a:extLst>
              <a:ext uri="{FF2B5EF4-FFF2-40B4-BE49-F238E27FC236}">
                <a16:creationId xmlns:a16="http://schemas.microsoft.com/office/drawing/2014/main" id="{AF813582-4C1A-6FB7-7626-C66C50F4D54F}"/>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BB650C9B-A5F5-3257-2BE0-2E1E7B44D4E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2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BAEC6-8876-4CBD-485B-18FA15008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04BD36-C796-7984-9D5F-50E3D9DC4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98D0DE1-2F80-DE81-02D8-9423C903A7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B02DE-B971-4453-BEBA-6D074C679924}" type="datetime1">
              <a:rPr lang="en-US" smtClean="0"/>
              <a:pPr/>
              <a:t>1/17/2026</a:t>
            </a:fld>
            <a:endParaRPr lang="en-US"/>
          </a:p>
        </p:txBody>
      </p:sp>
      <p:sp>
        <p:nvSpPr>
          <p:cNvPr id="5" name="Footer Placeholder 4">
            <a:extLst>
              <a:ext uri="{FF2B5EF4-FFF2-40B4-BE49-F238E27FC236}">
                <a16:creationId xmlns:a16="http://schemas.microsoft.com/office/drawing/2014/main" id="{2CA50E95-AB2F-E124-2878-DDD83034B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ABHAY KUMAR SINGH</a:t>
            </a:r>
          </a:p>
        </p:txBody>
      </p:sp>
      <p:sp>
        <p:nvSpPr>
          <p:cNvPr id="6" name="Slide Number Placeholder 5">
            <a:extLst>
              <a:ext uri="{FF2B5EF4-FFF2-40B4-BE49-F238E27FC236}">
                <a16:creationId xmlns:a16="http://schemas.microsoft.com/office/drawing/2014/main" id="{904CFC87-C631-5098-0AD7-38172CD75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10656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01787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0.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2"/>
          </p:nvPr>
        </p:nvSpPr>
        <p:spPr>
          <a:xfrm>
            <a:off x="22812204" y="12813338"/>
            <a:ext cx="604219"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314378" y="2041562"/>
            <a:ext cx="5924498" cy="131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r>
              <a:rPr lang="en-US" sz="4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Black"/>
              </a:rPr>
              <a:t>LIFTING &amp; STABILIZING LOADS</a:t>
            </a: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MFR</a:t>
            </a:r>
            <a:r>
              <a:rPr sz="1200" dirty="0">
                <a:solidFill>
                  <a:srgbClr val="FF0000"/>
                </a:solidFill>
              </a:rPr>
              <a:t> |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6" name="TextBox 10">
            <a:extLst>
              <a:ext uri="{FF2B5EF4-FFF2-40B4-BE49-F238E27FC236}">
                <a16:creationId xmlns:a16="http://schemas.microsoft.com/office/drawing/2014/main" id="{D0F45C84-41E3-9C0B-8A72-2C3033944BBE}"/>
              </a:ext>
            </a:extLst>
          </p:cNvPr>
          <p:cNvSpPr txBox="1"/>
          <p:nvPr/>
        </p:nvSpPr>
        <p:spPr>
          <a:xfrm>
            <a:off x="538063" y="4427527"/>
            <a:ext cx="7620000" cy="400110"/>
          </a:xfrm>
          <a:prstGeom prst="rect">
            <a:avLst/>
          </a:prstGeom>
          <a:noFill/>
        </p:spPr>
        <p:txBody>
          <a:bodyPr wrap="square">
            <a:spAutoFit/>
          </a:bodyPr>
          <a:lstStyle>
            <a:defPPr marL="0" marR="0" lvl="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lvl="0"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lvl="1" indent="45719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lvl="2" indent="91438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lvl="3" indent="137157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lvl="4" indent="182876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lvl="5"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lvl="6"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lvl="7"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lvl="8"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9pPr>
          </a:lstStyle>
          <a:p>
            <a:r>
              <a:rPr lang="en-IN" sz="2000"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sz="2000"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en-US" sz="2800" dirty="0">
                <a:solidFill>
                  <a:schemeClr val="dk1"/>
                </a:solidFill>
                <a:latin typeface="Open Sans"/>
                <a:ea typeface="Arial"/>
                <a:cs typeface="Arial"/>
                <a:sym typeface="Arial"/>
              </a:rPr>
              <a:t>In Class One Lever The fulcrum is placed between the force and the load, which provides the greatest mechanical advantage when lifting a load vertically. You can increase the mechanical advantage by using a longer lever</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CLASS ONE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3" name="Google Shape;195;p23" descr="D:\ndrf\PPT COLLECTION\lifting and stabilising\aHR0cHM6Ly9pLmltZ3VyLmNvbS9XRFhaU0RNLnBuZz8x.png">
            <a:extLst>
              <a:ext uri="{FF2B5EF4-FFF2-40B4-BE49-F238E27FC236}">
                <a16:creationId xmlns:a16="http://schemas.microsoft.com/office/drawing/2014/main" id="{9FE14A7B-8176-B871-A153-7F896B3CBEEA}"/>
              </a:ext>
            </a:extLst>
          </p:cNvPr>
          <p:cNvPicPr preferRelativeResize="0"/>
          <p:nvPr/>
        </p:nvPicPr>
        <p:blipFill rotWithShape="1">
          <a:blip r:embed="rId5">
            <a:alphaModFix/>
          </a:blip>
          <a:srcRect r="62338"/>
          <a:stretch/>
        </p:blipFill>
        <p:spPr>
          <a:xfrm>
            <a:off x="8904312" y="3789040"/>
            <a:ext cx="3240360" cy="2996672"/>
          </a:xfrm>
          <a:prstGeom prst="rect">
            <a:avLst/>
          </a:prstGeom>
          <a:noFill/>
          <a:ln>
            <a:noFill/>
          </a:ln>
        </p:spPr>
      </p:pic>
      <p:pic>
        <p:nvPicPr>
          <p:cNvPr id="5" name="Google Shape;196;p23">
            <a:extLst>
              <a:ext uri="{FF2B5EF4-FFF2-40B4-BE49-F238E27FC236}">
                <a16:creationId xmlns:a16="http://schemas.microsoft.com/office/drawing/2014/main" id="{634BE2B5-9539-AFAE-0B31-A8D0D3F4EFF0}"/>
              </a:ext>
            </a:extLst>
          </p:cNvPr>
          <p:cNvPicPr preferRelativeResize="0"/>
          <p:nvPr/>
        </p:nvPicPr>
        <p:blipFill rotWithShape="1">
          <a:blip r:embed="rId6">
            <a:alphaModFix/>
          </a:blip>
          <a:srcRect/>
          <a:stretch/>
        </p:blipFill>
        <p:spPr>
          <a:xfrm>
            <a:off x="6312024" y="3569816"/>
            <a:ext cx="5832648" cy="1582478"/>
          </a:xfrm>
          <a:prstGeom prst="rect">
            <a:avLst/>
          </a:prstGeom>
          <a:noFill/>
          <a:ln>
            <a:noFill/>
          </a:ln>
        </p:spPr>
      </p:pic>
    </p:spTree>
    <p:extLst>
      <p:ext uri="{BB962C8B-B14F-4D97-AF65-F5344CB8AC3E}">
        <p14:creationId xmlns:p14="http://schemas.microsoft.com/office/powerpoint/2010/main" val="12655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en-US" sz="2800" dirty="0">
                <a:solidFill>
                  <a:schemeClr val="dk1"/>
                </a:solidFill>
                <a:latin typeface="Open Sans"/>
                <a:ea typeface="Calibri"/>
                <a:cs typeface="Calibri"/>
                <a:sym typeface="Calibri"/>
              </a:rPr>
              <a:t>In Class Two Lever The load is placed between the force and the fulcrum. This is the most useful and efficient lever for moving objects horizontally</a:t>
            </a:r>
            <a:endParaRPr lang="en-US" sz="2800" dirty="0">
              <a:solidFill>
                <a:schemeClr val="dk1"/>
              </a:solidFill>
              <a:latin typeface="Open Sans"/>
              <a:ea typeface="Arial"/>
              <a:cs typeface="Arial"/>
              <a:sym typeface="Arial"/>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CLASS TWO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2" name="Google Shape;205;p24" descr="D:\ndrf\PPT COLLECTION\lifting and stabilising\aHR0cHM6Ly9pLmltZ3VyLmNvbS9XRFhaU0RNLnBuZz8x.png">
            <a:extLst>
              <a:ext uri="{FF2B5EF4-FFF2-40B4-BE49-F238E27FC236}">
                <a16:creationId xmlns:a16="http://schemas.microsoft.com/office/drawing/2014/main" id="{0B4C5E0B-1233-420D-1212-BF5976F72E8D}"/>
              </a:ext>
            </a:extLst>
          </p:cNvPr>
          <p:cNvPicPr preferRelativeResize="0"/>
          <p:nvPr/>
        </p:nvPicPr>
        <p:blipFill rotWithShape="1">
          <a:blip r:embed="rId5">
            <a:alphaModFix/>
          </a:blip>
          <a:srcRect l="31478" t="41268" r="27187"/>
          <a:stretch>
            <a:fillRect/>
          </a:stretch>
        </p:blipFill>
        <p:spPr>
          <a:xfrm>
            <a:off x="9192344" y="3423044"/>
            <a:ext cx="2999656" cy="3393925"/>
          </a:xfrm>
          <a:prstGeom prst="rect">
            <a:avLst/>
          </a:prstGeom>
          <a:noFill/>
          <a:ln>
            <a:noFill/>
          </a:ln>
        </p:spPr>
      </p:pic>
      <p:pic>
        <p:nvPicPr>
          <p:cNvPr id="3" name="Google Shape;206;p24">
            <a:extLst>
              <a:ext uri="{FF2B5EF4-FFF2-40B4-BE49-F238E27FC236}">
                <a16:creationId xmlns:a16="http://schemas.microsoft.com/office/drawing/2014/main" id="{ACC39E06-56BF-88BE-21D9-4437111AE382}"/>
              </a:ext>
            </a:extLst>
          </p:cNvPr>
          <p:cNvPicPr preferRelativeResize="0"/>
          <p:nvPr/>
        </p:nvPicPr>
        <p:blipFill rotWithShape="1">
          <a:blip r:embed="rId6">
            <a:alphaModFix/>
          </a:blip>
          <a:srcRect/>
          <a:stretch/>
        </p:blipFill>
        <p:spPr>
          <a:xfrm>
            <a:off x="4627215" y="3423044"/>
            <a:ext cx="5069185" cy="3396629"/>
          </a:xfrm>
          <a:prstGeom prst="rect">
            <a:avLst/>
          </a:prstGeom>
          <a:noFill/>
          <a:ln>
            <a:noFill/>
          </a:ln>
        </p:spPr>
      </p:pic>
    </p:spTree>
    <p:extLst>
      <p:ext uri="{BB962C8B-B14F-4D97-AF65-F5344CB8AC3E}">
        <p14:creationId xmlns:p14="http://schemas.microsoft.com/office/powerpoint/2010/main" val="61707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en-US" sz="2800" dirty="0">
                <a:solidFill>
                  <a:schemeClr val="dk1"/>
                </a:solidFill>
                <a:latin typeface="Open Sans"/>
                <a:ea typeface="Arial"/>
                <a:cs typeface="Arial"/>
                <a:sym typeface="Arial"/>
              </a:rPr>
              <a:t>In Class Three Lever The force is placed between the load and the fulcrum. This type of lever is used when force may be sacrificed for distance, and reduces mechanical advantage. </a:t>
            </a: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CLASS THREE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25182"/>
            <a:ext cx="1143008" cy="1071570"/>
          </a:xfrm>
          <a:prstGeom prst="rect">
            <a:avLst/>
          </a:prstGeom>
          <a:noFill/>
        </p:spPr>
      </p:pic>
      <p:pic>
        <p:nvPicPr>
          <p:cNvPr id="2" name="Google Shape;215;p25" descr="D:\ndrf\PPT COLLECTION\lifting and stabilising\aHR0cHM6Ly9pLmltZ3VyLmNvbS9XRFhaU0RNLnBuZz8x.png">
            <a:extLst>
              <a:ext uri="{FF2B5EF4-FFF2-40B4-BE49-F238E27FC236}">
                <a16:creationId xmlns:a16="http://schemas.microsoft.com/office/drawing/2014/main" id="{3F59E453-4658-718C-7CF0-11273442B9A2}"/>
              </a:ext>
            </a:extLst>
          </p:cNvPr>
          <p:cNvPicPr preferRelativeResize="0"/>
          <p:nvPr/>
        </p:nvPicPr>
        <p:blipFill rotWithShape="1">
          <a:blip r:embed="rId5">
            <a:alphaModFix/>
          </a:blip>
          <a:srcRect l="67194" t="41464"/>
          <a:stretch>
            <a:fillRect/>
          </a:stretch>
        </p:blipFill>
        <p:spPr>
          <a:xfrm>
            <a:off x="8966328" y="3573016"/>
            <a:ext cx="2987588" cy="3024336"/>
          </a:xfrm>
          <a:prstGeom prst="rect">
            <a:avLst/>
          </a:prstGeom>
          <a:noFill/>
          <a:ln>
            <a:noFill/>
          </a:ln>
        </p:spPr>
      </p:pic>
      <p:pic>
        <p:nvPicPr>
          <p:cNvPr id="3" name="Google Shape;216;p25">
            <a:extLst>
              <a:ext uri="{FF2B5EF4-FFF2-40B4-BE49-F238E27FC236}">
                <a16:creationId xmlns:a16="http://schemas.microsoft.com/office/drawing/2014/main" id="{7BAF5D89-40C4-6A09-3D27-EF249E8B7859}"/>
              </a:ext>
            </a:extLst>
          </p:cNvPr>
          <p:cNvPicPr preferRelativeResize="0"/>
          <p:nvPr/>
        </p:nvPicPr>
        <p:blipFill rotWithShape="1">
          <a:blip r:embed="rId6">
            <a:alphaModFix/>
          </a:blip>
          <a:srcRect/>
          <a:stretch/>
        </p:blipFill>
        <p:spPr>
          <a:xfrm>
            <a:off x="5048529" y="3573016"/>
            <a:ext cx="3908621" cy="3024336"/>
          </a:xfrm>
          <a:prstGeom prst="rect">
            <a:avLst/>
          </a:prstGeom>
          <a:noFill/>
          <a:ln>
            <a:noFill/>
          </a:ln>
        </p:spPr>
      </p:pic>
    </p:spTree>
    <p:extLst>
      <p:ext uri="{BB962C8B-B14F-4D97-AF65-F5344CB8AC3E}">
        <p14:creationId xmlns:p14="http://schemas.microsoft.com/office/powerpoint/2010/main" val="416155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r>
              <a:rPr lang="en-US" sz="2800" dirty="0">
                <a:solidFill>
                  <a:schemeClr val="dk1"/>
                </a:solidFill>
                <a:latin typeface="Open Sans"/>
                <a:ea typeface="Arial"/>
                <a:cs typeface="Arial"/>
                <a:sym typeface="Arial"/>
              </a:rPr>
              <a:t>The </a:t>
            </a:r>
            <a:r>
              <a:rPr lang="en-US" sz="2800" b="1" dirty="0">
                <a:solidFill>
                  <a:schemeClr val="dk1"/>
                </a:solidFill>
                <a:latin typeface="Open Sans"/>
                <a:ea typeface="Arial"/>
                <a:cs typeface="Arial"/>
                <a:sym typeface="Arial"/>
              </a:rPr>
              <a:t>come-along</a:t>
            </a:r>
            <a:r>
              <a:rPr lang="en-US" sz="2800" dirty="0">
                <a:solidFill>
                  <a:schemeClr val="dk1"/>
                </a:solidFill>
                <a:latin typeface="Open Sans"/>
                <a:ea typeface="Arial"/>
                <a:cs typeface="Arial"/>
                <a:sym typeface="Arial"/>
              </a:rPr>
              <a:t> provides mechanical advantage for lifting and pulling using a lever and gear ratcheting system. It consists of an anchor hook on one end and another hook attached to a retractable chain or steel cable.</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THE COME-ALONG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2" name="Google Shape;225;p26" descr="hoist">
            <a:extLst>
              <a:ext uri="{FF2B5EF4-FFF2-40B4-BE49-F238E27FC236}">
                <a16:creationId xmlns:a16="http://schemas.microsoft.com/office/drawing/2014/main" id="{C81547D5-FCA7-6C98-0B81-FDDB0EFF716D}"/>
              </a:ext>
            </a:extLst>
          </p:cNvPr>
          <p:cNvPicPr preferRelativeResize="0"/>
          <p:nvPr/>
        </p:nvPicPr>
        <p:blipFill rotWithShape="1">
          <a:blip r:embed="rId5">
            <a:alphaModFix/>
          </a:blip>
          <a:srcRect/>
          <a:stretch/>
        </p:blipFill>
        <p:spPr>
          <a:xfrm>
            <a:off x="10247784" y="3661890"/>
            <a:ext cx="1944216" cy="3172244"/>
          </a:xfrm>
          <a:prstGeom prst="rect">
            <a:avLst/>
          </a:prstGeom>
          <a:noFill/>
          <a:ln>
            <a:noFill/>
          </a:ln>
        </p:spPr>
      </p:pic>
    </p:spTree>
    <p:extLst>
      <p:ext uri="{BB962C8B-B14F-4D97-AF65-F5344CB8AC3E}">
        <p14:creationId xmlns:p14="http://schemas.microsoft.com/office/powerpoint/2010/main" val="4161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en-US" sz="2800" dirty="0">
                <a:solidFill>
                  <a:schemeClr val="dk1"/>
                </a:solidFill>
                <a:latin typeface="Open Sans"/>
                <a:ea typeface="Arial"/>
                <a:cs typeface="Arial"/>
                <a:sym typeface="Arial"/>
              </a:rPr>
              <a:t>These devices are operated with a lever to apply </a:t>
            </a:r>
            <a:r>
              <a:rPr lang="en-US" sz="2800" b="1" dirty="0">
                <a:solidFill>
                  <a:schemeClr val="dk1"/>
                </a:solidFill>
                <a:latin typeface="Open Sans"/>
                <a:ea typeface="Arial"/>
                <a:cs typeface="Arial"/>
                <a:sym typeface="Arial"/>
              </a:rPr>
              <a:t>hydraulic pressure</a:t>
            </a:r>
            <a:r>
              <a:rPr lang="en-US" sz="2800" dirty="0">
                <a:solidFill>
                  <a:schemeClr val="dk1"/>
                </a:solidFill>
                <a:latin typeface="Open Sans"/>
                <a:ea typeface="Arial"/>
                <a:cs typeface="Arial"/>
                <a:sym typeface="Arial"/>
              </a:rPr>
              <a:t> to a ram. Hydraulic jacks are used primarily for lifting heavy loads. Though they usually have only a short reach, they are extremely powerful – a hand-operated bottle jack can lift as much as 50 tons. It is important to keep the hydraulic jack </a:t>
            </a:r>
            <a:r>
              <a:rPr lang="en-US" sz="2800" b="1" dirty="0">
                <a:solidFill>
                  <a:schemeClr val="dk1"/>
                </a:solidFill>
                <a:latin typeface="Open Sans"/>
                <a:ea typeface="Arial"/>
                <a:cs typeface="Arial"/>
                <a:sym typeface="Arial"/>
              </a:rPr>
              <a:t>perpendicular</a:t>
            </a:r>
            <a:r>
              <a:rPr lang="en-US" sz="2800" dirty="0">
                <a:solidFill>
                  <a:schemeClr val="dk1"/>
                </a:solidFill>
                <a:latin typeface="Open Sans"/>
                <a:ea typeface="Arial"/>
                <a:cs typeface="Arial"/>
                <a:sym typeface="Arial"/>
              </a:rPr>
              <a:t> to the ground – the jack is not designed to handle lateral loads. </a:t>
            </a:r>
            <a:endParaRPr lang="en-US" sz="2800" dirty="0">
              <a:latin typeface="Open Sans"/>
            </a:endParaRPr>
          </a:p>
          <a:p>
            <a:pPr marL="342900" indent="-342900" algn="just">
              <a:lnSpc>
                <a:spcPct val="150000"/>
              </a:lnSpc>
            </a:pP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HYDRAULIC JACKS</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2" name="Google Shape;234;p27">
            <a:extLst>
              <a:ext uri="{FF2B5EF4-FFF2-40B4-BE49-F238E27FC236}">
                <a16:creationId xmlns:a16="http://schemas.microsoft.com/office/drawing/2014/main" id="{BB9CFEF4-F486-7AD9-B467-6BA74E4FC5AA}"/>
              </a:ext>
            </a:extLst>
          </p:cNvPr>
          <p:cNvPicPr preferRelativeResize="0"/>
          <p:nvPr/>
        </p:nvPicPr>
        <p:blipFill rotWithShape="1">
          <a:blip r:embed="rId5">
            <a:alphaModFix/>
          </a:blip>
          <a:srcRect/>
          <a:stretch/>
        </p:blipFill>
        <p:spPr>
          <a:xfrm>
            <a:off x="10382550" y="5085184"/>
            <a:ext cx="1825027" cy="1728192"/>
          </a:xfrm>
          <a:prstGeom prst="rect">
            <a:avLst/>
          </a:prstGeom>
          <a:noFill/>
          <a:ln>
            <a:noFill/>
          </a:ln>
        </p:spPr>
      </p:pic>
    </p:spTree>
    <p:extLst>
      <p:ext uri="{BB962C8B-B14F-4D97-AF65-F5344CB8AC3E}">
        <p14:creationId xmlns:p14="http://schemas.microsoft.com/office/powerpoint/2010/main" val="51259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The construction of a stable platform using wood pieces, which is used to stabilize and support loads.</a:t>
            </a:r>
            <a:endParaRPr lang="en-US" sz="2800" dirty="0">
              <a:latin typeface="Open Sans"/>
            </a:endParaRPr>
          </a:p>
          <a:p>
            <a:pPr lvl="0" algn="just"/>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Cribbing is constructed of </a:t>
            </a:r>
            <a:r>
              <a:rPr lang="en-US" sz="2800" b="1" dirty="0">
                <a:solidFill>
                  <a:schemeClr val="dk1"/>
                </a:solidFill>
                <a:latin typeface="Open Sans"/>
                <a:ea typeface="Arial"/>
                <a:cs typeface="Arial"/>
                <a:sym typeface="Arial"/>
              </a:rPr>
              <a:t>10 x 10 cm</a:t>
            </a:r>
            <a:r>
              <a:rPr lang="en-US" sz="2800" dirty="0">
                <a:solidFill>
                  <a:schemeClr val="dk1"/>
                </a:solidFill>
                <a:latin typeface="Open Sans"/>
                <a:ea typeface="Arial"/>
                <a:cs typeface="Arial"/>
                <a:sym typeface="Arial"/>
              </a:rPr>
              <a:t> - sized wood pieces arranged as a column to support the weight of an object. </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CRIBBING: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51259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B2389AB-59CA-EEB1-445E-4FE4835837D2}"/>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B1534049-74EC-1483-0277-4A2D4004D3AE}"/>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marL="457200" lvl="0" indent="-457200" algn="just">
              <a:buClr>
                <a:schemeClr val="dk1"/>
              </a:buClr>
              <a:buSzPts val="3200"/>
              <a:buFont typeface="Noto Sans Symbols"/>
              <a:buChar char="▪"/>
            </a:pPr>
            <a:r>
              <a:rPr lang="en-US" sz="2800" b="1" dirty="0">
                <a:solidFill>
                  <a:schemeClr val="dk1"/>
                </a:solidFill>
                <a:latin typeface="Open Sans"/>
                <a:ea typeface="Arial"/>
                <a:cs typeface="Arial"/>
                <a:sym typeface="Arial"/>
              </a:rPr>
              <a:t>Shims</a:t>
            </a:r>
            <a:r>
              <a:rPr lang="en-US" sz="2800" dirty="0">
                <a:solidFill>
                  <a:schemeClr val="dk1"/>
                </a:solidFill>
                <a:latin typeface="Open Sans"/>
                <a:ea typeface="Arial"/>
                <a:cs typeface="Arial"/>
                <a:sym typeface="Arial"/>
              </a:rPr>
              <a:t> are used to fill in small spaces and secure the object in its position as it is being lifted. Shims are also used to change the angle of thrust in order to achieve optimum contact with uneven or sloping surfaces</a:t>
            </a:r>
            <a:endParaRPr lang="en-US" sz="2800" dirty="0">
              <a:latin typeface="Open Sans"/>
            </a:endParaRPr>
          </a:p>
          <a:p>
            <a:pPr marL="457200" lvl="0" indent="-2540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Failure of a wood cribbing system is </a:t>
            </a:r>
            <a:r>
              <a:rPr lang="en-US" sz="2800" b="1" dirty="0">
                <a:solidFill>
                  <a:schemeClr val="dk1"/>
                </a:solidFill>
                <a:latin typeface="Open Sans"/>
                <a:ea typeface="Arial"/>
                <a:cs typeface="Arial"/>
                <a:sym typeface="Arial"/>
              </a:rPr>
              <a:t>slow </a:t>
            </a:r>
            <a:r>
              <a:rPr lang="en-US" sz="2800" dirty="0">
                <a:solidFill>
                  <a:schemeClr val="dk1"/>
                </a:solidFill>
                <a:latin typeface="Open Sans"/>
                <a:ea typeface="Arial"/>
                <a:cs typeface="Arial"/>
                <a:sym typeface="Arial"/>
              </a:rPr>
              <a:t>and </a:t>
            </a:r>
            <a:r>
              <a:rPr lang="en-US" sz="2800" b="1" dirty="0">
                <a:solidFill>
                  <a:schemeClr val="dk1"/>
                </a:solidFill>
                <a:latin typeface="Open Sans"/>
                <a:ea typeface="Arial"/>
                <a:cs typeface="Arial"/>
                <a:sym typeface="Arial"/>
              </a:rPr>
              <a:t>noisy</a:t>
            </a:r>
            <a:r>
              <a:rPr lang="en-US" sz="2800" dirty="0">
                <a:solidFill>
                  <a:schemeClr val="dk1"/>
                </a:solidFill>
                <a:latin typeface="Open Sans"/>
                <a:ea typeface="Arial"/>
                <a:cs typeface="Arial"/>
                <a:sym typeface="Arial"/>
              </a:rPr>
              <a:t> as the wood </a:t>
            </a:r>
            <a:r>
              <a:rPr lang="en-US" sz="2800" dirty="0" err="1">
                <a:solidFill>
                  <a:schemeClr val="dk1"/>
                </a:solidFill>
                <a:latin typeface="Open Sans"/>
                <a:ea typeface="Arial"/>
                <a:cs typeface="Arial"/>
                <a:sym typeface="Arial"/>
              </a:rPr>
              <a:t>fibres</a:t>
            </a:r>
            <a:r>
              <a:rPr lang="en-US" sz="2800" dirty="0">
                <a:solidFill>
                  <a:schemeClr val="dk1"/>
                </a:solidFill>
                <a:latin typeface="Open Sans"/>
                <a:ea typeface="Arial"/>
                <a:cs typeface="Arial"/>
                <a:sym typeface="Arial"/>
              </a:rPr>
              <a:t> are crushed.</a:t>
            </a:r>
            <a:endParaRPr lang="en-US" sz="2800" dirty="0">
              <a:latin typeface="Open Sans"/>
            </a:endParaRPr>
          </a:p>
          <a:p>
            <a:pPr lvl="0" algn="just"/>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This usually provides ample warning of impending failure for rescuers. </a:t>
            </a:r>
            <a:endParaRPr lang="en-US" sz="2800" dirty="0">
              <a:latin typeface="Open Sans"/>
            </a:endParaRPr>
          </a:p>
        </p:txBody>
      </p:sp>
      <p:pic>
        <p:nvPicPr>
          <p:cNvPr id="1026" name="Picture 2">
            <a:extLst>
              <a:ext uri="{FF2B5EF4-FFF2-40B4-BE49-F238E27FC236}">
                <a16:creationId xmlns:a16="http://schemas.microsoft.com/office/drawing/2014/main" id="{1FADA4E3-CD81-5BFB-ED7C-CEFB78A3F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ACF32F33-11FD-CC9B-D10F-526453B00BBD}"/>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CRIBBING:</a:t>
            </a:r>
          </a:p>
        </p:txBody>
      </p:sp>
      <p:pic>
        <p:nvPicPr>
          <p:cNvPr id="6" name="Picture 2" descr="C:\Users\DELL\Downloads\WhatsApp Image 2025-09-07 at 5.38.09 PM.jpeg">
            <a:extLst>
              <a:ext uri="{FF2B5EF4-FFF2-40B4-BE49-F238E27FC236}">
                <a16:creationId xmlns:a16="http://schemas.microsoft.com/office/drawing/2014/main" id="{4B769D95-A28F-DBDB-B44B-D21B895069F1}"/>
              </a:ext>
            </a:extLst>
          </p:cNvPr>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51114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The material must be flat on both surfaces</a:t>
            </a:r>
            <a:endParaRPr lang="en-US" sz="2800" dirty="0">
              <a:latin typeface="Open Sans"/>
            </a:endParaRPr>
          </a:p>
          <a:p>
            <a:pPr lvl="0" algn="just"/>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The material must be able to withstand the   weight of the object being supported. </a:t>
            </a:r>
            <a:endParaRPr lang="en-US" sz="2800" dirty="0">
              <a:latin typeface="Open Sans"/>
            </a:endParaRPr>
          </a:p>
          <a:p>
            <a:pPr lvl="0" algn="just"/>
            <a:endParaRPr lang="en-US" sz="2800" dirty="0">
              <a:solidFill>
                <a:schemeClr val="dk1"/>
              </a:solidFill>
              <a:latin typeface="Open Sans"/>
              <a:ea typeface="Arial"/>
              <a:cs typeface="Arial"/>
              <a:sym typeface="Arial"/>
            </a:endParaRPr>
          </a:p>
          <a:p>
            <a:pPr lvl="0" algn="just"/>
            <a:r>
              <a:rPr lang="en-US" sz="2800" dirty="0">
                <a:solidFill>
                  <a:schemeClr val="dk1"/>
                </a:solidFill>
                <a:latin typeface="Open Sans"/>
                <a:ea typeface="Arial"/>
                <a:cs typeface="Arial"/>
                <a:sym typeface="Arial"/>
              </a:rPr>
              <a:t>    Examples include: Furniture, bricks,   </a:t>
            </a:r>
            <a:endParaRPr lang="en-US" sz="2800" dirty="0">
              <a:latin typeface="Open Sans"/>
            </a:endParaRPr>
          </a:p>
          <a:p>
            <a:pPr lvl="0" algn="just"/>
            <a:r>
              <a:rPr lang="en-US" sz="2800" dirty="0">
                <a:solidFill>
                  <a:schemeClr val="dk1"/>
                </a:solidFill>
                <a:latin typeface="Open Sans"/>
                <a:ea typeface="Arial"/>
                <a:cs typeface="Arial"/>
                <a:sym typeface="Arial"/>
              </a:rPr>
              <a:t>    concrete blocks, tires, and rims</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66646" y="2071678"/>
            <a:ext cx="4224670" cy="315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THE REQUIREMENTS FOR IMPROVISED CRIBBING ARE:</a:t>
            </a:r>
          </a:p>
        </p:txBody>
      </p:sp>
      <p:pic>
        <p:nvPicPr>
          <p:cNvPr id="23"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312338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r>
              <a:rPr lang="en-US" sz="2800" dirty="0">
                <a:solidFill>
                  <a:schemeClr val="dk1"/>
                </a:solidFill>
                <a:latin typeface="Open Sans"/>
                <a:ea typeface="Arial"/>
                <a:cs typeface="Arial"/>
                <a:sym typeface="Arial"/>
              </a:rPr>
              <a:t> There are two types of Cribbing:</a:t>
            </a:r>
            <a:endParaRPr lang="en-US" sz="2800" dirty="0">
              <a:latin typeface="Open Sans"/>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r>
              <a:rPr lang="en-US" sz="2800" dirty="0">
                <a:solidFill>
                  <a:schemeClr val="dk1"/>
                </a:solidFill>
                <a:latin typeface="Open Sans"/>
                <a:ea typeface="Arial"/>
                <a:cs typeface="Arial"/>
                <a:sym typeface="Arial"/>
              </a:rPr>
              <a:t>1.</a:t>
            </a:r>
            <a:r>
              <a:rPr lang="en-US" sz="2800" b="1" dirty="0">
                <a:solidFill>
                  <a:srgbClr val="002060"/>
                </a:solidFill>
                <a:latin typeface="Open Sans"/>
                <a:ea typeface="Arial"/>
                <a:cs typeface="Arial"/>
                <a:sym typeface="Arial"/>
              </a:rPr>
              <a:t> </a:t>
            </a:r>
            <a:r>
              <a:rPr lang="en-US" sz="2800" dirty="0">
                <a:solidFill>
                  <a:schemeClr val="dk1"/>
                </a:solidFill>
                <a:latin typeface="Open Sans"/>
                <a:ea typeface="Arial"/>
                <a:cs typeface="Arial"/>
                <a:sym typeface="Arial"/>
              </a:rPr>
              <a:t>Box Cribbing</a:t>
            </a: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r>
              <a:rPr lang="en-US" sz="2800" dirty="0">
                <a:solidFill>
                  <a:schemeClr val="dk1"/>
                </a:solidFill>
                <a:latin typeface="Open Sans"/>
                <a:ea typeface="Arial"/>
                <a:cs typeface="Arial"/>
                <a:sym typeface="Arial"/>
              </a:rPr>
              <a:t>2. Platform (cross-tie) Cribbing</a:t>
            </a: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TYPES OF CRIBBING</a:t>
            </a:r>
            <a:r>
              <a:rPr lang="en-US" sz="4000" b="1" dirty="0">
                <a:solidFill>
                  <a:srgbClr val="FF0000"/>
                </a:solidFill>
                <a:latin typeface="Open Sans"/>
                <a:ea typeface="Arial"/>
                <a:cs typeface="Arial"/>
                <a:sym typeface="Arial"/>
              </a:rPr>
              <a:t> </a:t>
            </a:r>
          </a:p>
        </p:txBody>
      </p:sp>
      <p:pic>
        <p:nvPicPr>
          <p:cNvPr id="7"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59153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Built with wood blocks in a square configuration, using </a:t>
            </a:r>
            <a:r>
              <a:rPr lang="en-US" sz="2800" b="1" dirty="0">
                <a:solidFill>
                  <a:schemeClr val="dk1"/>
                </a:solidFill>
                <a:latin typeface="Open Sans"/>
                <a:ea typeface="Arial"/>
                <a:cs typeface="Arial"/>
                <a:sym typeface="Arial"/>
              </a:rPr>
              <a:t>two </a:t>
            </a:r>
            <a:r>
              <a:rPr lang="en-US" sz="2800" dirty="0">
                <a:solidFill>
                  <a:schemeClr val="dk1"/>
                </a:solidFill>
                <a:latin typeface="Open Sans"/>
                <a:ea typeface="Arial"/>
                <a:cs typeface="Arial"/>
                <a:sym typeface="Arial"/>
              </a:rPr>
              <a:t>parallel blocks per layer.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Layers are set at 90 degrees to each other with the ends of the wood blocks overlapping each other by </a:t>
            </a:r>
            <a:r>
              <a:rPr lang="en-US" sz="2800" b="1" dirty="0">
                <a:solidFill>
                  <a:schemeClr val="dk1"/>
                </a:solidFill>
                <a:latin typeface="Open Sans"/>
                <a:ea typeface="Arial"/>
                <a:cs typeface="Arial"/>
                <a:sym typeface="Arial"/>
              </a:rPr>
              <a:t>10 </a:t>
            </a:r>
            <a:r>
              <a:rPr lang="en-US" sz="2800" dirty="0">
                <a:solidFill>
                  <a:schemeClr val="dk1"/>
                </a:solidFill>
                <a:latin typeface="Open Sans"/>
                <a:ea typeface="Arial"/>
                <a:cs typeface="Arial"/>
                <a:sym typeface="Arial"/>
              </a:rPr>
              <a:t>cm. The box crib has an open center. </a:t>
            </a: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r>
              <a:rPr lang="en-US" sz="2000" b="1" dirty="0">
                <a:solidFill>
                  <a:schemeClr val="dk1"/>
                </a:solidFill>
                <a:latin typeface="Open Sans"/>
                <a:ea typeface="Arial"/>
                <a:cs typeface="Arial"/>
                <a:sym typeface="Arial"/>
              </a:rPr>
              <a:t>Box Cribbing Capacity 10 cm x 10 cm beams: 11,000 kilos and15 cm x 15 cm beams: 27,000 kilos.</a:t>
            </a:r>
            <a:endParaRPr lang="en-US" sz="2000" b="1" dirty="0">
              <a:latin typeface="Open Sans"/>
            </a:endParaRPr>
          </a:p>
          <a:p>
            <a:pPr marL="457200" lvl="0" indent="-457200" algn="just">
              <a:buClr>
                <a:schemeClr val="dk1"/>
              </a:buClr>
              <a:buSzPts val="3200"/>
              <a:buFont typeface="Noto Sans Symbols"/>
              <a:buChar char="▪"/>
            </a:pPr>
            <a:endParaRPr lang="en-US"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BOX CRIBBING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2" name="Google Shape;275;p32">
            <a:extLst>
              <a:ext uri="{FF2B5EF4-FFF2-40B4-BE49-F238E27FC236}">
                <a16:creationId xmlns:a16="http://schemas.microsoft.com/office/drawing/2014/main" id="{315A08FA-1C4D-3566-535F-2DB407DBE525}"/>
              </a:ext>
            </a:extLst>
          </p:cNvPr>
          <p:cNvPicPr preferRelativeResize="0"/>
          <p:nvPr/>
        </p:nvPicPr>
        <p:blipFill rotWithShape="1">
          <a:blip r:embed="rId5">
            <a:alphaModFix/>
          </a:blip>
          <a:srcRect/>
          <a:stretch/>
        </p:blipFill>
        <p:spPr>
          <a:xfrm>
            <a:off x="8201310" y="3933056"/>
            <a:ext cx="3972731" cy="1944216"/>
          </a:xfrm>
          <a:prstGeom prst="rect">
            <a:avLst/>
          </a:prstGeom>
          <a:noFill/>
          <a:ln>
            <a:noFill/>
          </a:ln>
        </p:spPr>
      </p:pic>
    </p:spTree>
    <p:extLst>
      <p:ext uri="{BB962C8B-B14F-4D97-AF65-F5344CB8AC3E}">
        <p14:creationId xmlns:p14="http://schemas.microsoft.com/office/powerpoint/2010/main" val="352824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43652" y="1028656"/>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ea typeface="Arial"/>
                <a:cs typeface="Arial"/>
                <a:sym typeface="Arial"/>
              </a:rPr>
              <a:t>OBJECTIVES</a:t>
            </a:r>
            <a:r>
              <a:rPr lang="en-US" dirty="0">
                <a:latin typeface="Open Sans"/>
              </a:rPr>
              <a:t> </a:t>
            </a:r>
          </a:p>
        </p:txBody>
      </p:sp>
      <p:sp>
        <p:nvSpPr>
          <p:cNvPr id="116" name="Google Shape;116;p15"/>
          <p:cNvSpPr txBox="1"/>
          <p:nvPr/>
        </p:nvSpPr>
        <p:spPr>
          <a:xfrm>
            <a:off x="586653" y="1921241"/>
            <a:ext cx="3857763" cy="1384593"/>
          </a:xfrm>
          <a:prstGeom prst="rect">
            <a:avLst/>
          </a:prstGeom>
          <a:noFill/>
          <a:ln>
            <a:noFill/>
          </a:ln>
        </p:spPr>
        <p:txBody>
          <a:bodyPr spcFirstLastPara="1" wrap="square" lIns="91401" tIns="45688" rIns="91401" bIns="45688" anchor="t" anchorCtr="0">
            <a:spAutoFit/>
          </a:bodyPr>
          <a:lstStyle/>
          <a:p>
            <a:pPr algn="just" defTabSz="914126">
              <a:buClr>
                <a:srgbClr val="000000"/>
              </a:buClr>
              <a:buSzPts val="3200"/>
            </a:pPr>
            <a:r>
              <a:rPr lang="en-US" sz="2799" kern="0" dirty="0">
                <a:solidFill>
                  <a:srgbClr val="000000"/>
                </a:solidFill>
                <a:latin typeface="Open Sans"/>
                <a:cs typeface="Times New Roman" pitchFamily="18" charset="0"/>
                <a:sym typeface="Arial"/>
              </a:rPr>
              <a:t>Upon completing of this lesson, you will be able to :-</a:t>
            </a:r>
            <a:endParaRPr sz="1200" kern="0" dirty="0">
              <a:solidFill>
                <a:srgbClr val="000000"/>
              </a:solidFill>
              <a:latin typeface="Open Sans"/>
              <a:cs typeface="Times New Roman" pitchFamily="18" charset="0"/>
              <a:sym typeface="Arial"/>
            </a:endParaRPr>
          </a:p>
        </p:txBody>
      </p:sp>
      <p:sp>
        <p:nvSpPr>
          <p:cNvPr id="117" name="Google Shape;117;p15"/>
          <p:cNvSpPr/>
          <p:nvPr/>
        </p:nvSpPr>
        <p:spPr>
          <a:xfrm>
            <a:off x="4968149" y="184482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1</a:t>
            </a:r>
            <a:endParaRPr sz="3600" b="1" kern="0" dirty="0">
              <a:solidFill>
                <a:srgbClr val="C00000"/>
              </a:solidFill>
              <a:latin typeface="Open Sans"/>
              <a:cs typeface="Arial"/>
              <a:sym typeface="Arial"/>
            </a:endParaRPr>
          </a:p>
        </p:txBody>
      </p:sp>
      <p:sp>
        <p:nvSpPr>
          <p:cNvPr id="118" name="Google Shape;118;p15"/>
          <p:cNvSpPr/>
          <p:nvPr/>
        </p:nvSpPr>
        <p:spPr>
          <a:xfrm>
            <a:off x="4968149" y="3043457"/>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2</a:t>
            </a:r>
            <a:endParaRPr sz="3600" b="1" kern="0" dirty="0">
              <a:solidFill>
                <a:srgbClr val="C00000"/>
              </a:solidFill>
              <a:latin typeface="Open Sans"/>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751E644A-8A9B-F74E-57AE-5B4F25B61FC4}"/>
              </a:ext>
            </a:extLst>
          </p:cNvPr>
          <p:cNvSpPr txBox="1"/>
          <p:nvPr/>
        </p:nvSpPr>
        <p:spPr>
          <a:xfrm>
            <a:off x="5715000" y="1771581"/>
            <a:ext cx="6094476" cy="5400325"/>
          </a:xfrm>
          <a:prstGeom prst="rect">
            <a:avLst/>
          </a:prstGeom>
          <a:noFill/>
        </p:spPr>
        <p:txBody>
          <a:bodyPr wrap="square">
            <a:spAutoFit/>
          </a:bodyPr>
          <a:lstStyle/>
          <a:p>
            <a:pPr lvl="0" algn="just">
              <a:lnSpc>
                <a:spcPct val="90000"/>
              </a:lnSpc>
              <a:spcBef>
                <a:spcPts val="1000"/>
              </a:spcBef>
              <a:buClr>
                <a:schemeClr val="dk1"/>
              </a:buClr>
              <a:buSzPct val="100000"/>
            </a:pPr>
            <a:r>
              <a:rPr lang="en-US" sz="2600" dirty="0">
                <a:latin typeface="Open Sans" panose="020B0606030504020204" pitchFamily="34" charset="0"/>
                <a:ea typeface="Open Sans" panose="020B0606030504020204" pitchFamily="34" charset="0"/>
                <a:cs typeface="Open Sans" panose="020B0606030504020204" pitchFamily="34" charset="0"/>
                <a:sym typeface="Arial"/>
              </a:rPr>
              <a:t>List three factors that you must determine before lifting a load. </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en-US" sz="2600" dirty="0">
                <a:latin typeface="Open Sans" panose="020B0606030504020204" pitchFamily="34" charset="0"/>
                <a:ea typeface="Open Sans" panose="020B0606030504020204" pitchFamily="34" charset="0"/>
                <a:cs typeface="Open Sans" panose="020B0606030504020204" pitchFamily="34" charset="0"/>
                <a:sym typeface="Arial"/>
              </a:rPr>
              <a:t>List and describe three methods for lifting a load. </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en-US" sz="2600" dirty="0">
                <a:latin typeface="Open Sans" panose="020B0606030504020204" pitchFamily="34" charset="0"/>
                <a:ea typeface="Open Sans" panose="020B0606030504020204" pitchFamily="34" charset="0"/>
                <a:cs typeface="Open Sans" panose="020B0606030504020204" pitchFamily="34" charset="0"/>
                <a:sym typeface="Arial"/>
              </a:rPr>
              <a:t>Define a lever, its three components and the three classes of a lever.</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en-US" sz="2600" dirty="0">
                <a:latin typeface="Open Sans" panose="020B0606030504020204" pitchFamily="34" charset="0"/>
                <a:ea typeface="Open Sans" panose="020B0606030504020204" pitchFamily="34" charset="0"/>
                <a:cs typeface="Open Sans" panose="020B0606030504020204" pitchFamily="34" charset="0"/>
                <a:sym typeface="Arial"/>
              </a:rPr>
              <a:t> List at least three applications of the hoist. </a:t>
            </a: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tabLst>
                <a:tab pos="447675" algn="l"/>
              </a:tabLst>
            </a:pPr>
            <a:endParaRPr lang="en-US" sz="2800" dirty="0">
              <a:latin typeface="Open Sans"/>
            </a:endParaRPr>
          </a:p>
        </p:txBody>
      </p:sp>
      <p:sp>
        <p:nvSpPr>
          <p:cNvPr id="7" name="Google Shape;117;p15">
            <a:extLst>
              <a:ext uri="{FF2B5EF4-FFF2-40B4-BE49-F238E27FC236}">
                <a16:creationId xmlns:a16="http://schemas.microsoft.com/office/drawing/2014/main" id="{973BCEB4-CCAD-BBD6-3A44-38076974CC53}"/>
              </a:ext>
            </a:extLst>
          </p:cNvPr>
          <p:cNvSpPr/>
          <p:nvPr/>
        </p:nvSpPr>
        <p:spPr>
          <a:xfrm>
            <a:off x="4968149" y="4407768"/>
            <a:ext cx="578195" cy="53340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3</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a16="http://schemas.microsoft.com/office/drawing/2014/main" id="{973BCEB4-CCAD-BBD6-3A44-38076974CC53}"/>
              </a:ext>
            </a:extLst>
          </p:cNvPr>
          <p:cNvSpPr/>
          <p:nvPr/>
        </p:nvSpPr>
        <p:spPr>
          <a:xfrm>
            <a:off x="5029200" y="569241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4</a:t>
            </a:r>
            <a:endParaRPr sz="3600" b="1" kern="0" dirty="0">
              <a:solidFill>
                <a:srgbClr val="C00000"/>
              </a:solidFill>
              <a:latin typeface="Open Sans"/>
              <a:cs typeface="Arial"/>
              <a:sym typeface="Arial"/>
            </a:endParaRPr>
          </a:p>
        </p:txBody>
      </p:sp>
      <p:pic>
        <p:nvPicPr>
          <p:cNvPr id="2"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Built with wood blocks in solid layers of or more wood pieces each.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Layers are set 90 degrees to each other. Little or no space is left between the wood pieces. The ends of the wood pieces must also overlap each other by 10 cm</a:t>
            </a:r>
            <a:endParaRPr lang="en-US" sz="2800" dirty="0">
              <a:latin typeface="Open Sans"/>
            </a:endParaRPr>
          </a:p>
          <a:p>
            <a:pPr marL="342900" indent="-342900" algn="just">
              <a:buFont typeface="Wingdings" panose="05000000000000000000" pitchFamily="2" charset="2"/>
              <a:buChar char="Ø"/>
            </a:pPr>
            <a:r>
              <a:rPr lang="en-US" sz="2800" dirty="0">
                <a:solidFill>
                  <a:schemeClr val="dk1"/>
                </a:solidFill>
                <a:latin typeface="Open Sans"/>
                <a:ea typeface="Arial"/>
                <a:cs typeface="Arial"/>
                <a:sym typeface="Arial"/>
              </a:rPr>
              <a:t>Box Cribbing Capacity 10 cm x 10 cm beams: 48,000 kilos and15 cm x 15 cm beams: 120,000 kilos.</a:t>
            </a:r>
            <a:endParaRPr lang="en-US" sz="2800" dirty="0">
              <a:latin typeface="Open Sans"/>
            </a:endParaRPr>
          </a:p>
          <a:p>
            <a:pPr marL="342900" indent="-342900" algn="just">
              <a:buFont typeface="Wingdings" panose="05000000000000000000" pitchFamily="2" charset="2"/>
              <a:buChar char="Ø"/>
            </a:pPr>
            <a:endParaRPr lang="en-US"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PLATFORM (CROSS-TIE) CRIBBING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226703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The first layer should be </a:t>
            </a:r>
            <a:r>
              <a:rPr lang="en-US" sz="2800" b="1" dirty="0">
                <a:solidFill>
                  <a:schemeClr val="dk1"/>
                </a:solidFill>
                <a:latin typeface="Open Sans"/>
                <a:ea typeface="Arial"/>
                <a:cs typeface="Arial"/>
                <a:sym typeface="Arial"/>
              </a:rPr>
              <a:t>solid</a:t>
            </a:r>
            <a:r>
              <a:rPr lang="en-US" sz="2800" dirty="0">
                <a:solidFill>
                  <a:schemeClr val="dk1"/>
                </a:solidFill>
                <a:latin typeface="Open Sans"/>
                <a:ea typeface="Arial"/>
                <a:cs typeface="Arial"/>
                <a:sym typeface="Arial"/>
              </a:rPr>
              <a:t> to fully distribute the load, especially on softer surfaces, such as soil and asphalt. </a:t>
            </a:r>
            <a:endParaRPr lang="en-US" sz="2800" dirty="0">
              <a:latin typeface="Open Sans"/>
            </a:endParaRPr>
          </a:p>
          <a:p>
            <a:pPr marL="457200" lvl="0" indent="-2540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b="1" dirty="0">
                <a:solidFill>
                  <a:schemeClr val="dk1"/>
                </a:solidFill>
                <a:latin typeface="Open Sans"/>
                <a:ea typeface="Arial"/>
                <a:cs typeface="Arial"/>
                <a:sym typeface="Arial"/>
              </a:rPr>
              <a:t>Height limit</a:t>
            </a:r>
            <a:r>
              <a:rPr lang="en-US" sz="2800" dirty="0">
                <a:solidFill>
                  <a:schemeClr val="dk1"/>
                </a:solidFill>
                <a:latin typeface="Open Sans"/>
                <a:ea typeface="Arial"/>
                <a:cs typeface="Arial"/>
                <a:sym typeface="Arial"/>
              </a:rPr>
              <a:t>: The general rule is to limit cribbing to </a:t>
            </a:r>
            <a:r>
              <a:rPr lang="en-US" sz="2800" b="1" dirty="0">
                <a:solidFill>
                  <a:schemeClr val="dk1"/>
                </a:solidFill>
                <a:latin typeface="Open Sans"/>
                <a:ea typeface="Arial"/>
                <a:cs typeface="Arial"/>
                <a:sym typeface="Arial"/>
              </a:rPr>
              <a:t>three </a:t>
            </a:r>
            <a:r>
              <a:rPr lang="en-US" sz="2800" dirty="0">
                <a:solidFill>
                  <a:schemeClr val="dk1"/>
                </a:solidFill>
                <a:latin typeface="Open Sans"/>
                <a:ea typeface="Arial"/>
                <a:cs typeface="Arial"/>
                <a:sym typeface="Arial"/>
              </a:rPr>
              <a:t>times the width of the pieces of wood being used for cribbing (3:1 height-to-width ratio).  </a:t>
            </a:r>
            <a:r>
              <a:rPr lang="en-US" sz="2800" b="1" dirty="0">
                <a:solidFill>
                  <a:schemeClr val="dk1"/>
                </a:solidFill>
                <a:latin typeface="Open Sans"/>
                <a:ea typeface="Arial"/>
                <a:cs typeface="Arial"/>
                <a:sym typeface="Arial"/>
              </a:rPr>
              <a:t>example,</a:t>
            </a:r>
            <a:r>
              <a:rPr lang="en-US" sz="2800" dirty="0">
                <a:solidFill>
                  <a:schemeClr val="dk1"/>
                </a:solidFill>
                <a:latin typeface="Open Sans"/>
                <a:ea typeface="Arial"/>
                <a:cs typeface="Arial"/>
                <a:sym typeface="Arial"/>
              </a:rPr>
              <a:t> if the pieces of wood are one meter wide from one side of the first crib to the outer side of the last crib (across), the cribbing should not exceed three meters in height. </a:t>
            </a:r>
            <a:endParaRPr lang="en-US"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0" y="2500306"/>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GENERAL GUIDELINES FOR CRIBBING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413100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7D293DE4-B807-08A2-599D-C107592163F0}"/>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C9808750-D4ED-0E09-DEA9-81CE87E01553}"/>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Always overlap corners by approximately 10 cm. This prevents </a:t>
            </a:r>
            <a:r>
              <a:rPr lang="en-US" sz="2800" b="1" dirty="0">
                <a:solidFill>
                  <a:schemeClr val="dk1"/>
                </a:solidFill>
                <a:latin typeface="Open Sans"/>
                <a:ea typeface="Arial"/>
                <a:cs typeface="Arial"/>
                <a:sym typeface="Arial"/>
              </a:rPr>
              <a:t>splitting off</a:t>
            </a:r>
            <a:r>
              <a:rPr lang="en-US" sz="2800" dirty="0">
                <a:solidFill>
                  <a:schemeClr val="dk1"/>
                </a:solidFill>
                <a:latin typeface="Open Sans"/>
                <a:ea typeface="Arial"/>
                <a:cs typeface="Arial"/>
                <a:sym typeface="Arial"/>
              </a:rPr>
              <a:t> corners of individual pieces, which can affect overall stability</a:t>
            </a:r>
            <a:endParaRPr lang="en-US" sz="2800" dirty="0">
              <a:latin typeface="Open Sans"/>
            </a:endParaRPr>
          </a:p>
        </p:txBody>
      </p:sp>
      <p:pic>
        <p:nvPicPr>
          <p:cNvPr id="1026" name="Picture 2">
            <a:extLst>
              <a:ext uri="{FF2B5EF4-FFF2-40B4-BE49-F238E27FC236}">
                <a16:creationId xmlns:a16="http://schemas.microsoft.com/office/drawing/2014/main" id="{5CC90387-A578-757A-B411-BE754EFEF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3611DC2B-1D16-BDA6-DC65-9464850CE385}"/>
              </a:ext>
            </a:extLst>
          </p:cNvPr>
          <p:cNvSpPr txBox="1"/>
          <p:nvPr/>
        </p:nvSpPr>
        <p:spPr>
          <a:xfrm>
            <a:off x="166646" y="2071678"/>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GENERAL GUIDELINES FOR CRIBBING</a:t>
            </a:r>
          </a:p>
        </p:txBody>
      </p:sp>
      <p:pic>
        <p:nvPicPr>
          <p:cNvPr id="6" name="Picture 2" descr="C:\Users\DELL\Downloads\WhatsApp Image 2025-09-07 at 5.38.09 PM.jpeg">
            <a:extLst>
              <a:ext uri="{FF2B5EF4-FFF2-40B4-BE49-F238E27FC236}">
                <a16:creationId xmlns:a16="http://schemas.microsoft.com/office/drawing/2014/main" id="{087B0ED7-7286-E6E8-B25C-9ACF5E03AEA9}"/>
              </a:ext>
            </a:extLst>
          </p:cNvPr>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2013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r>
              <a:rPr lang="en-IN" sz="2800" dirty="0">
                <a:solidFill>
                  <a:schemeClr val="dk1"/>
                </a:solidFill>
                <a:latin typeface="Open Sans"/>
                <a:ea typeface="Arial"/>
                <a:cs typeface="Arial"/>
                <a:sym typeface="Arial"/>
              </a:rPr>
              <a:t>This procedure consists of gradually lifting the target object or load and inserting one layer of cribbing after another until sufficient clearance and stability are obtained. Make sure to use full PPE before starting any work. </a:t>
            </a:r>
          </a:p>
          <a:p>
            <a:pPr marL="514350" lvl="0" indent="-514350" algn="just">
              <a:buClr>
                <a:schemeClr val="dk1"/>
              </a:buClr>
              <a:buSzPts val="3200"/>
              <a:buFont typeface="Noto Sans Symbols"/>
              <a:buChar char="▪"/>
            </a:pPr>
            <a:r>
              <a:rPr lang="en-IN" sz="2800" dirty="0">
                <a:solidFill>
                  <a:schemeClr val="dk1"/>
                </a:solidFill>
                <a:latin typeface="Open Sans"/>
                <a:ea typeface="Arial"/>
                <a:cs typeface="Arial"/>
                <a:sym typeface="Arial"/>
              </a:rPr>
              <a:t>Make an initial opening using a shims or similar tool. </a:t>
            </a:r>
            <a:endParaRPr lang="en-IN" sz="2800" dirty="0">
              <a:latin typeface="Open Sans"/>
            </a:endParaRPr>
          </a:p>
          <a:p>
            <a:pPr marL="514350" lvl="0" indent="-514350" algn="just">
              <a:buClr>
                <a:schemeClr val="dk1"/>
              </a:buClr>
              <a:buSzPts val="3200"/>
              <a:buFont typeface="Noto Sans Symbols"/>
              <a:buChar char="▪"/>
            </a:pPr>
            <a:r>
              <a:rPr lang="en-IN" sz="2800" dirty="0">
                <a:solidFill>
                  <a:schemeClr val="dk1"/>
                </a:solidFill>
                <a:latin typeface="Open Sans"/>
                <a:ea typeface="Arial"/>
                <a:cs typeface="Arial"/>
                <a:sym typeface="Arial"/>
              </a:rPr>
              <a:t>Set up a lever system with the pry bar. </a:t>
            </a: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66646" y="2000240"/>
            <a:ext cx="4224670" cy="315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IN" sz="4000" b="1" dirty="0">
                <a:solidFill>
                  <a:srgbClr val="C00000"/>
                </a:solidFill>
                <a:latin typeface="Open Sans"/>
                <a:ea typeface="Arial"/>
                <a:cs typeface="Arial"/>
                <a:sym typeface="Arial"/>
              </a:rPr>
              <a:t>PROCEDURE FOR LIFTING AND STABILIZING A LOAD</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pic>
        <p:nvPicPr>
          <p:cNvPr id="8" name="Google Shape;311;p36" descr="Lever 10"/>
          <p:cNvPicPr preferRelativeResize="0"/>
          <p:nvPr/>
        </p:nvPicPr>
        <p:blipFill rotWithShape="1">
          <a:blip r:embed="rId5">
            <a:alphaModFix/>
          </a:blip>
          <a:srcRect/>
          <a:stretch/>
        </p:blipFill>
        <p:spPr>
          <a:xfrm>
            <a:off x="4810116" y="5068630"/>
            <a:ext cx="3325497" cy="1789370"/>
          </a:xfrm>
          <a:prstGeom prst="rect">
            <a:avLst/>
          </a:prstGeom>
          <a:noFill/>
          <a:ln>
            <a:noFill/>
          </a:ln>
        </p:spPr>
      </p:pic>
      <p:pic>
        <p:nvPicPr>
          <p:cNvPr id="9" name="Google Shape;312;p36" descr="Lever 11"/>
          <p:cNvPicPr preferRelativeResize="0"/>
          <p:nvPr/>
        </p:nvPicPr>
        <p:blipFill rotWithShape="1">
          <a:blip r:embed="rId6">
            <a:alphaModFix/>
          </a:blip>
          <a:srcRect/>
          <a:stretch/>
        </p:blipFill>
        <p:spPr>
          <a:xfrm>
            <a:off x="8112224" y="5072074"/>
            <a:ext cx="3698816" cy="1729205"/>
          </a:xfrm>
          <a:prstGeom prst="rect">
            <a:avLst/>
          </a:prstGeom>
          <a:noFill/>
          <a:ln>
            <a:noFill/>
          </a:ln>
        </p:spPr>
      </p:pic>
    </p:spTree>
    <p:extLst>
      <p:ext uri="{BB962C8B-B14F-4D97-AF65-F5344CB8AC3E}">
        <p14:creationId xmlns:p14="http://schemas.microsoft.com/office/powerpoint/2010/main" val="92721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Lift the load </a:t>
            </a:r>
            <a:r>
              <a:rPr lang="en-IN" sz="2800" b="1" dirty="0">
                <a:solidFill>
                  <a:schemeClr val="dk1"/>
                </a:solidFill>
                <a:latin typeface="Open Sans"/>
                <a:ea typeface="Arial"/>
                <a:cs typeface="Arial"/>
                <a:sym typeface="Arial"/>
              </a:rPr>
              <a:t>gradually</a:t>
            </a:r>
            <a:r>
              <a:rPr lang="en-IN" sz="2800" dirty="0">
                <a:solidFill>
                  <a:schemeClr val="dk1"/>
                </a:solidFill>
                <a:latin typeface="Open Sans"/>
                <a:ea typeface="Arial"/>
                <a:cs typeface="Arial"/>
                <a:sym typeface="Arial"/>
              </a:rPr>
              <a:t> to create an opening large enough to set up the first layer of cribbing under it. Use wedges to prop up the load gradually as you are lifting; if the pry bar slips or breaks, this will prevent the load from dropping any distance. It is not necessary to lift the full height of the next layer of cribbing all at once. </a:t>
            </a: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1714488"/>
            <a:ext cx="4224670" cy="315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IN" sz="4000" b="1" dirty="0">
                <a:solidFill>
                  <a:srgbClr val="C00000"/>
                </a:solidFill>
                <a:latin typeface="Open Sans"/>
                <a:ea typeface="Arial"/>
                <a:cs typeface="Arial"/>
                <a:sym typeface="Arial"/>
              </a:rPr>
              <a:t>PROCEDURE FOR LIFTING AND STABILIZING A LOAD</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57844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Raise the fulcrum, raise the load again, and set up the next level of cribbing with the wood pieces at 90 degrees to the previous layer. </a:t>
            </a:r>
            <a:endParaRPr lang="en-IN" sz="2800" dirty="0">
              <a:latin typeface="Open Sans"/>
            </a:endParaRPr>
          </a:p>
          <a:p>
            <a:pPr marL="457200" lvl="0" indent="-254000" algn="just">
              <a:buClr>
                <a:schemeClr val="dk1"/>
              </a:buClr>
              <a:buSzPts val="3200"/>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Reposition and raise the fulcrum and continue to raise the load until enough clearance is obtained to extricate the victim safely.</a:t>
            </a: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809588" y="2000240"/>
            <a:ext cx="3346003" cy="315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IN" sz="4000" b="1" dirty="0">
                <a:solidFill>
                  <a:srgbClr val="C00000"/>
                </a:solidFill>
                <a:latin typeface="Open Sans"/>
                <a:ea typeface="Arial"/>
                <a:cs typeface="Arial"/>
                <a:sym typeface="Arial"/>
              </a:rPr>
              <a:t>PROCEDURE FOR LIFTING AND STABILIZING A LOAD</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292295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endParaRPr lang="en-IN"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endParaRPr lang="en-IN"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r>
              <a:rPr lang="en-IN" sz="2800" dirty="0">
                <a:solidFill>
                  <a:schemeClr val="dk1"/>
                </a:solidFill>
                <a:latin typeface="Open Sans"/>
                <a:ea typeface="Calibri"/>
                <a:cs typeface="Calibri"/>
                <a:sym typeface="Calibri"/>
              </a:rPr>
              <a:t>“</a:t>
            </a:r>
            <a:r>
              <a:rPr lang="en-IN" sz="2800" dirty="0">
                <a:solidFill>
                  <a:schemeClr val="dk1"/>
                </a:solidFill>
                <a:latin typeface="Open Sans"/>
                <a:ea typeface="Arial"/>
                <a:cs typeface="Arial"/>
                <a:sym typeface="Arial"/>
              </a:rPr>
              <a:t>Lift an inch, crib an inch.” </a:t>
            </a:r>
            <a:endParaRPr lang="en-IN" sz="2800" dirty="0">
              <a:latin typeface="Open Sans"/>
            </a:endParaRPr>
          </a:p>
          <a:p>
            <a:pPr marL="457200" lvl="0" indent="-254000" algn="just">
              <a:buClr>
                <a:schemeClr val="dk1"/>
              </a:buClr>
              <a:buSzPts val="3200"/>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Never place hands beneath a load while cribbing! </a:t>
            </a:r>
            <a:endParaRPr lang="en-IN" sz="2800" dirty="0">
              <a:latin typeface="Open Sans"/>
            </a:endParaRPr>
          </a:p>
          <a:p>
            <a:pPr marL="457200" lvl="0" indent="-254000" algn="just">
              <a:buClr>
                <a:schemeClr val="dk1"/>
              </a:buClr>
              <a:buSzPts val="3200"/>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For maximum stability, the height cribbing should not exceed three times the width of the cribbing blocks (3:1 ratio). </a:t>
            </a: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452398" y="2214554"/>
            <a:ext cx="3879063"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SAFETY MEASURES FOR CRIBBING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1474457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r>
              <a:rPr lang="en-IN" sz="2800" dirty="0">
                <a:solidFill>
                  <a:schemeClr val="dk1"/>
                </a:solidFill>
                <a:latin typeface="Open Sans"/>
                <a:ea typeface="Arial"/>
                <a:cs typeface="Arial"/>
                <a:sym typeface="Arial"/>
              </a:rPr>
              <a:t>You can use metal tubes to roll heavy loads instead of lifting them. </a:t>
            </a:r>
            <a:endParaRPr lang="en-IN" sz="2800" dirty="0">
              <a:latin typeface="Open Sans"/>
            </a:endParaRPr>
          </a:p>
          <a:p>
            <a:pPr lvl="0" algn="just"/>
            <a:r>
              <a:rPr lang="en-IN" sz="2800" dirty="0">
                <a:solidFill>
                  <a:schemeClr val="dk1"/>
                </a:solidFill>
                <a:latin typeface="Open Sans"/>
                <a:ea typeface="Arial"/>
                <a:cs typeface="Arial"/>
                <a:sym typeface="Arial"/>
              </a:rPr>
              <a:t>Follow this simple steps and seeing the picture as a guide. </a:t>
            </a:r>
            <a:endParaRPr lang="en-IN" sz="2800" dirty="0">
              <a:latin typeface="Open Sans"/>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Raise the load slightly using a Class One lever, just enough to slide three metal tubes underneath it (use the lifting technique for cribbing). </a:t>
            </a:r>
            <a:endParaRPr lang="en-IN" sz="2800" dirty="0">
              <a:latin typeface="Open Sans"/>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Using Class Two levers, push the load in the desired direction. The tubes may be fanned to turn the load as it rolls</a:t>
            </a: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ROLLING A LOAD</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1511927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E7593223-5920-33EC-E30E-89291EC8449D}"/>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86B6F008-9123-4FF5-93C0-B44BFA236A21}"/>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pic>
        <p:nvPicPr>
          <p:cNvPr id="1026" name="Picture 2">
            <a:extLst>
              <a:ext uri="{FF2B5EF4-FFF2-40B4-BE49-F238E27FC236}">
                <a16:creationId xmlns:a16="http://schemas.microsoft.com/office/drawing/2014/main" id="{49579FB5-EAEA-D4B7-76FE-41FE2F94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88827304-1A89-6B43-0F87-96123BC78621}"/>
              </a:ext>
            </a:extLst>
          </p:cNvPr>
          <p:cNvSpPr txBox="1"/>
          <p:nvPr/>
        </p:nvSpPr>
        <p:spPr>
          <a:xfrm>
            <a:off x="191180" y="3520237"/>
            <a:ext cx="3118738"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REVIEW</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 name="Content Placeholder 2">
            <a:extLst>
              <a:ext uri="{FF2B5EF4-FFF2-40B4-BE49-F238E27FC236}">
                <a16:creationId xmlns:a16="http://schemas.microsoft.com/office/drawing/2014/main" id="{0FAD5CA1-9017-FB0E-BC65-CB4B20E0EF70}"/>
              </a:ext>
            </a:extLst>
          </p:cNvPr>
          <p:cNvSpPr txBox="1">
            <a:spLocks/>
          </p:cNvSpPr>
          <p:nvPr/>
        </p:nvSpPr>
        <p:spPr>
          <a:xfrm>
            <a:off x="4560362" y="1096963"/>
            <a:ext cx="7428820" cy="5761037"/>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063" marR="0" lvl="0" indent="-342797"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126" marR="0" lvl="1" indent="-342797"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189" marR="0" lvl="2" indent="-342797"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266" indent="0">
              <a:lnSpc>
                <a:spcPct val="150000"/>
              </a:lnSpc>
              <a:buNone/>
            </a:pPr>
            <a:r>
              <a:rPr lang="en-US" dirty="0">
                <a:solidFill>
                  <a:srgbClr val="FF0000"/>
                </a:solidFill>
                <a:latin typeface="Open Sans" panose="020B0606030504020204"/>
              </a:rPr>
              <a:t>Now you are able to describe  -</a:t>
            </a:r>
          </a:p>
          <a:p>
            <a:pPr marL="114266" indent="0">
              <a:lnSpc>
                <a:spcPct val="150000"/>
              </a:lnSpc>
              <a:buNone/>
            </a:pPr>
            <a:endParaRPr lang="en-US" dirty="0">
              <a:solidFill>
                <a:srgbClr val="FF0000"/>
              </a:solidFill>
              <a:latin typeface="Open Sans" panose="020B0606030504020204"/>
            </a:endParaRPr>
          </a:p>
        </p:txBody>
      </p:sp>
      <p:pic>
        <p:nvPicPr>
          <p:cNvPr id="7"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
        <p:nvSpPr>
          <p:cNvPr id="14" name="Google Shape;356;p41"/>
          <p:cNvSpPr txBox="1">
            <a:spLocks noGrp="1"/>
          </p:cNvSpPr>
          <p:nvPr>
            <p:ph type="body" idx="1"/>
          </p:nvPr>
        </p:nvSpPr>
        <p:spPr>
          <a:xfrm>
            <a:off x="4223792" y="1412776"/>
            <a:ext cx="7897091" cy="49785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endParaRPr>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endParaRPr>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List three factors that you must determine before lifting a load. </a:t>
            </a:r>
            <a:endParaRPr>
              <a:latin typeface="Open Sans"/>
            </a:endParaRPr>
          </a:p>
          <a:p>
            <a:pPr marL="0" lvl="0" indent="0" algn="just" rtl="0">
              <a:lnSpc>
                <a:spcPct val="90000"/>
              </a:lnSpc>
              <a:spcBef>
                <a:spcPts val="1000"/>
              </a:spcBef>
              <a:spcAft>
                <a:spcPts val="0"/>
              </a:spcAft>
              <a:buClr>
                <a:schemeClr val="dk1"/>
              </a:buClr>
              <a:buSzPct val="100000"/>
              <a:buNone/>
            </a:pPr>
            <a:endParaRPr>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List and describe three methods for lifting a load. </a:t>
            </a:r>
            <a:endParaRPr>
              <a:latin typeface="Open Sans"/>
            </a:endParaRPr>
          </a:p>
          <a:p>
            <a:pPr marL="0" lvl="0" indent="0" algn="just" rtl="0">
              <a:lnSpc>
                <a:spcPct val="90000"/>
              </a:lnSpc>
              <a:spcBef>
                <a:spcPts val="1000"/>
              </a:spcBef>
              <a:spcAft>
                <a:spcPts val="0"/>
              </a:spcAft>
              <a:buClr>
                <a:schemeClr val="dk1"/>
              </a:buClr>
              <a:buSzPct val="100000"/>
              <a:buNone/>
            </a:pPr>
            <a:endParaRPr>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Define a lever, its three components and the three classes of a lever.</a:t>
            </a:r>
            <a:endParaRPr>
              <a:latin typeface="Open Sans"/>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 </a:t>
            </a:r>
            <a:endParaRPr>
              <a:latin typeface="Open Sans"/>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List at least three applications of the hoist. </a:t>
            </a:r>
            <a:endParaRPr>
              <a:latin typeface="Open Sans"/>
            </a:endParaRPr>
          </a:p>
          <a:p>
            <a:pPr marL="228600" lvl="0" indent="-87629" algn="l" rtl="0">
              <a:lnSpc>
                <a:spcPct val="90000"/>
              </a:lnSpc>
              <a:spcBef>
                <a:spcPts val="1000"/>
              </a:spcBef>
              <a:spcAft>
                <a:spcPts val="0"/>
              </a:spcAft>
              <a:buClr>
                <a:schemeClr val="dk1"/>
              </a:buClr>
              <a:buSzPct val="100000"/>
              <a:buFont typeface="Noto Sans Symbols"/>
              <a:buNone/>
            </a:pPr>
            <a:endParaRPr>
              <a:latin typeface="Open Sans"/>
            </a:endParaRPr>
          </a:p>
          <a:p>
            <a:pPr marL="228600" lvl="0" indent="-64135" algn="l" rtl="0">
              <a:lnSpc>
                <a:spcPct val="90000"/>
              </a:lnSpc>
              <a:spcBef>
                <a:spcPts val="1000"/>
              </a:spcBef>
              <a:spcAft>
                <a:spcPts val="0"/>
              </a:spcAft>
              <a:buClr>
                <a:schemeClr val="dk1"/>
              </a:buClr>
              <a:buSzPct val="100000"/>
              <a:buFont typeface="Noto Sans Symbols"/>
              <a:buNone/>
            </a:pPr>
            <a:endParaRPr>
              <a:latin typeface="Open Sans"/>
            </a:endParaRPr>
          </a:p>
        </p:txBody>
      </p:sp>
      <p:sp>
        <p:nvSpPr>
          <p:cNvPr id="15" name="Google Shape;360;p41"/>
          <p:cNvSpPr/>
          <p:nvPr/>
        </p:nvSpPr>
        <p:spPr>
          <a:xfrm>
            <a:off x="3388888" y="2132856"/>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16" name="Google Shape;361;p41"/>
          <p:cNvSpPr/>
          <p:nvPr/>
        </p:nvSpPr>
        <p:spPr>
          <a:xfrm>
            <a:off x="3374218" y="335699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17" name="Google Shape;362;p41"/>
          <p:cNvSpPr/>
          <p:nvPr/>
        </p:nvSpPr>
        <p:spPr>
          <a:xfrm>
            <a:off x="3388888" y="450912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sp>
        <p:nvSpPr>
          <p:cNvPr id="18" name="Google Shape;363;p41"/>
          <p:cNvSpPr/>
          <p:nvPr/>
        </p:nvSpPr>
        <p:spPr>
          <a:xfrm>
            <a:off x="3446226" y="5661248"/>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Tree>
    <p:extLst>
      <p:ext uri="{BB962C8B-B14F-4D97-AF65-F5344CB8AC3E}">
        <p14:creationId xmlns:p14="http://schemas.microsoft.com/office/powerpoint/2010/main" val="254914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36D33362-F53E-564E-B802-8AE11124B4A7}"/>
            </a:ext>
          </a:extLst>
        </p:cNvPr>
        <p:cNvGrpSpPr/>
        <p:nvPr/>
      </p:nvGrpSpPr>
      <p:grpSpPr>
        <a:xfrm>
          <a:off x="0" y="0"/>
          <a:ext cx="0" cy="0"/>
          <a:chOff x="0" y="0"/>
          <a:chExt cx="0" cy="0"/>
        </a:xfrm>
      </p:grpSpPr>
      <p:sp>
        <p:nvSpPr>
          <p:cNvPr id="117" name="Google Shape;117;p15">
            <a:extLst>
              <a:ext uri="{FF2B5EF4-FFF2-40B4-BE49-F238E27FC236}">
                <a16:creationId xmlns:a16="http://schemas.microsoft.com/office/drawing/2014/main" id="{09574892-A980-DCCC-D219-E8E9C906C3E6}"/>
              </a:ext>
            </a:extLst>
          </p:cNvPr>
          <p:cNvSpPr/>
          <p:nvPr/>
        </p:nvSpPr>
        <p:spPr>
          <a:xfrm>
            <a:off x="4281605" y="148478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5</a:t>
            </a:r>
            <a:endParaRPr sz="3600" b="1" kern="0" dirty="0">
              <a:solidFill>
                <a:srgbClr val="C00000"/>
              </a:solidFill>
              <a:latin typeface="Open Sans"/>
              <a:cs typeface="Arial"/>
              <a:sym typeface="Arial"/>
            </a:endParaRPr>
          </a:p>
        </p:txBody>
      </p:sp>
      <p:sp>
        <p:nvSpPr>
          <p:cNvPr id="118" name="Google Shape;118;p15">
            <a:extLst>
              <a:ext uri="{FF2B5EF4-FFF2-40B4-BE49-F238E27FC236}">
                <a16:creationId xmlns:a16="http://schemas.microsoft.com/office/drawing/2014/main" id="{645F1359-F5A5-2327-9772-CD08DE8AF42E}"/>
              </a:ext>
            </a:extLst>
          </p:cNvPr>
          <p:cNvSpPr/>
          <p:nvPr/>
        </p:nvSpPr>
        <p:spPr>
          <a:xfrm>
            <a:off x="4281605" y="2780928"/>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6</a:t>
            </a:r>
            <a:endParaRPr sz="3600" b="1" kern="0" dirty="0">
              <a:solidFill>
                <a:srgbClr val="C00000"/>
              </a:solidFill>
              <a:latin typeface="Open Sans"/>
              <a:cs typeface="Arial"/>
              <a:sym typeface="Arial"/>
            </a:endParaRPr>
          </a:p>
        </p:txBody>
      </p:sp>
      <p:pic>
        <p:nvPicPr>
          <p:cNvPr id="1026" name="Picture 2">
            <a:extLst>
              <a:ext uri="{FF2B5EF4-FFF2-40B4-BE49-F238E27FC236}">
                <a16:creationId xmlns:a16="http://schemas.microsoft.com/office/drawing/2014/main" id="{4C0EC7C2-4B48-C9CB-D8C5-AF378DA2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A8E855D-7E44-6391-A812-0304ED4E75D7}"/>
              </a:ext>
            </a:extLst>
          </p:cNvPr>
          <p:cNvSpPr txBox="1"/>
          <p:nvPr/>
        </p:nvSpPr>
        <p:spPr>
          <a:xfrm>
            <a:off x="4799856" y="1417126"/>
            <a:ext cx="6935480" cy="5127558"/>
          </a:xfrm>
          <a:prstGeom prst="rect">
            <a:avLst/>
          </a:prstGeom>
          <a:noFill/>
        </p:spPr>
        <p:txBody>
          <a:bodyPr wrap="square">
            <a:spAutoFit/>
          </a:bodyPr>
          <a:lstStyle/>
          <a:p>
            <a:pPr lvl="0" algn="just">
              <a:lnSpc>
                <a:spcPct val="90000"/>
              </a:lnSpc>
              <a:spcBef>
                <a:spcPts val="1000"/>
              </a:spcBef>
              <a:buClr>
                <a:schemeClr val="dk1"/>
              </a:buClr>
              <a:buSzPts val="3500"/>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List two types of cribbing used to stabilize a load.  </a:t>
            </a:r>
          </a:p>
          <a:p>
            <a:pPr lvl="0" algn="just">
              <a:lnSpc>
                <a:spcPct val="90000"/>
              </a:lnSpc>
              <a:spcBef>
                <a:spcPts val="1000"/>
              </a:spcBef>
              <a:buClr>
                <a:schemeClr val="dk1"/>
              </a:buClr>
              <a:buSzPts val="3500"/>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List the five steps to build cribbing for lifting and stabilizing a load. </a:t>
            </a:r>
          </a:p>
          <a:p>
            <a:pPr lvl="0" algn="just">
              <a:lnSpc>
                <a:spcPct val="90000"/>
              </a:lnSpc>
              <a:spcBef>
                <a:spcPts val="1000"/>
              </a:spcBef>
              <a:buClr>
                <a:schemeClr val="dk1"/>
              </a:buClr>
              <a:buSzPts val="3500"/>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List the steps to roll a load using pipes. </a:t>
            </a:r>
          </a:p>
          <a:p>
            <a:pPr lvl="0" algn="just">
              <a:lnSpc>
                <a:spcPct val="90000"/>
              </a:lnSpc>
              <a:spcBef>
                <a:spcPts val="1000"/>
              </a:spcBef>
              <a:buClr>
                <a:schemeClr val="dk1"/>
              </a:buClr>
              <a:buSzPts val="3500"/>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Demonstrate in two practical stations the techniques for lifting, stabilizing and rolling loads </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17;p15">
            <a:extLst>
              <a:ext uri="{FF2B5EF4-FFF2-40B4-BE49-F238E27FC236}">
                <a16:creationId xmlns:a16="http://schemas.microsoft.com/office/drawing/2014/main" id="{A2AD5B7A-6C18-2495-737E-38DFA1D1B364}"/>
              </a:ext>
            </a:extLst>
          </p:cNvPr>
          <p:cNvSpPr/>
          <p:nvPr/>
        </p:nvSpPr>
        <p:spPr>
          <a:xfrm>
            <a:off x="4281605" y="4005064"/>
            <a:ext cx="531340"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7</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a16="http://schemas.microsoft.com/office/drawing/2014/main" id="{3FD24D60-0522-4224-A71F-96D5D86F86B1}"/>
              </a:ext>
            </a:extLst>
          </p:cNvPr>
          <p:cNvSpPr/>
          <p:nvPr/>
        </p:nvSpPr>
        <p:spPr>
          <a:xfrm>
            <a:off x="4295800" y="486916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8</a:t>
            </a:r>
            <a:endParaRPr sz="3600" b="1" kern="0" dirty="0">
              <a:solidFill>
                <a:srgbClr val="C00000"/>
              </a:solidFill>
              <a:latin typeface="Open Sans"/>
              <a:cs typeface="Arial"/>
              <a:sym typeface="Arial"/>
            </a:endParaRPr>
          </a:p>
        </p:txBody>
      </p:sp>
      <p:pic>
        <p:nvPicPr>
          <p:cNvPr id="2" name="Picture 2" descr="C:\Users\DELL\Downloads\WhatsApp Image 2025-09-07 at 5.38.09 PM.jpeg">
            <a:extLst>
              <a:ext uri="{FF2B5EF4-FFF2-40B4-BE49-F238E27FC236}">
                <a16:creationId xmlns:a16="http://schemas.microsoft.com/office/drawing/2014/main" id="{BACEEF75-14A5-8742-FD47-55C42C685F33}"/>
              </a:ext>
            </a:extLst>
          </p:cNvPr>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73563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36D33362-F53E-564E-B802-8AE11124B4A7}"/>
            </a:ext>
          </a:extLst>
        </p:cNvPr>
        <p:cNvGrpSpPr/>
        <p:nvPr/>
      </p:nvGrpSpPr>
      <p:grpSpPr>
        <a:xfrm>
          <a:off x="0" y="0"/>
          <a:ext cx="0" cy="0"/>
          <a:chOff x="0" y="0"/>
          <a:chExt cx="0" cy="0"/>
        </a:xfrm>
      </p:grpSpPr>
      <p:sp>
        <p:nvSpPr>
          <p:cNvPr id="117" name="Google Shape;117;p15">
            <a:extLst>
              <a:ext uri="{FF2B5EF4-FFF2-40B4-BE49-F238E27FC236}">
                <a16:creationId xmlns:a16="http://schemas.microsoft.com/office/drawing/2014/main" id="{09574892-A980-DCCC-D219-E8E9C906C3E6}"/>
              </a:ext>
            </a:extLst>
          </p:cNvPr>
          <p:cNvSpPr/>
          <p:nvPr/>
        </p:nvSpPr>
        <p:spPr>
          <a:xfrm>
            <a:off x="4281605" y="148478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5</a:t>
            </a:r>
            <a:endParaRPr sz="3600" b="1" kern="0" dirty="0">
              <a:solidFill>
                <a:srgbClr val="C00000"/>
              </a:solidFill>
              <a:latin typeface="Open Sans"/>
              <a:cs typeface="Arial"/>
              <a:sym typeface="Arial"/>
            </a:endParaRPr>
          </a:p>
        </p:txBody>
      </p:sp>
      <p:sp>
        <p:nvSpPr>
          <p:cNvPr id="118" name="Google Shape;118;p15">
            <a:extLst>
              <a:ext uri="{FF2B5EF4-FFF2-40B4-BE49-F238E27FC236}">
                <a16:creationId xmlns:a16="http://schemas.microsoft.com/office/drawing/2014/main" id="{645F1359-F5A5-2327-9772-CD08DE8AF42E}"/>
              </a:ext>
            </a:extLst>
          </p:cNvPr>
          <p:cNvSpPr/>
          <p:nvPr/>
        </p:nvSpPr>
        <p:spPr>
          <a:xfrm>
            <a:off x="4281605" y="2780928"/>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6</a:t>
            </a:r>
            <a:endParaRPr sz="3600" b="1" kern="0" dirty="0">
              <a:solidFill>
                <a:srgbClr val="C00000"/>
              </a:solidFill>
              <a:latin typeface="Open Sans"/>
              <a:cs typeface="Arial"/>
              <a:sym typeface="Arial"/>
            </a:endParaRPr>
          </a:p>
        </p:txBody>
      </p:sp>
      <p:pic>
        <p:nvPicPr>
          <p:cNvPr id="1026" name="Picture 2">
            <a:extLst>
              <a:ext uri="{FF2B5EF4-FFF2-40B4-BE49-F238E27FC236}">
                <a16:creationId xmlns:a16="http://schemas.microsoft.com/office/drawing/2014/main" id="{4C0EC7C2-4B48-C9CB-D8C5-AF378DA2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A8E855D-7E44-6391-A812-0304ED4E75D7}"/>
              </a:ext>
            </a:extLst>
          </p:cNvPr>
          <p:cNvSpPr txBox="1"/>
          <p:nvPr/>
        </p:nvSpPr>
        <p:spPr>
          <a:xfrm>
            <a:off x="4799856" y="1417126"/>
            <a:ext cx="6935480" cy="4518160"/>
          </a:xfrm>
          <a:prstGeom prst="rect">
            <a:avLst/>
          </a:prstGeom>
          <a:noFill/>
        </p:spPr>
        <p:txBody>
          <a:bodyPr wrap="square">
            <a:spAutoFit/>
          </a:bodyPr>
          <a:lstStyle/>
          <a:p>
            <a:pPr lvl="0" algn="just">
              <a:lnSpc>
                <a:spcPct val="90000"/>
              </a:lnSpc>
              <a:spcBef>
                <a:spcPts val="1000"/>
              </a:spcBef>
              <a:buClr>
                <a:schemeClr val="dk1"/>
              </a:buClr>
              <a:buSzPts val="3500"/>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List two types of cribbing used to stabilize a load.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List the five steps to build cribbing for lifting and stabilizing a load.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List the steps to roll a load using pipes.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Demonstrate in two practical stations the techniques for lifting, stabilizing and rolling loads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17;p15">
            <a:extLst>
              <a:ext uri="{FF2B5EF4-FFF2-40B4-BE49-F238E27FC236}">
                <a16:creationId xmlns:a16="http://schemas.microsoft.com/office/drawing/2014/main" id="{A2AD5B7A-6C18-2495-737E-38DFA1D1B364}"/>
              </a:ext>
            </a:extLst>
          </p:cNvPr>
          <p:cNvSpPr/>
          <p:nvPr/>
        </p:nvSpPr>
        <p:spPr>
          <a:xfrm>
            <a:off x="4281605" y="4005064"/>
            <a:ext cx="531340"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7</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a16="http://schemas.microsoft.com/office/drawing/2014/main" id="{3FD24D60-0522-4224-A71F-96D5D86F86B1}"/>
              </a:ext>
            </a:extLst>
          </p:cNvPr>
          <p:cNvSpPr/>
          <p:nvPr/>
        </p:nvSpPr>
        <p:spPr>
          <a:xfrm>
            <a:off x="4295800" y="486916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8</a:t>
            </a:r>
            <a:endParaRPr sz="3600" b="1" kern="0" dirty="0">
              <a:solidFill>
                <a:srgbClr val="C00000"/>
              </a:solidFill>
              <a:latin typeface="Open Sans"/>
              <a:cs typeface="Arial"/>
              <a:sym typeface="Arial"/>
            </a:endParaRPr>
          </a:p>
        </p:txBody>
      </p:sp>
      <p:pic>
        <p:nvPicPr>
          <p:cNvPr id="2" name="Picture 2" descr="C:\Users\DELL\Downloads\WhatsApp Image 2025-09-07 at 5.38.09 PM.jpeg">
            <a:extLst>
              <a:ext uri="{FF2B5EF4-FFF2-40B4-BE49-F238E27FC236}">
                <a16:creationId xmlns:a16="http://schemas.microsoft.com/office/drawing/2014/main" id="{BACEEF75-14A5-8742-FD47-55C42C685F33}"/>
              </a:ext>
            </a:extLst>
          </p:cNvPr>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735631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895600" y="2667000"/>
            <a:ext cx="6691312" cy="1087438"/>
          </a:xfrm>
        </p:spPr>
        <p:txBody>
          <a:bodyPr>
            <a:normAutofit fontScale="92500"/>
          </a:bodyPr>
          <a:lstStyle/>
          <a:p>
            <a:pPr algn="ctr">
              <a:buFontTx/>
              <a:buNone/>
            </a:pPr>
            <a:r>
              <a:rPr lang="en-US" sz="6000" b="1" dirty="0">
                <a:solidFill>
                  <a:srgbClr val="FF0000"/>
                </a:solidFill>
                <a:latin typeface="Open Sans"/>
              </a:rPr>
              <a:t>ANY QUESTIONs ?</a:t>
            </a:r>
            <a:endParaRPr lang="en-IN" sz="6000" b="1" dirty="0">
              <a:solidFill>
                <a:srgbClr val="FF0000"/>
              </a:solidFill>
              <a:latin typeface="Open Sans"/>
            </a:endParaRPr>
          </a:p>
        </p:txBody>
      </p:sp>
      <p:pic>
        <p:nvPicPr>
          <p:cNvPr id="2" name="Picture 1">
            <a:extLst>
              <a:ext uri="{FF2B5EF4-FFF2-40B4-BE49-F238E27FC236}">
                <a16:creationId xmlns:a16="http://schemas.microsoft.com/office/drawing/2014/main" id="{9ED54D37-FE91-4F40-B509-111167047F6F}"/>
              </a:ext>
            </a:extLst>
          </p:cNvPr>
          <p:cNvPicPr>
            <a:picLocks noChangeAspect="1"/>
          </p:cNvPicPr>
          <p:nvPr/>
        </p:nvPicPr>
        <p:blipFill>
          <a:blip r:embed="rId2" cstate="print"/>
          <a:stretch>
            <a:fillRect/>
          </a:stretch>
        </p:blipFill>
        <p:spPr>
          <a:xfrm>
            <a:off x="0" y="9729"/>
            <a:ext cx="1175209" cy="914400"/>
          </a:xfrm>
          <a:prstGeom prst="rect">
            <a:avLst/>
          </a:prstGeom>
        </p:spPr>
      </p:pic>
      <p:pic>
        <p:nvPicPr>
          <p:cNvPr id="5" name="Picture 2" descr="C:\Users\DELL\Downloads\WhatsApp Image 2025-09-07 at 5.38.09 PM.jpeg"/>
          <p:cNvPicPr>
            <a:picLocks noChangeAspect="1" noChangeArrowheads="1"/>
          </p:cNvPicPr>
          <p:nvPr/>
        </p:nvPicPr>
        <p:blipFill>
          <a:blip r:embed="rId3"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25413104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0F3E-1414-BA8D-B6A0-F08DFFF45C2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B0988974-DE1B-9ACB-A738-9248FEAB9B8E}"/>
              </a:ext>
            </a:extLst>
          </p:cNvPr>
          <p:cNvSpPr/>
          <p:nvPr/>
        </p:nvSpPr>
        <p:spPr>
          <a:xfrm>
            <a:off x="4548897" y="-13642"/>
            <a:ext cx="7692584" cy="6942414"/>
          </a:xfrm>
          <a:prstGeom prst="roundRect">
            <a:avLst>
              <a:gd name="adj" fmla="val 1583"/>
            </a:avLst>
          </a:prstGeom>
          <a:solidFill>
            <a:srgbClr val="EAEAEA"/>
          </a:solidFill>
          <a:ln w="12700">
            <a:miter lim="400000"/>
          </a:ln>
        </p:spPr>
        <p:txBody>
          <a:bodyPr lIns="39132" tIns="39132" rIns="39132" bIns="39132"/>
          <a:lstStyle/>
          <a:p>
            <a:endParaRPr sz="2399">
              <a:latin typeface="Open Sans"/>
            </a:endParaRPr>
          </a:p>
        </p:txBody>
      </p:sp>
      <p:sp>
        <p:nvSpPr>
          <p:cNvPr id="222" name="Duties of…">
            <a:extLst>
              <a:ext uri="{FF2B5EF4-FFF2-40B4-BE49-F238E27FC236}">
                <a16:creationId xmlns:a16="http://schemas.microsoft.com/office/drawing/2014/main" id="{1D193E82-41AC-2413-8453-3C175AF9B825}"/>
              </a:ext>
            </a:extLst>
          </p:cNvPr>
          <p:cNvSpPr txBox="1"/>
          <p:nvPr/>
        </p:nvSpPr>
        <p:spPr>
          <a:xfrm>
            <a:off x="125843" y="3035186"/>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a:defRPr/>
            </a:pP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2" name="Picture 1">
            <a:extLst>
              <a:ext uri="{FF2B5EF4-FFF2-40B4-BE49-F238E27FC236}">
                <a16:creationId xmlns:a16="http://schemas.microsoft.com/office/drawing/2014/main" id="{A3EB35F7-BFDE-E72A-0E79-1E15BB67E83F}"/>
              </a:ext>
            </a:extLst>
          </p:cNvPr>
          <p:cNvPicPr>
            <a:picLocks noChangeAspect="1"/>
          </p:cNvPicPr>
          <p:nvPr/>
        </p:nvPicPr>
        <p:blipFill>
          <a:blip r:embed="rId2" cstate="print"/>
          <a:stretch>
            <a:fillRect/>
          </a:stretch>
        </p:blipFill>
        <p:spPr>
          <a:xfrm>
            <a:off x="573932" y="6405894"/>
            <a:ext cx="641470" cy="276188"/>
          </a:xfrm>
          <a:prstGeom prst="rect">
            <a:avLst/>
          </a:prstGeom>
        </p:spPr>
      </p:pic>
      <p:pic>
        <p:nvPicPr>
          <p:cNvPr id="4" name="Picture 3">
            <a:extLst>
              <a:ext uri="{FF2B5EF4-FFF2-40B4-BE49-F238E27FC236}">
                <a16:creationId xmlns:a16="http://schemas.microsoft.com/office/drawing/2014/main" id="{BB17E5BD-3FEB-D5A7-C42D-BA67249B515C}"/>
              </a:ext>
            </a:extLst>
          </p:cNvPr>
          <p:cNvPicPr>
            <a:picLocks noChangeAspect="1"/>
          </p:cNvPicPr>
          <p:nvPr/>
        </p:nvPicPr>
        <p:blipFill>
          <a:blip r:embed="rId3" cstate="print"/>
          <a:stretch>
            <a:fillRect/>
          </a:stretch>
        </p:blipFill>
        <p:spPr>
          <a:xfrm>
            <a:off x="8814251" y="6377368"/>
            <a:ext cx="1750084" cy="348028"/>
          </a:xfrm>
          <a:prstGeom prst="rect">
            <a:avLst/>
          </a:prstGeom>
        </p:spPr>
      </p:pic>
      <p:pic>
        <p:nvPicPr>
          <p:cNvPr id="7" name="Picture 6">
            <a:extLst>
              <a:ext uri="{FF2B5EF4-FFF2-40B4-BE49-F238E27FC236}">
                <a16:creationId xmlns:a16="http://schemas.microsoft.com/office/drawing/2014/main" id="{75F71378-9413-2089-E1D5-4840355B2BF9}"/>
              </a:ext>
            </a:extLst>
          </p:cNvPr>
          <p:cNvPicPr>
            <a:picLocks noChangeAspect="1"/>
          </p:cNvPicPr>
          <p:nvPr/>
        </p:nvPicPr>
        <p:blipFill>
          <a:blip r:embed="rId4" cstate="print"/>
          <a:stretch>
            <a:fillRect/>
          </a:stretch>
        </p:blipFill>
        <p:spPr>
          <a:xfrm>
            <a:off x="6346970" y="1479633"/>
            <a:ext cx="3839296" cy="4387767"/>
          </a:xfrm>
          <a:prstGeom prst="rect">
            <a:avLst/>
          </a:prstGeom>
        </p:spPr>
      </p:pic>
      <p:sp>
        <p:nvSpPr>
          <p:cNvPr id="3" name="Rounded Rectangle 2"/>
          <p:cNvSpPr/>
          <p:nvPr/>
        </p:nvSpPr>
        <p:spPr>
          <a:xfrm>
            <a:off x="1066800" y="6477000"/>
            <a:ext cx="1295400" cy="2050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2" descr="C:\Users\DELL\Downloads\WhatsApp Image 2025-09-07 at 5.38.09 PM.jpeg"/>
          <p:cNvPicPr>
            <a:picLocks noChangeAspect="1" noChangeArrowheads="1"/>
          </p:cNvPicPr>
          <p:nvPr/>
        </p:nvPicPr>
        <p:blipFill>
          <a:blip r:embed="rId5" cstate="print"/>
          <a:srcRect/>
          <a:stretch>
            <a:fillRect/>
          </a:stretch>
        </p:blipFill>
        <p:spPr bwMode="auto">
          <a:xfrm>
            <a:off x="10810908" y="142852"/>
            <a:ext cx="1066807" cy="1000132"/>
          </a:xfrm>
          <a:prstGeom prst="rect">
            <a:avLst/>
          </a:prstGeom>
          <a:noFill/>
        </p:spPr>
      </p:pic>
      <p:pic>
        <p:nvPicPr>
          <p:cNvPr id="5" name="Picture 4">
            <a:extLst>
              <a:ext uri="{FF2B5EF4-FFF2-40B4-BE49-F238E27FC236}">
                <a16:creationId xmlns:a16="http://schemas.microsoft.com/office/drawing/2014/main" id="{B34CA96A-DBE4-90D4-F8B7-34DFA0DBB891}"/>
              </a:ext>
            </a:extLst>
          </p:cNvPr>
          <p:cNvPicPr>
            <a:picLocks noChangeAspect="1"/>
          </p:cNvPicPr>
          <p:nvPr/>
        </p:nvPicPr>
        <p:blipFill>
          <a:blip r:embed="rId6"/>
          <a:stretch>
            <a:fillRect/>
          </a:stretch>
        </p:blipFill>
        <p:spPr>
          <a:xfrm>
            <a:off x="4803854" y="1308299"/>
            <a:ext cx="5739388" cy="5349050"/>
          </a:xfrm>
          <a:prstGeom prst="rect">
            <a:avLst/>
          </a:prstGeom>
          <a:noFill/>
          <a:ln>
            <a:noFill/>
          </a:ln>
        </p:spPr>
      </p:pic>
    </p:spTree>
    <p:extLst>
      <p:ext uri="{BB962C8B-B14F-4D97-AF65-F5344CB8AC3E}">
        <p14:creationId xmlns:p14="http://schemas.microsoft.com/office/powerpoint/2010/main" val="4518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72000" y="-5862"/>
            <a:ext cx="7692584" cy="6857999"/>
          </a:xfrm>
          <a:prstGeom prst="roundRect">
            <a:avLst>
              <a:gd name="adj" fmla="val 1583"/>
            </a:avLst>
          </a:prstGeom>
          <a:solidFill>
            <a:srgbClr val="EAEAEA"/>
          </a:solidFill>
          <a:ln w="12700">
            <a:miter lim="400000"/>
          </a:ln>
        </p:spPr>
        <p:txBody>
          <a:bodyPr lIns="39132" tIns="39132" rIns="39132" bIns="39132"/>
          <a:lstStyle/>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marL="228600" lvl="0" indent="-228600" algn="just">
              <a:lnSpc>
                <a:spcPct val="90000"/>
              </a:lnSpc>
              <a:buClr>
                <a:schemeClr val="dk1"/>
              </a:buClr>
              <a:buSzPts val="3200"/>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The following factors must be examined before lifting or moving a load: </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just">
              <a:lnSpc>
                <a:spcPct val="90000"/>
              </a:lnSpc>
              <a:spcBef>
                <a:spcPts val="1000"/>
              </a:spcBef>
              <a:buClr>
                <a:schemeClr val="dk1"/>
              </a:buClr>
              <a:buSzPts val="3200"/>
            </a:pP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marL="228600" lvl="0" indent="-228600" algn="just">
              <a:lnSpc>
                <a:spcPct val="90000"/>
              </a:lnSpc>
              <a:spcBef>
                <a:spcPts val="1000"/>
              </a:spcBef>
              <a:buClr>
                <a:schemeClr val="dk1"/>
              </a:buClr>
              <a:buSzPts val="3200"/>
              <a:buFont typeface="Noto Sans Symbols"/>
              <a:buChar char="▪"/>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Weight of the load </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just">
              <a:lnSpc>
                <a:spcPct val="90000"/>
              </a:lnSpc>
              <a:spcBef>
                <a:spcPts val="1000"/>
              </a:spcBef>
              <a:buClr>
                <a:schemeClr val="dk1"/>
              </a:buClr>
              <a:buSzPts val="3200"/>
              <a:buFont typeface="Noto Sans Symbols"/>
              <a:buChar char="▪"/>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 Consequences when the load is moved     (what will happen) </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just">
              <a:lnSpc>
                <a:spcPct val="90000"/>
              </a:lnSpc>
              <a:spcBef>
                <a:spcPts val="1000"/>
              </a:spcBef>
              <a:buClr>
                <a:schemeClr val="dk1"/>
              </a:buClr>
              <a:buSzPts val="3200"/>
              <a:buFont typeface="Noto Sans Symbols"/>
              <a:buChar char="▪"/>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Selection of the method for lifting or moving the load.</a:t>
            </a:r>
            <a:endPar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a:spcBef>
                <a:spcPct val="50000"/>
              </a:spcBef>
            </a:pP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a:rPr>
              <a:t>BEFORE LIFTING OR MOVING A LOAD</a:t>
            </a:r>
            <a:endPar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668032" y="142852"/>
            <a:ext cx="1143008" cy="1071570"/>
          </a:xfrm>
          <a:prstGeom prst="rect">
            <a:avLst/>
          </a:prstGeom>
          <a:noFill/>
        </p:spPr>
      </p:pic>
      <p:pic>
        <p:nvPicPr>
          <p:cNvPr id="2" name="Google Shape;142;p17" descr="correct spine posture, bad lifting position, back pain,  vector illustration">
            <a:extLst>
              <a:ext uri="{FF2B5EF4-FFF2-40B4-BE49-F238E27FC236}">
                <a16:creationId xmlns:a16="http://schemas.microsoft.com/office/drawing/2014/main" id="{B8AB94C8-C601-6819-670F-AAE33A198BD1}"/>
              </a:ext>
            </a:extLst>
          </p:cNvPr>
          <p:cNvPicPr preferRelativeResize="0"/>
          <p:nvPr/>
        </p:nvPicPr>
        <p:blipFill rotWithShape="1">
          <a:blip r:embed="rId5">
            <a:alphaModFix/>
          </a:blip>
          <a:srcRect/>
          <a:stretch/>
        </p:blipFill>
        <p:spPr>
          <a:xfrm>
            <a:off x="9537829" y="5129808"/>
            <a:ext cx="2726755" cy="1728192"/>
          </a:xfrm>
          <a:prstGeom prst="rect">
            <a:avLst/>
          </a:prstGeom>
          <a:noFill/>
          <a:ln>
            <a:noFill/>
          </a:ln>
        </p:spPr>
      </p:pic>
    </p:spTree>
    <p:extLst>
      <p:ext uri="{BB962C8B-B14F-4D97-AF65-F5344CB8AC3E}">
        <p14:creationId xmlns:p14="http://schemas.microsoft.com/office/powerpoint/2010/main" val="61570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72000" y="-5862"/>
            <a:ext cx="7692584" cy="6857999"/>
          </a:xfrm>
          <a:prstGeom prst="roundRect">
            <a:avLst>
              <a:gd name="adj" fmla="val 1583"/>
            </a:avLst>
          </a:prstGeom>
          <a:solidFill>
            <a:srgbClr val="EAEAEA"/>
          </a:solidFill>
          <a:ln w="12700">
            <a:miter lim="400000"/>
          </a:ln>
        </p:spPr>
        <p:txBody>
          <a:bodyPr lIns="39132" tIns="39132" rIns="39132" bIns="39132"/>
          <a:lstStyle/>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lvl="0" algn="just"/>
            <a:r>
              <a:rPr lang="en-US" sz="2800" dirty="0">
                <a:solidFill>
                  <a:schemeClr val="dk1"/>
                </a:solidFill>
                <a:latin typeface="Open Sans"/>
                <a:ea typeface="Arial"/>
                <a:cs typeface="Arial"/>
                <a:sym typeface="Arial"/>
              </a:rPr>
              <a:t>There are Three method for lifting loads, They are:</a:t>
            </a:r>
          </a:p>
          <a:p>
            <a:pPr lvl="0" algn="just"/>
            <a:endParaRPr lang="en-US" sz="2800" dirty="0">
              <a:solidFill>
                <a:schemeClr val="dk1"/>
              </a:solidFill>
              <a:latin typeface="Open Sans"/>
              <a:ea typeface="Arial"/>
              <a:cs typeface="Arial"/>
              <a:sym typeface="Arial"/>
            </a:endParaRPr>
          </a:p>
          <a:p>
            <a:pPr lvl="0" algn="just"/>
            <a:r>
              <a:rPr lang="en-US" sz="2800" b="1" dirty="0">
                <a:solidFill>
                  <a:schemeClr val="dk1"/>
                </a:solidFill>
                <a:latin typeface="Open Sans"/>
                <a:ea typeface="Arial"/>
                <a:cs typeface="Arial"/>
                <a:sym typeface="Arial"/>
              </a:rPr>
              <a:t>Levers                Come-along                 </a:t>
            </a:r>
          </a:p>
          <a:p>
            <a:pPr lvl="0" algn="just"/>
            <a:r>
              <a:rPr lang="en-US" sz="2800" b="1" dirty="0">
                <a:solidFill>
                  <a:schemeClr val="dk1"/>
                </a:solidFill>
                <a:latin typeface="Open Sans"/>
                <a:ea typeface="Arial"/>
                <a:cs typeface="Arial"/>
                <a:sym typeface="Arial"/>
              </a:rPr>
              <a:t>				                      Jacks</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just"/>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a:rPr>
              <a:t>METHODS FOR LIFTING LOADS</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2" name="Google Shape;151;p18" descr="Lever1">
            <a:extLst>
              <a:ext uri="{FF2B5EF4-FFF2-40B4-BE49-F238E27FC236}">
                <a16:creationId xmlns:a16="http://schemas.microsoft.com/office/drawing/2014/main" id="{D1094658-8DCC-060C-9351-8A9C4261DC9F}"/>
              </a:ext>
            </a:extLst>
          </p:cNvPr>
          <p:cNvPicPr preferRelativeResize="0"/>
          <p:nvPr/>
        </p:nvPicPr>
        <p:blipFill rotWithShape="1">
          <a:blip r:embed="rId5">
            <a:alphaModFix/>
          </a:blip>
          <a:srcRect/>
          <a:stretch/>
        </p:blipFill>
        <p:spPr>
          <a:xfrm>
            <a:off x="4620348" y="3138498"/>
            <a:ext cx="2808139" cy="2450742"/>
          </a:xfrm>
          <a:prstGeom prst="rect">
            <a:avLst/>
          </a:prstGeom>
          <a:noFill/>
          <a:ln>
            <a:noFill/>
          </a:ln>
        </p:spPr>
      </p:pic>
      <p:pic>
        <p:nvPicPr>
          <p:cNvPr id="5" name="Google Shape;152;p18" descr="hoist">
            <a:extLst>
              <a:ext uri="{FF2B5EF4-FFF2-40B4-BE49-F238E27FC236}">
                <a16:creationId xmlns:a16="http://schemas.microsoft.com/office/drawing/2014/main" id="{83B9D95C-B15C-FC5F-441C-D1B056578597}"/>
              </a:ext>
            </a:extLst>
          </p:cNvPr>
          <p:cNvPicPr preferRelativeResize="0"/>
          <p:nvPr/>
        </p:nvPicPr>
        <p:blipFill rotWithShape="1">
          <a:blip r:embed="rId6">
            <a:alphaModFix/>
          </a:blip>
          <a:srcRect/>
          <a:stretch/>
        </p:blipFill>
        <p:spPr>
          <a:xfrm>
            <a:off x="7428487" y="3284984"/>
            <a:ext cx="1787345" cy="3068022"/>
          </a:xfrm>
          <a:prstGeom prst="rect">
            <a:avLst/>
          </a:prstGeom>
          <a:noFill/>
          <a:ln>
            <a:noFill/>
          </a:ln>
        </p:spPr>
      </p:pic>
      <p:pic>
        <p:nvPicPr>
          <p:cNvPr id="7" name="Google Shape;153;p18" descr="jack2">
            <a:extLst>
              <a:ext uri="{FF2B5EF4-FFF2-40B4-BE49-F238E27FC236}">
                <a16:creationId xmlns:a16="http://schemas.microsoft.com/office/drawing/2014/main" id="{DF345E1B-2B94-B927-08AB-EB76AB9EA55D}"/>
              </a:ext>
            </a:extLst>
          </p:cNvPr>
          <p:cNvPicPr preferRelativeResize="0"/>
          <p:nvPr/>
        </p:nvPicPr>
        <p:blipFill rotWithShape="1">
          <a:blip r:embed="rId7">
            <a:alphaModFix/>
          </a:blip>
          <a:srcRect/>
          <a:stretch/>
        </p:blipFill>
        <p:spPr>
          <a:xfrm>
            <a:off x="9219677" y="3801413"/>
            <a:ext cx="2972323" cy="3068022"/>
          </a:xfrm>
          <a:prstGeom prst="rect">
            <a:avLst/>
          </a:prstGeom>
          <a:noFill/>
          <a:ln>
            <a:noFill/>
          </a:ln>
        </p:spPr>
      </p:pic>
    </p:spTree>
    <p:extLst>
      <p:ext uri="{BB962C8B-B14F-4D97-AF65-F5344CB8AC3E}">
        <p14:creationId xmlns:p14="http://schemas.microsoft.com/office/powerpoint/2010/main" val="403107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95539" y="0"/>
            <a:ext cx="7596461" cy="6857999"/>
          </a:xfrm>
          <a:prstGeom prst="roundRect">
            <a:avLst>
              <a:gd name="adj" fmla="val 1583"/>
            </a:avLst>
          </a:prstGeom>
          <a:solidFill>
            <a:srgbClr val="EAEAEA"/>
          </a:solidFill>
          <a:ln w="12700">
            <a:miter lim="400000"/>
          </a:ln>
        </p:spPr>
        <p:txBody>
          <a:bodyPr lIns="39132" tIns="39132" rIns="39132" bIns="39132"/>
          <a:lstStyle/>
          <a:p>
            <a:pPr marL="457200" indent="-457200" algn="just">
              <a:lnSpc>
                <a:spcPct val="150000"/>
              </a:lnSpc>
            </a:pPr>
            <a:endParaRPr lang="en-US" sz="2800" dirty="0">
              <a:latin typeface="Open Sans"/>
            </a:endParaRPr>
          </a:p>
          <a:p>
            <a:pPr marL="457200" indent="-457200" algn="just">
              <a:lnSpc>
                <a:spcPct val="150000"/>
              </a:lnSpc>
            </a:pP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The lever is the </a:t>
            </a:r>
            <a:r>
              <a:rPr lang="en-US" sz="2800" b="1" dirty="0">
                <a:solidFill>
                  <a:schemeClr val="dk1"/>
                </a:solidFill>
                <a:latin typeface="Open Sans"/>
                <a:ea typeface="Arial"/>
                <a:cs typeface="Arial"/>
                <a:sym typeface="Arial"/>
              </a:rPr>
              <a:t>simplest</a:t>
            </a:r>
            <a:r>
              <a:rPr lang="en-US" sz="2800" dirty="0">
                <a:solidFill>
                  <a:schemeClr val="dk1"/>
                </a:solidFill>
                <a:latin typeface="Open Sans"/>
                <a:ea typeface="Arial"/>
                <a:cs typeface="Arial"/>
                <a:sym typeface="Arial"/>
              </a:rPr>
              <a:t> method for lifting a load . A lever is a rigid bar, either straight or bent, that is free to move on a fixed point called a </a:t>
            </a:r>
            <a:r>
              <a:rPr lang="en-US" sz="2800" b="1" dirty="0">
                <a:solidFill>
                  <a:schemeClr val="dk1"/>
                </a:solidFill>
                <a:latin typeface="Open Sans"/>
                <a:ea typeface="Arial"/>
                <a:cs typeface="Arial"/>
                <a:sym typeface="Arial"/>
              </a:rPr>
              <a:t>fulcrum.</a:t>
            </a:r>
            <a:r>
              <a:rPr lang="en-US" sz="2800" dirty="0">
                <a:solidFill>
                  <a:schemeClr val="dk1"/>
                </a:solidFill>
                <a:latin typeface="Open Sans"/>
                <a:ea typeface="Arial"/>
                <a:cs typeface="Arial"/>
                <a:sym typeface="Arial"/>
              </a:rPr>
              <a:t> </a:t>
            </a:r>
            <a:endParaRPr lang="en-US" sz="2800" dirty="0">
              <a:latin typeface="Open Sans"/>
            </a:endParaRPr>
          </a:p>
          <a:p>
            <a:pPr marL="457200" lvl="0" indent="-2540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The fulcrum is the object or place that supports the load when a lever is used to move another object. </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just"/>
            <a:r>
              <a:rPr lang="en-US" sz="4000" b="1" dirty="0">
                <a:solidFill>
                  <a:srgbClr val="C00000"/>
                </a:solidFill>
                <a:ea typeface="Arial"/>
                <a:cs typeface="Arial"/>
                <a:sym typeface="Arial"/>
              </a:rPr>
              <a:t>    The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93524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95539" y="0"/>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To move a load that is too heavy to    move by hand </a:t>
            </a:r>
            <a:endParaRPr lang="en-US" sz="2800" dirty="0">
              <a:latin typeface="Open Sans"/>
            </a:endParaRPr>
          </a:p>
          <a:p>
            <a:pPr marL="457200" lvl="0" indent="-2540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 Pulling / hauling</a:t>
            </a:r>
            <a:endParaRPr lang="en-US" sz="2800" dirty="0">
              <a:latin typeface="Open Sans"/>
            </a:endParaRPr>
          </a:p>
          <a:p>
            <a:pPr lvl="0" algn="just"/>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 Raising </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APPLICATIONS OF LEVERS:</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316343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en-US" sz="2800" dirty="0">
                <a:solidFill>
                  <a:schemeClr val="dk1"/>
                </a:solidFill>
                <a:latin typeface="Open Sans"/>
                <a:ea typeface="Arial"/>
                <a:cs typeface="Arial"/>
                <a:sym typeface="Arial"/>
              </a:rPr>
              <a:t>There are three components that make-up a lever: </a:t>
            </a:r>
            <a:endParaRPr lang="en-US" sz="2800" dirty="0">
              <a:latin typeface="Open Sans"/>
            </a:endParaRPr>
          </a:p>
          <a:p>
            <a:pPr lvl="0" algn="just"/>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fulcrum</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Load and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force. </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COMPONENTS OF A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2" name="Google Shape;178;p21">
            <a:extLst>
              <a:ext uri="{FF2B5EF4-FFF2-40B4-BE49-F238E27FC236}">
                <a16:creationId xmlns:a16="http://schemas.microsoft.com/office/drawing/2014/main" id="{04B3B0E1-7BC0-F317-2AA7-7E8FE6C20725}"/>
              </a:ext>
            </a:extLst>
          </p:cNvPr>
          <p:cNvPicPr preferRelativeResize="0"/>
          <p:nvPr/>
        </p:nvPicPr>
        <p:blipFill rotWithShape="1">
          <a:blip r:embed="rId5">
            <a:alphaModFix/>
          </a:blip>
          <a:srcRect/>
          <a:stretch/>
        </p:blipFill>
        <p:spPr>
          <a:xfrm>
            <a:off x="6816080" y="4038598"/>
            <a:ext cx="5256584" cy="2441638"/>
          </a:xfrm>
          <a:prstGeom prst="rect">
            <a:avLst/>
          </a:prstGeom>
          <a:noFill/>
          <a:ln>
            <a:noFill/>
          </a:ln>
        </p:spPr>
      </p:pic>
    </p:spTree>
    <p:extLst>
      <p:ext uri="{BB962C8B-B14F-4D97-AF65-F5344CB8AC3E}">
        <p14:creationId xmlns:p14="http://schemas.microsoft.com/office/powerpoint/2010/main" val="334241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lnSpc>
                <a:spcPct val="150000"/>
              </a:lnSpc>
            </a:pPr>
            <a:r>
              <a:rPr lang="en-US" sz="2800" dirty="0">
                <a:solidFill>
                  <a:schemeClr val="dk1"/>
                </a:solidFill>
                <a:latin typeface="Open Sans"/>
                <a:ea typeface="Arial"/>
                <a:cs typeface="Arial"/>
                <a:sym typeface="Arial"/>
              </a:rPr>
              <a:t>Levers are divided into three classes based on where the fulcrum is located in relation to both the load and force. They are: </a:t>
            </a:r>
            <a:endParaRPr lang="en-US" sz="2800" dirty="0">
              <a:latin typeface="Open Sans"/>
            </a:endParaRPr>
          </a:p>
          <a:p>
            <a:pPr lvl="0" algn="just">
              <a:lnSpc>
                <a:spcPct val="150000"/>
              </a:lnSpc>
            </a:pPr>
            <a:endParaRPr lang="en-US" sz="2800" dirty="0">
              <a:solidFill>
                <a:schemeClr val="dk1"/>
              </a:solidFill>
              <a:latin typeface="Open Sans"/>
              <a:ea typeface="Arial"/>
              <a:cs typeface="Arial"/>
              <a:sym typeface="Arial"/>
            </a:endParaRPr>
          </a:p>
          <a:p>
            <a:pPr lvl="0" algn="just">
              <a:lnSpc>
                <a:spcPct val="150000"/>
              </a:lnSpc>
            </a:pPr>
            <a:r>
              <a:rPr lang="en-US" sz="2800" dirty="0">
                <a:solidFill>
                  <a:schemeClr val="dk1"/>
                </a:solidFill>
                <a:latin typeface="Open Sans"/>
                <a:ea typeface="Arial"/>
                <a:cs typeface="Arial"/>
                <a:sym typeface="Arial"/>
              </a:rPr>
              <a:t>▶ Class One Lever</a:t>
            </a:r>
            <a:endParaRPr lang="en-US" sz="2800" dirty="0">
              <a:latin typeface="Open Sans"/>
            </a:endParaRPr>
          </a:p>
          <a:p>
            <a:pPr lvl="0" algn="just">
              <a:lnSpc>
                <a:spcPct val="150000"/>
              </a:lnSpc>
            </a:pPr>
            <a:r>
              <a:rPr lang="en-US" sz="2800" dirty="0">
                <a:solidFill>
                  <a:schemeClr val="dk1"/>
                </a:solidFill>
                <a:latin typeface="Open Sans"/>
                <a:ea typeface="Arial"/>
                <a:cs typeface="Arial"/>
                <a:sym typeface="Arial"/>
              </a:rPr>
              <a:t>▶ Class Two Lever</a:t>
            </a:r>
            <a:endParaRPr lang="en-US" sz="2800" dirty="0">
              <a:latin typeface="Open Sans"/>
            </a:endParaRPr>
          </a:p>
          <a:p>
            <a:pPr lvl="0" algn="just">
              <a:lnSpc>
                <a:spcPct val="150000"/>
              </a:lnSpc>
            </a:pPr>
            <a:r>
              <a:rPr lang="en-US" sz="2800" dirty="0">
                <a:solidFill>
                  <a:schemeClr val="dk1"/>
                </a:solidFill>
                <a:latin typeface="Open Sans"/>
                <a:ea typeface="Arial"/>
                <a:cs typeface="Arial"/>
                <a:sym typeface="Arial"/>
              </a:rPr>
              <a:t>▶ Class Three Lever</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Classes of Levers</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323952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1542</TotalTime>
  <Words>1477</Words>
  <Application>Microsoft Office PowerPoint</Application>
  <PresentationFormat>Widescreen</PresentationFormat>
  <Paragraphs>236</Paragraphs>
  <Slides>31</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 Black</vt:lpstr>
      <vt:lpstr>Calibri</vt:lpstr>
      <vt:lpstr>Calibri Light</vt:lpstr>
      <vt:lpstr>Noto Sans Symbols</vt:lpstr>
      <vt:lpstr>Open Sans</vt:lpstr>
      <vt:lpstr>Open Sans SemiBold</vt:lpstr>
      <vt:lpstr>Verdana</vt:lpstr>
      <vt:lpstr>Wingdings</vt:lpstr>
      <vt:lpstr>Office Theme</vt:lpstr>
      <vt:lpstr>1_Office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about bore well rescue</dc:title>
  <dc:creator>abhay singh</dc:creator>
  <cp:lastModifiedBy>Aatish Panwar</cp:lastModifiedBy>
  <cp:revision>254</cp:revision>
  <dcterms:created xsi:type="dcterms:W3CDTF">2006-08-16T00:00:00Z</dcterms:created>
  <dcterms:modified xsi:type="dcterms:W3CDTF">2026-01-17T15:49:51Z</dcterms:modified>
</cp:coreProperties>
</file>