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4"/>
  </p:notesMasterIdLst>
  <p:sldIdLst>
    <p:sldId id="32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20" r:id="rId6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7"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64392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15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67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15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99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094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26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92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79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49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475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74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847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5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110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91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983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247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541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22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667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372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53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20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152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693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471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43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334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880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590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677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359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6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389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267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270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3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958461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955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206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348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607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539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94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731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915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6273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518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19375874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2684822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271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273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328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3419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09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97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56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10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13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 name="Picture 1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72800" y="1653"/>
            <a:ext cx="1216264" cy="95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910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5400" b="1" dirty="0">
                <a:solidFill>
                  <a:schemeClr val="bg1"/>
                </a:solidFill>
                <a:latin typeface="Open Sans" panose="020B0606030504020204"/>
              </a:rPr>
              <a:t>SHORING</a:t>
            </a:r>
            <a:endParaRPr lang="en-IN" sz="5400" b="1" dirty="0">
              <a:solidFill>
                <a:schemeClr val="bg1"/>
              </a:solidFill>
              <a:latin typeface="Open Sans" panose="020B0606030504020204"/>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1170633" y="4212572"/>
            <a:ext cx="7620000" cy="400110"/>
          </a:xfrm>
          <a:prstGeom prst="rect">
            <a:avLst/>
          </a:prstGeom>
          <a:noFill/>
        </p:spPr>
        <p:txBody>
          <a:bodyPr wrap="square">
            <a:spAutoFit/>
          </a:bodyPr>
          <a:lstStyle>
            <a:defPPr marL="0" marR="0" lvl="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lvl="0"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lvl="1" indent="45719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lvl="2" indent="91438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lvl="3" indent="137157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lvl="4" indent="182876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lvl="5"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lvl="6"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lvl="7"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lvl="8"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lang="en-IN" sz="2000"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2692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23"/>
          <p:cNvSpPr txBox="1">
            <a:spLocks noGrp="1"/>
          </p:cNvSpPr>
          <p:nvPr>
            <p:ph type="body" idx="1"/>
          </p:nvPr>
        </p:nvSpPr>
        <p:spPr>
          <a:xfrm>
            <a:off x="6096000" y="1467802"/>
            <a:ext cx="5768253" cy="5071110"/>
          </a:xfrm>
          <a:prstGeom prst="rect">
            <a:avLst/>
          </a:prstGeom>
          <a:noFill/>
          <a:ln>
            <a:noFill/>
          </a:ln>
        </p:spPr>
        <p:txBody>
          <a:bodyPr spcFirstLastPara="1" wrap="square" lIns="91425" tIns="45700" rIns="91425" bIns="45700" anchor="t" anchorCtr="0">
            <a:noAutofit/>
          </a:bodyPr>
          <a:lstStyle/>
          <a:p>
            <a:pPr marL="342900" lvl="0" algn="just" rtl="0">
              <a:lnSpc>
                <a:spcPct val="100000"/>
              </a:lnSpc>
              <a:spcBef>
                <a:spcPts val="0"/>
              </a:spcBef>
              <a:spcAft>
                <a:spcPts val="0"/>
              </a:spcAft>
              <a:buClrTx/>
              <a:buSzPts val="3200"/>
              <a:buFont typeface="Wingdings" panose="05000000000000000000" pitchFamily="2" charset="2"/>
              <a:buChar char="§"/>
            </a:pPr>
            <a:r>
              <a:rPr lang="en-US" sz="2400" b="1" dirty="0">
                <a:solidFill>
                  <a:srgbClr val="FF0000"/>
                </a:solidFill>
                <a:latin typeface="Arial"/>
                <a:ea typeface="Arial"/>
                <a:cs typeface="Arial"/>
                <a:sym typeface="Arial"/>
              </a:rPr>
              <a:t>  </a:t>
            </a:r>
            <a:r>
              <a:rPr lang="en-US" sz="2400" b="1" dirty="0">
                <a:solidFill>
                  <a:schemeClr val="tx1"/>
                </a:solidFill>
                <a:latin typeface="Open Sans" panose="020B0606030504020204"/>
                <a:ea typeface="Arial"/>
                <a:cs typeface="Arial"/>
                <a:sym typeface="Arial"/>
              </a:rPr>
              <a:t>Gusset plate:</a:t>
            </a:r>
            <a:r>
              <a:rPr lang="en-US" sz="2400" dirty="0">
                <a:solidFill>
                  <a:schemeClr val="tx1"/>
                </a:solidFill>
                <a:latin typeface="Open Sans" panose="020B0606030504020204"/>
                <a:ea typeface="Arial"/>
                <a:cs typeface="Arial"/>
                <a:sym typeface="Arial"/>
              </a:rPr>
              <a:t> a small piece of 13 mm or 18 mm plywood nailed to the </a:t>
            </a:r>
            <a:r>
              <a:rPr lang="en-US" sz="2400" b="1" dirty="0">
                <a:solidFill>
                  <a:schemeClr val="tx1"/>
                </a:solidFill>
                <a:latin typeface="Open Sans" panose="020B0606030504020204"/>
                <a:ea typeface="Arial"/>
                <a:cs typeface="Arial"/>
                <a:sym typeface="Arial"/>
              </a:rPr>
              <a:t>top</a:t>
            </a:r>
            <a:r>
              <a:rPr lang="en-US" sz="2400" dirty="0">
                <a:solidFill>
                  <a:schemeClr val="tx1"/>
                </a:solidFill>
                <a:latin typeface="Open Sans" panose="020B0606030504020204"/>
                <a:ea typeface="Arial"/>
                <a:cs typeface="Arial"/>
                <a:sym typeface="Arial"/>
              </a:rPr>
              <a:t> and </a:t>
            </a:r>
            <a:r>
              <a:rPr lang="en-US" sz="2400" b="1" dirty="0" err="1">
                <a:solidFill>
                  <a:schemeClr val="tx1"/>
                </a:solidFill>
                <a:latin typeface="Open Sans" panose="020B0606030504020204"/>
                <a:ea typeface="Arial"/>
                <a:cs typeface="Arial"/>
                <a:sym typeface="Arial"/>
              </a:rPr>
              <a:t>buttom</a:t>
            </a:r>
            <a:r>
              <a:rPr lang="en-US" sz="2400" b="1" dirty="0">
                <a:solidFill>
                  <a:schemeClr val="tx1"/>
                </a:solidFill>
                <a:latin typeface="Open Sans" panose="020B0606030504020204"/>
                <a:ea typeface="Arial"/>
                <a:cs typeface="Arial"/>
                <a:sym typeface="Arial"/>
              </a:rPr>
              <a:t> </a:t>
            </a:r>
            <a:r>
              <a:rPr lang="en-US" sz="2400" dirty="0">
                <a:solidFill>
                  <a:schemeClr val="tx1"/>
                </a:solidFill>
                <a:latin typeface="Open Sans" panose="020B0606030504020204"/>
                <a:ea typeface="Arial"/>
                <a:cs typeface="Arial"/>
                <a:sym typeface="Arial"/>
              </a:rPr>
              <a:t>of posts to aid in placement of the header and secures the posts to the header and sole plate. </a:t>
            </a:r>
            <a:endParaRPr sz="2400" dirty="0">
              <a:solidFill>
                <a:schemeClr val="tx1"/>
              </a:solidFill>
              <a:latin typeface="Open Sans" panose="020B0606030504020204"/>
            </a:endParaRPr>
          </a:p>
          <a:p>
            <a:pPr marL="342900" lvl="0" algn="just" rtl="0">
              <a:lnSpc>
                <a:spcPct val="100000"/>
              </a:lnSpc>
              <a:spcBef>
                <a:spcPts val="1000"/>
              </a:spcBef>
              <a:spcAft>
                <a:spcPts val="0"/>
              </a:spcAft>
              <a:buClrTx/>
              <a:buSzPts val="3200"/>
              <a:buFont typeface="Wingdings" panose="05000000000000000000" pitchFamily="2" charset="2"/>
              <a:buChar char="§"/>
            </a:pPr>
            <a:r>
              <a:rPr lang="en-US" sz="2400" b="1" dirty="0">
                <a:solidFill>
                  <a:schemeClr val="tx1"/>
                </a:solidFill>
                <a:latin typeface="Open Sans" panose="020B0606030504020204"/>
                <a:ea typeface="Arial"/>
                <a:cs typeface="Arial"/>
                <a:sym typeface="Arial"/>
              </a:rPr>
              <a:t>  Wedges/shims:</a:t>
            </a:r>
            <a:r>
              <a:rPr lang="en-US" sz="2400" dirty="0">
                <a:solidFill>
                  <a:schemeClr val="tx1"/>
                </a:solidFill>
                <a:latin typeface="Open Sans" panose="020B0606030504020204"/>
                <a:ea typeface="Arial"/>
                <a:cs typeface="Arial"/>
                <a:sym typeface="Arial"/>
              </a:rPr>
              <a:t> Two wooden inclined planes married together and placed under the bottom of the </a:t>
            </a:r>
            <a:r>
              <a:rPr lang="en-US" sz="2400" b="1" dirty="0">
                <a:solidFill>
                  <a:schemeClr val="tx1"/>
                </a:solidFill>
                <a:latin typeface="Open Sans" panose="020B0606030504020204"/>
                <a:ea typeface="Arial"/>
                <a:cs typeface="Arial"/>
                <a:sym typeface="Arial"/>
              </a:rPr>
              <a:t>posts</a:t>
            </a:r>
            <a:r>
              <a:rPr lang="en-US" sz="2400" dirty="0">
                <a:solidFill>
                  <a:schemeClr val="tx1"/>
                </a:solidFill>
                <a:latin typeface="Open Sans" panose="020B0606030504020204"/>
                <a:ea typeface="Arial"/>
                <a:cs typeface="Arial"/>
                <a:sym typeface="Arial"/>
              </a:rPr>
              <a:t>. These provide compression for the shoring system. The shim is a single wedge used to fill in gaps above the shoring system.</a:t>
            </a:r>
            <a:endParaRPr sz="2400" dirty="0">
              <a:solidFill>
                <a:schemeClr val="tx1"/>
              </a:solidFill>
              <a:latin typeface="Open Sans" panose="020B0606030504020204"/>
            </a:endParaRPr>
          </a:p>
        </p:txBody>
      </p:sp>
      <p:sp>
        <p:nvSpPr>
          <p:cNvPr id="186" name="Google Shape;18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7" name="Google Shape;18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68;p21"/>
          <p:cNvSpPr txBox="1">
            <a:spLocks/>
          </p:cNvSpPr>
          <p:nvPr/>
        </p:nvSpPr>
        <p:spPr>
          <a:xfrm>
            <a:off x="429827" y="1521785"/>
            <a:ext cx="5396168" cy="13804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ct val="100000"/>
              <a:buFont typeface="Arial"/>
              <a:buNone/>
            </a:pPr>
            <a:r>
              <a:rPr lang="en-US" sz="4000" b="1" dirty="0">
                <a:solidFill>
                  <a:srgbClr val="FF0000"/>
                </a:solidFill>
                <a:latin typeface="Arial"/>
                <a:ea typeface="Arial"/>
                <a:cs typeface="Arial"/>
                <a:sym typeface="Arial"/>
              </a:rPr>
              <a:t>COMPONENTS OF A SHORE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4"/>
          <p:cNvSpPr txBox="1">
            <a:spLocks noGrp="1"/>
          </p:cNvSpPr>
          <p:nvPr>
            <p:ph type="body" idx="1"/>
          </p:nvPr>
        </p:nvSpPr>
        <p:spPr>
          <a:xfrm>
            <a:off x="6658251" y="1697182"/>
            <a:ext cx="5214097" cy="427749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FF0000"/>
              </a:buClr>
              <a:buSzPts val="3200"/>
              <a:buNone/>
            </a:pPr>
            <a:r>
              <a:rPr lang="en-US" sz="3200" b="1" dirty="0">
                <a:solidFill>
                  <a:srgbClr val="FF0000"/>
                </a:solidFill>
                <a:latin typeface="Arial"/>
                <a:ea typeface="Arial"/>
                <a:cs typeface="Arial"/>
                <a:sym typeface="Arial"/>
              </a:rPr>
              <a:t>  </a:t>
            </a:r>
            <a:r>
              <a:rPr lang="en-US" b="1" dirty="0">
                <a:solidFill>
                  <a:schemeClr val="tx1"/>
                </a:solidFill>
                <a:latin typeface="Open Sans" panose="020B0606030504020204"/>
                <a:ea typeface="Arial"/>
                <a:cs typeface="Arial"/>
                <a:sym typeface="Arial"/>
              </a:rPr>
              <a:t>Cleat:</a:t>
            </a:r>
            <a:r>
              <a:rPr lang="en-US" dirty="0">
                <a:solidFill>
                  <a:schemeClr val="tx1"/>
                </a:solidFill>
                <a:latin typeface="Open Sans" panose="020B0606030504020204"/>
                <a:ea typeface="Arial"/>
                <a:cs typeface="Arial"/>
                <a:sym typeface="Arial"/>
              </a:rPr>
              <a:t> A 5 cm x 10 cm wooden piece nailed to the post and header or sole plate to secure the shoring; small pieces of wood used to secure other parts of a shoring system. A cleat should be 30 cm long or they will tend to split.</a:t>
            </a:r>
            <a:endParaRPr dirty="0">
              <a:solidFill>
                <a:schemeClr val="tx1"/>
              </a:solidFill>
              <a:latin typeface="Open Sans" panose="020B0606030504020204"/>
            </a:endParaRPr>
          </a:p>
        </p:txBody>
      </p:sp>
      <p:sp>
        <p:nvSpPr>
          <p:cNvPr id="194" name="Google Shape;19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95" name="Google Shape;19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68;p21"/>
          <p:cNvSpPr txBox="1">
            <a:spLocks/>
          </p:cNvSpPr>
          <p:nvPr/>
        </p:nvSpPr>
        <p:spPr>
          <a:xfrm>
            <a:off x="456460" y="1697182"/>
            <a:ext cx="5396168" cy="13804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ct val="100000"/>
              <a:buFont typeface="Arial"/>
              <a:buNone/>
            </a:pPr>
            <a:r>
              <a:rPr lang="en-US" sz="4000" b="1" dirty="0">
                <a:solidFill>
                  <a:srgbClr val="FF0000"/>
                </a:solidFill>
                <a:latin typeface="Arial"/>
                <a:ea typeface="Arial"/>
                <a:cs typeface="Arial"/>
                <a:sym typeface="Arial"/>
              </a:rPr>
              <a:t>COMPONENTS OF A SHORE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621438" y="1656392"/>
            <a:ext cx="4714043" cy="129706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DETERMINING FACTORS</a:t>
            </a:r>
            <a:endParaRPr lang="en-US" sz="4000" b="1" cap="none" dirty="0">
              <a:solidFill>
                <a:srgbClr val="FF0000"/>
              </a:solidFill>
              <a:latin typeface="Open Sans" panose="020B0606030504020204"/>
              <a:ea typeface="Arial"/>
              <a:cs typeface="Arial"/>
              <a:sym typeface="Arial"/>
            </a:endParaRPr>
          </a:p>
        </p:txBody>
      </p:sp>
      <p:sp>
        <p:nvSpPr>
          <p:cNvPr id="201" name="Google Shape;201;p25"/>
          <p:cNvSpPr txBox="1">
            <a:spLocks noGrp="1"/>
          </p:cNvSpPr>
          <p:nvPr>
            <p:ph type="body" idx="1"/>
          </p:nvPr>
        </p:nvSpPr>
        <p:spPr>
          <a:xfrm>
            <a:off x="5861811" y="1467802"/>
            <a:ext cx="6097817" cy="507111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3200"/>
              <a:buNone/>
            </a:pPr>
            <a:r>
              <a:rPr lang="en-US" sz="3200" dirty="0">
                <a:latin typeface="Arial"/>
                <a:ea typeface="Arial"/>
                <a:cs typeface="Arial"/>
                <a:sym typeface="Arial"/>
              </a:rPr>
              <a:t>  </a:t>
            </a:r>
            <a:r>
              <a:rPr lang="en-US" sz="2400" dirty="0">
                <a:latin typeface="Open Sans" panose="020B0606030504020204"/>
                <a:ea typeface="Arial"/>
                <a:cs typeface="Arial"/>
                <a:sym typeface="Arial"/>
              </a:rPr>
              <a:t>A variety of factors will determine what</a:t>
            </a:r>
            <a:endParaRPr sz="2400" dirty="0">
              <a:latin typeface="Open Sans" panose="020B0606030504020204"/>
            </a:endParaRPr>
          </a:p>
          <a:p>
            <a:pPr marL="228600" lvl="0" indent="-228600" algn="just" rtl="0">
              <a:lnSpc>
                <a:spcPct val="100000"/>
              </a:lnSpc>
              <a:spcBef>
                <a:spcPts val="1000"/>
              </a:spcBef>
              <a:spcAft>
                <a:spcPts val="0"/>
              </a:spcAft>
              <a:buClr>
                <a:schemeClr val="dk1"/>
              </a:buClr>
              <a:buSzPts val="3200"/>
              <a:buNone/>
            </a:pPr>
            <a:r>
              <a:rPr lang="en-US" sz="2400" dirty="0">
                <a:latin typeface="Open Sans" panose="020B0606030504020204"/>
                <a:ea typeface="Arial"/>
                <a:cs typeface="Arial"/>
                <a:sym typeface="Arial"/>
              </a:rPr>
              <a:t>  method of shoring is required in a particular situation. </a:t>
            </a:r>
            <a:endParaRPr sz="2400" dirty="0">
              <a:latin typeface="Open Sans" panose="020B0606030504020204"/>
            </a:endParaRPr>
          </a:p>
          <a:p>
            <a:pPr marL="228600" lvl="0" indent="-228600" algn="just" rtl="0">
              <a:lnSpc>
                <a:spcPct val="100000"/>
              </a:lnSpc>
              <a:spcBef>
                <a:spcPts val="1000"/>
              </a:spcBef>
              <a:spcAft>
                <a:spcPts val="0"/>
              </a:spcAft>
              <a:buClr>
                <a:schemeClr val="dk1"/>
              </a:buClr>
              <a:buSzPts val="3200"/>
              <a:buFont typeface="Noto Sans Symbols"/>
              <a:buChar char="▪"/>
            </a:pPr>
            <a:r>
              <a:rPr lang="en-US" sz="2400" dirty="0">
                <a:latin typeface="Open Sans" panose="020B0606030504020204"/>
                <a:ea typeface="Arial"/>
                <a:cs typeface="Arial"/>
                <a:sym typeface="Arial"/>
              </a:rPr>
              <a:t>Weight of construction materials </a:t>
            </a:r>
            <a:endParaRPr sz="2400" dirty="0">
              <a:latin typeface="Open Sans" panose="020B0606030504020204"/>
            </a:endParaRPr>
          </a:p>
          <a:p>
            <a:pPr marL="228600" lvl="0" indent="-228600" algn="just" rtl="0">
              <a:lnSpc>
                <a:spcPct val="100000"/>
              </a:lnSpc>
              <a:spcBef>
                <a:spcPts val="1000"/>
              </a:spcBef>
              <a:spcAft>
                <a:spcPts val="0"/>
              </a:spcAft>
              <a:buClr>
                <a:schemeClr val="dk1"/>
              </a:buClr>
              <a:buSzPts val="3200"/>
              <a:buFont typeface="Noto Sans Symbols"/>
              <a:buChar char="▪"/>
            </a:pPr>
            <a:r>
              <a:rPr lang="en-US" sz="2400" dirty="0">
                <a:latin typeface="Open Sans" panose="020B0606030504020204"/>
                <a:ea typeface="Arial"/>
                <a:cs typeface="Arial"/>
                <a:sym typeface="Arial"/>
              </a:rPr>
              <a:t>Weight of the structural elements to be           supported </a:t>
            </a:r>
            <a:endParaRPr sz="2400" dirty="0">
              <a:latin typeface="Open Sans" panose="020B0606030504020204"/>
            </a:endParaRPr>
          </a:p>
          <a:p>
            <a:pPr marL="228600" lvl="0" indent="-228600" algn="just" rtl="0">
              <a:lnSpc>
                <a:spcPct val="100000"/>
              </a:lnSpc>
              <a:spcBef>
                <a:spcPts val="1000"/>
              </a:spcBef>
              <a:spcAft>
                <a:spcPts val="0"/>
              </a:spcAft>
              <a:buClr>
                <a:schemeClr val="dk1"/>
              </a:buClr>
              <a:buSzPts val="3200"/>
              <a:buFont typeface="Noto Sans Symbols"/>
              <a:buChar char="▪"/>
            </a:pPr>
            <a:r>
              <a:rPr lang="en-US" sz="2400" dirty="0">
                <a:latin typeface="Open Sans" panose="020B0606030504020204"/>
                <a:ea typeface="Arial"/>
                <a:cs typeface="Arial"/>
                <a:sym typeface="Arial"/>
              </a:rPr>
              <a:t>The normal load capacity of the existing undamaged structure</a:t>
            </a:r>
            <a:endParaRPr sz="2400" dirty="0">
              <a:latin typeface="Open Sans" panose="020B0606030504020204"/>
            </a:endParaRPr>
          </a:p>
        </p:txBody>
      </p:sp>
      <p:sp>
        <p:nvSpPr>
          <p:cNvPr id="202" name="Google Shape;20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03" name="Google Shape;20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6"/>
          <p:cNvSpPr txBox="1">
            <a:spLocks noGrp="1"/>
          </p:cNvSpPr>
          <p:nvPr>
            <p:ph type="body" idx="1"/>
          </p:nvPr>
        </p:nvSpPr>
        <p:spPr>
          <a:xfrm>
            <a:off x="5761607" y="1468137"/>
            <a:ext cx="6184518" cy="4168321"/>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3200"/>
              <a:buFont typeface="Noto Sans Symbols"/>
              <a:buChar char="▪"/>
            </a:pPr>
            <a:r>
              <a:rPr lang="en-US" sz="2400" dirty="0">
                <a:latin typeface="Arial"/>
                <a:ea typeface="Arial"/>
                <a:cs typeface="Arial"/>
                <a:sym typeface="Arial"/>
              </a:rPr>
              <a:t>Condition of the structure to be      supported </a:t>
            </a:r>
            <a:endParaRPr sz="2400" dirty="0"/>
          </a:p>
          <a:p>
            <a:pPr marL="228600" lvl="0" indent="-25400" algn="just" rtl="0">
              <a:lnSpc>
                <a:spcPct val="100000"/>
              </a:lnSpc>
              <a:spcBef>
                <a:spcPts val="1000"/>
              </a:spcBef>
              <a:spcAft>
                <a:spcPts val="0"/>
              </a:spcAft>
              <a:buClr>
                <a:schemeClr val="dk1"/>
              </a:buClr>
              <a:buSzPts val="3200"/>
              <a:buFont typeface="Noto Sans Symbols"/>
              <a:buNone/>
            </a:pPr>
            <a:endParaRPr sz="2400" dirty="0">
              <a:latin typeface="Arial"/>
              <a:ea typeface="Arial"/>
              <a:cs typeface="Arial"/>
              <a:sym typeface="Arial"/>
            </a:endParaRPr>
          </a:p>
          <a:p>
            <a:pPr marL="228600" lvl="0" indent="-228600" algn="just" rtl="0">
              <a:lnSpc>
                <a:spcPct val="10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Condition of the foundation and floor/surface angle to determine stability of shoring</a:t>
            </a:r>
            <a:endParaRPr sz="2400" dirty="0"/>
          </a:p>
          <a:p>
            <a:pPr marL="228600" lvl="0" indent="-25400" algn="just" rtl="0">
              <a:lnSpc>
                <a:spcPct val="100000"/>
              </a:lnSpc>
              <a:spcBef>
                <a:spcPts val="1000"/>
              </a:spcBef>
              <a:spcAft>
                <a:spcPts val="0"/>
              </a:spcAft>
              <a:buClr>
                <a:schemeClr val="dk1"/>
              </a:buClr>
              <a:buSzPts val="3200"/>
              <a:buFont typeface="Noto Sans Symbols"/>
              <a:buNone/>
            </a:pPr>
            <a:endParaRPr sz="2400" dirty="0">
              <a:latin typeface="Arial"/>
              <a:ea typeface="Arial"/>
              <a:cs typeface="Arial"/>
              <a:sym typeface="Arial"/>
            </a:endParaRPr>
          </a:p>
          <a:p>
            <a:pPr marL="228600" lvl="0" indent="-228600" algn="just" rtl="0">
              <a:lnSpc>
                <a:spcPct val="10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Availability of shoring materials </a:t>
            </a:r>
            <a:endParaRPr sz="2400" dirty="0"/>
          </a:p>
          <a:p>
            <a:pPr marL="228600" lvl="0" indent="-25400" algn="just" rtl="0">
              <a:lnSpc>
                <a:spcPct val="100000"/>
              </a:lnSpc>
              <a:spcBef>
                <a:spcPts val="1000"/>
              </a:spcBef>
              <a:spcAft>
                <a:spcPts val="0"/>
              </a:spcAft>
              <a:buClr>
                <a:schemeClr val="dk1"/>
              </a:buClr>
              <a:buSzPts val="3200"/>
              <a:buFont typeface="Noto Sans Symbols"/>
              <a:buNone/>
            </a:pPr>
            <a:endParaRPr sz="2400" dirty="0">
              <a:latin typeface="Arial"/>
              <a:ea typeface="Arial"/>
              <a:cs typeface="Arial"/>
              <a:sym typeface="Arial"/>
            </a:endParaRPr>
          </a:p>
          <a:p>
            <a:pPr marL="228600" lvl="0" indent="-228600" algn="just" rtl="0">
              <a:lnSpc>
                <a:spcPct val="10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Lateral and vertical instability</a:t>
            </a:r>
            <a:endParaRPr sz="2400" dirty="0"/>
          </a:p>
        </p:txBody>
      </p:sp>
      <p:sp>
        <p:nvSpPr>
          <p:cNvPr id="210" name="Google Shape;21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1" name="Google Shape;21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00;p25"/>
          <p:cNvSpPr txBox="1">
            <a:spLocks/>
          </p:cNvSpPr>
          <p:nvPr/>
        </p:nvSpPr>
        <p:spPr>
          <a:xfrm>
            <a:off x="559294" y="1476658"/>
            <a:ext cx="4714043" cy="129706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Open Sans" panose="020B0606030504020204"/>
                <a:ea typeface="Arial"/>
                <a:cs typeface="Arial"/>
                <a:sym typeface="Arial"/>
              </a:rPr>
              <a:t>DETERMINING FACTORS</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1116516" y="2290439"/>
            <a:ext cx="5710411"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TYPES OF SHORING</a:t>
            </a:r>
            <a:endParaRPr lang="en-US" sz="4000" b="1" cap="none" dirty="0">
              <a:solidFill>
                <a:srgbClr val="FF0000"/>
              </a:solidFill>
              <a:latin typeface="Open Sans" panose="020B0606030504020204"/>
              <a:ea typeface="Arial"/>
              <a:cs typeface="Arial"/>
              <a:sym typeface="Arial"/>
            </a:endParaRPr>
          </a:p>
        </p:txBody>
      </p:sp>
      <p:sp>
        <p:nvSpPr>
          <p:cNvPr id="217" name="Google Shape;217;p27"/>
          <p:cNvSpPr txBox="1">
            <a:spLocks noGrp="1"/>
          </p:cNvSpPr>
          <p:nvPr>
            <p:ph type="body" idx="1"/>
          </p:nvPr>
        </p:nvSpPr>
        <p:spPr>
          <a:xfrm>
            <a:off x="7270358" y="1281645"/>
            <a:ext cx="4683464" cy="4166276"/>
          </a:xfrm>
          <a:prstGeom prst="rect">
            <a:avLst/>
          </a:prstGeom>
          <a:noFill/>
          <a:ln>
            <a:noFill/>
          </a:ln>
        </p:spPr>
        <p:txBody>
          <a:bodyPr spcFirstLastPara="1" wrap="square" lIns="91425" tIns="45700" rIns="91425" bIns="45700" anchor="t" anchorCtr="0">
            <a:noAutofit/>
          </a:bodyPr>
          <a:lstStyle/>
          <a:p>
            <a:pPr marL="514350" lvl="0" indent="-514350" algn="just" rtl="0">
              <a:lnSpc>
                <a:spcPct val="90000"/>
              </a:lnSpc>
              <a:spcBef>
                <a:spcPts val="0"/>
              </a:spcBef>
              <a:spcAft>
                <a:spcPts val="0"/>
              </a:spcAft>
              <a:buClr>
                <a:srgbClr val="FF0000"/>
              </a:buClr>
              <a:buSzPts val="3200"/>
              <a:buAutoNum type="arabicPeriod"/>
            </a:pPr>
            <a:r>
              <a:rPr lang="en-US" sz="2400" b="1" dirty="0">
                <a:solidFill>
                  <a:schemeClr val="tx1"/>
                </a:solidFill>
                <a:latin typeface="Arial"/>
                <a:ea typeface="Arial"/>
                <a:cs typeface="Arial"/>
                <a:sym typeface="Arial"/>
              </a:rPr>
              <a:t>Vertical Shoring</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The main purpose of the vertical shore is to </a:t>
            </a:r>
            <a:r>
              <a:rPr lang="en-US" sz="2400" b="1" dirty="0" err="1">
                <a:latin typeface="Arial"/>
                <a:ea typeface="Arial"/>
                <a:cs typeface="Arial"/>
                <a:sym typeface="Arial"/>
              </a:rPr>
              <a:t>stabilise</a:t>
            </a:r>
            <a:r>
              <a:rPr lang="en-US" sz="2400" dirty="0">
                <a:latin typeface="Arial"/>
                <a:ea typeface="Arial"/>
                <a:cs typeface="Arial"/>
                <a:sym typeface="Arial"/>
              </a:rPr>
              <a:t> damaged floors, ceilings or roofs. It can also be used to </a:t>
            </a:r>
            <a:r>
              <a:rPr lang="en-US" sz="2400" b="1" dirty="0">
                <a:latin typeface="Arial"/>
                <a:ea typeface="Arial"/>
                <a:cs typeface="Arial"/>
                <a:sym typeface="Arial"/>
              </a:rPr>
              <a:t>replace</a:t>
            </a:r>
            <a:r>
              <a:rPr lang="en-US" sz="2400" dirty="0">
                <a:latin typeface="Arial"/>
                <a:ea typeface="Arial"/>
                <a:cs typeface="Arial"/>
                <a:sym typeface="Arial"/>
              </a:rPr>
              <a:t> missing or unstable bearing walls or columns</a:t>
            </a:r>
            <a:endParaRPr sz="2400" dirty="0">
              <a:solidFill>
                <a:schemeClr val="dk1"/>
              </a:solidFill>
              <a:latin typeface="Arial"/>
              <a:ea typeface="Arial"/>
              <a:cs typeface="Arial"/>
              <a:sym typeface="Arial"/>
            </a:endParaRPr>
          </a:p>
        </p:txBody>
      </p:sp>
      <p:sp>
        <p:nvSpPr>
          <p:cNvPr id="218" name="Google Shape;2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9" name="Google Shape;21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0" name="Google Shape;220;p27" descr="Vertical2"/>
          <p:cNvPicPr preferRelativeResize="0"/>
          <p:nvPr/>
        </p:nvPicPr>
        <p:blipFill rotWithShape="1">
          <a:blip r:embed="rId3">
            <a:alphaModFix/>
          </a:blip>
          <a:srcRect/>
          <a:stretch/>
        </p:blipFill>
        <p:spPr>
          <a:xfrm>
            <a:off x="9774313" y="5062293"/>
            <a:ext cx="2179509" cy="1659182"/>
          </a:xfrm>
          <a:prstGeom prst="rect">
            <a:avLst/>
          </a:prstGeom>
          <a:noFill/>
          <a:ln>
            <a:noFill/>
          </a:ln>
        </p:spPr>
      </p:pic>
      <p:sp>
        <p:nvSpPr>
          <p:cNvPr id="221" name="Google Shape;221;p27"/>
          <p:cNvSpPr txBox="1"/>
          <p:nvPr/>
        </p:nvSpPr>
        <p:spPr>
          <a:xfrm>
            <a:off x="8894949" y="4528893"/>
            <a:ext cx="3200400" cy="533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b="1" i="0" u="sng" strike="noStrike" cap="none" dirty="0">
                <a:solidFill>
                  <a:schemeClr val="dk1"/>
                </a:solidFill>
                <a:latin typeface="Arial"/>
                <a:ea typeface="Arial"/>
                <a:cs typeface="Arial"/>
                <a:sym typeface="Arial"/>
              </a:rPr>
              <a:t>Vertical Shore</a:t>
            </a:r>
            <a:endParaRPr dirty="0"/>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401953" y="1896567"/>
            <a:ext cx="4194205" cy="2217209"/>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3600" b="1" dirty="0">
                <a:solidFill>
                  <a:srgbClr val="FF0000"/>
                </a:solidFill>
                <a:latin typeface="Open Sans" panose="020B0606030504020204"/>
                <a:ea typeface="Arial"/>
                <a:cs typeface="Arial"/>
                <a:sym typeface="Arial"/>
              </a:rPr>
              <a:t>VERTICAL SHORE SPECIFICATIONS</a:t>
            </a:r>
            <a:endParaRPr lang="en-US" sz="3600" b="1" cap="none" dirty="0">
              <a:solidFill>
                <a:srgbClr val="FF0000"/>
              </a:solidFill>
              <a:latin typeface="Open Sans" panose="020B0606030504020204"/>
              <a:ea typeface="Arial"/>
              <a:cs typeface="Arial"/>
              <a:sym typeface="Arial"/>
            </a:endParaRPr>
          </a:p>
        </p:txBody>
      </p:sp>
      <p:sp>
        <p:nvSpPr>
          <p:cNvPr id="227" name="Google Shape;22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28" name="Google Shape;2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9" name="Google Shape;229;p28"/>
          <p:cNvPicPr preferRelativeResize="0"/>
          <p:nvPr/>
        </p:nvPicPr>
        <p:blipFill rotWithShape="1">
          <a:blip r:embed="rId3">
            <a:alphaModFix/>
          </a:blip>
          <a:srcRect/>
          <a:stretch/>
        </p:blipFill>
        <p:spPr>
          <a:xfrm>
            <a:off x="5090747" y="1008322"/>
            <a:ext cx="7017798" cy="4971800"/>
          </a:xfrm>
          <a:prstGeom prst="rect">
            <a:avLst/>
          </a:prstGeom>
          <a:noFill/>
          <a:ln>
            <a:noFill/>
          </a:ln>
        </p:spPr>
      </p:pic>
      <p:sp>
        <p:nvSpPr>
          <p:cNvPr id="230" name="Google Shape;230;p28"/>
          <p:cNvSpPr txBox="1"/>
          <p:nvPr/>
        </p:nvSpPr>
        <p:spPr>
          <a:xfrm>
            <a:off x="5512777" y="5965488"/>
            <a:ext cx="677720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Arial"/>
                <a:ea typeface="Arial"/>
                <a:cs typeface="Arial"/>
                <a:sym typeface="Arial"/>
              </a:rPr>
              <a:t>  </a:t>
            </a:r>
            <a:r>
              <a:rPr lang="en-US" sz="2000" dirty="0">
                <a:solidFill>
                  <a:schemeClr val="dk1"/>
                </a:solidFill>
                <a:latin typeface="Open Sans" panose="020B0606030504020204"/>
                <a:sym typeface="Arial"/>
              </a:rPr>
              <a:t>WITH 10X10 CM POST, HEADER AND SOLE PLATE</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158983" y="2459053"/>
            <a:ext cx="5712827" cy="1651247"/>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TYPES OF SHORING</a:t>
            </a:r>
            <a:endParaRPr lang="en-US" sz="4000" b="1" cap="none" dirty="0">
              <a:solidFill>
                <a:srgbClr val="FF0000"/>
              </a:solidFill>
              <a:latin typeface="Arial"/>
              <a:ea typeface="Arial"/>
              <a:cs typeface="Arial"/>
              <a:sym typeface="Arial"/>
            </a:endParaRPr>
          </a:p>
        </p:txBody>
      </p:sp>
      <p:sp>
        <p:nvSpPr>
          <p:cNvPr id="236" name="Google Shape;236;p29"/>
          <p:cNvSpPr txBox="1">
            <a:spLocks noGrp="1"/>
          </p:cNvSpPr>
          <p:nvPr>
            <p:ph type="body" idx="1"/>
          </p:nvPr>
        </p:nvSpPr>
        <p:spPr>
          <a:xfrm>
            <a:off x="6555116" y="1473868"/>
            <a:ext cx="5358458" cy="236666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b="1" dirty="0">
                <a:solidFill>
                  <a:schemeClr val="tx1"/>
                </a:solidFill>
                <a:latin typeface="Open Sans" panose="020B0606030504020204"/>
              </a:rPr>
              <a:t>2</a:t>
            </a:r>
            <a:r>
              <a:rPr lang="en-US" sz="2400" b="1" dirty="0">
                <a:solidFill>
                  <a:schemeClr val="tx1"/>
                </a:solidFill>
                <a:latin typeface="Open Sans" panose="020B0606030504020204"/>
              </a:rPr>
              <a:t>. Window/Door</a:t>
            </a:r>
            <a:r>
              <a:rPr lang="en-US" sz="2400" b="1" dirty="0">
                <a:solidFill>
                  <a:schemeClr val="tx1"/>
                </a:solidFill>
                <a:latin typeface="Open Sans" panose="020B0606030504020204"/>
                <a:ea typeface="Arial"/>
                <a:cs typeface="Arial"/>
                <a:sym typeface="Arial"/>
              </a:rPr>
              <a:t> Shoring</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Open Sans" panose="020B0606030504020204"/>
                <a:ea typeface="Arial"/>
                <a:cs typeface="Arial"/>
                <a:sym typeface="Arial"/>
              </a:rPr>
              <a:t>This type of shore supports a window or door that is in danger of collapse. Diagonal braces are only used when the opening is not needed for </a:t>
            </a:r>
            <a:r>
              <a:rPr lang="en-US" sz="2400" b="1" dirty="0">
                <a:solidFill>
                  <a:schemeClr val="tx1"/>
                </a:solidFill>
                <a:latin typeface="Open Sans" panose="020B0606030504020204"/>
                <a:ea typeface="Arial"/>
                <a:cs typeface="Arial"/>
                <a:sym typeface="Arial"/>
              </a:rPr>
              <a:t>access</a:t>
            </a:r>
            <a:r>
              <a:rPr lang="en-US" sz="2400" dirty="0">
                <a:solidFill>
                  <a:schemeClr val="tx1"/>
                </a:solidFill>
                <a:latin typeface="Open Sans" panose="020B0606030504020204"/>
                <a:ea typeface="Arial"/>
                <a:cs typeface="Arial"/>
                <a:sym typeface="Arial"/>
              </a:rPr>
              <a:t> or </a:t>
            </a:r>
            <a:r>
              <a:rPr lang="en-US" sz="2400" b="1" dirty="0">
                <a:solidFill>
                  <a:schemeClr val="tx1"/>
                </a:solidFill>
                <a:latin typeface="Open Sans" panose="020B0606030504020204"/>
                <a:ea typeface="Arial"/>
                <a:cs typeface="Arial"/>
                <a:sym typeface="Arial"/>
              </a:rPr>
              <a:t>egress</a:t>
            </a:r>
            <a:r>
              <a:rPr lang="en-US" sz="2400" dirty="0">
                <a:latin typeface="Open Sans" panose="020B0606030504020204"/>
                <a:ea typeface="Arial"/>
                <a:cs typeface="Arial"/>
                <a:sym typeface="Arial"/>
              </a:rPr>
              <a:t>.</a:t>
            </a:r>
            <a:endParaRPr sz="2400" dirty="0">
              <a:solidFill>
                <a:schemeClr val="dk1"/>
              </a:solidFill>
              <a:latin typeface="Open Sans" panose="020B0606030504020204"/>
              <a:ea typeface="Arial"/>
              <a:cs typeface="Arial"/>
              <a:sym typeface="Arial"/>
            </a:endParaRPr>
          </a:p>
        </p:txBody>
      </p:sp>
      <p:sp>
        <p:nvSpPr>
          <p:cNvPr id="237" name="Google Shape;2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8" name="Google Shape;2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29"/>
          <p:cNvPicPr preferRelativeResize="0"/>
          <p:nvPr/>
        </p:nvPicPr>
        <p:blipFill rotWithShape="1">
          <a:blip r:embed="rId3">
            <a:alphaModFix/>
          </a:blip>
          <a:srcRect/>
          <a:stretch/>
        </p:blipFill>
        <p:spPr>
          <a:xfrm>
            <a:off x="8487052" y="3840536"/>
            <a:ext cx="3426522" cy="2242363"/>
          </a:xfrm>
          <a:prstGeom prst="rect">
            <a:avLst/>
          </a:prstGeom>
          <a:noFill/>
          <a:ln>
            <a:noFill/>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354852" y="2221661"/>
            <a:ext cx="5521909" cy="1203124"/>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TYPES OF SHORING</a:t>
            </a:r>
            <a:endParaRPr lang="en-US" sz="4000" b="1" cap="none" dirty="0">
              <a:solidFill>
                <a:srgbClr val="FF0000"/>
              </a:solidFill>
              <a:latin typeface="Arial"/>
              <a:ea typeface="Arial"/>
              <a:cs typeface="Arial"/>
              <a:sym typeface="Arial"/>
            </a:endParaRPr>
          </a:p>
        </p:txBody>
      </p:sp>
      <p:sp>
        <p:nvSpPr>
          <p:cNvPr id="245" name="Google Shape;245;p30"/>
          <p:cNvSpPr txBox="1">
            <a:spLocks noGrp="1"/>
          </p:cNvSpPr>
          <p:nvPr>
            <p:ph type="body" idx="1"/>
          </p:nvPr>
        </p:nvSpPr>
        <p:spPr>
          <a:xfrm>
            <a:off x="5723792" y="1136342"/>
            <a:ext cx="6348870" cy="4191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3200" b="1" dirty="0">
                <a:solidFill>
                  <a:srgbClr val="FF0000"/>
                </a:solidFill>
                <a:latin typeface="Arial"/>
                <a:ea typeface="Arial"/>
                <a:cs typeface="Arial"/>
                <a:sym typeface="Arial"/>
              </a:rPr>
              <a:t>3</a:t>
            </a:r>
            <a:r>
              <a:rPr lang="en-US" sz="2400" b="1" dirty="0">
                <a:solidFill>
                  <a:schemeClr val="tx1"/>
                </a:solidFill>
                <a:latin typeface="Open Sans" panose="020B0606030504020204"/>
                <a:ea typeface="Arial"/>
                <a:cs typeface="Arial"/>
                <a:sym typeface="Arial"/>
              </a:rPr>
              <a:t>. Other Types of Shoring</a:t>
            </a:r>
            <a:r>
              <a:rPr lang="en-US" sz="2400" dirty="0">
                <a:solidFill>
                  <a:schemeClr val="tx1"/>
                </a:solidFill>
                <a:latin typeface="Open Sans" panose="020B0606030504020204"/>
              </a:rPr>
              <a:t> </a:t>
            </a:r>
            <a:endParaRPr sz="2400" b="1" dirty="0">
              <a:solidFill>
                <a:schemeClr val="tx1"/>
              </a:solidFill>
              <a:latin typeface="Open Sans" panose="020B0606030504020204"/>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Several additional types of shores can be used in collapsed structures, though they will not be taught in this course. Your reference material discusses them in further detail. Some examples include:.</a:t>
            </a:r>
            <a:endParaRPr sz="2400" dirty="0">
              <a:solidFill>
                <a:schemeClr val="tx1"/>
              </a:solidFill>
              <a:latin typeface="Arial"/>
              <a:ea typeface="Arial"/>
              <a:cs typeface="Arial"/>
              <a:sym typeface="Arial"/>
            </a:endParaRPr>
          </a:p>
        </p:txBody>
      </p:sp>
      <p:sp>
        <p:nvSpPr>
          <p:cNvPr id="246" name="Google Shape;2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47" name="Google Shape;24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310452" y="2297864"/>
            <a:ext cx="3798696" cy="1540271"/>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4000" b="1" dirty="0">
                <a:solidFill>
                  <a:srgbClr val="FF0000"/>
                </a:solidFill>
                <a:latin typeface="Open Sans" panose="020B0606030504020204"/>
                <a:ea typeface="Arial"/>
                <a:cs typeface="Arial"/>
                <a:sym typeface="Arial"/>
              </a:rPr>
              <a:t>OTHER TYPES OF SHORING</a:t>
            </a:r>
            <a:endParaRPr lang="en-US" sz="4000" b="1" cap="none" dirty="0">
              <a:solidFill>
                <a:srgbClr val="FF0000"/>
              </a:solidFill>
              <a:latin typeface="Open Sans" panose="020B0606030504020204"/>
              <a:ea typeface="Arial"/>
              <a:cs typeface="Arial"/>
              <a:sym typeface="Arial"/>
            </a:endParaRPr>
          </a:p>
        </p:txBody>
      </p:sp>
      <p:sp>
        <p:nvSpPr>
          <p:cNvPr id="253" name="Google Shape;253;p31"/>
          <p:cNvSpPr txBox="1">
            <a:spLocks noGrp="1"/>
          </p:cNvSpPr>
          <p:nvPr>
            <p:ph type="body" idx="1"/>
          </p:nvPr>
        </p:nvSpPr>
        <p:spPr>
          <a:xfrm>
            <a:off x="4941278" y="1118587"/>
            <a:ext cx="7100702" cy="326681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3200" b="1" dirty="0" err="1">
                <a:solidFill>
                  <a:schemeClr val="tx1"/>
                </a:solidFill>
                <a:latin typeface="Arial"/>
                <a:ea typeface="Arial"/>
                <a:cs typeface="Arial"/>
                <a:sym typeface="Arial"/>
              </a:rPr>
              <a:t>i</a:t>
            </a:r>
            <a:r>
              <a:rPr lang="en-US" sz="3200" b="1" dirty="0">
                <a:solidFill>
                  <a:schemeClr val="tx1"/>
                </a:solidFill>
                <a:latin typeface="Arial"/>
                <a:ea typeface="Arial"/>
                <a:cs typeface="Arial"/>
                <a:sym typeface="Arial"/>
              </a:rPr>
              <a:t>. </a:t>
            </a:r>
            <a:r>
              <a:rPr lang="en-US" sz="2400" b="1" dirty="0">
                <a:solidFill>
                  <a:schemeClr val="tx1"/>
                </a:solidFill>
                <a:latin typeface="Arial"/>
                <a:ea typeface="Arial"/>
                <a:cs typeface="Arial"/>
                <a:sym typeface="Arial"/>
              </a:rPr>
              <a:t>T-Spot Shore:</a:t>
            </a:r>
            <a:r>
              <a:rPr lang="en-US" sz="2400" dirty="0">
                <a:solidFill>
                  <a:schemeClr val="tx1"/>
                </a:solidFill>
                <a:latin typeface="Arial"/>
                <a:ea typeface="Arial"/>
                <a:cs typeface="Arial"/>
                <a:sym typeface="Arial"/>
              </a:rPr>
              <a: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The main purpose of the T-shore is to initially stabilize damaged floors, ceilings or roofs, so that the more substantial shoring can be constructed at less risk. This shore is </a:t>
            </a:r>
            <a:r>
              <a:rPr lang="en-US" sz="2400" b="1" dirty="0">
                <a:latin typeface="Arial"/>
                <a:ea typeface="Arial"/>
                <a:cs typeface="Arial"/>
                <a:sym typeface="Arial"/>
              </a:rPr>
              <a:t>quickly placed</a:t>
            </a:r>
            <a:r>
              <a:rPr lang="en-US" sz="2400" dirty="0">
                <a:latin typeface="Arial"/>
                <a:ea typeface="Arial"/>
                <a:cs typeface="Arial"/>
                <a:sym typeface="Arial"/>
              </a:rPr>
              <a:t> and only </a:t>
            </a:r>
            <a:r>
              <a:rPr lang="en-US" sz="2400" b="1" dirty="0">
                <a:latin typeface="Arial"/>
                <a:ea typeface="Arial"/>
                <a:cs typeface="Arial"/>
                <a:sym typeface="Arial"/>
              </a:rPr>
              <a:t>temporary</a:t>
            </a:r>
            <a:r>
              <a:rPr lang="en-US" sz="2400" dirty="0">
                <a:latin typeface="Arial"/>
                <a:ea typeface="Arial"/>
                <a:cs typeface="Arial"/>
                <a:sym typeface="Arial"/>
              </a:rPr>
              <a:t>, also used during quick extrication of a victim</a:t>
            </a:r>
            <a:endParaRPr sz="2400" dirty="0">
              <a:solidFill>
                <a:schemeClr val="dk1"/>
              </a:solidFill>
              <a:latin typeface="Arial"/>
              <a:ea typeface="Arial"/>
              <a:cs typeface="Arial"/>
              <a:sym typeface="Arial"/>
            </a:endParaRPr>
          </a:p>
        </p:txBody>
      </p:sp>
      <p:sp>
        <p:nvSpPr>
          <p:cNvPr id="254" name="Google Shape;2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55" name="Google Shape;25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56" name="Google Shape;256;p31" descr="T-Spot shore"/>
          <p:cNvPicPr preferRelativeResize="0"/>
          <p:nvPr/>
        </p:nvPicPr>
        <p:blipFill rotWithShape="1">
          <a:blip r:embed="rId3">
            <a:alphaModFix/>
          </a:blip>
          <a:srcRect/>
          <a:stretch/>
        </p:blipFill>
        <p:spPr>
          <a:xfrm>
            <a:off x="8610600" y="4162534"/>
            <a:ext cx="3260741" cy="2376378"/>
          </a:xfrm>
          <a:prstGeom prst="rect">
            <a:avLst/>
          </a:prstGeom>
          <a:noFill/>
          <a:ln>
            <a:noFill/>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a:spLocks noGrp="1"/>
          </p:cNvSpPr>
          <p:nvPr>
            <p:ph type="title"/>
          </p:nvPr>
        </p:nvSpPr>
        <p:spPr>
          <a:xfrm>
            <a:off x="621438" y="2182303"/>
            <a:ext cx="3840332" cy="1427641"/>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4000" b="1" dirty="0">
                <a:solidFill>
                  <a:srgbClr val="FF0000"/>
                </a:solidFill>
                <a:latin typeface="Open Sans" panose="020B0606030504020204"/>
                <a:ea typeface="Arial"/>
                <a:cs typeface="Arial"/>
                <a:sym typeface="Arial"/>
              </a:rPr>
              <a:t>OTHER TYPES OF SHORING</a:t>
            </a:r>
            <a:endParaRPr lang="en-US" sz="4000" b="1" cap="none" dirty="0">
              <a:solidFill>
                <a:srgbClr val="FF0000"/>
              </a:solidFill>
              <a:latin typeface="Open Sans" panose="020B0606030504020204"/>
              <a:ea typeface="Arial"/>
              <a:cs typeface="Arial"/>
              <a:sym typeface="Arial"/>
            </a:endParaRPr>
          </a:p>
        </p:txBody>
      </p:sp>
      <p:sp>
        <p:nvSpPr>
          <p:cNvPr id="262" name="Google Shape;262;p32"/>
          <p:cNvSpPr txBox="1">
            <a:spLocks noGrp="1"/>
          </p:cNvSpPr>
          <p:nvPr>
            <p:ph type="body" idx="1"/>
          </p:nvPr>
        </p:nvSpPr>
        <p:spPr>
          <a:xfrm>
            <a:off x="5679831" y="1008322"/>
            <a:ext cx="6237654" cy="362191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2400" b="1" dirty="0">
                <a:solidFill>
                  <a:schemeClr val="tx1"/>
                </a:solidFill>
                <a:latin typeface="Arial"/>
                <a:ea typeface="Arial"/>
                <a:cs typeface="Arial"/>
                <a:sym typeface="Arial"/>
              </a:rPr>
              <a:t>ii. </a:t>
            </a:r>
            <a:r>
              <a:rPr lang="en-US" sz="2400" b="1" dirty="0" err="1">
                <a:solidFill>
                  <a:schemeClr val="tx1"/>
                </a:solidFill>
                <a:latin typeface="Arial"/>
                <a:ea typeface="Arial"/>
                <a:cs typeface="Arial"/>
                <a:sym typeface="Arial"/>
              </a:rPr>
              <a:t>Raker</a:t>
            </a:r>
            <a:r>
              <a:rPr lang="en-US" sz="2400" b="1" dirty="0">
                <a:solidFill>
                  <a:schemeClr val="tx1"/>
                </a:solidFill>
                <a:latin typeface="Arial"/>
                <a:ea typeface="Arial"/>
                <a:cs typeface="Arial"/>
                <a:sym typeface="Arial"/>
              </a:rPr>
              <a:t> Shore:</a:t>
            </a:r>
            <a:r>
              <a:rPr lang="en-US" sz="2400" dirty="0">
                <a:solidFill>
                  <a:schemeClr val="tx1"/>
                </a:solidFill>
                <a:latin typeface="Arial"/>
                <a:ea typeface="Arial"/>
                <a:cs typeface="Arial"/>
                <a:sym typeface="Arial"/>
              </a:rPr>
              <a: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Open Sans" panose="020B0606030504020204"/>
                <a:ea typeface="Arial"/>
                <a:cs typeface="Arial"/>
                <a:sym typeface="Arial"/>
              </a:rPr>
              <a:t>A triangular system of shoring used to support leaning or unstable walls or columns. </a:t>
            </a:r>
            <a:r>
              <a:rPr lang="en-US" dirty="0" err="1">
                <a:latin typeface="Open Sans" panose="020B0606030504020204"/>
                <a:ea typeface="Arial"/>
                <a:cs typeface="Arial"/>
                <a:sym typeface="Arial"/>
              </a:rPr>
              <a:t>Rakers</a:t>
            </a:r>
            <a:r>
              <a:rPr lang="en-US" dirty="0">
                <a:latin typeface="Open Sans" panose="020B0606030504020204"/>
                <a:ea typeface="Arial"/>
                <a:cs typeface="Arial"/>
                <a:sym typeface="Arial"/>
              </a:rPr>
              <a:t> must always be installed in series; at least </a:t>
            </a:r>
            <a:r>
              <a:rPr lang="en-US" b="1" dirty="0">
                <a:latin typeface="Open Sans" panose="020B0606030504020204"/>
                <a:ea typeface="Arial"/>
                <a:cs typeface="Arial"/>
                <a:sym typeface="Arial"/>
              </a:rPr>
              <a:t>two </a:t>
            </a:r>
            <a:r>
              <a:rPr lang="en-US" dirty="0">
                <a:latin typeface="Open Sans" panose="020B0606030504020204"/>
                <a:ea typeface="Arial"/>
                <a:cs typeface="Arial"/>
                <a:sym typeface="Arial"/>
              </a:rPr>
              <a:t>must be erected in any given situation</a:t>
            </a:r>
            <a:endParaRPr dirty="0">
              <a:solidFill>
                <a:schemeClr val="dk1"/>
              </a:solidFill>
              <a:latin typeface="Open Sans" panose="020B0606030504020204"/>
              <a:ea typeface="Arial"/>
              <a:cs typeface="Arial"/>
              <a:sym typeface="Arial"/>
            </a:endParaRPr>
          </a:p>
        </p:txBody>
      </p:sp>
      <p:sp>
        <p:nvSpPr>
          <p:cNvPr id="263" name="Google Shape;2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64" name="Google Shape;2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65" name="Google Shape;265;p32" descr="Raker"/>
          <p:cNvPicPr preferRelativeResize="0"/>
          <p:nvPr/>
        </p:nvPicPr>
        <p:blipFill rotWithShape="1">
          <a:blip r:embed="rId3">
            <a:alphaModFix/>
          </a:blip>
          <a:srcRect b="1911"/>
          <a:stretch/>
        </p:blipFill>
        <p:spPr>
          <a:xfrm>
            <a:off x="8243277" y="4525514"/>
            <a:ext cx="3318048" cy="2332486"/>
          </a:xfrm>
          <a:prstGeom prst="rect">
            <a:avLst/>
          </a:prstGeom>
          <a:noFill/>
          <a:ln>
            <a:noFill/>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88887" y="1751458"/>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OBJECTIVES</a:t>
            </a:r>
            <a:r>
              <a:rPr lang="en-US" dirty="0">
                <a:solidFill>
                  <a:srgbClr val="FF0000"/>
                </a:solidFill>
              </a:rPr>
              <a:t> </a:t>
            </a:r>
          </a:p>
        </p:txBody>
      </p:sp>
      <p:sp>
        <p:nvSpPr>
          <p:cNvPr id="113" name="Google Shape;113;p15"/>
          <p:cNvSpPr txBox="1">
            <a:spLocks noGrp="1"/>
          </p:cNvSpPr>
          <p:nvPr>
            <p:ph type="body" idx="1"/>
          </p:nvPr>
        </p:nvSpPr>
        <p:spPr>
          <a:xfrm>
            <a:off x="6269165" y="1930424"/>
            <a:ext cx="5734473" cy="41145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dirty="0">
                <a:latin typeface="Arial"/>
                <a:ea typeface="Arial"/>
                <a:cs typeface="Arial"/>
                <a:sym typeface="Arial"/>
              </a:rPr>
              <a:t>Define shoring and identify its components. </a:t>
            </a:r>
            <a:endParaRPr dirty="0"/>
          </a:p>
          <a:p>
            <a:pPr marL="0" lvl="0" indent="0" algn="just" rtl="0">
              <a:lnSpc>
                <a:spcPct val="90000"/>
              </a:lnSpc>
              <a:spcBef>
                <a:spcPts val="1000"/>
              </a:spcBef>
              <a:spcAft>
                <a:spcPts val="0"/>
              </a:spcAft>
              <a:buClr>
                <a:schemeClr val="dk1"/>
              </a:buClr>
              <a:buSzPts val="3200"/>
              <a:buNone/>
            </a:pPr>
            <a:endParaRPr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Arial"/>
                <a:ea typeface="Arial"/>
                <a:cs typeface="Arial"/>
                <a:sym typeface="Arial"/>
              </a:rPr>
              <a:t>List the factors that determine the design and method of shoring. </a:t>
            </a:r>
            <a:endParaRPr dirty="0"/>
          </a:p>
          <a:p>
            <a:pPr marL="0" lvl="0" indent="0" algn="just" rtl="0">
              <a:lnSpc>
                <a:spcPct val="90000"/>
              </a:lnSpc>
              <a:spcBef>
                <a:spcPts val="1000"/>
              </a:spcBef>
              <a:spcAft>
                <a:spcPts val="0"/>
              </a:spcAft>
              <a:buClr>
                <a:schemeClr val="dk1"/>
              </a:buClr>
              <a:buSzPts val="3200"/>
              <a:buNone/>
            </a:pPr>
            <a:endParaRPr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Arial"/>
                <a:ea typeface="Arial"/>
                <a:cs typeface="Arial"/>
                <a:sym typeface="Arial"/>
              </a:rPr>
              <a:t>Describe four types of shoring. </a:t>
            </a:r>
            <a:endParaRPr dirty="0"/>
          </a:p>
        </p:txBody>
      </p:sp>
      <p:sp>
        <p:nvSpPr>
          <p:cNvPr id="114"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6" name="Google Shape;116;p15"/>
          <p:cNvSpPr txBox="1"/>
          <p:nvPr/>
        </p:nvSpPr>
        <p:spPr>
          <a:xfrm>
            <a:off x="43787" y="2670297"/>
            <a:ext cx="5577348"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panose="020B0606030504020204"/>
                <a:sym typeface="Arial"/>
              </a:rPr>
              <a:t>Upon completing of this lesson, you will be able to :-</a:t>
            </a:r>
            <a:endParaRPr sz="2800" dirty="0">
              <a:latin typeface="Open Sans" panose="020B0606030504020204"/>
            </a:endParaRPr>
          </a:p>
        </p:txBody>
      </p:sp>
      <p:sp>
        <p:nvSpPr>
          <p:cNvPr id="117" name="Google Shape;117;p15"/>
          <p:cNvSpPr/>
          <p:nvPr/>
        </p:nvSpPr>
        <p:spPr>
          <a:xfrm>
            <a:off x="5556848" y="2019777"/>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18" name="Google Shape;118;p15"/>
          <p:cNvSpPr/>
          <p:nvPr/>
        </p:nvSpPr>
        <p:spPr>
          <a:xfrm>
            <a:off x="5556848" y="334668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19" name="Google Shape;119;p15"/>
          <p:cNvSpPr/>
          <p:nvPr/>
        </p:nvSpPr>
        <p:spPr>
          <a:xfrm>
            <a:off x="5556848" y="4712677"/>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5637" y="43600"/>
            <a:ext cx="1376363" cy="9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xfrm>
            <a:off x="740652" y="2298144"/>
            <a:ext cx="3938308" cy="147222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4000" b="1" dirty="0">
                <a:solidFill>
                  <a:srgbClr val="FF0000"/>
                </a:solidFill>
                <a:latin typeface="Open Sans" panose="020B0606030504020204"/>
                <a:ea typeface="Arial"/>
                <a:cs typeface="Arial"/>
                <a:sym typeface="Arial"/>
              </a:rPr>
              <a:t>OTHER TYPES OF SHORING</a:t>
            </a:r>
            <a:endParaRPr lang="en-US" sz="4000" b="1" cap="none" dirty="0">
              <a:solidFill>
                <a:srgbClr val="FF0000"/>
              </a:solidFill>
              <a:latin typeface="Open Sans" panose="020B0606030504020204"/>
              <a:ea typeface="Arial"/>
              <a:cs typeface="Arial"/>
              <a:sym typeface="Arial"/>
            </a:endParaRPr>
          </a:p>
        </p:txBody>
      </p:sp>
      <p:sp>
        <p:nvSpPr>
          <p:cNvPr id="271" name="Google Shape;271;p33"/>
          <p:cNvSpPr txBox="1">
            <a:spLocks noGrp="1"/>
          </p:cNvSpPr>
          <p:nvPr>
            <p:ph type="body" idx="1"/>
          </p:nvPr>
        </p:nvSpPr>
        <p:spPr>
          <a:xfrm>
            <a:off x="5627077" y="1008322"/>
            <a:ext cx="6428534" cy="387066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3200" b="1" dirty="0">
                <a:solidFill>
                  <a:schemeClr val="tx1"/>
                </a:solidFill>
                <a:latin typeface="Arial"/>
                <a:ea typeface="Arial"/>
                <a:cs typeface="Arial"/>
                <a:sym typeface="Arial"/>
              </a:rPr>
              <a:t>iii. Laced Post Shore:</a:t>
            </a:r>
            <a:r>
              <a:rPr lang="en-US" sz="3200" dirty="0">
                <a:solidFill>
                  <a:schemeClr val="tx1"/>
                </a:solidFill>
                <a:latin typeface="Arial"/>
                <a:ea typeface="Arial"/>
                <a:cs typeface="Arial"/>
                <a:sym typeface="Arial"/>
              </a:rPr>
              <a:t> </a:t>
            </a:r>
            <a:endParaRPr dirty="0">
              <a:solidFill>
                <a:schemeClr val="tx1"/>
              </a:solidFill>
            </a:endParaRPr>
          </a:p>
          <a:p>
            <a:pPr marL="0" lvl="0" indent="0" algn="just"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Arial"/>
                <a:ea typeface="Arial"/>
                <a:cs typeface="Arial"/>
                <a:sym typeface="Arial"/>
              </a:rPr>
              <a:t>A high-capacity, four-post system that is used to support sagging floors and ceilings, or other overhead hazards. It can be used as a safe haven.</a:t>
            </a:r>
            <a:endParaRPr dirty="0">
              <a:solidFill>
                <a:schemeClr val="dk1"/>
              </a:solidFill>
              <a:latin typeface="Arial"/>
              <a:ea typeface="Arial"/>
              <a:cs typeface="Arial"/>
              <a:sym typeface="Arial"/>
            </a:endParaRPr>
          </a:p>
        </p:txBody>
      </p:sp>
      <p:sp>
        <p:nvSpPr>
          <p:cNvPr id="272" name="Google Shape;27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73" name="Google Shape;2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74" name="Google Shape;274;p33" descr="Lace"/>
          <p:cNvPicPr preferRelativeResize="0"/>
          <p:nvPr/>
        </p:nvPicPr>
        <p:blipFill rotWithShape="1">
          <a:blip r:embed="rId3">
            <a:alphaModFix/>
          </a:blip>
          <a:srcRect t="3072" b="9500"/>
          <a:stretch/>
        </p:blipFill>
        <p:spPr>
          <a:xfrm>
            <a:off x="8779276" y="4607510"/>
            <a:ext cx="3072414" cy="1670241"/>
          </a:xfrm>
          <a:prstGeom prst="rect">
            <a:avLst/>
          </a:prstGeom>
          <a:noFill/>
          <a:ln>
            <a:noFill/>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34"/>
          <p:cNvSpPr txBox="1">
            <a:spLocks noGrp="1"/>
          </p:cNvSpPr>
          <p:nvPr>
            <p:ph type="body" idx="1"/>
          </p:nvPr>
        </p:nvSpPr>
        <p:spPr>
          <a:xfrm>
            <a:off x="7272767" y="1439209"/>
            <a:ext cx="4800600" cy="255659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b="1" dirty="0">
                <a:solidFill>
                  <a:schemeClr val="tx1"/>
                </a:solidFill>
                <a:latin typeface="Open Sans" panose="020B0606030504020204"/>
                <a:ea typeface="Arial"/>
                <a:cs typeface="Arial"/>
                <a:sym typeface="Arial"/>
              </a:rPr>
              <a:t>iii. Horizontal Shore :</a:t>
            </a:r>
            <a:r>
              <a:rPr lang="en-US" dirty="0">
                <a:solidFill>
                  <a:schemeClr val="tx1"/>
                </a:solidFill>
                <a:latin typeface="Open Sans" panose="020B0606030504020204"/>
                <a:ea typeface="Arial"/>
                <a:cs typeface="Arial"/>
                <a:sym typeface="Arial"/>
              </a:rPr>
              <a:t> </a:t>
            </a:r>
            <a:endParaRPr sz="2400" dirty="0">
              <a:solidFill>
                <a:schemeClr val="tx1"/>
              </a:solidFill>
              <a:latin typeface="Open Sans" panose="020B0606030504020204"/>
            </a:endParaRPr>
          </a:p>
          <a:p>
            <a:pPr marL="0" lvl="0" indent="0" algn="just"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Used to stabilize a damaged wall against another undamaged wall in hallways, corridors or between buildings.</a:t>
            </a:r>
            <a:endParaRPr sz="2400" dirty="0">
              <a:solidFill>
                <a:schemeClr val="dk1"/>
              </a:solidFill>
              <a:latin typeface="Arial"/>
              <a:ea typeface="Arial"/>
              <a:cs typeface="Arial"/>
              <a:sym typeface="Arial"/>
            </a:endParaRPr>
          </a:p>
        </p:txBody>
      </p:sp>
      <p:sp>
        <p:nvSpPr>
          <p:cNvPr id="281" name="Google Shape;2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5/24/2025</a:t>
            </a:r>
            <a:endParaRPr dirty="0"/>
          </a:p>
        </p:txBody>
      </p:sp>
      <p:sp>
        <p:nvSpPr>
          <p:cNvPr id="282" name="Google Shape;28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83" name="Google Shape;283;p34" descr="Horizontal"/>
          <p:cNvPicPr preferRelativeResize="0"/>
          <p:nvPr/>
        </p:nvPicPr>
        <p:blipFill rotWithShape="1">
          <a:blip r:embed="rId3">
            <a:alphaModFix/>
          </a:blip>
          <a:srcRect b="651"/>
          <a:stretch/>
        </p:blipFill>
        <p:spPr>
          <a:xfrm>
            <a:off x="8966447" y="4405206"/>
            <a:ext cx="2929632" cy="2316269"/>
          </a:xfrm>
          <a:prstGeom prst="rect">
            <a:avLst/>
          </a:prstGeom>
          <a:noFill/>
          <a:ln>
            <a:noFill/>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70;p33"/>
          <p:cNvSpPr txBox="1">
            <a:spLocks/>
          </p:cNvSpPr>
          <p:nvPr/>
        </p:nvSpPr>
        <p:spPr>
          <a:xfrm>
            <a:off x="1752279" y="1399558"/>
            <a:ext cx="3938308" cy="1472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3600"/>
              <a:buFont typeface="Arial"/>
              <a:buNone/>
            </a:pPr>
            <a:r>
              <a:rPr lang="en-US" sz="4000" b="1">
                <a:solidFill>
                  <a:srgbClr val="FF0000"/>
                </a:solidFill>
                <a:latin typeface="Open Sans" panose="020B0606030504020204"/>
                <a:ea typeface="Arial"/>
                <a:cs typeface="Arial"/>
                <a:sym typeface="Arial"/>
              </a:rPr>
              <a:t>OTHER TYPES OF SHORING</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title"/>
          </p:nvPr>
        </p:nvSpPr>
        <p:spPr>
          <a:xfrm>
            <a:off x="1974219" y="1354610"/>
            <a:ext cx="3904753" cy="1671931"/>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3600"/>
              <a:buFont typeface="Arial"/>
              <a:buNone/>
            </a:pPr>
            <a:r>
              <a:rPr lang="en-US" sz="4000" b="1" dirty="0">
                <a:solidFill>
                  <a:srgbClr val="FF0000"/>
                </a:solidFill>
                <a:latin typeface="Open Sans" panose="020B0606030504020204"/>
                <a:ea typeface="Arial"/>
                <a:cs typeface="Arial"/>
                <a:sym typeface="Arial"/>
              </a:rPr>
              <a:t>OTHER TYPES OF SHORING</a:t>
            </a:r>
            <a:endParaRPr lang="en-US" sz="4000" b="1" cap="none" dirty="0">
              <a:solidFill>
                <a:srgbClr val="FF0000"/>
              </a:solidFill>
              <a:latin typeface="Open Sans" panose="020B0606030504020204"/>
              <a:ea typeface="Arial"/>
              <a:cs typeface="Arial"/>
              <a:sym typeface="Arial"/>
            </a:endParaRPr>
          </a:p>
        </p:txBody>
      </p:sp>
      <p:sp>
        <p:nvSpPr>
          <p:cNvPr id="289" name="Google Shape;289;p35"/>
          <p:cNvSpPr txBox="1">
            <a:spLocks noGrp="1"/>
          </p:cNvSpPr>
          <p:nvPr>
            <p:ph type="body" idx="1"/>
          </p:nvPr>
        </p:nvSpPr>
        <p:spPr>
          <a:xfrm>
            <a:off x="7183990" y="1402845"/>
            <a:ext cx="4800600" cy="557822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b="1" dirty="0">
                <a:solidFill>
                  <a:schemeClr val="tx1"/>
                </a:solidFill>
                <a:latin typeface="Arial"/>
                <a:ea typeface="Arial"/>
                <a:cs typeface="Arial"/>
                <a:sym typeface="Arial"/>
              </a:rPr>
              <a:t>iv. Improvise shoring</a:t>
            </a:r>
            <a:r>
              <a:rPr lang="en-US" b="1" dirty="0">
                <a:solidFill>
                  <a:schemeClr val="tx1"/>
                </a:solidFill>
              </a:rPr>
              <a:t> </a:t>
            </a:r>
            <a:r>
              <a:rPr lang="en-US" b="1" dirty="0">
                <a:solidFill>
                  <a:schemeClr val="tx1"/>
                </a:solidFill>
                <a:latin typeface="Arial"/>
                <a:ea typeface="Arial"/>
                <a:cs typeface="Arial"/>
                <a:sym typeface="Arial"/>
              </a:rPr>
              <a:t>:</a:t>
            </a:r>
            <a:r>
              <a:rPr lang="en-US" dirty="0">
                <a:solidFill>
                  <a:schemeClr val="tx1"/>
                </a:solidFill>
                <a:latin typeface="Arial"/>
                <a:ea typeface="Arial"/>
                <a:cs typeface="Arial"/>
                <a:sym typeface="Arial"/>
              </a:rPr>
              <a:t> </a:t>
            </a:r>
            <a:endParaRPr dirty="0">
              <a:solidFill>
                <a:schemeClr val="tx1"/>
              </a:solidFill>
            </a:endParaRPr>
          </a:p>
          <a:p>
            <a:pPr marL="0" lvl="0" indent="0" algn="just"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Open Sans" panose="020B0606030504020204"/>
                <a:ea typeface="Arial"/>
                <a:cs typeface="Arial"/>
                <a:sym typeface="Arial"/>
              </a:rPr>
              <a:t>Sometimes people have to improvise shoring methods, as dictated by the availability of materials. A building shored with bamboo is shown in the pictures.</a:t>
            </a:r>
            <a:endParaRPr dirty="0">
              <a:solidFill>
                <a:schemeClr val="dk1"/>
              </a:solidFill>
              <a:latin typeface="Open Sans" panose="020B0606030504020204"/>
              <a:ea typeface="Arial"/>
              <a:cs typeface="Arial"/>
              <a:sym typeface="Arial"/>
            </a:endParaRPr>
          </a:p>
        </p:txBody>
      </p:sp>
      <p:sp>
        <p:nvSpPr>
          <p:cNvPr id="290" name="Google Shape;29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1" name="Google Shape;29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6"/>
          <p:cNvSpPr txBox="1">
            <a:spLocks noGrp="1"/>
          </p:cNvSpPr>
          <p:nvPr>
            <p:ph type="title"/>
          </p:nvPr>
        </p:nvSpPr>
        <p:spPr>
          <a:xfrm>
            <a:off x="838200" y="1720370"/>
            <a:ext cx="4598633" cy="196196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MEMBERS AND FUNCTIONS OF A SHORING TEAM</a:t>
            </a:r>
            <a:endParaRPr lang="en-US" sz="4000" b="1" cap="none" dirty="0">
              <a:solidFill>
                <a:srgbClr val="FF0000"/>
              </a:solidFill>
              <a:latin typeface="Open Sans" panose="020B0606030504020204"/>
              <a:ea typeface="Arial"/>
              <a:cs typeface="Arial"/>
              <a:sym typeface="Arial"/>
            </a:endParaRPr>
          </a:p>
        </p:txBody>
      </p:sp>
      <p:sp>
        <p:nvSpPr>
          <p:cNvPr id="298" name="Google Shape;298;p36"/>
          <p:cNvSpPr txBox="1">
            <a:spLocks noGrp="1"/>
          </p:cNvSpPr>
          <p:nvPr>
            <p:ph type="body" idx="1"/>
          </p:nvPr>
        </p:nvSpPr>
        <p:spPr>
          <a:xfrm>
            <a:off x="6030272" y="1680071"/>
            <a:ext cx="5808726" cy="38329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dirty="0">
                <a:latin typeface="Arial"/>
                <a:ea typeface="Arial"/>
                <a:cs typeface="Arial"/>
                <a:sym typeface="Arial"/>
              </a:rPr>
              <a:t>If sufficient manpower were available, a shoring team could be organized using two separate 6person squads, </a:t>
            </a:r>
            <a:endParaRPr dirty="0"/>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Arial"/>
                <a:ea typeface="Arial"/>
                <a:cs typeface="Arial"/>
                <a:sym typeface="Arial"/>
              </a:rPr>
              <a:t>one squad as an assembly team and another as a cutting team. </a:t>
            </a:r>
            <a:endParaRPr dirty="0"/>
          </a:p>
          <a:p>
            <a:pPr marL="228600" lvl="0" indent="-228600" algn="just" rtl="0">
              <a:lnSpc>
                <a:spcPct val="90000"/>
              </a:lnSpc>
              <a:spcBef>
                <a:spcPts val="1000"/>
              </a:spcBef>
              <a:spcAft>
                <a:spcPts val="0"/>
              </a:spcAft>
              <a:buClr>
                <a:schemeClr val="dk1"/>
              </a:buClr>
              <a:buSzPts val="3200"/>
              <a:buFont typeface="Noto Sans Symbols"/>
              <a:buChar char="▪"/>
            </a:pPr>
            <a:r>
              <a:rPr lang="en-US" dirty="0">
                <a:latin typeface="Arial"/>
                <a:ea typeface="Arial"/>
                <a:cs typeface="Arial"/>
                <a:sym typeface="Arial"/>
              </a:rPr>
              <a:t>However, a single squad may be required to perform both sets of duties.</a:t>
            </a:r>
            <a:endParaRPr dirty="0">
              <a:solidFill>
                <a:schemeClr val="dk1"/>
              </a:solidFill>
              <a:latin typeface="Arial"/>
              <a:ea typeface="Arial"/>
              <a:cs typeface="Arial"/>
              <a:sym typeface="Arial"/>
            </a:endParaRPr>
          </a:p>
        </p:txBody>
      </p:sp>
      <p:sp>
        <p:nvSpPr>
          <p:cNvPr id="299" name="Google Shape;29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0" name="Google Shape;30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7"/>
          <p:cNvSpPr txBox="1">
            <a:spLocks noGrp="1"/>
          </p:cNvSpPr>
          <p:nvPr>
            <p:ph type="body" idx="1"/>
          </p:nvPr>
        </p:nvSpPr>
        <p:spPr>
          <a:xfrm>
            <a:off x="6805511" y="1619923"/>
            <a:ext cx="5280660" cy="299646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b="1" dirty="0">
                <a:solidFill>
                  <a:schemeClr val="tx1"/>
                </a:solidFill>
                <a:latin typeface="Open Sans" panose="020B0606030504020204"/>
                <a:ea typeface="Arial"/>
                <a:cs typeface="Arial"/>
                <a:sym typeface="Arial"/>
              </a:rPr>
              <a:t>Assembly Group</a:t>
            </a:r>
            <a:r>
              <a:rPr lang="en-US" dirty="0">
                <a:solidFill>
                  <a:schemeClr val="tx1"/>
                </a:solidFill>
                <a:latin typeface="Open Sans" panose="020B0606030504020204"/>
                <a:ea typeface="Arial"/>
                <a:cs typeface="Arial"/>
                <a:sym typeface="Arial"/>
              </a:rPr>
              <a:t> </a:t>
            </a:r>
            <a:endParaRPr dirty="0">
              <a:solidFill>
                <a:schemeClr val="tx1"/>
              </a:solidFill>
              <a:latin typeface="Open Sans" panose="020B0606030504020204"/>
            </a:endParaRPr>
          </a:p>
          <a:p>
            <a:pPr marL="0" lvl="0" indent="0" algn="just" rtl="0">
              <a:lnSpc>
                <a:spcPct val="90000"/>
              </a:lnSpc>
              <a:spcBef>
                <a:spcPts val="1000"/>
              </a:spcBef>
              <a:spcAft>
                <a:spcPts val="0"/>
              </a:spcAft>
              <a:buClr>
                <a:schemeClr val="dk1"/>
              </a:buClr>
              <a:buSzPts val="3200"/>
              <a:buNone/>
            </a:pPr>
            <a:r>
              <a:rPr lang="en-US" dirty="0">
                <a:solidFill>
                  <a:schemeClr val="tx1"/>
                </a:solidFill>
                <a:latin typeface="Open Sans" panose="020B0606030504020204"/>
                <a:ea typeface="Arial"/>
                <a:cs typeface="Arial"/>
                <a:sym typeface="Arial"/>
              </a:rPr>
              <a:t>Perform actual shoring size up and construction of shore. Whenever possible, the members of the Assembly Group should be assigned the following functions: </a:t>
            </a:r>
            <a:endParaRPr dirty="0">
              <a:solidFill>
                <a:schemeClr val="tx1"/>
              </a:solidFill>
              <a:latin typeface="Open Sans" panose="020B0606030504020204"/>
            </a:endParaRPr>
          </a:p>
        </p:txBody>
      </p:sp>
      <p:sp>
        <p:nvSpPr>
          <p:cNvPr id="309" name="Google Shape;30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0" name="Google Shape;31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97;p36"/>
          <p:cNvSpPr txBox="1">
            <a:spLocks/>
          </p:cNvSpPr>
          <p:nvPr/>
        </p:nvSpPr>
        <p:spPr>
          <a:xfrm>
            <a:off x="838200" y="1720370"/>
            <a:ext cx="4598633" cy="19619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a:solidFill>
                  <a:srgbClr val="FF0000"/>
                </a:solidFill>
                <a:latin typeface="Open Sans" panose="020B0606030504020204"/>
                <a:ea typeface="Arial"/>
                <a:cs typeface="Arial"/>
                <a:sym typeface="Arial"/>
              </a:rPr>
              <a:t>MEMBERS AND FUNCTIONS OF A SHORING TEAM</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1585405" y="896880"/>
            <a:ext cx="3923930" cy="227244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Members and Functions of a Shoring Team</a:t>
            </a:r>
            <a:endParaRPr sz="4000" b="1" cap="none" dirty="0">
              <a:solidFill>
                <a:srgbClr val="FF0000"/>
              </a:solidFill>
              <a:latin typeface="Open Sans" panose="020B0606030504020204"/>
              <a:ea typeface="Arial"/>
              <a:cs typeface="Arial"/>
              <a:sym typeface="Arial"/>
            </a:endParaRPr>
          </a:p>
        </p:txBody>
      </p:sp>
      <p:sp>
        <p:nvSpPr>
          <p:cNvPr id="317" name="Google Shape;317;p38"/>
          <p:cNvSpPr txBox="1">
            <a:spLocks noGrp="1"/>
          </p:cNvSpPr>
          <p:nvPr>
            <p:ph type="body" idx="1"/>
          </p:nvPr>
        </p:nvSpPr>
        <p:spPr>
          <a:xfrm>
            <a:off x="5885895" y="1562470"/>
            <a:ext cx="5754721" cy="4924471"/>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Tx/>
              <a:buSzPts val="3200"/>
              <a:buFont typeface="Noto Sans Symbols"/>
              <a:buChar char="✔"/>
            </a:pPr>
            <a:r>
              <a:rPr lang="en-US" sz="2400" b="1" dirty="0">
                <a:solidFill>
                  <a:schemeClr val="tx1"/>
                </a:solidFill>
                <a:latin typeface="Arial"/>
                <a:ea typeface="Arial"/>
                <a:cs typeface="Arial"/>
                <a:sym typeface="Arial"/>
              </a:rPr>
              <a:t>Shoring Officer (Rescue Squad Officer)</a:t>
            </a:r>
            <a:r>
              <a:rPr lang="en-US" sz="2400" dirty="0">
                <a:solidFill>
                  <a:schemeClr val="tx1"/>
                </a:solidFill>
                <a:latin typeface="Arial"/>
                <a:ea typeface="Arial"/>
                <a:cs typeface="Arial"/>
                <a:sym typeface="Arial"/>
              </a:rPr>
              <a:t>: is in charge of the operation. Also works with structural specialists (if available) to determine where to place shores. If a Safety cannot be designated, the Shoring Officer will also take on this role. </a:t>
            </a:r>
            <a:endParaRPr sz="2400" b="1"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Tx/>
              <a:buSzPts val="3200"/>
              <a:buFont typeface="Noto Sans Symbols"/>
              <a:buChar char="✔"/>
            </a:pPr>
            <a:r>
              <a:rPr lang="en-US" sz="2400" b="1" dirty="0">
                <a:solidFill>
                  <a:schemeClr val="tx1"/>
                </a:solidFill>
                <a:latin typeface="Arial"/>
                <a:ea typeface="Arial"/>
                <a:cs typeface="Arial"/>
                <a:sym typeface="Arial"/>
              </a:rPr>
              <a:t>Measurer:</a:t>
            </a:r>
            <a:r>
              <a:rPr lang="en-US" sz="2400" dirty="0">
                <a:solidFill>
                  <a:schemeClr val="tx1"/>
                </a:solidFill>
                <a:latin typeface="Arial"/>
                <a:ea typeface="Arial"/>
                <a:cs typeface="Arial"/>
                <a:sym typeface="Arial"/>
              </a:rPr>
              <a:t> measures all shoring components and relays the information to the layout person of the cutting team. </a:t>
            </a:r>
            <a:endParaRPr sz="2400" dirty="0">
              <a:solidFill>
                <a:schemeClr val="tx1"/>
              </a:solidFill>
            </a:endParaRPr>
          </a:p>
          <a:p>
            <a:pPr marL="228600" lvl="0" indent="-228600" algn="just" rtl="0">
              <a:lnSpc>
                <a:spcPct val="90000"/>
              </a:lnSpc>
              <a:spcBef>
                <a:spcPts val="1000"/>
              </a:spcBef>
              <a:spcAft>
                <a:spcPts val="0"/>
              </a:spcAft>
              <a:buClrTx/>
              <a:buSzPts val="3200"/>
              <a:buFont typeface="Noto Sans Symbols"/>
              <a:buChar char="✔"/>
            </a:pPr>
            <a:r>
              <a:rPr lang="en-US" sz="2400" b="1" dirty="0">
                <a:solidFill>
                  <a:schemeClr val="tx1"/>
                </a:solidFill>
                <a:latin typeface="Arial"/>
                <a:ea typeface="Arial"/>
                <a:cs typeface="Arial"/>
                <a:sym typeface="Arial"/>
              </a:rPr>
              <a:t>Two </a:t>
            </a:r>
            <a:r>
              <a:rPr lang="en-US" sz="2400" b="1" dirty="0" err="1">
                <a:solidFill>
                  <a:schemeClr val="tx1"/>
                </a:solidFill>
                <a:latin typeface="Arial"/>
                <a:ea typeface="Arial"/>
                <a:cs typeface="Arial"/>
                <a:sym typeface="Arial"/>
              </a:rPr>
              <a:t>Shorers</a:t>
            </a:r>
            <a:r>
              <a:rPr lang="en-US" sz="2400" b="1" dirty="0">
                <a:solidFill>
                  <a:schemeClr val="tx1"/>
                </a:solidFill>
                <a:latin typeface="Arial"/>
                <a:ea typeface="Arial"/>
                <a:cs typeface="Arial"/>
                <a:sym typeface="Arial"/>
              </a:rPr>
              <a:t>:</a:t>
            </a:r>
            <a:r>
              <a:rPr lang="en-US" sz="2400" dirty="0">
                <a:solidFill>
                  <a:schemeClr val="tx1"/>
                </a:solidFill>
                <a:latin typeface="Arial"/>
                <a:ea typeface="Arial"/>
                <a:cs typeface="Arial"/>
                <a:sym typeface="Arial"/>
              </a:rPr>
              <a:t> these work together assembling and erecting shores in place. </a:t>
            </a:r>
            <a:endParaRPr sz="2400" dirty="0">
              <a:solidFill>
                <a:schemeClr val="tx1"/>
              </a:solidFill>
            </a:endParaRPr>
          </a:p>
        </p:txBody>
      </p:sp>
      <p:sp>
        <p:nvSpPr>
          <p:cNvPr id="318" name="Google Shape;3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9" name="Google Shape;31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20" name="Google Shape;320;p38"/>
          <p:cNvSpPr txBox="1"/>
          <p:nvPr/>
        </p:nvSpPr>
        <p:spPr>
          <a:xfrm>
            <a:off x="6870687" y="1006622"/>
            <a:ext cx="37851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FF0000"/>
                </a:solidFill>
                <a:latin typeface="Arial"/>
                <a:ea typeface="Arial"/>
                <a:cs typeface="Arial"/>
                <a:sym typeface="Arial"/>
              </a:rPr>
              <a:t> </a:t>
            </a:r>
            <a:r>
              <a:rPr lang="en-US" sz="3200" dirty="0">
                <a:solidFill>
                  <a:schemeClr val="tx1"/>
                </a:solidFill>
                <a:sym typeface="Arial"/>
              </a:rPr>
              <a:t>Assembly Group</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9"/>
          <p:cNvSpPr txBox="1">
            <a:spLocks noGrp="1"/>
          </p:cNvSpPr>
          <p:nvPr>
            <p:ph type="body" idx="1"/>
          </p:nvPr>
        </p:nvSpPr>
        <p:spPr>
          <a:xfrm>
            <a:off x="6356412" y="1565503"/>
            <a:ext cx="5556682" cy="3810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endParaRPr sz="3200" dirty="0">
              <a:latin typeface="Arial"/>
              <a:ea typeface="Arial"/>
              <a:cs typeface="Arial"/>
              <a:sym typeface="Arial"/>
            </a:endParaRPr>
          </a:p>
          <a:p>
            <a:pPr marL="228600" lvl="0" indent="-228600" algn="just" rtl="0">
              <a:lnSpc>
                <a:spcPct val="90000"/>
              </a:lnSpc>
              <a:spcBef>
                <a:spcPts val="1000"/>
              </a:spcBef>
              <a:spcAft>
                <a:spcPts val="0"/>
              </a:spcAft>
              <a:buClr>
                <a:schemeClr val="accent1"/>
              </a:buClr>
              <a:buSzPts val="3200"/>
              <a:buFont typeface="Noto Sans Symbols"/>
              <a:buChar char="✔"/>
            </a:pPr>
            <a:r>
              <a:rPr lang="en-US" sz="2400" b="1" dirty="0">
                <a:solidFill>
                  <a:schemeClr val="tx1"/>
                </a:solidFill>
                <a:latin typeface="Open Sans" panose="020B0606030504020204"/>
                <a:ea typeface="Arial"/>
                <a:cs typeface="Arial"/>
                <a:sym typeface="Arial"/>
              </a:rPr>
              <a:t>Safety:</a:t>
            </a:r>
            <a:r>
              <a:rPr lang="en-US" sz="2400" dirty="0">
                <a:solidFill>
                  <a:schemeClr val="tx1"/>
                </a:solidFill>
                <a:latin typeface="Open Sans" panose="020B0606030504020204"/>
                <a:ea typeface="Arial"/>
                <a:cs typeface="Arial"/>
                <a:sym typeface="Arial"/>
              </a:rPr>
              <a:t> responsible for overall safety of the assembly team.</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accent1"/>
              </a:buClr>
              <a:buSzPts val="3200"/>
              <a:buFont typeface="Noto Sans Symbols"/>
              <a:buChar char="✔"/>
            </a:pPr>
            <a:r>
              <a:rPr lang="en-US" sz="2400" b="1" dirty="0">
                <a:solidFill>
                  <a:schemeClr val="tx1"/>
                </a:solidFill>
                <a:latin typeface="Open Sans" panose="020B0606030504020204"/>
                <a:ea typeface="Arial"/>
                <a:cs typeface="Arial"/>
                <a:sym typeface="Arial"/>
              </a:rPr>
              <a:t>Runner:</a:t>
            </a:r>
            <a:r>
              <a:rPr lang="en-US" sz="2400" dirty="0">
                <a:solidFill>
                  <a:schemeClr val="tx1"/>
                </a:solidFill>
                <a:latin typeface="Open Sans" panose="020B0606030504020204"/>
                <a:ea typeface="Arial"/>
                <a:cs typeface="Arial"/>
                <a:sym typeface="Arial"/>
              </a:rPr>
              <a:t> Ensures tools, equipment and shoring materials are moved from the shoring operation primary access point to the shoring site and assists in the erection of shores as needed.</a:t>
            </a:r>
            <a:endParaRPr sz="2400" dirty="0">
              <a:solidFill>
                <a:schemeClr val="tx1"/>
              </a:solidFill>
              <a:latin typeface="Open Sans" panose="020B0606030504020204"/>
              <a:ea typeface="Arial"/>
              <a:cs typeface="Arial"/>
              <a:sym typeface="Arial"/>
            </a:endParaRPr>
          </a:p>
        </p:txBody>
      </p:sp>
      <p:sp>
        <p:nvSpPr>
          <p:cNvPr id="327" name="Google Shape;32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28" name="Google Shape;32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29" name="Google Shape;329;p39"/>
          <p:cNvSpPr txBox="1"/>
          <p:nvPr/>
        </p:nvSpPr>
        <p:spPr>
          <a:xfrm>
            <a:off x="7242185" y="1355858"/>
            <a:ext cx="37851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FF0000"/>
                </a:solidFill>
                <a:latin typeface="Arial"/>
                <a:ea typeface="Arial"/>
                <a:cs typeface="Arial"/>
                <a:sym typeface="Arial"/>
              </a:rPr>
              <a:t> </a:t>
            </a:r>
            <a:r>
              <a:rPr lang="en-US" sz="3200" dirty="0">
                <a:solidFill>
                  <a:schemeClr val="tx1"/>
                </a:solidFill>
                <a:sym typeface="Arial"/>
              </a:rPr>
              <a:t>Assembly Group</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16;p38"/>
          <p:cNvSpPr txBox="1">
            <a:spLocks/>
          </p:cNvSpPr>
          <p:nvPr/>
        </p:nvSpPr>
        <p:spPr>
          <a:xfrm>
            <a:off x="1546709" y="1873424"/>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a:solidFill>
                  <a:srgbClr val="FF0000"/>
                </a:solidFill>
                <a:latin typeface="Open Sans" panose="020B0606030504020204"/>
                <a:ea typeface="Arial"/>
                <a:cs typeface="Arial"/>
                <a:sym typeface="Arial"/>
              </a:rPr>
              <a:t>Members and Functions of a Shoring Team</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0"/>
          <p:cNvSpPr txBox="1">
            <a:spLocks noGrp="1"/>
          </p:cNvSpPr>
          <p:nvPr>
            <p:ph type="body" idx="1"/>
          </p:nvPr>
        </p:nvSpPr>
        <p:spPr>
          <a:xfrm>
            <a:off x="7483875" y="1731146"/>
            <a:ext cx="4216894" cy="41926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2400" b="1" dirty="0">
                <a:solidFill>
                  <a:schemeClr val="tx1"/>
                </a:solidFill>
                <a:latin typeface="Arial"/>
                <a:ea typeface="Arial"/>
                <a:cs typeface="Arial"/>
                <a:sym typeface="Arial"/>
              </a:rPr>
              <a:t>Cutting Group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Establish the equipment area and cut the shoring lumber. Whenever possible, the members of the Cutting Group should be assigned the following functions:</a:t>
            </a:r>
            <a:endParaRPr sz="2400" dirty="0">
              <a:solidFill>
                <a:schemeClr val="tx1"/>
              </a:solidFill>
            </a:endParaRPr>
          </a:p>
        </p:txBody>
      </p:sp>
      <p:sp>
        <p:nvSpPr>
          <p:cNvPr id="336" name="Google Shape;33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7" name="Google Shape;33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16;p38"/>
          <p:cNvSpPr txBox="1">
            <a:spLocks/>
          </p:cNvSpPr>
          <p:nvPr/>
        </p:nvSpPr>
        <p:spPr>
          <a:xfrm>
            <a:off x="1683059" y="1555010"/>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a:solidFill>
                  <a:srgbClr val="FF0000"/>
                </a:solidFill>
                <a:latin typeface="Open Sans" panose="020B0606030504020204"/>
                <a:ea typeface="Arial"/>
                <a:cs typeface="Arial"/>
                <a:sym typeface="Arial"/>
              </a:rPr>
              <a:t>Members and Functions of a Shoring Team</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41"/>
          <p:cNvSpPr txBox="1">
            <a:spLocks noGrp="1"/>
          </p:cNvSpPr>
          <p:nvPr>
            <p:ph type="body" idx="1"/>
          </p:nvPr>
        </p:nvSpPr>
        <p:spPr>
          <a:xfrm>
            <a:off x="4651899" y="1597981"/>
            <a:ext cx="6988718" cy="488896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70C0"/>
              </a:buClr>
              <a:buSzPts val="3200"/>
              <a:buFont typeface="Noto Sans Symbols"/>
              <a:buChar char="✔"/>
            </a:pPr>
            <a:r>
              <a:rPr lang="en-US" b="1" dirty="0">
                <a:solidFill>
                  <a:schemeClr val="tx1"/>
                </a:solidFill>
                <a:latin typeface="Arial"/>
                <a:ea typeface="Arial"/>
                <a:cs typeface="Arial"/>
                <a:sym typeface="Arial"/>
              </a:rPr>
              <a:t>Cutting Group Officer (Rescue Squad Officer):</a:t>
            </a:r>
            <a:r>
              <a:rPr lang="en-US" dirty="0">
                <a:solidFill>
                  <a:schemeClr val="tx1"/>
                </a:solidFill>
                <a:latin typeface="Arial"/>
                <a:ea typeface="Arial"/>
                <a:cs typeface="Arial"/>
                <a:sym typeface="Arial"/>
              </a:rPr>
              <a:t> in charge of selecting the cutting site. The site should be close to the shoring operation. The Cutting Team Officer doubles as the Safety. </a:t>
            </a:r>
            <a:endParaRPr dirty="0">
              <a:solidFill>
                <a:schemeClr val="tx1"/>
              </a:solidFill>
            </a:endParaRPr>
          </a:p>
          <a:p>
            <a:pPr marL="228600" lvl="0" indent="-228600" algn="just" rtl="0">
              <a:lnSpc>
                <a:spcPct val="90000"/>
              </a:lnSpc>
              <a:spcBef>
                <a:spcPts val="1000"/>
              </a:spcBef>
              <a:spcAft>
                <a:spcPts val="0"/>
              </a:spcAft>
              <a:buClr>
                <a:srgbClr val="0070C0"/>
              </a:buClr>
              <a:buSzPts val="3200"/>
              <a:buFont typeface="Noto Sans Symbols"/>
              <a:buChar char="✔"/>
            </a:pPr>
            <a:r>
              <a:rPr lang="en-US" b="1" dirty="0">
                <a:solidFill>
                  <a:schemeClr val="tx1"/>
                </a:solidFill>
                <a:latin typeface="Arial"/>
                <a:ea typeface="Arial"/>
                <a:cs typeface="Arial"/>
                <a:sym typeface="Arial"/>
              </a:rPr>
              <a:t>Layout:</a:t>
            </a:r>
            <a:r>
              <a:rPr lang="en-US" dirty="0">
                <a:solidFill>
                  <a:schemeClr val="tx1"/>
                </a:solidFill>
                <a:latin typeface="Arial"/>
                <a:ea typeface="Arial"/>
                <a:cs typeface="Arial"/>
                <a:sym typeface="Arial"/>
              </a:rPr>
              <a:t> sets up the cutting station and records measurements. Performs all measuring and layout of angles. </a:t>
            </a:r>
            <a:endParaRPr dirty="0">
              <a:solidFill>
                <a:schemeClr val="tx1"/>
              </a:solidFill>
            </a:endParaRPr>
          </a:p>
          <a:p>
            <a:pPr marL="228600" lvl="0" indent="-228600" algn="just" rtl="0">
              <a:lnSpc>
                <a:spcPct val="90000"/>
              </a:lnSpc>
              <a:spcBef>
                <a:spcPts val="1000"/>
              </a:spcBef>
              <a:spcAft>
                <a:spcPts val="0"/>
              </a:spcAft>
              <a:buClr>
                <a:srgbClr val="0070C0"/>
              </a:buClr>
              <a:buSzPts val="3200"/>
              <a:buFont typeface="Noto Sans Symbols"/>
              <a:buChar char="✔"/>
            </a:pPr>
            <a:r>
              <a:rPr lang="en-US" b="1" dirty="0">
                <a:solidFill>
                  <a:schemeClr val="tx1"/>
                </a:solidFill>
                <a:latin typeface="Arial"/>
                <a:ea typeface="Arial"/>
                <a:cs typeface="Arial"/>
                <a:sym typeface="Arial"/>
              </a:rPr>
              <a:t>Feeder:</a:t>
            </a:r>
            <a:r>
              <a:rPr lang="en-US" dirty="0">
                <a:solidFill>
                  <a:schemeClr val="tx1"/>
                </a:solidFill>
                <a:latin typeface="Arial"/>
                <a:ea typeface="Arial"/>
                <a:cs typeface="Arial"/>
                <a:sym typeface="Arial"/>
              </a:rPr>
              <a:t> moves and feeds measured and marked shoring material from the Layout to the Cutter and helps secure it during cutting.</a:t>
            </a:r>
            <a:endParaRPr dirty="0">
              <a:solidFill>
                <a:schemeClr val="tx1"/>
              </a:solidFill>
            </a:endParaRPr>
          </a:p>
        </p:txBody>
      </p:sp>
      <p:sp>
        <p:nvSpPr>
          <p:cNvPr id="345" name="Google Shape;34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46" name="Google Shape;34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47" name="Google Shape;347;p41"/>
          <p:cNvSpPr txBox="1"/>
          <p:nvPr/>
        </p:nvSpPr>
        <p:spPr>
          <a:xfrm>
            <a:off x="6924580" y="961222"/>
            <a:ext cx="378513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a:solidFill>
                  <a:schemeClr val="tx1"/>
                </a:solidFill>
                <a:sym typeface="Arial"/>
              </a:rPr>
              <a:t> Cutting Group </a:t>
            </a:r>
            <a:endParaRPr dirty="0">
              <a:solidFill>
                <a:schemeClr val="tx1"/>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316;p38"/>
          <p:cNvSpPr txBox="1">
            <a:spLocks noGrp="1"/>
          </p:cNvSpPr>
          <p:nvPr>
            <p:ph type="title"/>
          </p:nvPr>
        </p:nvSpPr>
        <p:spPr>
          <a:xfrm>
            <a:off x="838200" y="1409888"/>
            <a:ext cx="3923930" cy="227244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Members and Functions of a Shoring Team</a:t>
            </a:r>
            <a:endParaRPr sz="4000" b="1" cap="none" dirty="0">
              <a:solidFill>
                <a:srgbClr val="FF0000"/>
              </a:solidFill>
              <a:latin typeface="Open Sans" panose="020B0606030504020204"/>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42"/>
          <p:cNvSpPr txBox="1">
            <a:spLocks noGrp="1"/>
          </p:cNvSpPr>
          <p:nvPr>
            <p:ph type="body" idx="1"/>
          </p:nvPr>
        </p:nvSpPr>
        <p:spPr>
          <a:xfrm>
            <a:off x="5637320" y="1757779"/>
            <a:ext cx="6003296" cy="4729162"/>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70C0"/>
              </a:buClr>
              <a:buSzPts val="3200"/>
              <a:buFont typeface="Noto Sans Symbols"/>
              <a:buChar char="✔"/>
            </a:pPr>
            <a:r>
              <a:rPr lang="en-US" sz="2400" b="1" dirty="0">
                <a:solidFill>
                  <a:schemeClr val="tx1"/>
                </a:solidFill>
                <a:latin typeface="Arial"/>
                <a:ea typeface="Arial"/>
                <a:cs typeface="Arial"/>
                <a:sym typeface="Arial"/>
              </a:rPr>
              <a:t>Cutter:</a:t>
            </a:r>
            <a:r>
              <a:rPr lang="en-US" sz="2400" dirty="0">
                <a:solidFill>
                  <a:schemeClr val="tx1"/>
                </a:solidFill>
                <a:latin typeface="Arial"/>
                <a:ea typeface="Arial"/>
                <a:cs typeface="Arial"/>
                <a:sym typeface="Arial"/>
              </a:rPr>
              <a:t> cuts the measured materials. </a:t>
            </a:r>
            <a:endParaRPr sz="2400" dirty="0">
              <a:solidFill>
                <a:schemeClr val="tx1"/>
              </a:solidFill>
            </a:endParaRPr>
          </a:p>
          <a:p>
            <a:pPr marL="228600" lvl="0" indent="-228600" algn="just" rtl="0">
              <a:lnSpc>
                <a:spcPct val="90000"/>
              </a:lnSpc>
              <a:spcBef>
                <a:spcPts val="1000"/>
              </a:spcBef>
              <a:spcAft>
                <a:spcPts val="0"/>
              </a:spcAft>
              <a:buClr>
                <a:srgbClr val="0070C0"/>
              </a:buClr>
              <a:buSzPts val="3200"/>
              <a:buFont typeface="Noto Sans Symbols"/>
              <a:buChar char="✔"/>
            </a:pPr>
            <a:r>
              <a:rPr lang="en-US" sz="2400" b="1" dirty="0">
                <a:solidFill>
                  <a:schemeClr val="tx1"/>
                </a:solidFill>
                <a:latin typeface="Arial"/>
                <a:ea typeface="Arial"/>
                <a:cs typeface="Arial"/>
                <a:sym typeface="Arial"/>
              </a:rPr>
              <a:t>Tools and equipment person:</a:t>
            </a:r>
            <a:r>
              <a:rPr lang="en-US" sz="2400" dirty="0">
                <a:solidFill>
                  <a:schemeClr val="tx1"/>
                </a:solidFill>
                <a:latin typeface="Arial"/>
                <a:ea typeface="Arial"/>
                <a:cs typeface="Arial"/>
                <a:sym typeface="Arial"/>
              </a:rPr>
              <a:t> directs where materials and equipment are to be placed and moved, and is responsible for keeping track of all tools. This person is </a:t>
            </a:r>
            <a:r>
              <a:rPr lang="en-US" sz="2400" b="1" dirty="0">
                <a:solidFill>
                  <a:schemeClr val="tx1"/>
                </a:solidFill>
                <a:latin typeface="Arial"/>
                <a:ea typeface="Arial"/>
                <a:cs typeface="Arial"/>
                <a:sym typeface="Arial"/>
              </a:rPr>
              <a:t>assigned to both the Cutting Group and the Assembly Group.</a:t>
            </a:r>
            <a:r>
              <a:rPr lang="en-US" sz="2400" dirty="0">
                <a:solidFill>
                  <a:schemeClr val="tx1"/>
                </a:solidFill>
                <a:latin typeface="Arial"/>
                <a:ea typeface="Arial"/>
                <a:cs typeface="Arial"/>
                <a:sym typeface="Arial"/>
              </a:rPr>
              <a:t> </a:t>
            </a:r>
            <a:endParaRPr sz="2400" dirty="0">
              <a:solidFill>
                <a:schemeClr val="tx1"/>
              </a:solidFill>
            </a:endParaRPr>
          </a:p>
          <a:p>
            <a:pPr marL="228600" lvl="0" indent="-228600" algn="just" rtl="0">
              <a:lnSpc>
                <a:spcPct val="90000"/>
              </a:lnSpc>
              <a:spcBef>
                <a:spcPts val="1000"/>
              </a:spcBef>
              <a:spcAft>
                <a:spcPts val="0"/>
              </a:spcAft>
              <a:buClr>
                <a:srgbClr val="0070C0"/>
              </a:buClr>
              <a:buSzPts val="3200"/>
              <a:buFont typeface="Noto Sans Symbols"/>
              <a:buChar char="✔"/>
            </a:pPr>
            <a:r>
              <a:rPr lang="en-US" sz="2400" b="1" dirty="0">
                <a:solidFill>
                  <a:schemeClr val="tx1"/>
                </a:solidFill>
                <a:latin typeface="Arial"/>
                <a:ea typeface="Arial"/>
                <a:cs typeface="Arial"/>
                <a:sym typeface="Arial"/>
              </a:rPr>
              <a:t>Runner:</a:t>
            </a:r>
            <a:r>
              <a:rPr lang="en-US" sz="2400" dirty="0">
                <a:solidFill>
                  <a:schemeClr val="tx1"/>
                </a:solidFill>
                <a:latin typeface="Arial"/>
                <a:ea typeface="Arial"/>
                <a:cs typeface="Arial"/>
                <a:sym typeface="Arial"/>
              </a:rPr>
              <a:t> ensures tools, equipment and shoring materials are moved from the cutting area to the shoring operation primary access point..</a:t>
            </a:r>
            <a:endParaRPr sz="2400" dirty="0">
              <a:solidFill>
                <a:schemeClr val="tx1"/>
              </a:solidFill>
            </a:endParaRPr>
          </a:p>
        </p:txBody>
      </p:sp>
      <p:sp>
        <p:nvSpPr>
          <p:cNvPr id="354" name="Google Shape;3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55" name="Google Shape;35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56" name="Google Shape;356;p42"/>
          <p:cNvSpPr txBox="1"/>
          <p:nvPr/>
        </p:nvSpPr>
        <p:spPr>
          <a:xfrm>
            <a:off x="6977648" y="1118586"/>
            <a:ext cx="378513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a:solidFill>
                  <a:srgbClr val="FF0000"/>
                </a:solidFill>
                <a:latin typeface="Arial"/>
                <a:ea typeface="Arial"/>
                <a:cs typeface="Arial"/>
                <a:sym typeface="Arial"/>
              </a:rPr>
              <a:t> Cutting Group </a:t>
            </a:r>
            <a:endParaRPr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16;p38"/>
          <p:cNvSpPr txBox="1">
            <a:spLocks/>
          </p:cNvSpPr>
          <p:nvPr/>
        </p:nvSpPr>
        <p:spPr>
          <a:xfrm>
            <a:off x="1336189" y="1409888"/>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a:solidFill>
                  <a:srgbClr val="FF0000"/>
                </a:solidFill>
                <a:latin typeface="Open Sans" panose="020B0606030504020204"/>
                <a:ea typeface="Arial"/>
                <a:cs typeface="Arial"/>
                <a:sym typeface="Arial"/>
              </a:rPr>
              <a:t>Members and Functions of a Shoring Team</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6587230" y="1365281"/>
            <a:ext cx="5475569"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panose="020B0606030504020204"/>
                <a:ea typeface="Arial"/>
                <a:cs typeface="Arial"/>
                <a:sym typeface="Arial"/>
              </a:rPr>
              <a:t>List the positions and functions of the members of a shoring team. </a:t>
            </a:r>
            <a:endParaRPr dirty="0">
              <a:latin typeface="Open Sans" panose="020B0606030504020204"/>
            </a:endParaRPr>
          </a:p>
          <a:p>
            <a:pPr marL="0" lvl="0" indent="0" algn="just" rtl="0">
              <a:lnSpc>
                <a:spcPct val="90000"/>
              </a:lnSpc>
              <a:spcBef>
                <a:spcPts val="1000"/>
              </a:spcBef>
              <a:spcAft>
                <a:spcPts val="0"/>
              </a:spcAft>
              <a:buClr>
                <a:schemeClr val="dk1"/>
              </a:buClr>
              <a:buSzPts val="3200"/>
              <a:buNone/>
            </a:pPr>
            <a:endParaRPr dirty="0">
              <a:latin typeface="Open Sans" panose="020B0606030504020204"/>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panose="020B0606030504020204"/>
                <a:ea typeface="Arial"/>
                <a:cs typeface="Arial"/>
                <a:sym typeface="Arial"/>
              </a:rPr>
              <a:t>List the procedures for building a window/door shore and a vertical shore. Demonstrate these procedures in a practical exercise</a:t>
            </a:r>
            <a:endParaRPr dirty="0">
              <a:latin typeface="Open Sans" panose="020B0606030504020204"/>
            </a:endParaRPr>
          </a:p>
        </p:txBody>
      </p:sp>
      <p:sp>
        <p:nvSpPr>
          <p:cNvPr id="125" name="Google Shape;1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26" name="Google Shape;1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7" name="Google Shape;127;p16"/>
          <p:cNvSpPr/>
          <p:nvPr/>
        </p:nvSpPr>
        <p:spPr>
          <a:xfrm>
            <a:off x="5775292" y="1834949"/>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128" name="Google Shape;128;p16"/>
          <p:cNvSpPr/>
          <p:nvPr/>
        </p:nvSpPr>
        <p:spPr>
          <a:xfrm>
            <a:off x="5725820" y="3234675"/>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12;p15"/>
          <p:cNvSpPr txBox="1">
            <a:spLocks noGrp="1"/>
          </p:cNvSpPr>
          <p:nvPr>
            <p:ph type="title"/>
          </p:nvPr>
        </p:nvSpPr>
        <p:spPr>
          <a:xfrm>
            <a:off x="377663" y="1607806"/>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OBJECTIVES</a:t>
            </a:r>
            <a:r>
              <a:rPr lang="en-US" dirty="0">
                <a:solidFill>
                  <a:srgbClr val="FF0000"/>
                </a:solidFill>
              </a:rPr>
              <a:t> </a:t>
            </a:r>
          </a:p>
        </p:txBody>
      </p:sp>
      <p:sp>
        <p:nvSpPr>
          <p:cNvPr id="10" name="Google Shape;116;p15"/>
          <p:cNvSpPr txBox="1"/>
          <p:nvPr/>
        </p:nvSpPr>
        <p:spPr>
          <a:xfrm>
            <a:off x="301239" y="2410909"/>
            <a:ext cx="5577348"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panose="020B0606030504020204"/>
                <a:sym typeface="Arial"/>
              </a:rPr>
              <a:t>Upon completing of this lesson, you will be able to :-</a:t>
            </a:r>
            <a:endParaRPr sz="2800" dirty="0">
              <a:latin typeface="Open Sans" panose="020B0606030504020204"/>
            </a:endParaRPr>
          </a:p>
        </p:txBody>
      </p:sp>
      <p:pic>
        <p:nvPicPr>
          <p:cNvPr id="11" name="Picture 14"/>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5637" y="43600"/>
            <a:ext cx="1376363" cy="9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43"/>
          <p:cNvSpPr txBox="1">
            <a:spLocks noGrp="1"/>
          </p:cNvSpPr>
          <p:nvPr>
            <p:ph type="body" idx="1"/>
          </p:nvPr>
        </p:nvSpPr>
        <p:spPr>
          <a:xfrm>
            <a:off x="6001305" y="1651247"/>
            <a:ext cx="5639312" cy="4835694"/>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70C0"/>
              </a:buClr>
              <a:buSzPts val="3200"/>
              <a:buFont typeface="Noto Sans Symbols"/>
              <a:buChar char="✔"/>
            </a:pPr>
            <a:r>
              <a:rPr lang="en-US" sz="2400" b="1" dirty="0">
                <a:solidFill>
                  <a:schemeClr val="tx1"/>
                </a:solidFill>
                <a:latin typeface="Open Sans" panose="020B0606030504020204"/>
                <a:ea typeface="Arial"/>
                <a:cs typeface="Arial"/>
                <a:sym typeface="Arial"/>
              </a:rPr>
              <a:t>Cutter:</a:t>
            </a:r>
            <a:r>
              <a:rPr lang="en-US" sz="2400" dirty="0">
                <a:solidFill>
                  <a:schemeClr val="tx1"/>
                </a:solidFill>
                <a:latin typeface="Open Sans" panose="020B0606030504020204"/>
                <a:ea typeface="Arial"/>
                <a:cs typeface="Arial"/>
                <a:sym typeface="Arial"/>
              </a:rPr>
              <a:t> cuts the measured materials.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rgbClr val="0070C0"/>
              </a:buClr>
              <a:buSzPts val="3200"/>
              <a:buFont typeface="Noto Sans Symbols"/>
              <a:buChar char="✔"/>
            </a:pPr>
            <a:r>
              <a:rPr lang="en-US" sz="2400" b="1" dirty="0">
                <a:solidFill>
                  <a:schemeClr val="tx1"/>
                </a:solidFill>
                <a:latin typeface="Open Sans" panose="020B0606030504020204"/>
                <a:ea typeface="Arial"/>
                <a:cs typeface="Arial"/>
                <a:sym typeface="Arial"/>
              </a:rPr>
              <a:t>Tools and equipment person:</a:t>
            </a:r>
            <a:r>
              <a:rPr lang="en-US" sz="2400" dirty="0">
                <a:solidFill>
                  <a:schemeClr val="tx1"/>
                </a:solidFill>
                <a:latin typeface="Open Sans" panose="020B0606030504020204"/>
                <a:ea typeface="Arial"/>
                <a:cs typeface="Arial"/>
                <a:sym typeface="Arial"/>
              </a:rPr>
              <a:t> directs where materials and equipment are to be placed and moved, and is responsible for keeping track of all tools. This person is assigned to both the Cutting Group and the Assembly Group.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rgbClr val="0070C0"/>
              </a:buClr>
              <a:buSzPts val="3200"/>
              <a:buFont typeface="Noto Sans Symbols"/>
              <a:buChar char="✔"/>
            </a:pPr>
            <a:r>
              <a:rPr lang="en-US" sz="2400" b="1" dirty="0">
                <a:solidFill>
                  <a:schemeClr val="tx1"/>
                </a:solidFill>
                <a:latin typeface="Open Sans" panose="020B0606030504020204"/>
                <a:ea typeface="Arial"/>
                <a:cs typeface="Arial"/>
                <a:sym typeface="Arial"/>
              </a:rPr>
              <a:t>Runner:</a:t>
            </a:r>
            <a:r>
              <a:rPr lang="en-US" sz="2400" dirty="0">
                <a:solidFill>
                  <a:schemeClr val="tx1"/>
                </a:solidFill>
                <a:latin typeface="Open Sans" panose="020B0606030504020204"/>
                <a:ea typeface="Arial"/>
                <a:cs typeface="Arial"/>
                <a:sym typeface="Arial"/>
              </a:rPr>
              <a:t> ensures tools, equipment and shoring materials are moved from the cutting area to the shoring operation primary access point..</a:t>
            </a:r>
            <a:endParaRPr sz="2400" dirty="0">
              <a:solidFill>
                <a:schemeClr val="tx1"/>
              </a:solidFill>
              <a:latin typeface="Open Sans" panose="020B0606030504020204"/>
            </a:endParaRPr>
          </a:p>
        </p:txBody>
      </p:sp>
      <p:sp>
        <p:nvSpPr>
          <p:cNvPr id="363" name="Google Shape;36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64" name="Google Shape;3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65" name="Google Shape;365;p43"/>
          <p:cNvSpPr txBox="1"/>
          <p:nvPr/>
        </p:nvSpPr>
        <p:spPr>
          <a:xfrm>
            <a:off x="7089030" y="1124325"/>
            <a:ext cx="3785136"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a:solidFill>
                  <a:srgbClr val="FF0000"/>
                </a:solidFill>
                <a:latin typeface="Arial"/>
                <a:ea typeface="Arial"/>
                <a:cs typeface="Arial"/>
                <a:sym typeface="Arial"/>
              </a:rPr>
              <a:t> Cutting Group </a:t>
            </a:r>
            <a:endParaRPr dirty="0"/>
          </a:p>
        </p:txBody>
      </p:sp>
      <p:pic>
        <p:nvPicPr>
          <p:cNvPr id="2" name="Picture 1"/>
          <p:cNvPicPr>
            <a:picLocks noChangeAspect="1"/>
          </p:cNvPicPr>
          <p:nvPr/>
        </p:nvPicPr>
        <p:blipFill>
          <a:blip r:embed="rId3"/>
          <a:stretch>
            <a:fillRect/>
          </a:stretch>
        </p:blipFill>
        <p:spPr>
          <a:xfrm>
            <a:off x="36163" y="31531"/>
            <a:ext cx="1243692" cy="932769"/>
          </a:xfrm>
          <a:prstGeom prst="rect">
            <a:avLst/>
          </a:prstGeom>
        </p:spPr>
      </p:pic>
      <p:sp>
        <p:nvSpPr>
          <p:cNvPr id="10" name="Google Shape;316;p38"/>
          <p:cNvSpPr txBox="1">
            <a:spLocks noGrp="1"/>
          </p:cNvSpPr>
          <p:nvPr>
            <p:ph type="title"/>
          </p:nvPr>
        </p:nvSpPr>
        <p:spPr>
          <a:xfrm>
            <a:off x="1310924" y="1278619"/>
            <a:ext cx="3923930" cy="227244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Members and Functions of a Shoring Team</a:t>
            </a:r>
            <a:endParaRPr sz="4000" b="1" cap="none" dirty="0">
              <a:solidFill>
                <a:srgbClr val="FF0000"/>
              </a:solidFill>
              <a:latin typeface="Open Sans" panose="020B0606030504020204"/>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4"/>
          <p:cNvSpPr txBox="1">
            <a:spLocks noGrp="1"/>
          </p:cNvSpPr>
          <p:nvPr>
            <p:ph type="title"/>
          </p:nvPr>
        </p:nvSpPr>
        <p:spPr>
          <a:xfrm>
            <a:off x="6523118" y="887058"/>
            <a:ext cx="4223086" cy="792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200"/>
              <a:buFont typeface="Arial"/>
              <a:buNone/>
            </a:pPr>
            <a:r>
              <a:rPr lang="en-US" sz="3200" b="1" dirty="0">
                <a:solidFill>
                  <a:schemeClr val="tx1"/>
                </a:solidFill>
                <a:latin typeface="Arial"/>
                <a:ea typeface="Arial"/>
                <a:cs typeface="Arial"/>
                <a:sym typeface="Arial"/>
              </a:rPr>
              <a:t>Assembly Group</a:t>
            </a:r>
            <a:endParaRPr sz="3200" dirty="0">
              <a:solidFill>
                <a:schemeClr val="tx1"/>
              </a:solidFill>
            </a:endParaRPr>
          </a:p>
        </p:txBody>
      </p:sp>
      <p:sp>
        <p:nvSpPr>
          <p:cNvPr id="371" name="Google Shape;371;p44"/>
          <p:cNvSpPr txBox="1">
            <a:spLocks noGrp="1"/>
          </p:cNvSpPr>
          <p:nvPr>
            <p:ph type="body" idx="1"/>
          </p:nvPr>
        </p:nvSpPr>
        <p:spPr>
          <a:xfrm>
            <a:off x="7637402" y="1639297"/>
            <a:ext cx="3276600" cy="571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2800"/>
              <a:buNone/>
            </a:pPr>
            <a:r>
              <a:rPr lang="en-US" b="1" dirty="0">
                <a:solidFill>
                  <a:schemeClr val="tx1"/>
                </a:solidFill>
                <a:latin typeface="Arial"/>
                <a:ea typeface="Arial"/>
                <a:cs typeface="Arial"/>
                <a:sym typeface="Arial"/>
              </a:rPr>
              <a:t>Shoring Officer</a:t>
            </a:r>
            <a:endParaRPr b="1" dirty="0">
              <a:solidFill>
                <a:schemeClr val="tx1"/>
              </a:solidFill>
              <a:latin typeface="Arial"/>
              <a:ea typeface="Arial"/>
              <a:cs typeface="Arial"/>
              <a:sym typeface="Arial"/>
            </a:endParaRPr>
          </a:p>
        </p:txBody>
      </p:sp>
      <p:pic>
        <p:nvPicPr>
          <p:cNvPr id="372" name="Google Shape;372;p44" descr="Assembly2"/>
          <p:cNvPicPr preferRelativeResize="0"/>
          <p:nvPr/>
        </p:nvPicPr>
        <p:blipFill rotWithShape="1">
          <a:blip r:embed="rId3">
            <a:alphaModFix/>
          </a:blip>
          <a:srcRect/>
          <a:stretch/>
        </p:blipFill>
        <p:spPr>
          <a:xfrm>
            <a:off x="4635519" y="3015802"/>
            <a:ext cx="1749425" cy="1581150"/>
          </a:xfrm>
          <a:prstGeom prst="rect">
            <a:avLst/>
          </a:prstGeom>
          <a:noFill/>
          <a:ln>
            <a:noFill/>
          </a:ln>
        </p:spPr>
      </p:pic>
      <p:sp>
        <p:nvSpPr>
          <p:cNvPr id="373" name="Google Shape;373;p44"/>
          <p:cNvSpPr/>
          <p:nvPr/>
        </p:nvSpPr>
        <p:spPr>
          <a:xfrm>
            <a:off x="4498889" y="4670209"/>
            <a:ext cx="2271712"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Measurer</a:t>
            </a:r>
            <a:endParaRPr sz="1800" b="1" dirty="0">
              <a:solidFill>
                <a:schemeClr val="dk1"/>
              </a:solidFill>
              <a:latin typeface="Arial"/>
              <a:ea typeface="Arial"/>
              <a:cs typeface="Arial"/>
              <a:sym typeface="Arial"/>
            </a:endParaRPr>
          </a:p>
        </p:txBody>
      </p:sp>
      <p:pic>
        <p:nvPicPr>
          <p:cNvPr id="374" name="Google Shape;374;p44" descr="Assembly3"/>
          <p:cNvPicPr preferRelativeResize="0"/>
          <p:nvPr/>
        </p:nvPicPr>
        <p:blipFill rotWithShape="1">
          <a:blip r:embed="rId4">
            <a:alphaModFix/>
          </a:blip>
          <a:srcRect/>
          <a:stretch/>
        </p:blipFill>
        <p:spPr>
          <a:xfrm>
            <a:off x="6261879" y="4596952"/>
            <a:ext cx="1928812" cy="1446212"/>
          </a:xfrm>
          <a:prstGeom prst="rect">
            <a:avLst/>
          </a:prstGeom>
          <a:noFill/>
          <a:ln>
            <a:noFill/>
          </a:ln>
        </p:spPr>
      </p:pic>
      <p:pic>
        <p:nvPicPr>
          <p:cNvPr id="375" name="Google Shape;375;p44" descr="Assembly4"/>
          <p:cNvPicPr preferRelativeResize="0"/>
          <p:nvPr/>
        </p:nvPicPr>
        <p:blipFill rotWithShape="1">
          <a:blip r:embed="rId5">
            <a:alphaModFix/>
          </a:blip>
          <a:srcRect/>
          <a:stretch/>
        </p:blipFill>
        <p:spPr>
          <a:xfrm>
            <a:off x="8528218" y="4564657"/>
            <a:ext cx="1154113" cy="1744663"/>
          </a:xfrm>
          <a:prstGeom prst="rect">
            <a:avLst/>
          </a:prstGeom>
          <a:noFill/>
          <a:ln>
            <a:noFill/>
          </a:ln>
        </p:spPr>
      </p:pic>
      <p:pic>
        <p:nvPicPr>
          <p:cNvPr id="376" name="Google Shape;376;p44" descr="Assembly6"/>
          <p:cNvPicPr preferRelativeResize="0"/>
          <p:nvPr/>
        </p:nvPicPr>
        <p:blipFill rotWithShape="1">
          <a:blip r:embed="rId6">
            <a:alphaModFix/>
          </a:blip>
          <a:srcRect/>
          <a:stretch/>
        </p:blipFill>
        <p:spPr>
          <a:xfrm>
            <a:off x="10074740" y="4564657"/>
            <a:ext cx="1678524" cy="1420489"/>
          </a:xfrm>
          <a:prstGeom prst="rect">
            <a:avLst/>
          </a:prstGeom>
          <a:noFill/>
          <a:ln>
            <a:noFill/>
          </a:ln>
        </p:spPr>
      </p:pic>
      <p:sp>
        <p:nvSpPr>
          <p:cNvPr id="377" name="Google Shape;377;p44"/>
          <p:cNvSpPr/>
          <p:nvPr/>
        </p:nvSpPr>
        <p:spPr>
          <a:xfrm>
            <a:off x="6902757" y="6148691"/>
            <a:ext cx="1000125"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Safety</a:t>
            </a:r>
            <a:endParaRPr sz="1800" b="1" dirty="0">
              <a:solidFill>
                <a:schemeClr val="dk1"/>
              </a:solidFill>
              <a:latin typeface="Arial"/>
              <a:ea typeface="Arial"/>
              <a:cs typeface="Arial"/>
              <a:sym typeface="Arial"/>
            </a:endParaRPr>
          </a:p>
        </p:txBody>
      </p:sp>
      <p:sp>
        <p:nvSpPr>
          <p:cNvPr id="378" name="Google Shape;378;p44"/>
          <p:cNvSpPr/>
          <p:nvPr/>
        </p:nvSpPr>
        <p:spPr>
          <a:xfrm>
            <a:off x="8412330" y="6378981"/>
            <a:ext cx="1385887"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Runner</a:t>
            </a:r>
            <a:endParaRPr sz="1800" b="1" dirty="0">
              <a:solidFill>
                <a:schemeClr val="dk1"/>
              </a:solidFill>
              <a:latin typeface="Arial"/>
              <a:ea typeface="Arial"/>
              <a:cs typeface="Arial"/>
              <a:sym typeface="Arial"/>
            </a:endParaRPr>
          </a:p>
        </p:txBody>
      </p:sp>
      <p:sp>
        <p:nvSpPr>
          <p:cNvPr id="379" name="Google Shape;379;p44"/>
          <p:cNvSpPr/>
          <p:nvPr/>
        </p:nvSpPr>
        <p:spPr>
          <a:xfrm>
            <a:off x="10193739" y="5985146"/>
            <a:ext cx="1771650"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err="1">
                <a:solidFill>
                  <a:schemeClr val="dk1"/>
                </a:solidFill>
                <a:latin typeface="Arial"/>
                <a:ea typeface="Arial"/>
                <a:cs typeface="Arial"/>
                <a:sym typeface="Arial"/>
              </a:rPr>
              <a:t>Shorers</a:t>
            </a:r>
            <a:endParaRPr sz="1800" b="1" dirty="0">
              <a:solidFill>
                <a:schemeClr val="dk1"/>
              </a:solidFill>
              <a:latin typeface="Arial"/>
              <a:ea typeface="Arial"/>
              <a:cs typeface="Arial"/>
              <a:sym typeface="Arial"/>
            </a:endParaRPr>
          </a:p>
        </p:txBody>
      </p:sp>
      <p:cxnSp>
        <p:nvCxnSpPr>
          <p:cNvPr id="380" name="Google Shape;380;p44"/>
          <p:cNvCxnSpPr/>
          <p:nvPr/>
        </p:nvCxnSpPr>
        <p:spPr>
          <a:xfrm flipH="1">
            <a:off x="6734423" y="2202517"/>
            <a:ext cx="1900238" cy="1333501"/>
          </a:xfrm>
          <a:prstGeom prst="straightConnector1">
            <a:avLst/>
          </a:prstGeom>
          <a:noFill/>
          <a:ln w="38100" cap="flat" cmpd="sng">
            <a:solidFill>
              <a:schemeClr val="dk1"/>
            </a:solidFill>
            <a:prstDash val="solid"/>
            <a:round/>
            <a:headEnd type="none" w="med" len="med"/>
            <a:tailEnd type="triangle" w="med" len="med"/>
          </a:ln>
        </p:spPr>
      </p:cxnSp>
      <p:cxnSp>
        <p:nvCxnSpPr>
          <p:cNvPr id="381" name="Google Shape;381;p44"/>
          <p:cNvCxnSpPr/>
          <p:nvPr/>
        </p:nvCxnSpPr>
        <p:spPr>
          <a:xfrm flipH="1">
            <a:off x="7209234" y="2222284"/>
            <a:ext cx="1728787" cy="2447925"/>
          </a:xfrm>
          <a:prstGeom prst="straightConnector1">
            <a:avLst/>
          </a:prstGeom>
          <a:noFill/>
          <a:ln w="38100" cap="flat" cmpd="sng">
            <a:solidFill>
              <a:schemeClr val="dk1"/>
            </a:solidFill>
            <a:prstDash val="solid"/>
            <a:round/>
            <a:headEnd type="none" w="med" len="med"/>
            <a:tailEnd type="triangle" w="med" len="med"/>
          </a:ln>
        </p:spPr>
      </p:cxnSp>
      <p:cxnSp>
        <p:nvCxnSpPr>
          <p:cNvPr id="382" name="Google Shape;382;p44"/>
          <p:cNvCxnSpPr/>
          <p:nvPr/>
        </p:nvCxnSpPr>
        <p:spPr>
          <a:xfrm>
            <a:off x="9042716" y="2334507"/>
            <a:ext cx="557213" cy="2447925"/>
          </a:xfrm>
          <a:prstGeom prst="straightConnector1">
            <a:avLst/>
          </a:prstGeom>
          <a:noFill/>
          <a:ln w="38100" cap="flat" cmpd="sng">
            <a:solidFill>
              <a:schemeClr val="dk1"/>
            </a:solidFill>
            <a:prstDash val="solid"/>
            <a:round/>
            <a:headEnd type="none" w="med" len="med"/>
            <a:tailEnd type="triangle" w="med" len="med"/>
          </a:ln>
        </p:spPr>
      </p:cxnSp>
      <p:cxnSp>
        <p:nvCxnSpPr>
          <p:cNvPr id="383" name="Google Shape;383;p44"/>
          <p:cNvCxnSpPr/>
          <p:nvPr/>
        </p:nvCxnSpPr>
        <p:spPr>
          <a:xfrm>
            <a:off x="9351514" y="2430423"/>
            <a:ext cx="1743075" cy="1423989"/>
          </a:xfrm>
          <a:prstGeom prst="straightConnector1">
            <a:avLst/>
          </a:prstGeom>
          <a:noFill/>
          <a:ln w="38100" cap="flat" cmpd="sng">
            <a:solidFill>
              <a:schemeClr val="dk1"/>
            </a:solidFill>
            <a:prstDash val="solid"/>
            <a:round/>
            <a:headEnd type="none" w="med" len="med"/>
            <a:tailEnd type="triangle" w="med" len="med"/>
          </a:ln>
        </p:spPr>
      </p:cxnSp>
      <p:pic>
        <p:nvPicPr>
          <p:cNvPr id="1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316;p38"/>
          <p:cNvSpPr txBox="1">
            <a:spLocks/>
          </p:cNvSpPr>
          <p:nvPr/>
        </p:nvSpPr>
        <p:spPr>
          <a:xfrm>
            <a:off x="474184" y="1733043"/>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a:solidFill>
                  <a:srgbClr val="FF0000"/>
                </a:solidFill>
                <a:latin typeface="Open Sans" panose="020B0606030504020204"/>
                <a:ea typeface="Arial"/>
                <a:cs typeface="Arial"/>
                <a:sym typeface="Arial"/>
              </a:rPr>
              <a:t>Members and Functions of a Shoring Team</a:t>
            </a:r>
            <a:endParaRPr lang="en-US" sz="4000" b="1" dirty="0">
              <a:solidFill>
                <a:srgbClr val="FF0000"/>
              </a:solidFill>
              <a:latin typeface="Open Sans" panose="020B0606030504020204"/>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a:spLocks noGrp="1"/>
          </p:cNvSpPr>
          <p:nvPr>
            <p:ph type="body" idx="1"/>
          </p:nvPr>
        </p:nvSpPr>
        <p:spPr>
          <a:xfrm>
            <a:off x="8517428" y="1704289"/>
            <a:ext cx="3505200" cy="4905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b="1" dirty="0">
                <a:solidFill>
                  <a:schemeClr val="tx1"/>
                </a:solidFill>
                <a:latin typeface="Arial"/>
                <a:ea typeface="Arial"/>
                <a:cs typeface="Arial"/>
                <a:sym typeface="Arial"/>
              </a:rPr>
              <a:t>Cutting Officer</a:t>
            </a:r>
            <a:endParaRPr b="1" dirty="0">
              <a:solidFill>
                <a:schemeClr val="tx1"/>
              </a:solidFill>
              <a:latin typeface="Arial"/>
              <a:ea typeface="Arial"/>
              <a:cs typeface="Arial"/>
              <a:sym typeface="Arial"/>
            </a:endParaRPr>
          </a:p>
        </p:txBody>
      </p:sp>
      <p:sp>
        <p:nvSpPr>
          <p:cNvPr id="390" name="Google Shape;390;p45"/>
          <p:cNvSpPr txBox="1"/>
          <p:nvPr/>
        </p:nvSpPr>
        <p:spPr>
          <a:xfrm>
            <a:off x="6341185" y="1122276"/>
            <a:ext cx="3896195" cy="5429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1"/>
                </a:solidFill>
                <a:latin typeface="Arial"/>
                <a:ea typeface="Arial"/>
                <a:cs typeface="Arial"/>
                <a:sym typeface="Arial"/>
              </a:rPr>
              <a:t>Cutting Group</a:t>
            </a:r>
            <a:endParaRPr sz="3200" b="1" dirty="0">
              <a:solidFill>
                <a:schemeClr val="tx1"/>
              </a:solidFill>
              <a:latin typeface="Arial"/>
              <a:ea typeface="Arial"/>
              <a:cs typeface="Arial"/>
              <a:sym typeface="Arial"/>
            </a:endParaRPr>
          </a:p>
        </p:txBody>
      </p:sp>
      <p:sp>
        <p:nvSpPr>
          <p:cNvPr id="391" name="Google Shape;391;p45"/>
          <p:cNvSpPr/>
          <p:nvPr/>
        </p:nvSpPr>
        <p:spPr>
          <a:xfrm>
            <a:off x="5347257" y="5220531"/>
            <a:ext cx="1257300"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Feeder</a:t>
            </a:r>
            <a:endParaRPr sz="1800" b="1" dirty="0">
              <a:solidFill>
                <a:schemeClr val="dk1"/>
              </a:solidFill>
              <a:latin typeface="Arial"/>
              <a:ea typeface="Arial"/>
              <a:cs typeface="Arial"/>
              <a:sym typeface="Arial"/>
            </a:endParaRPr>
          </a:p>
        </p:txBody>
      </p:sp>
      <p:sp>
        <p:nvSpPr>
          <p:cNvPr id="392" name="Google Shape;392;p45"/>
          <p:cNvSpPr/>
          <p:nvPr/>
        </p:nvSpPr>
        <p:spPr>
          <a:xfrm>
            <a:off x="7421334" y="5787301"/>
            <a:ext cx="1385887"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Cutter</a:t>
            </a:r>
            <a:endParaRPr sz="1800" b="1" dirty="0">
              <a:solidFill>
                <a:schemeClr val="dk1"/>
              </a:solidFill>
              <a:latin typeface="Arial"/>
              <a:ea typeface="Arial"/>
              <a:cs typeface="Arial"/>
              <a:sym typeface="Arial"/>
            </a:endParaRPr>
          </a:p>
        </p:txBody>
      </p:sp>
      <p:sp>
        <p:nvSpPr>
          <p:cNvPr id="393" name="Google Shape;393;p45"/>
          <p:cNvSpPr/>
          <p:nvPr/>
        </p:nvSpPr>
        <p:spPr>
          <a:xfrm>
            <a:off x="9498503" y="5541193"/>
            <a:ext cx="2500312"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Tools/Equipment </a:t>
            </a:r>
            <a:endParaRPr sz="1800" b="1" dirty="0">
              <a:solidFill>
                <a:schemeClr val="dk1"/>
              </a:solidFill>
              <a:latin typeface="Arial"/>
              <a:ea typeface="Arial"/>
              <a:cs typeface="Arial"/>
              <a:sym typeface="Arial"/>
            </a:endParaRPr>
          </a:p>
        </p:txBody>
      </p:sp>
      <p:cxnSp>
        <p:nvCxnSpPr>
          <p:cNvPr id="394" name="Google Shape;394;p45"/>
          <p:cNvCxnSpPr/>
          <p:nvPr/>
        </p:nvCxnSpPr>
        <p:spPr>
          <a:xfrm flipH="1">
            <a:off x="5386843" y="1621676"/>
            <a:ext cx="2046288" cy="693738"/>
          </a:xfrm>
          <a:prstGeom prst="straightConnector1">
            <a:avLst/>
          </a:prstGeom>
          <a:noFill/>
          <a:ln w="38100" cap="flat" cmpd="sng">
            <a:solidFill>
              <a:schemeClr val="dk1"/>
            </a:solidFill>
            <a:prstDash val="solid"/>
            <a:round/>
            <a:headEnd type="none" w="med" len="med"/>
            <a:tailEnd type="triangle" w="med" len="med"/>
          </a:ln>
        </p:spPr>
      </p:cxnSp>
      <p:cxnSp>
        <p:nvCxnSpPr>
          <p:cNvPr id="395" name="Google Shape;395;p45"/>
          <p:cNvCxnSpPr/>
          <p:nvPr/>
        </p:nvCxnSpPr>
        <p:spPr>
          <a:xfrm flipH="1">
            <a:off x="5894951" y="2047318"/>
            <a:ext cx="2219326" cy="2071689"/>
          </a:xfrm>
          <a:prstGeom prst="straightConnector1">
            <a:avLst/>
          </a:prstGeom>
          <a:noFill/>
          <a:ln w="38100" cap="flat" cmpd="sng">
            <a:solidFill>
              <a:schemeClr val="dk1"/>
            </a:solidFill>
            <a:prstDash val="solid"/>
            <a:round/>
            <a:headEnd type="none" w="med" len="med"/>
            <a:tailEnd type="triangle" w="med" len="med"/>
          </a:ln>
        </p:spPr>
      </p:cxnSp>
      <p:cxnSp>
        <p:nvCxnSpPr>
          <p:cNvPr id="396" name="Google Shape;396;p45"/>
          <p:cNvCxnSpPr/>
          <p:nvPr/>
        </p:nvCxnSpPr>
        <p:spPr>
          <a:xfrm flipH="1">
            <a:off x="7805885" y="2054654"/>
            <a:ext cx="438150" cy="2214563"/>
          </a:xfrm>
          <a:prstGeom prst="straightConnector1">
            <a:avLst/>
          </a:prstGeom>
          <a:noFill/>
          <a:ln w="38100" cap="flat" cmpd="sng">
            <a:solidFill>
              <a:schemeClr val="dk1"/>
            </a:solidFill>
            <a:prstDash val="solid"/>
            <a:round/>
            <a:headEnd type="none" w="med" len="med"/>
            <a:tailEnd type="triangle" w="med" len="med"/>
          </a:ln>
        </p:spPr>
      </p:cxnSp>
      <p:cxnSp>
        <p:nvCxnSpPr>
          <p:cNvPr id="397" name="Google Shape;397;p45"/>
          <p:cNvCxnSpPr/>
          <p:nvPr/>
        </p:nvCxnSpPr>
        <p:spPr>
          <a:xfrm>
            <a:off x="8178252" y="1875900"/>
            <a:ext cx="1914525" cy="1114425"/>
          </a:xfrm>
          <a:prstGeom prst="straightConnector1">
            <a:avLst/>
          </a:prstGeom>
          <a:noFill/>
          <a:ln w="38100" cap="flat" cmpd="sng">
            <a:solidFill>
              <a:schemeClr val="dk1"/>
            </a:solidFill>
            <a:prstDash val="solid"/>
            <a:round/>
            <a:headEnd type="none" w="med" len="med"/>
            <a:tailEnd type="triangle" w="med" len="med"/>
          </a:ln>
        </p:spPr>
      </p:cxnSp>
      <p:sp>
        <p:nvSpPr>
          <p:cNvPr id="398" name="Google Shape;398;p45"/>
          <p:cNvSpPr/>
          <p:nvPr/>
        </p:nvSpPr>
        <p:spPr>
          <a:xfrm>
            <a:off x="10515624" y="3505841"/>
            <a:ext cx="1385888"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Runner</a:t>
            </a:r>
            <a:endParaRPr sz="1800" b="1" dirty="0">
              <a:solidFill>
                <a:schemeClr val="dk1"/>
              </a:solidFill>
              <a:latin typeface="Arial"/>
              <a:ea typeface="Arial"/>
              <a:cs typeface="Arial"/>
              <a:sym typeface="Arial"/>
            </a:endParaRPr>
          </a:p>
        </p:txBody>
      </p:sp>
      <p:pic>
        <p:nvPicPr>
          <p:cNvPr id="399" name="Google Shape;399;p45" descr="Cutting1"/>
          <p:cNvPicPr preferRelativeResize="0"/>
          <p:nvPr/>
        </p:nvPicPr>
        <p:blipFill rotWithShape="1">
          <a:blip r:embed="rId3">
            <a:alphaModFix/>
          </a:blip>
          <a:srcRect/>
          <a:stretch/>
        </p:blipFill>
        <p:spPr>
          <a:xfrm>
            <a:off x="5199556" y="4242820"/>
            <a:ext cx="1443036" cy="857796"/>
          </a:xfrm>
          <a:prstGeom prst="rect">
            <a:avLst/>
          </a:prstGeom>
          <a:noFill/>
          <a:ln>
            <a:noFill/>
          </a:ln>
        </p:spPr>
      </p:pic>
      <p:pic>
        <p:nvPicPr>
          <p:cNvPr id="400" name="Google Shape;400;p45" descr="Cutting2"/>
          <p:cNvPicPr preferRelativeResize="0"/>
          <p:nvPr/>
        </p:nvPicPr>
        <p:blipFill rotWithShape="1">
          <a:blip r:embed="rId4">
            <a:alphaModFix/>
          </a:blip>
          <a:srcRect/>
          <a:stretch/>
        </p:blipFill>
        <p:spPr>
          <a:xfrm>
            <a:off x="9883991" y="4845075"/>
            <a:ext cx="1715655" cy="750912"/>
          </a:xfrm>
          <a:prstGeom prst="rect">
            <a:avLst/>
          </a:prstGeom>
          <a:noFill/>
          <a:ln>
            <a:noFill/>
          </a:ln>
        </p:spPr>
      </p:pic>
      <p:sp>
        <p:nvSpPr>
          <p:cNvPr id="401" name="Google Shape;401;p45"/>
          <p:cNvSpPr/>
          <p:nvPr/>
        </p:nvSpPr>
        <p:spPr>
          <a:xfrm>
            <a:off x="4166164" y="3348954"/>
            <a:ext cx="1728787"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a:solidFill>
                  <a:schemeClr val="dk1"/>
                </a:solidFill>
                <a:latin typeface="Arial"/>
                <a:ea typeface="Arial"/>
                <a:cs typeface="Arial"/>
                <a:sym typeface="Arial"/>
              </a:rPr>
              <a:t>Layout</a:t>
            </a:r>
            <a:endParaRPr sz="1800" b="1">
              <a:solidFill>
                <a:schemeClr val="dk1"/>
              </a:solidFill>
              <a:latin typeface="Arial"/>
              <a:ea typeface="Arial"/>
              <a:cs typeface="Arial"/>
              <a:sym typeface="Arial"/>
            </a:endParaRPr>
          </a:p>
        </p:txBody>
      </p:sp>
      <p:pic>
        <p:nvPicPr>
          <p:cNvPr id="402" name="Google Shape;402;p45" descr="Cutting5"/>
          <p:cNvPicPr preferRelativeResize="0"/>
          <p:nvPr/>
        </p:nvPicPr>
        <p:blipFill rotWithShape="1">
          <a:blip r:embed="rId5">
            <a:alphaModFix/>
          </a:blip>
          <a:srcRect/>
          <a:stretch/>
        </p:blipFill>
        <p:spPr>
          <a:xfrm>
            <a:off x="4306392" y="2358094"/>
            <a:ext cx="1266184" cy="937335"/>
          </a:xfrm>
          <a:prstGeom prst="rect">
            <a:avLst/>
          </a:prstGeom>
          <a:noFill/>
          <a:ln>
            <a:noFill/>
          </a:ln>
        </p:spPr>
      </p:pic>
      <p:pic>
        <p:nvPicPr>
          <p:cNvPr id="403" name="Google Shape;403;p45" descr="Cutting6"/>
          <p:cNvPicPr preferRelativeResize="0"/>
          <p:nvPr/>
        </p:nvPicPr>
        <p:blipFill rotWithShape="1">
          <a:blip r:embed="rId6">
            <a:alphaModFix/>
          </a:blip>
          <a:srcRect/>
          <a:stretch/>
        </p:blipFill>
        <p:spPr>
          <a:xfrm>
            <a:off x="7421334" y="4276553"/>
            <a:ext cx="1207252" cy="1366620"/>
          </a:xfrm>
          <a:prstGeom prst="rect">
            <a:avLst/>
          </a:prstGeom>
          <a:noFill/>
          <a:ln>
            <a:noFill/>
          </a:ln>
        </p:spPr>
      </p:pic>
      <p:pic>
        <p:nvPicPr>
          <p:cNvPr id="404" name="Google Shape;404;p45" descr="Cutting3"/>
          <p:cNvPicPr preferRelativeResize="0"/>
          <p:nvPr/>
        </p:nvPicPr>
        <p:blipFill rotWithShape="1">
          <a:blip r:embed="rId7">
            <a:alphaModFix/>
          </a:blip>
          <a:srcRect/>
          <a:stretch/>
        </p:blipFill>
        <p:spPr>
          <a:xfrm>
            <a:off x="10270028" y="2244849"/>
            <a:ext cx="1728787" cy="1296987"/>
          </a:xfrm>
          <a:prstGeom prst="rect">
            <a:avLst/>
          </a:prstGeom>
          <a:noFill/>
          <a:ln>
            <a:noFill/>
          </a:ln>
        </p:spPr>
      </p:pic>
      <p:cxnSp>
        <p:nvCxnSpPr>
          <p:cNvPr id="405" name="Google Shape;405;p45"/>
          <p:cNvCxnSpPr/>
          <p:nvPr/>
        </p:nvCxnSpPr>
        <p:spPr>
          <a:xfrm>
            <a:off x="8435202" y="2058341"/>
            <a:ext cx="1571625" cy="2328863"/>
          </a:xfrm>
          <a:prstGeom prst="straightConnector1">
            <a:avLst/>
          </a:prstGeom>
          <a:noFill/>
          <a:ln w="38100" cap="flat" cmpd="sng">
            <a:solidFill>
              <a:schemeClr val="dk1"/>
            </a:solidFill>
            <a:prstDash val="solid"/>
            <a:round/>
            <a:headEnd type="none" w="med" len="med"/>
            <a:tailEnd type="triangle" w="med" len="med"/>
          </a:ln>
        </p:spPr>
      </p:cxnSp>
      <p:sp>
        <p:nvSpPr>
          <p:cNvPr id="407" name="Google Shape;407;p45"/>
          <p:cNvSpPr txBox="1"/>
          <p:nvPr/>
        </p:nvSpPr>
        <p:spPr>
          <a:xfrm>
            <a:off x="10237380" y="5787301"/>
            <a:ext cx="1942375"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1" dirty="0">
                <a:solidFill>
                  <a:schemeClr val="dk1"/>
                </a:solidFill>
                <a:latin typeface="Calibri"/>
                <a:ea typeface="Calibri"/>
                <a:cs typeface="Calibri"/>
                <a:sym typeface="Calibri"/>
              </a:rPr>
              <a:t>Note: This person is assigned to both the Cutting Group and the Assembly Group.</a:t>
            </a:r>
            <a:endParaRPr b="1" dirty="0">
              <a:solidFill>
                <a:schemeClr val="dk1"/>
              </a:solidFill>
              <a:latin typeface="Calibri"/>
              <a:ea typeface="Calibri"/>
              <a:cs typeface="Calibri"/>
              <a:sym typeface="Calibri"/>
            </a:endParaRPr>
          </a:p>
        </p:txBody>
      </p:sp>
      <p:pic>
        <p:nvPicPr>
          <p:cNvPr id="2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Google Shape;316;p38"/>
          <p:cNvSpPr txBox="1">
            <a:spLocks noGrp="1"/>
          </p:cNvSpPr>
          <p:nvPr>
            <p:ph type="title"/>
          </p:nvPr>
        </p:nvSpPr>
        <p:spPr>
          <a:xfrm>
            <a:off x="221275" y="1621676"/>
            <a:ext cx="3923930" cy="227244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Members and Functions of a Shoring Team</a:t>
            </a:r>
            <a:endParaRPr sz="4000" b="1" cap="none" dirty="0">
              <a:solidFill>
                <a:srgbClr val="FF0000"/>
              </a:solidFill>
              <a:latin typeface="Open Sans" panose="020B0606030504020204"/>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13" name="Google Shape;41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414" name="Google Shape;414;p46"/>
          <p:cNvSpPr txBox="1"/>
          <p:nvPr/>
        </p:nvSpPr>
        <p:spPr>
          <a:xfrm>
            <a:off x="5859262" y="1654446"/>
            <a:ext cx="6442248" cy="3046948"/>
          </a:xfrm>
          <a:prstGeom prst="rect">
            <a:avLst/>
          </a:prstGeom>
          <a:noFill/>
          <a:ln>
            <a:noFill/>
          </a:ln>
        </p:spPr>
        <p:txBody>
          <a:bodyPr spcFirstLastPara="1" wrap="square" lIns="91425" tIns="45700" rIns="91425" bIns="45700" anchor="t" anchorCtr="0">
            <a:spAutoFit/>
          </a:bodyPr>
          <a:lstStyle/>
          <a:p>
            <a:pPr marL="457200" marR="0" lvl="0" indent="-457200"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a:sym typeface="Arial"/>
              </a:rPr>
              <a:t>For the CSSR Course, duplex/common (double-headed) nails of two sizes will be used. Using these nails makes disassembly easier. However, under actual rescue conditions, common nails of a similar size can be used. All plywood (gusset plates) must be nailed using 8d common nails only</a:t>
            </a:r>
            <a:endParaRPr sz="2800" dirty="0">
              <a:solidFill>
                <a:schemeClr val="dk1"/>
              </a:solidFill>
              <a:latin typeface="Open Sans" panose="020B0606030504020204"/>
              <a:sym typeface="Arial"/>
            </a:endParaRPr>
          </a:p>
        </p:txBody>
      </p:sp>
      <p:sp>
        <p:nvSpPr>
          <p:cNvPr id="415" name="Google Shape;415;p46"/>
          <p:cNvSpPr txBox="1"/>
          <p:nvPr/>
        </p:nvSpPr>
        <p:spPr>
          <a:xfrm>
            <a:off x="-159798" y="1547914"/>
            <a:ext cx="644518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4000" b="1" dirty="0">
                <a:solidFill>
                  <a:srgbClr val="FF0000"/>
                </a:solidFill>
                <a:latin typeface="Open Sans" panose="020B0606030504020204"/>
                <a:sym typeface="Arial"/>
              </a:rPr>
              <a:t>NAIL SPECIFICATIONS</a:t>
            </a:r>
            <a:endParaRPr sz="4000" b="1" dirty="0">
              <a:solidFill>
                <a:srgbClr val="FF0000"/>
              </a:solidFill>
              <a:latin typeface="Open Sans" panose="020B0606030504020204"/>
              <a:sym typeface="Aria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21" name="Google Shape;4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23" name="Google Shape;423;p47"/>
          <p:cNvPicPr preferRelativeResize="0"/>
          <p:nvPr/>
        </p:nvPicPr>
        <p:blipFill rotWithShape="1">
          <a:blip r:embed="rId3">
            <a:alphaModFix/>
          </a:blip>
          <a:srcRect/>
          <a:stretch/>
        </p:blipFill>
        <p:spPr>
          <a:xfrm>
            <a:off x="9637427" y="1423238"/>
            <a:ext cx="1885147" cy="466725"/>
          </a:xfrm>
          <a:prstGeom prst="rect">
            <a:avLst/>
          </a:prstGeom>
          <a:noFill/>
          <a:ln>
            <a:noFill/>
          </a:ln>
        </p:spPr>
      </p:pic>
      <p:pic>
        <p:nvPicPr>
          <p:cNvPr id="424" name="Google Shape;424;p47"/>
          <p:cNvPicPr preferRelativeResize="0"/>
          <p:nvPr/>
        </p:nvPicPr>
        <p:blipFill rotWithShape="1">
          <a:blip r:embed="rId4">
            <a:alphaModFix/>
          </a:blip>
          <a:srcRect/>
          <a:stretch/>
        </p:blipFill>
        <p:spPr>
          <a:xfrm>
            <a:off x="9875256" y="3841698"/>
            <a:ext cx="1647318" cy="528637"/>
          </a:xfrm>
          <a:prstGeom prst="rect">
            <a:avLst/>
          </a:prstGeom>
          <a:noFill/>
          <a:ln>
            <a:noFill/>
          </a:ln>
        </p:spPr>
      </p:pic>
      <p:sp>
        <p:nvSpPr>
          <p:cNvPr id="425" name="Google Shape;425;p47"/>
          <p:cNvSpPr txBox="1"/>
          <p:nvPr/>
        </p:nvSpPr>
        <p:spPr>
          <a:xfrm>
            <a:off x="5581913" y="1978037"/>
            <a:ext cx="6384426" cy="1938952"/>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b="1" dirty="0">
                <a:solidFill>
                  <a:schemeClr val="dk1"/>
                </a:solidFill>
                <a:sym typeface="Arial"/>
              </a:rPr>
              <a:t>All plywood (gusset plates) must be nailed using 8d nails only.</a:t>
            </a:r>
            <a:endParaRPr sz="2400" dirty="0"/>
          </a:p>
          <a:p>
            <a:pPr marL="0" marR="0" lvl="0" indent="0" algn="ctr" rtl="0">
              <a:spcBef>
                <a:spcPts val="0"/>
              </a:spcBef>
              <a:spcAft>
                <a:spcPts val="0"/>
              </a:spcAft>
              <a:buClr>
                <a:schemeClr val="dk1"/>
              </a:buClr>
              <a:buSzPts val="3200"/>
              <a:buFont typeface="Arial"/>
              <a:buNone/>
            </a:pPr>
            <a:r>
              <a:rPr lang="en-US" sz="2400" dirty="0">
                <a:solidFill>
                  <a:schemeClr val="dk1"/>
                </a:solidFill>
                <a:sym typeface="Arial"/>
              </a:rPr>
              <a:t>		</a:t>
            </a:r>
            <a:r>
              <a:rPr lang="en-US" sz="2400" u="sng" dirty="0">
                <a:solidFill>
                  <a:schemeClr val="dk1"/>
                </a:solidFill>
                <a:sym typeface="Arial"/>
              </a:rPr>
              <a:t>8d nail, approximately actual size (6.5 cm.)</a:t>
            </a:r>
            <a:endParaRPr sz="2400" u="sng" dirty="0">
              <a:solidFill>
                <a:schemeClr val="dk1"/>
              </a:solidFill>
              <a:sym typeface="Arial"/>
            </a:endParaRPr>
          </a:p>
          <a:p>
            <a:pPr marL="0" marR="0" lvl="0" indent="0" algn="just" rtl="0">
              <a:spcBef>
                <a:spcPts val="0"/>
              </a:spcBef>
              <a:spcAft>
                <a:spcPts val="0"/>
              </a:spcAft>
              <a:buClr>
                <a:schemeClr val="dk1"/>
              </a:buClr>
              <a:buSzPts val="1800"/>
              <a:buFont typeface="Noto Sans Symbols"/>
              <a:buNone/>
            </a:pPr>
            <a:endParaRPr sz="2400" b="1" dirty="0">
              <a:solidFill>
                <a:schemeClr val="dk1"/>
              </a:solidFill>
              <a:sym typeface="Arial"/>
            </a:endParaRPr>
          </a:p>
        </p:txBody>
      </p:sp>
      <p:sp>
        <p:nvSpPr>
          <p:cNvPr id="426" name="Google Shape;426;p47"/>
          <p:cNvSpPr txBox="1"/>
          <p:nvPr/>
        </p:nvSpPr>
        <p:spPr>
          <a:xfrm>
            <a:off x="5581912" y="4509120"/>
            <a:ext cx="5986695" cy="156962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b="1" dirty="0">
                <a:solidFill>
                  <a:schemeClr val="dk1"/>
                </a:solidFill>
                <a:sym typeface="Arial"/>
              </a:rPr>
              <a:t>All dimensional wood must be nailed using 16d nails only.</a:t>
            </a:r>
            <a:endParaRPr sz="2400" dirty="0"/>
          </a:p>
          <a:p>
            <a:pPr marL="914400" marR="0" lvl="2" indent="0" algn="ctr" rtl="0">
              <a:spcBef>
                <a:spcPts val="0"/>
              </a:spcBef>
              <a:spcAft>
                <a:spcPts val="0"/>
              </a:spcAft>
              <a:buClr>
                <a:schemeClr val="dk1"/>
              </a:buClr>
              <a:buSzPts val="3200"/>
              <a:buFont typeface="Arial"/>
              <a:buNone/>
            </a:pPr>
            <a:r>
              <a:rPr lang="en-US" sz="2400" b="0" i="0" u="none" strike="noStrike" cap="none" dirty="0">
                <a:solidFill>
                  <a:schemeClr val="dk1"/>
                </a:solidFill>
                <a:sym typeface="Arial"/>
              </a:rPr>
              <a:t>	</a:t>
            </a:r>
            <a:r>
              <a:rPr lang="en-US" sz="2400" b="0" i="0" u="sng" strike="noStrike" cap="none" dirty="0">
                <a:solidFill>
                  <a:schemeClr val="dk1"/>
                </a:solidFill>
                <a:sym typeface="Arial"/>
              </a:rPr>
              <a:t>16d nail, approximately actual size (9 cm.)</a:t>
            </a:r>
            <a:endParaRPr sz="2400" b="0" i="0" u="none" strike="noStrike" cap="none" dirty="0">
              <a:solidFill>
                <a:schemeClr val="dk1"/>
              </a:solidFill>
              <a:sym typeface="Arial"/>
            </a:endParaRPr>
          </a:p>
        </p:txBody>
      </p:sp>
      <p:pic>
        <p:nvPicPr>
          <p:cNvPr id="2" name="Picture 1"/>
          <p:cNvPicPr>
            <a:picLocks noChangeAspect="1"/>
          </p:cNvPicPr>
          <p:nvPr/>
        </p:nvPicPr>
        <p:blipFill>
          <a:blip r:embed="rId5"/>
          <a:stretch>
            <a:fillRect/>
          </a:stretch>
        </p:blipFill>
        <p:spPr>
          <a:xfrm>
            <a:off x="0" y="49627"/>
            <a:ext cx="1243692" cy="932769"/>
          </a:xfrm>
          <a:prstGeom prst="rect">
            <a:avLst/>
          </a:prstGeom>
        </p:spPr>
      </p:pic>
      <p:sp>
        <p:nvSpPr>
          <p:cNvPr id="11" name="Google Shape;415;p46"/>
          <p:cNvSpPr txBox="1"/>
          <p:nvPr/>
        </p:nvSpPr>
        <p:spPr>
          <a:xfrm>
            <a:off x="-142043" y="1824091"/>
            <a:ext cx="644518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4000" b="1" dirty="0">
                <a:solidFill>
                  <a:srgbClr val="FF0000"/>
                </a:solidFill>
                <a:latin typeface="Open Sans" panose="020B0606030504020204"/>
                <a:sym typeface="Arial"/>
              </a:rPr>
              <a:t>NAIL SPECIFICATIONS</a:t>
            </a:r>
            <a:endParaRPr sz="4000" b="1" dirty="0">
              <a:solidFill>
                <a:srgbClr val="FF0000"/>
              </a:solidFill>
              <a:latin typeface="Open Sans" panose="020B0606030504020204"/>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8"/>
          <p:cNvSpPr txBox="1"/>
          <p:nvPr/>
        </p:nvSpPr>
        <p:spPr>
          <a:xfrm>
            <a:off x="658761" y="804684"/>
            <a:ext cx="11109591" cy="117837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b="1" dirty="0">
                <a:solidFill>
                  <a:srgbClr val="C00000"/>
                </a:solidFill>
                <a:latin typeface="Arial"/>
                <a:ea typeface="Arial"/>
                <a:cs typeface="Arial"/>
                <a:sym typeface="Arial"/>
              </a:rPr>
              <a:t>The following diagrams show the correct nailing patterns that should be used when shoring:</a:t>
            </a:r>
            <a:endParaRPr sz="2400" b="1" u="sng" dirty="0">
              <a:solidFill>
                <a:srgbClr val="C00000"/>
              </a:solidFill>
              <a:latin typeface="Arial"/>
              <a:ea typeface="Arial"/>
              <a:cs typeface="Arial"/>
              <a:sym typeface="Arial"/>
            </a:endParaRPr>
          </a:p>
        </p:txBody>
      </p:sp>
      <p:pic>
        <p:nvPicPr>
          <p:cNvPr id="432" name="Google Shape;432;p48"/>
          <p:cNvPicPr preferRelativeResize="0"/>
          <p:nvPr/>
        </p:nvPicPr>
        <p:blipFill rotWithShape="1">
          <a:blip r:embed="rId3">
            <a:alphaModFix/>
          </a:blip>
          <a:srcRect/>
          <a:stretch/>
        </p:blipFill>
        <p:spPr>
          <a:xfrm>
            <a:off x="408374" y="2645546"/>
            <a:ext cx="11256884" cy="3911176"/>
          </a:xfrm>
          <a:prstGeom prst="rect">
            <a:avLst/>
          </a:prstGeom>
          <a:noFill/>
          <a:ln>
            <a:noFill/>
          </a:ln>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l="25002" r="23999"/>
          <a:stretch>
            <a:fillRect/>
          </a:stretch>
        </p:blipFill>
        <p:spPr bwMode="auto">
          <a:xfrm>
            <a:off x="10580001" y="76052"/>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9"/>
          <p:cNvSpPr txBox="1">
            <a:spLocks noGrp="1"/>
          </p:cNvSpPr>
          <p:nvPr>
            <p:ph type="title"/>
          </p:nvPr>
        </p:nvSpPr>
        <p:spPr>
          <a:xfrm>
            <a:off x="163232" y="1454802"/>
            <a:ext cx="4959183" cy="13848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BUILDING SHORES (TWO TYPES)</a:t>
            </a:r>
            <a:endParaRPr lang="en-US" sz="4000" b="1" cap="none" dirty="0">
              <a:solidFill>
                <a:srgbClr val="FF0000"/>
              </a:solidFill>
              <a:latin typeface="Open Sans" panose="020B0606030504020204"/>
              <a:ea typeface="Arial"/>
              <a:cs typeface="Arial"/>
              <a:sym typeface="Arial"/>
            </a:endParaRPr>
          </a:p>
        </p:txBody>
      </p:sp>
      <p:sp>
        <p:nvSpPr>
          <p:cNvPr id="438" name="Google Shape;438;p49"/>
          <p:cNvSpPr txBox="1">
            <a:spLocks noGrp="1"/>
          </p:cNvSpPr>
          <p:nvPr>
            <p:ph type="body" idx="1"/>
          </p:nvPr>
        </p:nvSpPr>
        <p:spPr>
          <a:xfrm>
            <a:off x="5353323" y="1454802"/>
            <a:ext cx="6838677" cy="508411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b="1" dirty="0">
                <a:solidFill>
                  <a:schemeClr val="tx1"/>
                </a:solidFill>
                <a:latin typeface="Arial"/>
                <a:ea typeface="Arial"/>
                <a:cs typeface="Arial"/>
                <a:sym typeface="Arial"/>
              </a:rPr>
              <a:t>Vertical Shore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The two sizes of lumber most commonly used in vertical shoring are 10 x 10 cm and 15 x 15 cm. The estimated weight of the floor and its contents will help to determine the size of shoring materials and their spacing.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Businesses and commercial occupancies with heavier structural elements and greater floor height and/ or loading may require 20 x 20 cm or even 30 x 30 cm lumber. The Structural Specialist should be used to help determine the correct size and placement of shoring materials</a:t>
            </a:r>
            <a:endParaRPr sz="2400" dirty="0">
              <a:solidFill>
                <a:schemeClr val="tx1"/>
              </a:solidFill>
              <a:latin typeface="Arial"/>
              <a:ea typeface="Arial"/>
              <a:cs typeface="Arial"/>
              <a:sym typeface="Arial"/>
            </a:endParaRPr>
          </a:p>
        </p:txBody>
      </p:sp>
      <p:sp>
        <p:nvSpPr>
          <p:cNvPr id="439" name="Google Shape;43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40" name="Google Shape;44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2" name="Picture 1">
            <a:extLst>
              <a:ext uri="{FF2B5EF4-FFF2-40B4-BE49-F238E27FC236}">
                <a16:creationId xmlns:a16="http://schemas.microsoft.com/office/drawing/2014/main" id="{200BAE1F-57EA-F20E-A110-5445D815C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title"/>
          </p:nvPr>
        </p:nvSpPr>
        <p:spPr>
          <a:xfrm>
            <a:off x="416002" y="1824382"/>
            <a:ext cx="4395693" cy="1857953"/>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BUILDING SHORES(TWO TYPES)</a:t>
            </a:r>
            <a:endParaRPr lang="en-US" sz="4000" b="1" cap="none" dirty="0">
              <a:solidFill>
                <a:srgbClr val="FF0000"/>
              </a:solidFill>
              <a:latin typeface="Open Sans" panose="020B0606030504020204"/>
              <a:ea typeface="Arial"/>
              <a:cs typeface="Arial"/>
              <a:sym typeface="Arial"/>
            </a:endParaRPr>
          </a:p>
        </p:txBody>
      </p:sp>
      <p:sp>
        <p:nvSpPr>
          <p:cNvPr id="446" name="Google Shape;446;p50"/>
          <p:cNvSpPr txBox="1">
            <a:spLocks noGrp="1"/>
          </p:cNvSpPr>
          <p:nvPr>
            <p:ph type="body" idx="1"/>
          </p:nvPr>
        </p:nvSpPr>
        <p:spPr>
          <a:xfrm>
            <a:off x="5007006" y="1584998"/>
            <a:ext cx="7077387" cy="432269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1 </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Determine where to erect the vertical    shore</a:t>
            </a:r>
            <a:r>
              <a:rPr lang="en-US" sz="2400" dirty="0">
                <a:solidFill>
                  <a:schemeClr val="tx1"/>
                </a:solidFill>
                <a:latin typeface="Arial"/>
                <a:ea typeface="Arial"/>
                <a:cs typeface="Arial"/>
                <a:sym typeface="Arial"/>
              </a:rPr>
              <a: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After installing initial temporary shoring as needed, clear the area of debris, down to the floor, removing thick carpeting if necessary. A clearance of approximately one meter wide is usually adequate.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If the vertical shore is to bear directly on soil, examine the ground for stability. If the earth is soft, you should install additional supports under the sole plate </a:t>
            </a:r>
            <a:r>
              <a:rPr lang="en-US" sz="2400" dirty="0">
                <a:latin typeface="Arial"/>
                <a:ea typeface="Arial"/>
                <a:cs typeface="Arial"/>
                <a:sym typeface="Arial"/>
              </a:rPr>
              <a:t>to transfer the load over a wider area.</a:t>
            </a:r>
            <a:endParaRPr sz="2400" dirty="0">
              <a:solidFill>
                <a:schemeClr val="dk1"/>
              </a:solidFill>
              <a:latin typeface="Arial"/>
              <a:ea typeface="Arial"/>
              <a:cs typeface="Arial"/>
              <a:sym typeface="Arial"/>
            </a:endParaRPr>
          </a:p>
        </p:txBody>
      </p:sp>
      <p:sp>
        <p:nvSpPr>
          <p:cNvPr id="447" name="Google Shape;44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48" name="Google Shape;4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449" name="Google Shape;449;p50"/>
          <p:cNvSpPr txBox="1"/>
          <p:nvPr/>
        </p:nvSpPr>
        <p:spPr>
          <a:xfrm>
            <a:off x="7169660" y="1028156"/>
            <a:ext cx="275207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title"/>
          </p:nvPr>
        </p:nvSpPr>
        <p:spPr>
          <a:xfrm>
            <a:off x="1136343" y="1643066"/>
            <a:ext cx="4092605" cy="1171336"/>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Building Shores (Two Types)</a:t>
            </a:r>
            <a:endParaRPr sz="4000" b="1" cap="none" dirty="0">
              <a:solidFill>
                <a:srgbClr val="FF0000"/>
              </a:solidFill>
              <a:latin typeface="Open Sans" panose="020B0606030504020204"/>
              <a:ea typeface="Arial"/>
              <a:cs typeface="Arial"/>
              <a:sym typeface="Arial"/>
            </a:endParaRPr>
          </a:p>
        </p:txBody>
      </p:sp>
      <p:sp>
        <p:nvSpPr>
          <p:cNvPr id="455" name="Google Shape;455;p51"/>
          <p:cNvSpPr txBox="1">
            <a:spLocks noGrp="1"/>
          </p:cNvSpPr>
          <p:nvPr>
            <p:ph type="body" idx="1"/>
          </p:nvPr>
        </p:nvSpPr>
        <p:spPr>
          <a:xfrm>
            <a:off x="6469640" y="1643066"/>
            <a:ext cx="5566299" cy="372792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Open Sans" panose="020B0606030504020204"/>
                <a:ea typeface="Arial"/>
                <a:cs typeface="Arial"/>
                <a:sym typeface="Arial"/>
              </a:rPr>
              <a:t>STEP 2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Open Sans" panose="020B0606030504020204"/>
                <a:ea typeface="Arial"/>
                <a:cs typeface="Arial"/>
                <a:sym typeface="Arial"/>
              </a:rPr>
              <a:t>Measure and cut sole plate and header.</a:t>
            </a:r>
            <a:r>
              <a:rPr lang="en-US" sz="2400" dirty="0">
                <a:solidFill>
                  <a:schemeClr val="tx1"/>
                </a:solidFill>
                <a:latin typeface="Open Sans" panose="020B0606030504020204"/>
                <a:ea typeface="Arial"/>
                <a:cs typeface="Arial"/>
                <a:sym typeface="Arial"/>
              </a:rPr>
              <a:t>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Open Sans" panose="020B0606030504020204"/>
                <a:ea typeface="Arial"/>
                <a:cs typeface="Arial"/>
                <a:sym typeface="Arial"/>
              </a:rPr>
              <a:t>Lay the sole plate on the floor or ground directly under and in line where the header will be installed.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Open Sans" panose="020B0606030504020204"/>
                <a:ea typeface="Arial"/>
                <a:cs typeface="Arial"/>
                <a:sym typeface="Arial"/>
              </a:rPr>
              <a:t>The sole plate should be as level as possible.</a:t>
            </a:r>
            <a:endParaRPr sz="2400" dirty="0">
              <a:solidFill>
                <a:schemeClr val="tx1"/>
              </a:solidFill>
              <a:latin typeface="Open Sans" panose="020B0606030504020204"/>
              <a:ea typeface="Arial"/>
              <a:cs typeface="Arial"/>
              <a:sym typeface="Arial"/>
            </a:endParaRPr>
          </a:p>
        </p:txBody>
      </p:sp>
      <p:sp>
        <p:nvSpPr>
          <p:cNvPr id="456" name="Google Shape;45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57" name="Google Shape;4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458" name="Google Shape;458;p51"/>
          <p:cNvSpPr txBox="1"/>
          <p:nvPr/>
        </p:nvSpPr>
        <p:spPr>
          <a:xfrm>
            <a:off x="7428140" y="1008322"/>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2"/>
          <p:cNvSpPr txBox="1">
            <a:spLocks noGrp="1"/>
          </p:cNvSpPr>
          <p:nvPr>
            <p:ph type="title"/>
          </p:nvPr>
        </p:nvSpPr>
        <p:spPr>
          <a:xfrm>
            <a:off x="1395758" y="1774470"/>
            <a:ext cx="3717780" cy="1590167"/>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BUILDING SHORES (TWO TYPES</a:t>
            </a:r>
            <a:r>
              <a:rPr lang="en-US" sz="4000" b="1" dirty="0">
                <a:solidFill>
                  <a:srgbClr val="C00000"/>
                </a:solidFill>
                <a:latin typeface="Arial"/>
                <a:ea typeface="Arial"/>
                <a:cs typeface="Arial"/>
                <a:sym typeface="Arial"/>
              </a:rPr>
              <a:t>)</a:t>
            </a:r>
            <a:endParaRPr sz="4000" b="1" cap="none" dirty="0">
              <a:solidFill>
                <a:srgbClr val="C00000"/>
              </a:solidFill>
              <a:latin typeface="Arial"/>
              <a:ea typeface="Arial"/>
              <a:cs typeface="Arial"/>
              <a:sym typeface="Arial"/>
            </a:endParaRPr>
          </a:p>
        </p:txBody>
      </p:sp>
      <p:sp>
        <p:nvSpPr>
          <p:cNvPr id="464" name="Google Shape;464;p52"/>
          <p:cNvSpPr txBox="1">
            <a:spLocks noGrp="1"/>
          </p:cNvSpPr>
          <p:nvPr>
            <p:ph type="body" idx="1"/>
          </p:nvPr>
        </p:nvSpPr>
        <p:spPr>
          <a:xfrm>
            <a:off x="5572198" y="1660124"/>
            <a:ext cx="6619802" cy="460586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3 </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Measure and cut the posts to the proper height.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Place the header on top of the sole plate.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With the end of the tape measure on top of the header where the posts are to be installed, slide the tape up to the bottom of the structural element to be shored. Measure in at least three places deducting the width of the wedges to be used and use the shortest measurement..</a:t>
            </a:r>
            <a:endParaRPr sz="2400" dirty="0">
              <a:solidFill>
                <a:schemeClr val="tx1"/>
              </a:solidFill>
              <a:latin typeface="Arial"/>
              <a:ea typeface="Arial"/>
              <a:cs typeface="Arial"/>
              <a:sym typeface="Arial"/>
            </a:endParaRPr>
          </a:p>
        </p:txBody>
      </p:sp>
      <p:sp>
        <p:nvSpPr>
          <p:cNvPr id="465" name="Google Shape;4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66" name="Google Shape;46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467" name="Google Shape;467;p52"/>
          <p:cNvSpPr txBox="1"/>
          <p:nvPr/>
        </p:nvSpPr>
        <p:spPr>
          <a:xfrm>
            <a:off x="7471737" y="985025"/>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1839805" y="2934091"/>
            <a:ext cx="3176078" cy="7482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SHORING</a:t>
            </a:r>
            <a:endParaRPr lang="en-US" sz="4000" b="1" cap="none" dirty="0">
              <a:solidFill>
                <a:srgbClr val="FF0000"/>
              </a:solidFill>
              <a:latin typeface="Open Sans" panose="020B0606030504020204"/>
              <a:ea typeface="Arial"/>
              <a:cs typeface="Arial"/>
              <a:sym typeface="Arial"/>
            </a:endParaRPr>
          </a:p>
        </p:txBody>
      </p:sp>
      <p:sp>
        <p:nvSpPr>
          <p:cNvPr id="134" name="Google Shape;134;p17"/>
          <p:cNvSpPr txBox="1">
            <a:spLocks noGrp="1"/>
          </p:cNvSpPr>
          <p:nvPr>
            <p:ph type="body" idx="1"/>
          </p:nvPr>
        </p:nvSpPr>
        <p:spPr>
          <a:xfrm>
            <a:off x="6881258" y="1777747"/>
            <a:ext cx="5153160" cy="314876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dirty="0">
                <a:latin typeface="Open Sans" panose="020B0606030504020204"/>
                <a:ea typeface="Arial"/>
                <a:cs typeface="Arial"/>
                <a:sym typeface="Arial"/>
              </a:rPr>
              <a:t>The temporary support of only that part of a damaged, collapsed, or partly collapsed structure that is required for conducting search and/or rescue operations at reduced risk to the victims and rescue team.</a:t>
            </a:r>
            <a:endParaRPr dirty="0">
              <a:solidFill>
                <a:schemeClr val="dk1"/>
              </a:solidFill>
              <a:latin typeface="Open Sans" panose="020B0606030504020204"/>
              <a:ea typeface="Arial"/>
              <a:cs typeface="Arial"/>
              <a:sym typeface="Arial"/>
            </a:endParaRPr>
          </a:p>
        </p:txBody>
      </p:sp>
      <p:sp>
        <p:nvSpPr>
          <p:cNvPr id="135" name="Google Shape;13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36" name="Google Shape;1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5637" y="43600"/>
            <a:ext cx="1376363" cy="9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3"/>
          <p:cNvSpPr txBox="1">
            <a:spLocks noGrp="1"/>
          </p:cNvSpPr>
          <p:nvPr>
            <p:ph type="title"/>
          </p:nvPr>
        </p:nvSpPr>
        <p:spPr>
          <a:xfrm>
            <a:off x="1685510" y="1545266"/>
            <a:ext cx="3641092" cy="213707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BUILDING SHORES (TWO TYPES)</a:t>
            </a:r>
            <a:endParaRPr lang="en-US" sz="4000" b="1" cap="none" dirty="0">
              <a:solidFill>
                <a:srgbClr val="FF0000"/>
              </a:solidFill>
              <a:latin typeface="Arial"/>
              <a:ea typeface="Arial"/>
              <a:cs typeface="Arial"/>
              <a:sym typeface="Arial"/>
            </a:endParaRPr>
          </a:p>
        </p:txBody>
      </p:sp>
      <p:sp>
        <p:nvSpPr>
          <p:cNvPr id="473" name="Google Shape;473;p53"/>
          <p:cNvSpPr txBox="1">
            <a:spLocks noGrp="1"/>
          </p:cNvSpPr>
          <p:nvPr>
            <p:ph type="body" idx="1"/>
          </p:nvPr>
        </p:nvSpPr>
        <p:spPr>
          <a:xfrm>
            <a:off x="5956916" y="1480249"/>
            <a:ext cx="6096020" cy="460586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Open Sans" panose="020B0606030504020204"/>
                <a:ea typeface="Arial"/>
                <a:cs typeface="Arial"/>
                <a:sym typeface="Arial"/>
              </a:rPr>
              <a:t>STEP 4</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Open Sans" panose="020B0606030504020204"/>
                <a:ea typeface="Arial"/>
                <a:cs typeface="Arial"/>
                <a:sym typeface="Arial"/>
              </a:rPr>
              <a:t>Attach cleats or gusset plates to the header and posts, on opposite ends and opposing sides.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Open Sans" panose="020B0606030504020204"/>
                <a:ea typeface="Arial"/>
                <a:cs typeface="Arial"/>
                <a:sym typeface="Arial"/>
              </a:rPr>
              <a:t>The posts should be at least 30 cm, but less than 60 cm from each end of the header.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Open Sans" panose="020B0606030504020204"/>
                <a:ea typeface="Arial"/>
                <a:cs typeface="Arial"/>
                <a:sym typeface="Arial"/>
              </a:rPr>
              <a:t>This will allow the diagonal braces to be attached directly to the header, posts, and sole plate.</a:t>
            </a:r>
            <a:endParaRPr sz="2400" dirty="0">
              <a:solidFill>
                <a:schemeClr val="tx1"/>
              </a:solidFill>
              <a:latin typeface="Open Sans" panose="020B0606030504020204"/>
              <a:ea typeface="Arial"/>
              <a:cs typeface="Arial"/>
              <a:sym typeface="Arial"/>
            </a:endParaRPr>
          </a:p>
        </p:txBody>
      </p:sp>
      <p:sp>
        <p:nvSpPr>
          <p:cNvPr id="474" name="Google Shape;47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75" name="Google Shape;4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76" name="Google Shape;476;p53"/>
          <p:cNvSpPr txBox="1"/>
          <p:nvPr/>
        </p:nvSpPr>
        <p:spPr>
          <a:xfrm>
            <a:off x="7404371" y="833321"/>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54"/>
          <p:cNvSpPr txBox="1">
            <a:spLocks noGrp="1"/>
          </p:cNvSpPr>
          <p:nvPr>
            <p:ph type="body" idx="1"/>
          </p:nvPr>
        </p:nvSpPr>
        <p:spPr>
          <a:xfrm>
            <a:off x="6096000" y="1536755"/>
            <a:ext cx="6060509" cy="500215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5 </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Install the posts and the header on top of the sole plate to support the damaged structural element.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The first two posts are installed at opposite ends at least 30 cm, but less than 60 cm from each end of the sole plate.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Keep the posts in line and plumb with header and sole plate.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Shim the structural elements down to the header to keep it as level as possible.</a:t>
            </a:r>
            <a:endParaRPr sz="2400" dirty="0">
              <a:solidFill>
                <a:schemeClr val="tx1"/>
              </a:solidFill>
              <a:latin typeface="Arial"/>
              <a:ea typeface="Arial"/>
              <a:cs typeface="Arial"/>
              <a:sym typeface="Arial"/>
            </a:endParaRPr>
          </a:p>
        </p:txBody>
      </p:sp>
      <p:sp>
        <p:nvSpPr>
          <p:cNvPr id="483" name="Google Shape;48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84" name="Google Shape;48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85" name="Google Shape;485;p54"/>
          <p:cNvSpPr txBox="1"/>
          <p:nvPr/>
        </p:nvSpPr>
        <p:spPr>
          <a:xfrm>
            <a:off x="7901128" y="952020"/>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472;p53"/>
          <p:cNvSpPr txBox="1">
            <a:spLocks/>
          </p:cNvSpPr>
          <p:nvPr/>
        </p:nvSpPr>
        <p:spPr>
          <a:xfrm>
            <a:off x="1658877" y="1291930"/>
            <a:ext cx="3641092" cy="21370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5"/>
          <p:cNvSpPr txBox="1">
            <a:spLocks noGrp="1"/>
          </p:cNvSpPr>
          <p:nvPr>
            <p:ph type="title"/>
          </p:nvPr>
        </p:nvSpPr>
        <p:spPr>
          <a:xfrm>
            <a:off x="984174" y="1712326"/>
            <a:ext cx="3747623" cy="1412614"/>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BUILDING SHORES (TWO TYPES)</a:t>
            </a:r>
            <a:endParaRPr lang="en-US" sz="4000" b="1" cap="none" dirty="0">
              <a:solidFill>
                <a:srgbClr val="FF0000"/>
              </a:solidFill>
              <a:latin typeface="Open Sans" panose="020B0606030504020204"/>
              <a:ea typeface="Arial"/>
              <a:cs typeface="Arial"/>
              <a:sym typeface="Arial"/>
            </a:endParaRPr>
          </a:p>
        </p:txBody>
      </p:sp>
      <p:sp>
        <p:nvSpPr>
          <p:cNvPr id="491" name="Google Shape;491;p55"/>
          <p:cNvSpPr txBox="1">
            <a:spLocks noGrp="1"/>
          </p:cNvSpPr>
          <p:nvPr>
            <p:ph type="body" idx="1"/>
          </p:nvPr>
        </p:nvSpPr>
        <p:spPr>
          <a:xfrm>
            <a:off x="5234846" y="2114076"/>
            <a:ext cx="6957154" cy="443718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6 </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Install a set of wedges under the bottom of each post.</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Tap them together simultaneously until the posts are under compression and tight.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Nail behind the wedges to secure them in place.</a:t>
            </a:r>
            <a:endParaRPr sz="2400" dirty="0">
              <a:solidFill>
                <a:schemeClr val="tx1"/>
              </a:solidFill>
              <a:latin typeface="Arial"/>
              <a:ea typeface="Arial"/>
              <a:cs typeface="Arial"/>
              <a:sym typeface="Arial"/>
            </a:endParaRPr>
          </a:p>
        </p:txBody>
      </p:sp>
      <p:sp>
        <p:nvSpPr>
          <p:cNvPr id="492" name="Google Shape;49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93" name="Google Shape;49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94" name="Google Shape;494;p55"/>
          <p:cNvSpPr txBox="1"/>
          <p:nvPr/>
        </p:nvSpPr>
        <p:spPr>
          <a:xfrm>
            <a:off x="7278895" y="1482571"/>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25002" r="23999"/>
          <a:stretch>
            <a:fillRect/>
          </a:stretch>
        </p:blipFill>
        <p:spPr bwMode="auto">
          <a:xfrm>
            <a:off x="10580001" y="76052"/>
            <a:ext cx="1646238" cy="10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56"/>
          <p:cNvSpPr txBox="1">
            <a:spLocks noGrp="1"/>
          </p:cNvSpPr>
          <p:nvPr>
            <p:ph type="body" idx="1"/>
          </p:nvPr>
        </p:nvSpPr>
        <p:spPr>
          <a:xfrm>
            <a:off x="6246921" y="1190116"/>
            <a:ext cx="5663863" cy="534879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Open Sans" panose="020B0606030504020204"/>
                <a:ea typeface="Arial"/>
                <a:cs typeface="Arial"/>
                <a:sym typeface="Arial"/>
              </a:rPr>
              <a:t>STEP 7</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Open Sans" panose="020B0606030504020204"/>
                <a:ea typeface="Arial"/>
                <a:cs typeface="Arial"/>
                <a:sym typeface="Arial"/>
              </a:rPr>
              <a:t>Attach cleats or gusset plates on opposite ends and opposing sides of the sole plate and posts and nail in place</a:t>
            </a:r>
            <a:endParaRPr sz="2400" dirty="0">
              <a:solidFill>
                <a:schemeClr val="tx1"/>
              </a:solidFill>
              <a:latin typeface="Open Sans" panose="020B0606030504020204"/>
            </a:endParaRPr>
          </a:p>
          <a:p>
            <a:pPr marL="0" lvl="0" indent="0" algn="just" rtl="0">
              <a:lnSpc>
                <a:spcPct val="90000"/>
              </a:lnSpc>
              <a:spcBef>
                <a:spcPts val="1000"/>
              </a:spcBef>
              <a:spcAft>
                <a:spcPts val="0"/>
              </a:spcAft>
              <a:buClr>
                <a:srgbClr val="FF0000"/>
              </a:buClr>
              <a:buSzPts val="3200"/>
              <a:buNone/>
            </a:pPr>
            <a:r>
              <a:rPr lang="en-US" sz="2400" dirty="0">
                <a:solidFill>
                  <a:schemeClr val="tx1"/>
                </a:solidFill>
                <a:latin typeface="Open Sans" panose="020B0606030504020204"/>
                <a:ea typeface="Arial"/>
                <a:cs typeface="Arial"/>
                <a:sym typeface="Arial"/>
              </a:rPr>
              <a:t>STEP 8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Open Sans" panose="020B0606030504020204"/>
                <a:ea typeface="Arial"/>
                <a:cs typeface="Arial"/>
                <a:sym typeface="Arial"/>
              </a:rPr>
              <a:t>Attach the diagonal braces to each side of the vertical shore. </a:t>
            </a:r>
            <a:endParaRPr sz="2400" dirty="0">
              <a:solidFill>
                <a:schemeClr val="tx1"/>
              </a:solidFill>
              <a:latin typeface="Open Sans" panose="020B0606030504020204"/>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Open Sans" panose="020B0606030504020204"/>
                <a:ea typeface="Arial"/>
                <a:cs typeface="Arial"/>
                <a:sym typeface="Arial"/>
              </a:rPr>
              <a:t>Mid-point braces, when needed, should be installed prior to the diagonal braces (except when 5 cm material is used, and then the mid-point braces are placed over the diagonals) </a:t>
            </a:r>
            <a:endParaRPr sz="2400" dirty="0">
              <a:solidFill>
                <a:schemeClr val="tx1"/>
              </a:solidFill>
              <a:latin typeface="Open Sans" panose="020B0606030504020204"/>
            </a:endParaRPr>
          </a:p>
          <a:p>
            <a:pPr marL="0" lvl="0" indent="0" algn="just" rtl="0">
              <a:lnSpc>
                <a:spcPct val="90000"/>
              </a:lnSpc>
              <a:spcBef>
                <a:spcPts val="1000"/>
              </a:spcBef>
              <a:spcAft>
                <a:spcPts val="0"/>
              </a:spcAft>
              <a:buClr>
                <a:schemeClr val="dk1"/>
              </a:buClr>
              <a:buSzPts val="3200"/>
              <a:buNone/>
            </a:pPr>
            <a:endParaRPr sz="3200" b="1" dirty="0">
              <a:solidFill>
                <a:srgbClr val="002060"/>
              </a:solidFill>
              <a:latin typeface="Arial"/>
              <a:ea typeface="Arial"/>
              <a:cs typeface="Arial"/>
              <a:sym typeface="Arial"/>
            </a:endParaRPr>
          </a:p>
        </p:txBody>
      </p:sp>
      <p:sp>
        <p:nvSpPr>
          <p:cNvPr id="501" name="Google Shape;50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02" name="Google Shape;50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503" name="Google Shape;503;p56"/>
          <p:cNvSpPr txBox="1"/>
          <p:nvPr/>
        </p:nvSpPr>
        <p:spPr>
          <a:xfrm>
            <a:off x="7280084" y="702109"/>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472;p53"/>
          <p:cNvSpPr txBox="1">
            <a:spLocks/>
          </p:cNvSpPr>
          <p:nvPr/>
        </p:nvSpPr>
        <p:spPr>
          <a:xfrm>
            <a:off x="1676631" y="1190116"/>
            <a:ext cx="3729869" cy="21370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dirty="0">
                <a:solidFill>
                  <a:srgbClr val="FF0000"/>
                </a:solidFill>
                <a:latin typeface="Arial"/>
                <a:ea typeface="Arial"/>
                <a:cs typeface="Arial"/>
                <a:sym typeface="Arial"/>
              </a:rPr>
              <a:t>BUILDING SHORES (TWO TYPES)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7"/>
          <p:cNvSpPr txBox="1">
            <a:spLocks noGrp="1"/>
          </p:cNvSpPr>
          <p:nvPr>
            <p:ph type="title"/>
          </p:nvPr>
        </p:nvSpPr>
        <p:spPr>
          <a:xfrm>
            <a:off x="1615105" y="1785811"/>
            <a:ext cx="3726440" cy="1643189"/>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BUILDING SHORES (TWO TYPES</a:t>
            </a:r>
            <a:r>
              <a:rPr lang="en-US" sz="4000" b="1" dirty="0">
                <a:solidFill>
                  <a:srgbClr val="C00000"/>
                </a:solidFill>
                <a:latin typeface="Arial"/>
                <a:ea typeface="Arial"/>
                <a:cs typeface="Arial"/>
                <a:sym typeface="Arial"/>
              </a:rPr>
              <a:t>)</a:t>
            </a:r>
            <a:endParaRPr sz="4000" b="1" cap="none" dirty="0">
              <a:solidFill>
                <a:srgbClr val="C00000"/>
              </a:solidFill>
              <a:latin typeface="Arial"/>
              <a:ea typeface="Arial"/>
              <a:cs typeface="Arial"/>
              <a:sym typeface="Arial"/>
            </a:endParaRPr>
          </a:p>
        </p:txBody>
      </p:sp>
      <p:sp>
        <p:nvSpPr>
          <p:cNvPr id="510" name="Google Shape;510;p57"/>
          <p:cNvSpPr txBox="1">
            <a:spLocks noGrp="1"/>
          </p:cNvSpPr>
          <p:nvPr>
            <p:ph type="body" idx="1"/>
          </p:nvPr>
        </p:nvSpPr>
        <p:spPr>
          <a:xfrm>
            <a:off x="6373640" y="1547018"/>
            <a:ext cx="5575722" cy="531098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2400" dirty="0">
                <a:solidFill>
                  <a:srgbClr val="FF0000"/>
                </a:solidFill>
                <a:latin typeface="Arial"/>
                <a:ea typeface="Arial"/>
                <a:cs typeface="Arial"/>
                <a:sym typeface="Arial"/>
              </a:rPr>
              <a:t>STEP 8</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The diagonal braces should be long enough to span its entire length and be attached to the sole plate and header and each post. </a:t>
            </a:r>
            <a:endParaRPr sz="2400" dirty="0"/>
          </a:p>
          <a:p>
            <a:pPr marL="0" lvl="0" indent="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If possible, diagonal braces should be installed in an X-pattern on opposite sides of the system. </a:t>
            </a:r>
            <a:endParaRPr sz="2400" dirty="0"/>
          </a:p>
          <a:p>
            <a:pPr marL="0" lvl="0" indent="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Vertical shoring systems that span a long area may require several sets of diagonal braces to connect multiple posts </a:t>
            </a:r>
            <a:endParaRPr sz="2400" dirty="0"/>
          </a:p>
          <a:p>
            <a:pPr marL="228600" lvl="0" indent="-25400" algn="just" rtl="0">
              <a:lnSpc>
                <a:spcPct val="90000"/>
              </a:lnSpc>
              <a:spcBef>
                <a:spcPts val="1000"/>
              </a:spcBef>
              <a:spcAft>
                <a:spcPts val="0"/>
              </a:spcAft>
              <a:buClr>
                <a:schemeClr val="dk1"/>
              </a:buClr>
              <a:buSzPts val="3200"/>
              <a:buFont typeface="Noto Sans Symbols"/>
              <a:buNone/>
            </a:pPr>
            <a:endParaRPr sz="3200" b="1" dirty="0">
              <a:latin typeface="Arial"/>
              <a:ea typeface="Arial"/>
              <a:cs typeface="Arial"/>
              <a:sym typeface="Arial"/>
            </a:endParaRPr>
          </a:p>
        </p:txBody>
      </p:sp>
      <p:sp>
        <p:nvSpPr>
          <p:cNvPr id="511" name="Google Shape;51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12" name="Google Shape;51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513" name="Google Shape;513;p57"/>
          <p:cNvSpPr txBox="1"/>
          <p:nvPr/>
        </p:nvSpPr>
        <p:spPr>
          <a:xfrm>
            <a:off x="7606214" y="1008322"/>
            <a:ext cx="405612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8"/>
          <p:cNvSpPr txBox="1">
            <a:spLocks noGrp="1"/>
          </p:cNvSpPr>
          <p:nvPr>
            <p:ph type="title"/>
          </p:nvPr>
        </p:nvSpPr>
        <p:spPr>
          <a:xfrm>
            <a:off x="1362391" y="1230920"/>
            <a:ext cx="3700488" cy="1584707"/>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BUILDING SHORES (TWO TYPES)</a:t>
            </a:r>
            <a:endParaRPr lang="en-US" sz="4000" b="1" cap="none" dirty="0">
              <a:solidFill>
                <a:srgbClr val="FF0000"/>
              </a:solidFill>
              <a:latin typeface="Arial"/>
              <a:ea typeface="Arial"/>
              <a:cs typeface="Arial"/>
              <a:sym typeface="Arial"/>
            </a:endParaRPr>
          </a:p>
        </p:txBody>
      </p:sp>
      <p:sp>
        <p:nvSpPr>
          <p:cNvPr id="519" name="Google Shape;519;p58"/>
          <p:cNvSpPr txBox="1">
            <a:spLocks noGrp="1"/>
          </p:cNvSpPr>
          <p:nvPr>
            <p:ph type="body" idx="1"/>
          </p:nvPr>
        </p:nvSpPr>
        <p:spPr>
          <a:xfrm>
            <a:off x="6256327" y="1340151"/>
            <a:ext cx="5807988" cy="39149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dirty="0">
                <a:solidFill>
                  <a:schemeClr val="tx1"/>
                </a:solidFill>
                <a:latin typeface="Arial"/>
                <a:ea typeface="Arial"/>
                <a:cs typeface="Arial"/>
                <a:sym typeface="Arial"/>
              </a:rPr>
              <a:t>STEP 9 </a:t>
            </a:r>
            <a:endParaRPr dirty="0">
              <a:solidFill>
                <a:schemeClr val="tx1"/>
              </a:solidFill>
            </a:endParaRPr>
          </a:p>
          <a:p>
            <a:pPr marL="228600" lvl="0" indent="-228600" algn="just" rtl="0">
              <a:lnSpc>
                <a:spcPct val="90000"/>
              </a:lnSpc>
              <a:spcBef>
                <a:spcPts val="1000"/>
              </a:spcBef>
              <a:spcAft>
                <a:spcPts val="0"/>
              </a:spcAft>
              <a:buClr>
                <a:schemeClr val="dk2"/>
              </a:buClr>
              <a:buSzPts val="3200"/>
              <a:buFont typeface="Noto Sans Symbols"/>
              <a:buChar char="▪"/>
            </a:pPr>
            <a:r>
              <a:rPr lang="en-US" b="1" dirty="0">
                <a:solidFill>
                  <a:schemeClr val="tx1"/>
                </a:solidFill>
                <a:latin typeface="Arial"/>
                <a:ea typeface="Arial"/>
                <a:cs typeface="Arial"/>
                <a:sym typeface="Arial"/>
              </a:rPr>
              <a:t>Secure the wedges with each other using a duplex nail. Never drive the nail completely.</a:t>
            </a:r>
            <a:endParaRPr b="1" dirty="0">
              <a:solidFill>
                <a:schemeClr val="tx1"/>
              </a:solidFill>
              <a:latin typeface="Arial"/>
              <a:ea typeface="Arial"/>
              <a:cs typeface="Arial"/>
              <a:sym typeface="Arial"/>
            </a:endParaRPr>
          </a:p>
        </p:txBody>
      </p:sp>
      <p:sp>
        <p:nvSpPr>
          <p:cNvPr id="520" name="Google Shape;52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21" name="Google Shape;52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522" name="Google Shape;522;p58"/>
          <p:cNvSpPr txBox="1"/>
          <p:nvPr/>
        </p:nvSpPr>
        <p:spPr>
          <a:xfrm>
            <a:off x="7569919" y="813124"/>
            <a:ext cx="286905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tx1"/>
                </a:solidFill>
                <a:sym typeface="Arial"/>
              </a:rPr>
              <a:t>Vertical Shore</a:t>
            </a:r>
            <a:endParaRPr sz="3200" dirty="0">
              <a:solidFill>
                <a:schemeClr val="tx1"/>
              </a:solidFill>
              <a:latin typeface="Calibri"/>
              <a:ea typeface="Calibri"/>
              <a:cs typeface="Calibri"/>
              <a:sym typeface="Calibri"/>
            </a:endParaRPr>
          </a:p>
        </p:txBody>
      </p:sp>
      <p:pic>
        <p:nvPicPr>
          <p:cNvPr id="523" name="Google Shape;523;p58"/>
          <p:cNvPicPr preferRelativeResize="0"/>
          <p:nvPr/>
        </p:nvPicPr>
        <p:blipFill rotWithShape="1">
          <a:blip r:embed="rId3">
            <a:alphaModFix/>
          </a:blip>
          <a:srcRect/>
          <a:stretch/>
        </p:blipFill>
        <p:spPr>
          <a:xfrm>
            <a:off x="8126880" y="4153780"/>
            <a:ext cx="3710639" cy="2385132"/>
          </a:xfrm>
          <a:prstGeom prst="rect">
            <a:avLst/>
          </a:prstGeom>
          <a:noFill/>
          <a:ln>
            <a:noFill/>
          </a:ln>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9"/>
          <p:cNvSpPr txBox="1">
            <a:spLocks noGrp="1"/>
          </p:cNvSpPr>
          <p:nvPr>
            <p:ph type="title"/>
          </p:nvPr>
        </p:nvSpPr>
        <p:spPr>
          <a:xfrm>
            <a:off x="1449417" y="1374241"/>
            <a:ext cx="3566202" cy="153873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BUILDING SHORES (TWO TYPES)</a:t>
            </a:r>
            <a:endParaRPr lang="en-US" sz="4000" b="1" cap="none" dirty="0">
              <a:solidFill>
                <a:srgbClr val="FF0000"/>
              </a:solidFill>
              <a:latin typeface="Arial"/>
              <a:ea typeface="Arial"/>
              <a:cs typeface="Arial"/>
              <a:sym typeface="Arial"/>
            </a:endParaRPr>
          </a:p>
        </p:txBody>
      </p:sp>
      <p:sp>
        <p:nvSpPr>
          <p:cNvPr id="529" name="Google Shape;529;p59"/>
          <p:cNvSpPr txBox="1">
            <a:spLocks noGrp="1"/>
          </p:cNvSpPr>
          <p:nvPr>
            <p:ph type="body" idx="1"/>
          </p:nvPr>
        </p:nvSpPr>
        <p:spPr>
          <a:xfrm>
            <a:off x="5250044" y="1279779"/>
            <a:ext cx="6941956" cy="557822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b="1" dirty="0">
                <a:solidFill>
                  <a:schemeClr val="tx1"/>
                </a:solidFill>
                <a:latin typeface="Arial"/>
                <a:ea typeface="Arial"/>
                <a:cs typeface="Arial"/>
                <a:sym typeface="Arial"/>
              </a:rPr>
              <a:t>Window/Door Shore </a:t>
            </a:r>
            <a:endParaRPr sz="2400" dirty="0">
              <a:solidFill>
                <a:schemeClr val="tx1"/>
              </a:solidFill>
            </a:endParaRPr>
          </a:p>
          <a:p>
            <a:pPr marL="0" lvl="0" indent="0" algn="just" rtl="0">
              <a:lnSpc>
                <a:spcPct val="90000"/>
              </a:lnSpc>
              <a:spcBef>
                <a:spcPts val="1000"/>
              </a:spcBef>
              <a:spcAft>
                <a:spcPts val="0"/>
              </a:spcAft>
              <a:buClr>
                <a:schemeClr val="dk1"/>
              </a:buClr>
              <a:buSzPts val="2000"/>
              <a:buNone/>
            </a:pPr>
            <a:endParaRPr sz="2400" b="1" dirty="0">
              <a:solidFill>
                <a:srgbClr val="FF0000"/>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The window and door shore is usually installed in entry points intended for use by rescue personnel to hold up or stabilize loose headers or lintels that have lost their integrity. </a:t>
            </a:r>
            <a:endParaRPr sz="2400" dirty="0"/>
          </a:p>
          <a:p>
            <a:pPr marL="228600" lvl="0" indent="-25400" algn="just" rtl="0">
              <a:lnSpc>
                <a:spcPct val="90000"/>
              </a:lnSpc>
              <a:spcBef>
                <a:spcPts val="1000"/>
              </a:spcBef>
              <a:spcAft>
                <a:spcPts val="0"/>
              </a:spcAft>
              <a:buClr>
                <a:schemeClr val="dk1"/>
              </a:buClr>
              <a:buSzPts val="3200"/>
              <a:buFont typeface="Noto Sans Symbols"/>
              <a:buNone/>
            </a:pPr>
            <a:endParaRPr sz="24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Arial"/>
                <a:ea typeface="Arial"/>
                <a:cs typeface="Arial"/>
                <a:sym typeface="Arial"/>
              </a:rPr>
              <a:t>Additional load stress is usually exerted from above and therefore, constructed similar to the vertical shore. If additional load stress is exerted from the side, the window and door shore is constructed similar to the horizontal shore.</a:t>
            </a:r>
            <a:endParaRPr sz="2400" dirty="0">
              <a:solidFill>
                <a:schemeClr val="dk1"/>
              </a:solidFill>
              <a:latin typeface="Arial"/>
              <a:ea typeface="Arial"/>
              <a:cs typeface="Arial"/>
              <a:sym typeface="Arial"/>
            </a:endParaRPr>
          </a:p>
        </p:txBody>
      </p:sp>
      <p:sp>
        <p:nvSpPr>
          <p:cNvPr id="530" name="Google Shape;53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31" name="Google Shape;53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7" name="Google Shape;537;p60"/>
          <p:cNvSpPr txBox="1">
            <a:spLocks noGrp="1"/>
          </p:cNvSpPr>
          <p:nvPr>
            <p:ph type="body" idx="1"/>
          </p:nvPr>
        </p:nvSpPr>
        <p:spPr>
          <a:xfrm>
            <a:off x="6096000" y="1610110"/>
            <a:ext cx="6036054" cy="462552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Open Sans"/>
                <a:ea typeface="Arial"/>
                <a:cs typeface="Arial"/>
                <a:sym typeface="Arial"/>
              </a:rPr>
              <a:t>STEP 1 </a:t>
            </a:r>
            <a:endParaRPr sz="2400" dirty="0">
              <a:solidFill>
                <a:schemeClr val="tx1"/>
              </a:solidFill>
              <a:latin typeface="Open Sans"/>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dirty="0">
                <a:solidFill>
                  <a:schemeClr val="tx1"/>
                </a:solidFill>
                <a:latin typeface="Open Sans"/>
                <a:ea typeface="Arial"/>
                <a:cs typeface="Arial"/>
                <a:sym typeface="Arial"/>
              </a:rPr>
              <a:t>Determine where to erect the window/door shore. </a:t>
            </a:r>
            <a:endParaRPr sz="2400" dirty="0">
              <a:solidFill>
                <a:schemeClr val="tx1"/>
              </a:solidFill>
              <a:latin typeface="Open Sans"/>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dirty="0">
                <a:solidFill>
                  <a:schemeClr val="tx1"/>
                </a:solidFill>
                <a:latin typeface="Open Sans"/>
                <a:ea typeface="Arial"/>
                <a:cs typeface="Arial"/>
                <a:sym typeface="Arial"/>
              </a:rPr>
              <a:t>After initial temporary shoring has been installed, clear the area of debris or remaining framing material. </a:t>
            </a:r>
            <a:endParaRPr sz="2400" dirty="0">
              <a:solidFill>
                <a:schemeClr val="tx1"/>
              </a:solidFill>
              <a:latin typeface="Open Sans"/>
            </a:endParaRPr>
          </a:p>
          <a:p>
            <a:pPr marL="228600" lvl="0" indent="-25400" algn="just" rtl="0">
              <a:lnSpc>
                <a:spcPct val="90000"/>
              </a:lnSpc>
              <a:spcBef>
                <a:spcPts val="1000"/>
              </a:spcBef>
              <a:spcAft>
                <a:spcPts val="0"/>
              </a:spcAft>
              <a:buClr>
                <a:schemeClr val="dk1"/>
              </a:buClr>
              <a:buSzPts val="3200"/>
              <a:buFont typeface="Noto Sans Symbols"/>
              <a:buNone/>
            </a:pPr>
            <a:endParaRPr sz="2400" dirty="0">
              <a:solidFill>
                <a:schemeClr val="tx1"/>
              </a:solidFill>
              <a:latin typeface="Open Sans"/>
              <a:ea typeface="Arial"/>
              <a:cs typeface="Arial"/>
              <a:sym typeface="Arial"/>
            </a:endParaRPr>
          </a:p>
          <a:p>
            <a:pPr marL="0" lvl="0" indent="0" algn="just" rtl="0">
              <a:lnSpc>
                <a:spcPct val="90000"/>
              </a:lnSpc>
              <a:spcBef>
                <a:spcPts val="1000"/>
              </a:spcBef>
              <a:spcAft>
                <a:spcPts val="0"/>
              </a:spcAft>
              <a:buClr>
                <a:srgbClr val="FF0000"/>
              </a:buClr>
              <a:buSzPts val="3200"/>
              <a:buNone/>
            </a:pPr>
            <a:r>
              <a:rPr lang="en-US" sz="2400" dirty="0">
                <a:solidFill>
                  <a:schemeClr val="tx1"/>
                </a:solidFill>
                <a:latin typeface="Open Sans"/>
                <a:ea typeface="Arial"/>
                <a:cs typeface="Arial"/>
                <a:sym typeface="Arial"/>
              </a:rPr>
              <a:t>STEP 2 </a:t>
            </a:r>
            <a:endParaRPr sz="2400" dirty="0">
              <a:solidFill>
                <a:schemeClr val="tx1"/>
              </a:solidFill>
              <a:latin typeface="Open Sans"/>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dirty="0">
                <a:solidFill>
                  <a:schemeClr val="tx1"/>
                </a:solidFill>
                <a:latin typeface="Open Sans"/>
                <a:ea typeface="Arial"/>
                <a:cs typeface="Arial"/>
                <a:sym typeface="Arial"/>
              </a:rPr>
              <a:t>Measure and cut the sole plate to the proper length deducting the width of the wedges to be used</a:t>
            </a:r>
            <a:endParaRPr sz="2400" dirty="0">
              <a:solidFill>
                <a:schemeClr val="tx1"/>
              </a:solidFill>
              <a:latin typeface="Open Sans"/>
              <a:ea typeface="Arial"/>
              <a:cs typeface="Arial"/>
              <a:sym typeface="Arial"/>
            </a:endParaRPr>
          </a:p>
        </p:txBody>
      </p:sp>
      <p:sp>
        <p:nvSpPr>
          <p:cNvPr id="538" name="Google Shape;53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39" name="Google Shape;5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540" name="Google Shape;540;p60"/>
          <p:cNvSpPr txBox="1"/>
          <p:nvPr/>
        </p:nvSpPr>
        <p:spPr>
          <a:xfrm>
            <a:off x="6740700" y="1008322"/>
            <a:ext cx="49665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242875" y="1111690"/>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61"/>
          <p:cNvSpPr txBox="1">
            <a:spLocks noGrp="1"/>
          </p:cNvSpPr>
          <p:nvPr>
            <p:ph type="body" idx="1"/>
          </p:nvPr>
        </p:nvSpPr>
        <p:spPr>
          <a:xfrm>
            <a:off x="6699563" y="1757399"/>
            <a:ext cx="4860269" cy="401421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3600" dirty="0">
                <a:solidFill>
                  <a:schemeClr val="tx1"/>
                </a:solidFill>
                <a:latin typeface="Arial"/>
                <a:ea typeface="Arial"/>
                <a:cs typeface="Arial"/>
                <a:sym typeface="Arial"/>
              </a:rPr>
              <a:t>S</a:t>
            </a:r>
            <a:r>
              <a:rPr lang="en-US" sz="3200" dirty="0">
                <a:solidFill>
                  <a:schemeClr val="tx1"/>
                </a:solidFill>
                <a:latin typeface="Arial"/>
                <a:ea typeface="Arial"/>
                <a:cs typeface="Arial"/>
                <a:sym typeface="Arial"/>
              </a:rPr>
              <a:t>TEP 3</a:t>
            </a:r>
            <a:endParaRPr dirty="0">
              <a:solidFill>
                <a:schemeClr val="tx1"/>
              </a:solidFill>
            </a:endParaRPr>
          </a:p>
          <a:p>
            <a:pPr marL="0" lvl="0" indent="0" algn="just" rtl="0">
              <a:lnSpc>
                <a:spcPct val="90000"/>
              </a:lnSpc>
              <a:spcBef>
                <a:spcPts val="1000"/>
              </a:spcBef>
              <a:spcAft>
                <a:spcPts val="0"/>
              </a:spcAft>
              <a:buClr>
                <a:schemeClr val="dk1"/>
              </a:buClr>
              <a:buSzPts val="3200"/>
              <a:buNone/>
            </a:pPr>
            <a:endParaRPr sz="3200" dirty="0">
              <a:solidFill>
                <a:srgbClr val="FF0000"/>
              </a:solidFill>
              <a:latin typeface="Arial"/>
              <a:ea typeface="Arial"/>
              <a:cs typeface="Arial"/>
              <a:sym typeface="Aria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Measure and cut the header to the proper length deducting the width of the wedges to be used.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Prefabricate a built-up header, if required (see end of procedure).</a:t>
            </a:r>
            <a:endParaRPr sz="2400" dirty="0">
              <a:solidFill>
                <a:schemeClr val="tx1"/>
              </a:solidFill>
              <a:latin typeface="Arial"/>
              <a:ea typeface="Arial"/>
              <a:cs typeface="Arial"/>
              <a:sym typeface="Arial"/>
            </a:endParaRPr>
          </a:p>
        </p:txBody>
      </p:sp>
      <p:sp>
        <p:nvSpPr>
          <p:cNvPr id="547" name="Google Shape;54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48" name="Google Shape;54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549" name="Google Shape;549;p61"/>
          <p:cNvSpPr txBox="1"/>
          <p:nvPr/>
        </p:nvSpPr>
        <p:spPr>
          <a:xfrm>
            <a:off x="7161089" y="1167119"/>
            <a:ext cx="458837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sym typeface="Arial"/>
              </a:rPr>
              <a:t>Window/Door Shore</a:t>
            </a:r>
            <a:endParaRPr sz="28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798299" y="1308164"/>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5" name="Google Shape;555;p62"/>
          <p:cNvSpPr txBox="1">
            <a:spLocks noGrp="1"/>
          </p:cNvSpPr>
          <p:nvPr>
            <p:ph type="body" idx="1"/>
          </p:nvPr>
        </p:nvSpPr>
        <p:spPr>
          <a:xfrm>
            <a:off x="5206544" y="1709880"/>
            <a:ext cx="6985456" cy="413337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4</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Measure and cut the posts to the proper height.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Place the header on top of the sole plate.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With the end of the tape measure on top of the header where the posts are to be installed, slide the tape up to the bottom of the structural element to be shored on both sides deducting the width of the wedges to be used. </a:t>
            </a:r>
            <a:endParaRPr sz="2400" dirty="0">
              <a:solidFill>
                <a:schemeClr val="tx1"/>
              </a:solidFil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If you get two different measurements, use the shorter of the two.</a:t>
            </a:r>
            <a:endParaRPr sz="2400" dirty="0">
              <a:solidFill>
                <a:schemeClr val="tx1"/>
              </a:solidFill>
              <a:latin typeface="Arial"/>
              <a:ea typeface="Arial"/>
              <a:cs typeface="Arial"/>
              <a:sym typeface="Arial"/>
            </a:endParaRPr>
          </a:p>
        </p:txBody>
      </p:sp>
      <p:sp>
        <p:nvSpPr>
          <p:cNvPr id="556" name="Google Shape;556;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57" name="Google Shape;55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558" name="Google Shape;558;p62"/>
          <p:cNvSpPr txBox="1"/>
          <p:nvPr/>
        </p:nvSpPr>
        <p:spPr>
          <a:xfrm>
            <a:off x="6192125" y="1008322"/>
            <a:ext cx="483694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141599" y="1593057"/>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1152108" y="1780679"/>
            <a:ext cx="3091419" cy="7482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SHORING</a:t>
            </a:r>
            <a:endParaRPr lang="en-US" sz="4000" b="1" cap="none" dirty="0">
              <a:solidFill>
                <a:srgbClr val="FF0000"/>
              </a:solidFill>
              <a:latin typeface="Open Sans" panose="020B0606030504020204"/>
              <a:ea typeface="Arial"/>
              <a:cs typeface="Arial"/>
              <a:sym typeface="Arial"/>
            </a:endParaRPr>
          </a:p>
        </p:txBody>
      </p:sp>
      <p:sp>
        <p:nvSpPr>
          <p:cNvPr id="142" name="Google Shape;142;p18"/>
          <p:cNvSpPr txBox="1">
            <a:spLocks noGrp="1"/>
          </p:cNvSpPr>
          <p:nvPr>
            <p:ph type="body" idx="1"/>
          </p:nvPr>
        </p:nvSpPr>
        <p:spPr>
          <a:xfrm>
            <a:off x="5069150" y="1008322"/>
            <a:ext cx="6729274" cy="507111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600"/>
              <a:buNone/>
            </a:pPr>
            <a:endParaRPr sz="3600" dirty="0">
              <a:solidFill>
                <a:srgbClr val="FF0000"/>
              </a:solidFill>
              <a:latin typeface="Arial"/>
              <a:ea typeface="Arial"/>
              <a:cs typeface="Arial"/>
              <a:sym typeface="Arial"/>
            </a:endParaRPr>
          </a:p>
          <a:p>
            <a:pPr marL="0" lvl="0" indent="0" rtl="0">
              <a:lnSpc>
                <a:spcPct val="90000"/>
              </a:lnSpc>
              <a:spcBef>
                <a:spcPts val="1000"/>
              </a:spcBef>
              <a:spcAft>
                <a:spcPts val="0"/>
              </a:spcAft>
              <a:buClr>
                <a:srgbClr val="FF0000"/>
              </a:buClr>
              <a:buSzPts val="3600"/>
              <a:buNone/>
            </a:pPr>
            <a:r>
              <a:rPr lang="en-US" dirty="0">
                <a:solidFill>
                  <a:schemeClr val="tx1"/>
                </a:solidFill>
                <a:latin typeface="Arial"/>
                <a:ea typeface="Arial"/>
                <a:cs typeface="Arial"/>
                <a:sym typeface="Arial"/>
              </a:rPr>
              <a:t>Shoring can also be applied to the following:</a:t>
            </a:r>
            <a:endParaRPr dirty="0">
              <a:solidFill>
                <a:schemeClr val="tx1"/>
              </a:solidFill>
            </a:endParaRPr>
          </a:p>
          <a:p>
            <a:pPr marL="0" lvl="0" indent="0" rtl="0">
              <a:lnSpc>
                <a:spcPct val="90000"/>
              </a:lnSpc>
              <a:spcBef>
                <a:spcPts val="1000"/>
              </a:spcBef>
              <a:spcAft>
                <a:spcPts val="0"/>
              </a:spcAft>
              <a:buClr>
                <a:srgbClr val="FF0000"/>
              </a:buClr>
              <a:buSzPts val="3600"/>
              <a:buNone/>
            </a:pPr>
            <a:r>
              <a:rPr lang="en-US" dirty="0">
                <a:solidFill>
                  <a:schemeClr val="tx1"/>
                </a:solidFill>
                <a:latin typeface="Arial"/>
                <a:ea typeface="Arial"/>
                <a:cs typeface="Arial"/>
                <a:sym typeface="Arial"/>
              </a:rPr>
              <a:t> </a:t>
            </a:r>
            <a:endParaRPr dirty="0">
              <a:solidFill>
                <a:schemeClr val="tx1"/>
              </a:solidFill>
            </a:endParaRPr>
          </a:p>
          <a:p>
            <a:pPr marL="514350" lvl="0" indent="-514350" rtl="0">
              <a:lnSpc>
                <a:spcPct val="90000"/>
              </a:lnSpc>
              <a:spcBef>
                <a:spcPts val="1000"/>
              </a:spcBef>
              <a:spcAft>
                <a:spcPts val="0"/>
              </a:spcAft>
              <a:buClr>
                <a:schemeClr val="dk1"/>
              </a:buClr>
              <a:buSzPts val="3200"/>
              <a:buAutoNum type="arabicPeriod"/>
            </a:pPr>
            <a:r>
              <a:rPr lang="en-US" dirty="0">
                <a:solidFill>
                  <a:schemeClr val="tx1"/>
                </a:solidFill>
                <a:latin typeface="Arial"/>
                <a:ea typeface="Arial"/>
                <a:cs typeface="Arial"/>
                <a:sym typeface="Arial"/>
              </a:rPr>
              <a:t>Structures with severely damaged panels </a:t>
            </a:r>
            <a:endParaRPr dirty="0">
              <a:solidFill>
                <a:schemeClr val="tx1"/>
              </a:solidFill>
            </a:endParaRPr>
          </a:p>
          <a:p>
            <a:pPr marL="514350" lvl="0" indent="-514350" rtl="0">
              <a:lnSpc>
                <a:spcPct val="90000"/>
              </a:lnSpc>
              <a:spcBef>
                <a:spcPts val="1000"/>
              </a:spcBef>
              <a:spcAft>
                <a:spcPts val="0"/>
              </a:spcAft>
              <a:buClr>
                <a:schemeClr val="dk1"/>
              </a:buClr>
              <a:buSzPts val="3200"/>
              <a:buAutoNum type="arabicPeriod"/>
            </a:pPr>
            <a:r>
              <a:rPr lang="en-US" dirty="0">
                <a:solidFill>
                  <a:schemeClr val="tx1"/>
                </a:solidFill>
                <a:latin typeface="Arial"/>
                <a:ea typeface="Arial"/>
                <a:cs typeface="Arial"/>
                <a:sym typeface="Arial"/>
              </a:rPr>
              <a:t>Structures with loose pieces of concrete </a:t>
            </a:r>
            <a:endParaRPr dirty="0">
              <a:solidFill>
                <a:schemeClr val="tx1"/>
              </a:solidFill>
            </a:endParaRPr>
          </a:p>
          <a:p>
            <a:pPr marL="514350" lvl="0" indent="-514350" rtl="0">
              <a:lnSpc>
                <a:spcPct val="90000"/>
              </a:lnSpc>
              <a:spcBef>
                <a:spcPts val="1000"/>
              </a:spcBef>
              <a:spcAft>
                <a:spcPts val="0"/>
              </a:spcAft>
              <a:buClr>
                <a:schemeClr val="dk1"/>
              </a:buClr>
              <a:buSzPts val="3200"/>
              <a:buAutoNum type="arabicPeriod"/>
            </a:pPr>
            <a:r>
              <a:rPr lang="en-US" dirty="0">
                <a:solidFill>
                  <a:schemeClr val="tx1"/>
                </a:solidFill>
                <a:latin typeface="Arial"/>
                <a:ea typeface="Arial"/>
                <a:cs typeface="Arial"/>
                <a:sym typeface="Arial"/>
              </a:rPr>
              <a:t>Cracked or broken pre-fabricated panels </a:t>
            </a:r>
            <a:endParaRPr dirty="0">
              <a:solidFill>
                <a:schemeClr val="tx1"/>
              </a:solidFill>
            </a:endParaRPr>
          </a:p>
          <a:p>
            <a:pPr marL="514350" lvl="0" indent="-514350" rtl="0">
              <a:lnSpc>
                <a:spcPct val="90000"/>
              </a:lnSpc>
              <a:spcBef>
                <a:spcPts val="1000"/>
              </a:spcBef>
              <a:spcAft>
                <a:spcPts val="0"/>
              </a:spcAft>
              <a:buClr>
                <a:schemeClr val="dk1"/>
              </a:buClr>
              <a:buSzPts val="3200"/>
              <a:buAutoNum type="arabicPeriod"/>
            </a:pPr>
            <a:r>
              <a:rPr lang="en-US" dirty="0">
                <a:solidFill>
                  <a:schemeClr val="tx1"/>
                </a:solidFill>
                <a:latin typeface="Arial"/>
                <a:ea typeface="Arial"/>
                <a:cs typeface="Arial"/>
                <a:sym typeface="Arial"/>
              </a:rPr>
              <a:t>Cracked masonry walls</a:t>
            </a:r>
            <a:endParaRPr dirty="0">
              <a:solidFill>
                <a:schemeClr val="tx1"/>
              </a:solidFill>
              <a:latin typeface="Arial"/>
              <a:ea typeface="Arial"/>
              <a:cs typeface="Arial"/>
              <a:sym typeface="Arial"/>
            </a:endParaRPr>
          </a:p>
        </p:txBody>
      </p:sp>
      <p:sp>
        <p:nvSpPr>
          <p:cNvPr id="143" name="Google Shape;14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44" name="Google Shape;1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15637" y="43600"/>
            <a:ext cx="1376363" cy="9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4" name="Google Shape;564;p63"/>
          <p:cNvSpPr txBox="1">
            <a:spLocks noGrp="1"/>
          </p:cNvSpPr>
          <p:nvPr>
            <p:ph type="body" idx="1"/>
          </p:nvPr>
        </p:nvSpPr>
        <p:spPr>
          <a:xfrm>
            <a:off x="6545655" y="2130641"/>
            <a:ext cx="5382993" cy="442830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5</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Install the sole plate with a set of wedges at one end and tap them together simultaneously until the sole plate is under compression and tight. </a:t>
            </a:r>
            <a:endParaRPr sz="2400" dirty="0">
              <a:solidFill>
                <a:schemeClr val="tx1"/>
              </a:solidFill>
            </a:endParaRPr>
          </a:p>
          <a:p>
            <a:pPr marL="228600" lvl="0" indent="-25400" algn="just" rtl="0">
              <a:lnSpc>
                <a:spcPct val="90000"/>
              </a:lnSpc>
              <a:spcBef>
                <a:spcPts val="1000"/>
              </a:spcBef>
              <a:spcAft>
                <a:spcPts val="0"/>
              </a:spcAft>
              <a:buClr>
                <a:schemeClr val="dk1"/>
              </a:buClr>
              <a:buSzPts val="3200"/>
              <a:buFont typeface="Noto Sans Symbols"/>
              <a:buNone/>
            </a:pPr>
            <a:endParaRPr sz="2400" b="1"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The sole plate should be as level as possible, using shims as necessary under the sole plate.</a:t>
            </a:r>
            <a:endParaRPr sz="2400" dirty="0">
              <a:solidFill>
                <a:schemeClr val="tx1"/>
              </a:solidFill>
              <a:latin typeface="Arial"/>
              <a:ea typeface="Arial"/>
              <a:cs typeface="Arial"/>
              <a:sym typeface="Arial"/>
            </a:endParaRPr>
          </a:p>
        </p:txBody>
      </p:sp>
      <p:sp>
        <p:nvSpPr>
          <p:cNvPr id="565" name="Google Shape;56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66" name="Google Shape;56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567" name="Google Shape;567;p63"/>
          <p:cNvSpPr txBox="1"/>
          <p:nvPr/>
        </p:nvSpPr>
        <p:spPr>
          <a:xfrm>
            <a:off x="7426654" y="1341124"/>
            <a:ext cx="460612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449417" y="1374241"/>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3" name="Google Shape;573;p64"/>
          <p:cNvSpPr txBox="1">
            <a:spLocks noGrp="1"/>
          </p:cNvSpPr>
          <p:nvPr>
            <p:ph type="body" idx="1"/>
          </p:nvPr>
        </p:nvSpPr>
        <p:spPr>
          <a:xfrm>
            <a:off x="4418091" y="1722878"/>
            <a:ext cx="7709733" cy="450100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6 </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Install the header with a set of wedges at the opposite end of the sole plate and tap them together simultaneously until the header is under compression and tight. </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b="1"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The header should be as level as possible, use shims as necessary above the header.</a:t>
            </a:r>
            <a:endParaRPr sz="2400" dirty="0">
              <a:solidFill>
                <a:schemeClr val="tx1"/>
              </a:solidFill>
              <a:latin typeface="Arial"/>
              <a:ea typeface="Arial"/>
              <a:cs typeface="Arial"/>
              <a:sym typeface="Arial"/>
            </a:endParaRPr>
          </a:p>
        </p:txBody>
      </p:sp>
      <p:sp>
        <p:nvSpPr>
          <p:cNvPr id="574" name="Google Shape;57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75" name="Google Shape;57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576" name="Google Shape;576;p64"/>
          <p:cNvSpPr txBox="1"/>
          <p:nvPr/>
        </p:nvSpPr>
        <p:spPr>
          <a:xfrm>
            <a:off x="6665523" y="1071908"/>
            <a:ext cx="441969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553124" y="1738187"/>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65"/>
          <p:cNvSpPr txBox="1">
            <a:spLocks noGrp="1"/>
          </p:cNvSpPr>
          <p:nvPr>
            <p:ph type="body" idx="1"/>
          </p:nvPr>
        </p:nvSpPr>
        <p:spPr>
          <a:xfrm>
            <a:off x="6907793" y="2219417"/>
            <a:ext cx="5020855" cy="433953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7 </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Install the posts between the header and sole plate and against the sides of the opening.</a:t>
            </a:r>
            <a:r>
              <a:rPr lang="en-US" sz="2400" dirty="0">
                <a:solidFill>
                  <a:schemeClr val="tx1"/>
                </a:solidFill>
                <a:latin typeface="Arial"/>
                <a:ea typeface="Arial"/>
                <a:cs typeface="Arial"/>
                <a:sym typeface="Arial"/>
              </a:rPr>
              <a:t> </a:t>
            </a:r>
            <a:endParaRPr sz="2400" dirty="0">
              <a:solidFill>
                <a:schemeClr val="tx1"/>
              </a:solidFill>
            </a:endParaRPr>
          </a:p>
          <a:p>
            <a:pPr marL="228600" lvl="0" indent="-25400" algn="just" rtl="0">
              <a:lnSpc>
                <a:spcPct val="90000"/>
              </a:lnSpc>
              <a:spcBef>
                <a:spcPts val="1000"/>
              </a:spcBef>
              <a:spcAft>
                <a:spcPts val="0"/>
              </a:spcAft>
              <a:buClr>
                <a:schemeClr val="dk1"/>
              </a:buClr>
              <a:buSzPts val="3200"/>
              <a:buFont typeface="Noto Sans Symbols"/>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Install the first post under the wedge-side of the header to prevent accidental movement if the header wedges loosen up. </a:t>
            </a:r>
            <a:endParaRPr sz="2400" dirty="0">
              <a:solidFill>
                <a:schemeClr val="tx1"/>
              </a:solidFill>
            </a:endParaRPr>
          </a:p>
        </p:txBody>
      </p:sp>
      <p:sp>
        <p:nvSpPr>
          <p:cNvPr id="583" name="Google Shape;583;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84" name="Google Shape;58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85" name="Google Shape;585;p65"/>
          <p:cNvSpPr txBox="1"/>
          <p:nvPr/>
        </p:nvSpPr>
        <p:spPr>
          <a:xfrm>
            <a:off x="7401963" y="1385512"/>
            <a:ext cx="445520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449417" y="1374241"/>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1" name="Google Shape;591;p66"/>
          <p:cNvSpPr txBox="1">
            <a:spLocks noGrp="1"/>
          </p:cNvSpPr>
          <p:nvPr>
            <p:ph type="body" idx="1"/>
          </p:nvPr>
        </p:nvSpPr>
        <p:spPr>
          <a:xfrm>
            <a:off x="6210677" y="1935332"/>
            <a:ext cx="5717972" cy="462361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7 </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Keep the posts in-line and plumb with the header and sole plate. </a:t>
            </a:r>
            <a:endParaRPr sz="2400" dirty="0">
              <a:solidFill>
                <a:schemeClr val="tx1"/>
              </a:solidFill>
            </a:endParaRPr>
          </a:p>
          <a:p>
            <a:pPr marL="228600" lvl="0" indent="-25400" algn="just" rtl="0">
              <a:lnSpc>
                <a:spcPct val="90000"/>
              </a:lnSpc>
              <a:spcBef>
                <a:spcPts val="1000"/>
              </a:spcBef>
              <a:spcAft>
                <a:spcPts val="0"/>
              </a:spcAft>
              <a:buClr>
                <a:schemeClr val="dk1"/>
              </a:buClr>
              <a:buSzPts val="3200"/>
              <a:buFont typeface="Noto Sans Symbols"/>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Install a set of wedges under each post, on top of the sole plate. Then tighten the wedges to lock the shore in place. </a:t>
            </a:r>
            <a:endParaRPr sz="2400" dirty="0">
              <a:solidFill>
                <a:schemeClr val="tx1"/>
              </a:solidFill>
              <a:latin typeface="Arial"/>
              <a:ea typeface="Arial"/>
              <a:cs typeface="Arial"/>
              <a:sym typeface="Arial"/>
            </a:endParaRPr>
          </a:p>
        </p:txBody>
      </p:sp>
      <p:sp>
        <p:nvSpPr>
          <p:cNvPr id="592" name="Google Shape;592;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93" name="Google Shape;59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594" name="Google Shape;594;p66"/>
          <p:cNvSpPr txBox="1"/>
          <p:nvPr/>
        </p:nvSpPr>
        <p:spPr>
          <a:xfrm>
            <a:off x="7209310" y="1188071"/>
            <a:ext cx="414449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Google Shape;601;p67"/>
          <p:cNvSpPr txBox="1">
            <a:spLocks noGrp="1"/>
          </p:cNvSpPr>
          <p:nvPr>
            <p:ph type="body" idx="1"/>
          </p:nvPr>
        </p:nvSpPr>
        <p:spPr>
          <a:xfrm>
            <a:off x="6799152" y="2118633"/>
            <a:ext cx="4371271" cy="33324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8 </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Attach cleats or gusset plates to at least one side of the header and posts and nail in place. </a:t>
            </a:r>
            <a:endParaRPr sz="2400" dirty="0">
              <a:solidFill>
                <a:schemeClr val="tx1"/>
              </a:solidFill>
            </a:endParaRPr>
          </a:p>
        </p:txBody>
      </p:sp>
      <p:sp>
        <p:nvSpPr>
          <p:cNvPr id="602" name="Google Shape;60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03" name="Google Shape;60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604" name="Google Shape;604;p67"/>
          <p:cNvSpPr txBox="1"/>
          <p:nvPr/>
        </p:nvSpPr>
        <p:spPr>
          <a:xfrm>
            <a:off x="7250517" y="1295501"/>
            <a:ext cx="449762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sym typeface="Arial"/>
              </a:rPr>
              <a:t>Window/Door 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969907" y="1295501"/>
            <a:ext cx="5222986"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dirty="0">
                <a:solidFill>
                  <a:srgbClr val="FF0000"/>
                </a:solidFill>
                <a:latin typeface="Arial"/>
                <a:ea typeface="Arial"/>
                <a:cs typeface="Arial"/>
                <a:sym typeface="Arial"/>
              </a:rPr>
              <a:t>BUILDING SHORES (TWO TYPES)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1" name="Google Shape;611;p68"/>
          <p:cNvSpPr txBox="1">
            <a:spLocks noGrp="1"/>
          </p:cNvSpPr>
          <p:nvPr>
            <p:ph type="body" idx="1"/>
          </p:nvPr>
        </p:nvSpPr>
        <p:spPr>
          <a:xfrm>
            <a:off x="7007382" y="1615736"/>
            <a:ext cx="4921268" cy="469358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2400" dirty="0">
                <a:solidFill>
                  <a:schemeClr val="tx1"/>
                </a:solidFill>
                <a:latin typeface="Arial"/>
                <a:ea typeface="Arial"/>
                <a:cs typeface="Arial"/>
                <a:sym typeface="Arial"/>
              </a:rPr>
              <a:t>STEP 9 </a:t>
            </a:r>
            <a:endParaRPr sz="2400" dirty="0">
              <a:solidFill>
                <a:schemeClr val="tx1"/>
              </a:solidFil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Confine the wedges by placing a  cleat  against the inside face of each post at the bottom and nail them in place with five 16d nails to each post and two 16d toe-nails to the sole plate. </a:t>
            </a:r>
            <a:endParaRPr sz="2400" dirty="0">
              <a:solidFill>
                <a:schemeClr val="tx1"/>
              </a:solidFill>
            </a:endParaRPr>
          </a:p>
          <a:p>
            <a:pPr marL="228600" lvl="0" indent="-25400" algn="just" rtl="0">
              <a:lnSpc>
                <a:spcPct val="90000"/>
              </a:lnSpc>
              <a:spcBef>
                <a:spcPts val="1000"/>
              </a:spcBef>
              <a:spcAft>
                <a:spcPts val="0"/>
              </a:spcAft>
              <a:buClr>
                <a:schemeClr val="dk1"/>
              </a:buClr>
              <a:buSzPts val="3200"/>
              <a:buFont typeface="Noto Sans Symbols"/>
              <a:buNone/>
            </a:pPr>
            <a:endParaRPr sz="2400" b="1"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solidFill>
                  <a:schemeClr val="tx1"/>
                </a:solidFill>
                <a:latin typeface="Arial"/>
                <a:ea typeface="Arial"/>
                <a:cs typeface="Arial"/>
                <a:sym typeface="Arial"/>
              </a:rPr>
              <a:t>Future adjustment of the wedges may be required. Duplex nails can be used to allow for this.</a:t>
            </a:r>
            <a:endParaRPr sz="2400" dirty="0">
              <a:solidFill>
                <a:schemeClr val="tx1"/>
              </a:solidFill>
              <a:latin typeface="Arial"/>
              <a:ea typeface="Arial"/>
              <a:cs typeface="Arial"/>
              <a:sym typeface="Arial"/>
            </a:endParaRPr>
          </a:p>
        </p:txBody>
      </p:sp>
      <p:sp>
        <p:nvSpPr>
          <p:cNvPr id="612" name="Google Shape;612;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13" name="Google Shape;61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614" name="Google Shape;614;p68"/>
          <p:cNvSpPr txBox="1"/>
          <p:nvPr/>
        </p:nvSpPr>
        <p:spPr>
          <a:xfrm>
            <a:off x="7613711" y="1008322"/>
            <a:ext cx="473697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sym typeface="Arial"/>
              </a:rPr>
              <a:t>Window/Door  Shore</a:t>
            </a:r>
            <a:endParaRPr sz="28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485564" y="1136342"/>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0" name="Google Shape;620;p69"/>
          <p:cNvSpPr txBox="1">
            <a:spLocks noGrp="1"/>
          </p:cNvSpPr>
          <p:nvPr>
            <p:ph type="body" idx="1"/>
          </p:nvPr>
        </p:nvSpPr>
        <p:spPr>
          <a:xfrm>
            <a:off x="7224665" y="2675418"/>
            <a:ext cx="4607745" cy="314876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dirty="0">
                <a:solidFill>
                  <a:schemeClr val="tx1"/>
                </a:solidFill>
                <a:latin typeface="Arial"/>
                <a:ea typeface="Arial"/>
                <a:cs typeface="Arial"/>
                <a:sym typeface="Arial"/>
              </a:rPr>
              <a:t>STEP 10 </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solidFill>
                <a:schemeClr val="tx1"/>
              </a:solidFill>
              <a:latin typeface="Arial"/>
              <a:ea typeface="Arial"/>
              <a:cs typeface="Arial"/>
              <a:sym typeface="Arial"/>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b="1" dirty="0">
                <a:solidFill>
                  <a:schemeClr val="tx1"/>
                </a:solidFill>
                <a:latin typeface="Arial"/>
                <a:ea typeface="Arial"/>
                <a:cs typeface="Arial"/>
                <a:sym typeface="Arial"/>
              </a:rPr>
              <a:t>Install diagonal braces on the window and door shore when the opening is not used for access or egress.</a:t>
            </a:r>
            <a:endParaRPr sz="2400" b="1" dirty="0">
              <a:solidFill>
                <a:schemeClr val="tx1"/>
              </a:solidFill>
              <a:latin typeface="Arial"/>
              <a:ea typeface="Arial"/>
              <a:cs typeface="Arial"/>
              <a:sym typeface="Arial"/>
            </a:endParaRPr>
          </a:p>
        </p:txBody>
      </p:sp>
      <p:sp>
        <p:nvSpPr>
          <p:cNvPr id="621" name="Google Shape;62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22" name="Google Shape;62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623" name="Google Shape;623;p69"/>
          <p:cNvSpPr txBox="1"/>
          <p:nvPr/>
        </p:nvSpPr>
        <p:spPr>
          <a:xfrm>
            <a:off x="7639137" y="1710548"/>
            <a:ext cx="455286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latin typeface="Arial"/>
                <a:ea typeface="Arial"/>
                <a:cs typeface="Arial"/>
                <a:sym typeface="Arial"/>
              </a:rPr>
              <a:t>Window/</a:t>
            </a:r>
            <a:r>
              <a:rPr lang="en-US" sz="3200" b="1" dirty="0" err="1">
                <a:solidFill>
                  <a:schemeClr val="tx1"/>
                </a:solidFill>
                <a:sym typeface="Arial"/>
              </a:rPr>
              <a:t>DoorShore</a:t>
            </a:r>
            <a:endParaRPr sz="3200" dirty="0">
              <a:solidFill>
                <a:schemeClr val="tx1"/>
              </a:solidFill>
              <a:latin typeface="Calibri"/>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528;p59"/>
          <p:cNvSpPr txBox="1">
            <a:spLocks/>
          </p:cNvSpPr>
          <p:nvPr/>
        </p:nvSpPr>
        <p:spPr>
          <a:xfrm>
            <a:off x="1549005" y="1890270"/>
            <a:ext cx="3566202" cy="15387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buFont typeface="Arial"/>
              <a:buNone/>
            </a:pPr>
            <a:r>
              <a:rPr lang="en-US" sz="4000" b="1">
                <a:solidFill>
                  <a:srgbClr val="FF0000"/>
                </a:solidFill>
                <a:latin typeface="Arial"/>
                <a:ea typeface="Arial"/>
                <a:cs typeface="Arial"/>
                <a:sym typeface="Arial"/>
              </a:rPr>
              <a:t>BUILDING SHORES (TWO TYPES)</a:t>
            </a:r>
            <a:endParaRPr lang="en-US" sz="4000" b="1" dirty="0">
              <a:solidFill>
                <a:srgbClr val="FF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29" name="Google Shape;629;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630" name="Google Shape;630;p70"/>
          <p:cNvSpPr txBox="1"/>
          <p:nvPr/>
        </p:nvSpPr>
        <p:spPr>
          <a:xfrm>
            <a:off x="4186011" y="1396177"/>
            <a:ext cx="8040228" cy="378561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a:sym typeface="Arial"/>
              </a:rPr>
              <a:t>A built-up header is used when additional support is needed or if the opening is more than 1.8 </a:t>
            </a:r>
            <a:r>
              <a:rPr lang="en-US" sz="2400" dirty="0" err="1">
                <a:solidFill>
                  <a:schemeClr val="dk1"/>
                </a:solidFill>
                <a:latin typeface="Open Sans" panose="020B0606030504020204"/>
                <a:sym typeface="Arial"/>
              </a:rPr>
              <a:t>metres</a:t>
            </a:r>
            <a:r>
              <a:rPr lang="en-US" sz="2400" dirty="0">
                <a:solidFill>
                  <a:schemeClr val="dk1"/>
                </a:solidFill>
                <a:latin typeface="Open Sans" panose="020B0606030504020204"/>
                <a:sym typeface="Arial"/>
              </a:rPr>
              <a:t> wide and only 10 x 10 cm material is available. </a:t>
            </a:r>
            <a:endParaRPr sz="2400" dirty="0">
              <a:latin typeface="Open Sans" panose="020B0606030504020204"/>
            </a:endParaRPr>
          </a:p>
          <a:p>
            <a:pPr marL="0" marR="0" lvl="0" indent="0" algn="just" rtl="0">
              <a:spcBef>
                <a:spcPts val="0"/>
              </a:spcBef>
              <a:spcAft>
                <a:spcPts val="0"/>
              </a:spcAft>
              <a:buNone/>
            </a:pPr>
            <a:endParaRPr sz="2400" dirty="0">
              <a:solidFill>
                <a:schemeClr val="dk1"/>
              </a:solidFill>
              <a:latin typeface="Open Sans" panose="020B0606030504020204"/>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panose="020B0606030504020204"/>
                <a:sym typeface="Arial"/>
              </a:rPr>
              <a:t>Prior to installation of the header, cut two 10 x 10 cm beams to proper length for header and set them one on top of the other. Place 15 cm-wide plywood strips (same length as the headers) on each side to join the two pieces, and hammer 8d nails at 8 cm on-</a:t>
            </a:r>
            <a:r>
              <a:rPr lang="en-US" sz="2400" dirty="0" err="1">
                <a:solidFill>
                  <a:schemeClr val="dk1"/>
                </a:solidFill>
                <a:latin typeface="Open Sans" panose="020B0606030504020204"/>
                <a:sym typeface="Arial"/>
              </a:rPr>
              <a:t>centre</a:t>
            </a:r>
            <a:r>
              <a:rPr lang="en-US" sz="2400" dirty="0">
                <a:solidFill>
                  <a:schemeClr val="dk1"/>
                </a:solidFill>
                <a:latin typeface="Open Sans" panose="020B0606030504020204"/>
                <a:sym typeface="Arial"/>
              </a:rPr>
              <a:t> from each strip of plywood to each 10 x 10 beam. </a:t>
            </a:r>
            <a:endParaRPr sz="2400" dirty="0">
              <a:latin typeface="Open Sans" panose="020B0606030504020204"/>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639;p71"/>
          <p:cNvSpPr txBox="1"/>
          <p:nvPr/>
        </p:nvSpPr>
        <p:spPr>
          <a:xfrm>
            <a:off x="621438" y="1407437"/>
            <a:ext cx="3817397"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panose="020B0606030504020204"/>
                <a:sym typeface="Arial"/>
              </a:rPr>
              <a:t>BUILT-UP HEADER</a:t>
            </a:r>
            <a:endParaRPr lang="en-US" sz="4000" b="1" dirty="0">
              <a:solidFill>
                <a:srgbClr val="FF0000"/>
              </a:solidFill>
              <a:latin typeface="Open Sans" panose="020B0606030504020204"/>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37" name="Google Shape;637;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638" name="Google Shape;638;p71"/>
          <p:cNvSpPr txBox="1"/>
          <p:nvPr/>
        </p:nvSpPr>
        <p:spPr>
          <a:xfrm>
            <a:off x="7141345" y="1659305"/>
            <a:ext cx="4753744" cy="353939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sym typeface="Arial"/>
              </a:rPr>
              <a:t>Total nailing will be two rows of 8d nails spaced at 8 cm on-</a:t>
            </a:r>
            <a:r>
              <a:rPr lang="en-US" sz="2800" dirty="0" err="1">
                <a:solidFill>
                  <a:schemeClr val="dk1"/>
                </a:solidFill>
                <a:sym typeface="Arial"/>
              </a:rPr>
              <a:t>centre</a:t>
            </a:r>
            <a:r>
              <a:rPr lang="en-US" sz="2800" dirty="0">
                <a:solidFill>
                  <a:schemeClr val="dk1"/>
                </a:solidFill>
                <a:sym typeface="Arial"/>
              </a:rPr>
              <a:t>, per side. </a:t>
            </a:r>
            <a:endParaRPr sz="2800" dirty="0"/>
          </a:p>
          <a:p>
            <a:pPr marL="0" marR="0" lvl="0" indent="0" algn="just" rtl="0">
              <a:spcBef>
                <a:spcPts val="0"/>
              </a:spcBef>
              <a:spcAft>
                <a:spcPts val="0"/>
              </a:spcAft>
              <a:buNone/>
            </a:pPr>
            <a:endParaRPr sz="28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sym typeface="Arial"/>
              </a:rPr>
              <a:t>The header will be 20 cm thick, equivalent to a 10 x 20 cm beam</a:t>
            </a:r>
            <a:endParaRPr sz="2800" dirty="0">
              <a:solidFill>
                <a:schemeClr val="dk1"/>
              </a:solidFill>
              <a:sym typeface="Arial"/>
            </a:endParaRPr>
          </a:p>
        </p:txBody>
      </p:sp>
      <p:sp>
        <p:nvSpPr>
          <p:cNvPr id="639" name="Google Shape;639;p71"/>
          <p:cNvSpPr txBox="1"/>
          <p:nvPr/>
        </p:nvSpPr>
        <p:spPr>
          <a:xfrm>
            <a:off x="1242875" y="1659305"/>
            <a:ext cx="53140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panose="020B0606030504020204"/>
                <a:sym typeface="Arial"/>
              </a:rPr>
              <a:t>BUILT-UP HEADER</a:t>
            </a:r>
            <a:endParaRPr lang="en-US" sz="4000" b="1" dirty="0">
              <a:solidFill>
                <a:srgbClr val="FF0000"/>
              </a:solidFill>
              <a:latin typeface="Open Sans" panose="020B0606030504020204"/>
              <a:ea typeface="Calibri"/>
              <a:cs typeface="Calibri"/>
              <a:sym typeface="Calibri"/>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2"/>
          <p:cNvSpPr txBox="1">
            <a:spLocks noGrp="1"/>
          </p:cNvSpPr>
          <p:nvPr>
            <p:ph type="title"/>
          </p:nvPr>
        </p:nvSpPr>
        <p:spPr>
          <a:xfrm>
            <a:off x="1223482" y="1574836"/>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REVIEW</a:t>
            </a:r>
            <a:r>
              <a:rPr lang="en-US" sz="4000" dirty="0">
                <a:solidFill>
                  <a:srgbClr val="FF0000"/>
                </a:solidFill>
                <a:latin typeface="Open Sans" panose="020B0606030504020204"/>
              </a:rPr>
              <a:t> </a:t>
            </a:r>
          </a:p>
        </p:txBody>
      </p:sp>
      <p:sp>
        <p:nvSpPr>
          <p:cNvPr id="646" name="Google Shape;646;p72"/>
          <p:cNvSpPr txBox="1">
            <a:spLocks noGrp="1"/>
          </p:cNvSpPr>
          <p:nvPr>
            <p:ph type="body" idx="1"/>
          </p:nvPr>
        </p:nvSpPr>
        <p:spPr>
          <a:xfrm>
            <a:off x="6401326" y="1788155"/>
            <a:ext cx="5761106" cy="41145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dirty="0">
                <a:latin typeface="Open Sans" panose="020B0606030504020204"/>
                <a:ea typeface="Arial"/>
                <a:cs typeface="Arial"/>
                <a:sym typeface="Arial"/>
              </a:rPr>
              <a:t>Define shoring and identify its components. </a:t>
            </a:r>
            <a:endParaRPr sz="2400" dirty="0">
              <a:latin typeface="Open Sans" panose="020B0606030504020204"/>
            </a:endParaRPr>
          </a:p>
          <a:p>
            <a:pPr marL="0" lvl="0" indent="0" algn="just" rtl="0">
              <a:lnSpc>
                <a:spcPct val="90000"/>
              </a:lnSpc>
              <a:spcBef>
                <a:spcPts val="1000"/>
              </a:spcBef>
              <a:spcAft>
                <a:spcPts val="0"/>
              </a:spcAft>
              <a:buClr>
                <a:schemeClr val="dk1"/>
              </a:buClr>
              <a:buSzPts val="3200"/>
              <a:buNone/>
            </a:pPr>
            <a:endParaRPr dirty="0">
              <a:latin typeface="Open Sans" panose="020B0606030504020204"/>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panose="020B0606030504020204"/>
                <a:ea typeface="Arial"/>
                <a:cs typeface="Arial"/>
                <a:sym typeface="Arial"/>
              </a:rPr>
              <a:t>List the factors that determine the design and method of shoring. </a:t>
            </a:r>
            <a:endParaRPr sz="2400" dirty="0">
              <a:latin typeface="Open Sans" panose="020B0606030504020204"/>
            </a:endParaRPr>
          </a:p>
          <a:p>
            <a:pPr marL="0" lvl="0" indent="0" algn="just" rtl="0">
              <a:lnSpc>
                <a:spcPct val="90000"/>
              </a:lnSpc>
              <a:spcBef>
                <a:spcPts val="1000"/>
              </a:spcBef>
              <a:spcAft>
                <a:spcPts val="0"/>
              </a:spcAft>
              <a:buClr>
                <a:schemeClr val="dk1"/>
              </a:buClr>
              <a:buSzPts val="3200"/>
              <a:buNone/>
            </a:pPr>
            <a:endParaRPr dirty="0">
              <a:latin typeface="Open Sans" panose="020B0606030504020204"/>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panose="020B0606030504020204"/>
                <a:ea typeface="Arial"/>
                <a:cs typeface="Arial"/>
                <a:sym typeface="Arial"/>
              </a:rPr>
              <a:t>Describe four types of shoring. </a:t>
            </a:r>
            <a:endParaRPr sz="2400" dirty="0">
              <a:latin typeface="Open Sans" panose="020B0606030504020204"/>
            </a:endParaRPr>
          </a:p>
        </p:txBody>
      </p:sp>
      <p:sp>
        <p:nvSpPr>
          <p:cNvPr id="647" name="Google Shape;647;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48" name="Google Shape;648;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649" name="Google Shape;649;p72"/>
          <p:cNvSpPr txBox="1"/>
          <p:nvPr/>
        </p:nvSpPr>
        <p:spPr>
          <a:xfrm>
            <a:off x="838200" y="2408987"/>
            <a:ext cx="4882977"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panose="020B0606030504020204"/>
                <a:sym typeface="Arial"/>
              </a:rPr>
              <a:t>Upon completing of this lesson, you are able to :-</a:t>
            </a:r>
            <a:endParaRPr sz="1200" dirty="0">
              <a:latin typeface="Open Sans" panose="020B0606030504020204"/>
            </a:endParaRPr>
          </a:p>
        </p:txBody>
      </p:sp>
      <p:sp>
        <p:nvSpPr>
          <p:cNvPr id="650" name="Google Shape;650;p72"/>
          <p:cNvSpPr/>
          <p:nvPr/>
        </p:nvSpPr>
        <p:spPr>
          <a:xfrm>
            <a:off x="5710438" y="1788155"/>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651" name="Google Shape;651;p72"/>
          <p:cNvSpPr/>
          <p:nvPr/>
        </p:nvSpPr>
        <p:spPr>
          <a:xfrm>
            <a:off x="5644598" y="3205301"/>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652" name="Google Shape;652;p72"/>
          <p:cNvSpPr/>
          <p:nvPr/>
        </p:nvSpPr>
        <p:spPr>
          <a:xfrm>
            <a:off x="5651933" y="4573785"/>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209800" y="1964589"/>
            <a:ext cx="3043922" cy="7482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SHORING</a:t>
            </a:r>
            <a:endParaRPr lang="en-US" sz="4000" b="1" cap="none" dirty="0">
              <a:solidFill>
                <a:srgbClr val="FF0000"/>
              </a:solidFill>
              <a:latin typeface="Open Sans" panose="020B0606030504020204"/>
              <a:ea typeface="Arial"/>
              <a:cs typeface="Arial"/>
              <a:sym typeface="Arial"/>
            </a:endParaRPr>
          </a:p>
        </p:txBody>
      </p:sp>
      <p:sp>
        <p:nvSpPr>
          <p:cNvPr id="150" name="Google Shape;150;p19"/>
          <p:cNvSpPr txBox="1">
            <a:spLocks noGrp="1"/>
          </p:cNvSpPr>
          <p:nvPr>
            <p:ph type="body" idx="1"/>
          </p:nvPr>
        </p:nvSpPr>
        <p:spPr>
          <a:xfrm>
            <a:off x="5806810" y="1964589"/>
            <a:ext cx="5280660" cy="418114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sz="2400" dirty="0">
                <a:latin typeface="Open Sans" panose="020B0606030504020204"/>
                <a:ea typeface="Arial"/>
                <a:cs typeface="Arial"/>
                <a:sym typeface="Arial"/>
              </a:rPr>
              <a:t>Shoring follows a </a:t>
            </a:r>
            <a:r>
              <a:rPr lang="en-US" sz="2400" b="1" dirty="0">
                <a:latin typeface="Open Sans" panose="020B0606030504020204"/>
                <a:ea typeface="Arial"/>
                <a:cs typeface="Arial"/>
                <a:sym typeface="Arial"/>
              </a:rPr>
              <a:t>Double-Funnel Principle,</a:t>
            </a:r>
            <a:r>
              <a:rPr lang="en-US" sz="2400" dirty="0">
                <a:latin typeface="Open Sans" panose="020B0606030504020204"/>
                <a:ea typeface="Arial"/>
                <a:cs typeface="Arial"/>
                <a:sym typeface="Arial"/>
              </a:rPr>
              <a:t> which means that a shore collects a load, channels it and redistributes it safely to another surface or structure that can support it. </a:t>
            </a:r>
            <a:endParaRPr sz="2400" dirty="0">
              <a:solidFill>
                <a:schemeClr val="dk1"/>
              </a:solidFill>
              <a:latin typeface="Open Sans" panose="020B0606030504020204"/>
              <a:ea typeface="Arial"/>
              <a:cs typeface="Arial"/>
              <a:sym typeface="Arial"/>
            </a:endParaRPr>
          </a:p>
        </p:txBody>
      </p:sp>
      <p:sp>
        <p:nvSpPr>
          <p:cNvPr id="151" name="Google Shape;1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52" name="Google Shape;1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3" name="Google Shape;153;p19"/>
          <p:cNvPicPr preferRelativeResize="0"/>
          <p:nvPr/>
        </p:nvPicPr>
        <p:blipFill rotWithShape="1">
          <a:blip r:embed="rId3">
            <a:alphaModFix/>
          </a:blip>
          <a:srcRect/>
          <a:stretch/>
        </p:blipFill>
        <p:spPr>
          <a:xfrm>
            <a:off x="7523919" y="4829214"/>
            <a:ext cx="1846442" cy="1829428"/>
          </a:xfrm>
          <a:prstGeom prst="rect">
            <a:avLst/>
          </a:prstGeom>
          <a:noFill/>
          <a:ln>
            <a:noFill/>
          </a:ln>
        </p:spPr>
      </p:pic>
      <p:sp>
        <p:nvSpPr>
          <p:cNvPr id="154" name="Google Shape;154;p19"/>
          <p:cNvSpPr txBox="1"/>
          <p:nvPr/>
        </p:nvSpPr>
        <p:spPr>
          <a:xfrm>
            <a:off x="6667130" y="3943019"/>
            <a:ext cx="3433818" cy="83748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2800" b="1" i="0" strike="noStrike" cap="none" dirty="0">
                <a:solidFill>
                  <a:schemeClr val="dk1"/>
                </a:solidFill>
                <a:latin typeface="Open Sans" panose="020B0606030504020204"/>
                <a:sym typeface="Arial"/>
              </a:rPr>
              <a:t>Double-funnel Principle</a:t>
            </a:r>
            <a:endParaRPr sz="1200" dirty="0">
              <a:latin typeface="Open Sans" panose="020B0606030504020204"/>
            </a:endParaRPr>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15637" y="43600"/>
            <a:ext cx="1376363" cy="99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3"/>
          <p:cNvSpPr txBox="1">
            <a:spLocks noGrp="1"/>
          </p:cNvSpPr>
          <p:nvPr>
            <p:ph type="body" idx="1"/>
          </p:nvPr>
        </p:nvSpPr>
        <p:spPr>
          <a:xfrm>
            <a:off x="6223247" y="1694392"/>
            <a:ext cx="5741898"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2400" dirty="0">
                <a:latin typeface="Arial"/>
                <a:ea typeface="Arial"/>
                <a:cs typeface="Arial"/>
                <a:sym typeface="Arial"/>
              </a:rPr>
              <a:t>List the positions and functions of the members of a shoring team. </a:t>
            </a:r>
            <a:endParaRPr sz="2400" dirty="0"/>
          </a:p>
          <a:p>
            <a:pPr marL="0" lvl="0" indent="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sz="2400" dirty="0">
                <a:latin typeface="Arial"/>
                <a:ea typeface="Arial"/>
                <a:cs typeface="Arial"/>
                <a:sym typeface="Arial"/>
              </a:rPr>
              <a:t>List the procedures for building a window/door shore and a vertical shore. Demonstrate these procedures in a practical exercise</a:t>
            </a:r>
            <a:endParaRPr sz="2400" dirty="0"/>
          </a:p>
        </p:txBody>
      </p:sp>
      <p:sp>
        <p:nvSpPr>
          <p:cNvPr id="658" name="Google Shape;65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659" name="Google Shape;65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660" name="Google Shape;660;p73"/>
          <p:cNvSpPr/>
          <p:nvPr/>
        </p:nvSpPr>
        <p:spPr>
          <a:xfrm>
            <a:off x="5581831" y="2130640"/>
            <a:ext cx="641416" cy="55065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
        <p:nvSpPr>
          <p:cNvPr id="661" name="Google Shape;661;p73"/>
          <p:cNvSpPr/>
          <p:nvPr/>
        </p:nvSpPr>
        <p:spPr>
          <a:xfrm>
            <a:off x="5532359" y="342900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645;p72"/>
          <p:cNvSpPr txBox="1">
            <a:spLocks noGrp="1"/>
          </p:cNvSpPr>
          <p:nvPr>
            <p:ph type="title"/>
          </p:nvPr>
        </p:nvSpPr>
        <p:spPr>
          <a:xfrm>
            <a:off x="953608" y="1816898"/>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panose="020B0606030504020204"/>
                <a:ea typeface="Arial"/>
                <a:cs typeface="Arial"/>
                <a:sym typeface="Arial"/>
              </a:rPr>
              <a:t>REVIEW</a:t>
            </a:r>
            <a:r>
              <a:rPr lang="en-US" sz="4000" dirty="0">
                <a:solidFill>
                  <a:srgbClr val="FF0000"/>
                </a:solidFill>
                <a:latin typeface="Open Sans" panose="020B0606030504020204"/>
              </a:rPr>
              <a:t> </a:t>
            </a:r>
          </a:p>
        </p:txBody>
      </p:sp>
      <p:sp>
        <p:nvSpPr>
          <p:cNvPr id="10" name="Google Shape;649;p72"/>
          <p:cNvSpPr txBox="1"/>
          <p:nvPr/>
        </p:nvSpPr>
        <p:spPr>
          <a:xfrm>
            <a:off x="740972" y="2574600"/>
            <a:ext cx="4882977"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panose="020B0606030504020204"/>
                <a:sym typeface="Arial"/>
              </a:rPr>
              <a:t>Upon completing of this lesson, you are able to :-</a:t>
            </a:r>
            <a:endParaRPr sz="1200" dirty="0">
              <a:latin typeface="Open Sans" panose="020B0606030504020204"/>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07E36C-1F21-D562-2737-4F7168513E02}"/>
              </a:ext>
            </a:extLst>
          </p:cNvPr>
          <p:cNvSpPr>
            <a:spLocks noGrp="1"/>
          </p:cNvSpPr>
          <p:nvPr>
            <p:ph type="body" idx="1"/>
          </p:nvPr>
        </p:nvSpPr>
        <p:spPr>
          <a:xfrm>
            <a:off x="530942" y="340518"/>
            <a:ext cx="11353800" cy="6176963"/>
          </a:xfrm>
          <a:noFill/>
        </p:spPr>
        <p:txBody>
          <a:bodyPr>
            <a:normAutofit/>
          </a:bodyPr>
          <a:lstStyle/>
          <a:p>
            <a:pPr marL="114300" indent="0">
              <a:buNone/>
            </a:pPr>
            <a:r>
              <a:rPr lang="en-US" sz="7200" dirty="0"/>
              <a:t>     </a:t>
            </a:r>
          </a:p>
          <a:p>
            <a:pPr marL="114300" indent="0">
              <a:buNone/>
            </a:pPr>
            <a:endParaRPr lang="en-US" sz="7200" dirty="0"/>
          </a:p>
          <a:p>
            <a:pPr marL="114300" indent="0">
              <a:buNone/>
            </a:pPr>
            <a:r>
              <a:rPr lang="en-US" sz="7200" dirty="0"/>
              <a:t>                 </a:t>
            </a:r>
            <a:r>
              <a:rPr lang="en-US" sz="4400" b="1" dirty="0">
                <a:solidFill>
                  <a:srgbClr val="FF0000"/>
                </a:solidFill>
                <a:latin typeface="Open Sans" panose="020B0606030504020204"/>
              </a:rPr>
              <a:t>ANY QUESTIONS?</a:t>
            </a:r>
          </a:p>
          <a:p>
            <a:pPr marL="114300" indent="0">
              <a:buNone/>
            </a:pPr>
            <a:endParaRPr lang="en-US" sz="4400" b="1" dirty="0">
              <a:solidFill>
                <a:srgbClr val="FF0000"/>
              </a:solidFill>
              <a:latin typeface="Open Sans" panose="020B0606030504020204"/>
            </a:endParaRPr>
          </a:p>
          <a:p>
            <a:pPr marL="114300" indent="0">
              <a:buNone/>
            </a:pPr>
            <a:endParaRPr lang="en-IN" sz="7200" dirty="0"/>
          </a:p>
        </p:txBody>
      </p:sp>
      <p:sp>
        <p:nvSpPr>
          <p:cNvPr id="4" name="Slide Number Placeholder 3">
            <a:extLst>
              <a:ext uri="{FF2B5EF4-FFF2-40B4-BE49-F238E27FC236}">
                <a16:creationId xmlns:a16="http://schemas.microsoft.com/office/drawing/2014/main" id="{C22933B1-FDCF-82FD-52B5-3EE566B140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028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12189061" y="-12629"/>
            <a:ext cx="50777" cy="6940381"/>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23" tIns="39123" rIns="39123" bIns="39123"/>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399">
              <a:latin typeface="Open Sans"/>
            </a:endParaRPr>
          </a:p>
        </p:txBody>
      </p:sp>
      <p:sp>
        <p:nvSpPr>
          <p:cNvPr id="131075" name="Duties of…"/>
          <p:cNvSpPr txBox="1">
            <a:spLocks noChangeArrowheads="1"/>
          </p:cNvSpPr>
          <p:nvPr/>
        </p:nvSpPr>
        <p:spPr bwMode="auto">
          <a:xfrm>
            <a:off x="3547815" y="3110439"/>
            <a:ext cx="3722481" cy="69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23" tIns="39123" rIns="39123" bIns="3912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998" b="1" dirty="0">
                <a:solidFill>
                  <a:srgbClr val="FF0000"/>
                </a:solidFill>
                <a:latin typeface="Open Sans"/>
              </a:rPr>
              <a:t>THANK YOU </a:t>
            </a:r>
            <a:r>
              <a:rPr lang="en-US" altLang="en-US" sz="3998" dirty="0">
                <a:solidFill>
                  <a:srgbClr val="FF0000"/>
                </a:solidFill>
                <a:latin typeface="Open Sans"/>
              </a:rPr>
              <a:t> </a:t>
            </a: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749" y="6405716"/>
            <a:ext cx="641041" cy="2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4078" y="6377154"/>
            <a:ext cx="1748583" cy="34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37" y="6205787"/>
            <a:ext cx="4545997" cy="65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799"/>
          </a:p>
        </p:txBody>
      </p:sp>
      <p:pic>
        <p:nvPicPr>
          <p:cNvPr id="13108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5798" y="1652"/>
            <a:ext cx="1523266" cy="114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0AF0302-2C35-15F2-07DE-1A5ECB39D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 y="1653"/>
            <a:ext cx="1345300" cy="101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5027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1588000" y="1193905"/>
            <a:ext cx="4508000" cy="172918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ct val="100000"/>
              <a:buFont typeface="Arial"/>
              <a:buNone/>
            </a:pPr>
            <a:r>
              <a:rPr lang="en-US" sz="4000" b="1" dirty="0">
                <a:solidFill>
                  <a:srgbClr val="FF0000"/>
                </a:solidFill>
                <a:latin typeface="Open Sans" panose="020B0606030504020204"/>
                <a:ea typeface="Arial"/>
                <a:cs typeface="Arial"/>
                <a:sym typeface="Arial"/>
              </a:rPr>
              <a:t>COMPONENTS OF A SHORE</a:t>
            </a:r>
            <a:endParaRPr lang="en-US" sz="4000" b="1" cap="none" dirty="0">
              <a:solidFill>
                <a:srgbClr val="FF0000"/>
              </a:solidFill>
              <a:latin typeface="Open Sans" panose="020B0606030504020204"/>
              <a:ea typeface="Arial"/>
              <a:cs typeface="Arial"/>
              <a:sym typeface="Arial"/>
            </a:endParaRPr>
          </a:p>
        </p:txBody>
      </p:sp>
      <p:sp>
        <p:nvSpPr>
          <p:cNvPr id="160" name="Google Shape;160;p20"/>
          <p:cNvSpPr txBox="1">
            <a:spLocks noGrp="1"/>
          </p:cNvSpPr>
          <p:nvPr>
            <p:ph type="body" idx="1"/>
          </p:nvPr>
        </p:nvSpPr>
        <p:spPr>
          <a:xfrm>
            <a:off x="8029888" y="1193905"/>
            <a:ext cx="4043742" cy="358658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3200"/>
              <a:buNone/>
            </a:pPr>
            <a:r>
              <a:rPr lang="en-US" sz="2000" dirty="0">
                <a:latin typeface="Arial"/>
                <a:ea typeface="Arial"/>
                <a:cs typeface="Arial"/>
                <a:sym typeface="Arial"/>
              </a:rPr>
              <a:t>1.Sole plate.</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2. Header beam.</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3. Post.</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4. Diagonal bracing.</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5. Gusset plate.</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6. Wedges/shims.</a:t>
            </a:r>
            <a:endParaRPr sz="2000" dirty="0"/>
          </a:p>
          <a:p>
            <a:pPr marL="228600" lvl="0" indent="-25400" algn="l" rtl="0">
              <a:lnSpc>
                <a:spcPct val="90000"/>
              </a:lnSpc>
              <a:spcBef>
                <a:spcPts val="1000"/>
              </a:spcBef>
              <a:spcAft>
                <a:spcPts val="0"/>
              </a:spcAft>
              <a:buClr>
                <a:schemeClr val="dk1"/>
              </a:buClr>
              <a:buSzPts val="3200"/>
              <a:buNone/>
            </a:pPr>
            <a:endParaRPr dirty="0"/>
          </a:p>
        </p:txBody>
      </p:sp>
      <p:sp>
        <p:nvSpPr>
          <p:cNvPr id="161" name="Google Shape;16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62" name="Google Shape;16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3" name="Google Shape;163;p20"/>
          <p:cNvPicPr preferRelativeResize="0"/>
          <p:nvPr/>
        </p:nvPicPr>
        <p:blipFill rotWithShape="1">
          <a:blip r:embed="rId3">
            <a:alphaModFix/>
          </a:blip>
          <a:srcRect/>
          <a:stretch/>
        </p:blipFill>
        <p:spPr>
          <a:xfrm>
            <a:off x="8029888" y="4693428"/>
            <a:ext cx="3205597" cy="1749980"/>
          </a:xfrm>
          <a:prstGeom prst="rect">
            <a:avLst/>
          </a:prstGeom>
          <a:noFill/>
          <a:ln>
            <a:noFill/>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838200" y="1568657"/>
            <a:ext cx="5396168" cy="138041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ct val="100000"/>
              <a:buFont typeface="Arial"/>
              <a:buNone/>
            </a:pPr>
            <a:r>
              <a:rPr lang="en-US" sz="4000" b="1" dirty="0">
                <a:solidFill>
                  <a:srgbClr val="FF0000"/>
                </a:solidFill>
                <a:latin typeface="Arial"/>
                <a:ea typeface="Arial"/>
                <a:cs typeface="Arial"/>
                <a:sym typeface="Arial"/>
              </a:rPr>
              <a:t>COMPONENTS OF A SHORE</a:t>
            </a:r>
            <a:endParaRPr lang="en-US" sz="4000" b="1" cap="none" dirty="0">
              <a:solidFill>
                <a:srgbClr val="FF0000"/>
              </a:solidFill>
              <a:latin typeface="Arial"/>
              <a:ea typeface="Arial"/>
              <a:cs typeface="Arial"/>
              <a:sym typeface="Arial"/>
            </a:endParaRPr>
          </a:p>
        </p:txBody>
      </p:sp>
      <p:sp>
        <p:nvSpPr>
          <p:cNvPr id="169" name="Google Shape;169;p21"/>
          <p:cNvSpPr txBox="1">
            <a:spLocks noGrp="1"/>
          </p:cNvSpPr>
          <p:nvPr>
            <p:ph type="body" idx="1"/>
          </p:nvPr>
        </p:nvSpPr>
        <p:spPr>
          <a:xfrm>
            <a:off x="6386264" y="1568657"/>
            <a:ext cx="5182607" cy="507111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FF0000"/>
              </a:buClr>
              <a:buSzPts val="3200"/>
              <a:buNone/>
            </a:pPr>
            <a:r>
              <a:rPr lang="en-US" sz="3200" b="1" dirty="0">
                <a:solidFill>
                  <a:srgbClr val="FF0000"/>
                </a:solidFill>
                <a:latin typeface="Arial"/>
                <a:ea typeface="Arial"/>
                <a:cs typeface="Arial"/>
                <a:sym typeface="Arial"/>
              </a:rPr>
              <a:t>  </a:t>
            </a:r>
            <a:r>
              <a:rPr lang="en-US" sz="2400" b="1" dirty="0">
                <a:solidFill>
                  <a:schemeClr val="tx1"/>
                </a:solidFill>
                <a:latin typeface="Open Sans" panose="020B0606030504020204"/>
                <a:ea typeface="Arial"/>
                <a:cs typeface="Arial"/>
                <a:sym typeface="Arial"/>
              </a:rPr>
              <a:t>Sole plate:</a:t>
            </a:r>
            <a:r>
              <a:rPr lang="en-US" sz="2400" dirty="0">
                <a:solidFill>
                  <a:schemeClr val="tx1"/>
                </a:solidFill>
                <a:latin typeface="Open Sans" panose="020B0606030504020204"/>
                <a:ea typeface="Arial"/>
                <a:cs typeface="Arial"/>
                <a:sym typeface="Arial"/>
              </a:rPr>
              <a:t> provides a </a:t>
            </a:r>
            <a:r>
              <a:rPr lang="en-US" sz="2400" b="1" dirty="0">
                <a:solidFill>
                  <a:schemeClr val="tx1"/>
                </a:solidFill>
                <a:latin typeface="Open Sans" panose="020B0606030504020204"/>
                <a:ea typeface="Arial"/>
                <a:cs typeface="Arial"/>
                <a:sym typeface="Arial"/>
              </a:rPr>
              <a:t>foundation</a:t>
            </a:r>
            <a:r>
              <a:rPr lang="en-US" sz="2400" dirty="0">
                <a:solidFill>
                  <a:schemeClr val="tx1"/>
                </a:solidFill>
                <a:latin typeface="Open Sans" panose="020B0606030504020204"/>
                <a:ea typeface="Arial"/>
                <a:cs typeface="Arial"/>
                <a:sym typeface="Arial"/>
              </a:rPr>
              <a:t> for the shoring system by supporting the weight being transferred from above and </a:t>
            </a:r>
            <a:r>
              <a:rPr lang="en-US" sz="2400" b="1" dirty="0">
                <a:solidFill>
                  <a:schemeClr val="tx1"/>
                </a:solidFill>
                <a:latin typeface="Open Sans" panose="020B0606030504020204"/>
                <a:ea typeface="Arial"/>
                <a:cs typeface="Arial"/>
                <a:sym typeface="Arial"/>
              </a:rPr>
              <a:t>distributes</a:t>
            </a:r>
            <a:r>
              <a:rPr lang="en-US" sz="2400" dirty="0">
                <a:solidFill>
                  <a:schemeClr val="tx1"/>
                </a:solidFill>
                <a:latin typeface="Open Sans" panose="020B0606030504020204"/>
                <a:ea typeface="Arial"/>
                <a:cs typeface="Arial"/>
                <a:sym typeface="Arial"/>
              </a:rPr>
              <a:t> it over a wider area.</a:t>
            </a:r>
            <a:endParaRPr sz="2400" dirty="0">
              <a:solidFill>
                <a:schemeClr val="tx1"/>
              </a:solidFill>
              <a:latin typeface="Open Sans" panose="020B0606030504020204"/>
            </a:endParaRPr>
          </a:p>
          <a:p>
            <a:pPr marL="228600" lvl="0" indent="-228600" algn="just" rtl="0">
              <a:lnSpc>
                <a:spcPct val="100000"/>
              </a:lnSpc>
              <a:spcBef>
                <a:spcPts val="1000"/>
              </a:spcBef>
              <a:spcAft>
                <a:spcPts val="0"/>
              </a:spcAft>
              <a:buClr>
                <a:schemeClr val="dk1"/>
              </a:buClr>
              <a:buSzPts val="3200"/>
              <a:buNone/>
            </a:pPr>
            <a:r>
              <a:rPr lang="en-US" sz="2400" dirty="0">
                <a:solidFill>
                  <a:schemeClr val="tx1"/>
                </a:solidFill>
                <a:latin typeface="Open Sans" panose="020B0606030504020204"/>
                <a:ea typeface="Arial"/>
                <a:cs typeface="Arial"/>
                <a:sym typeface="Arial"/>
              </a:rPr>
              <a:t> </a:t>
            </a:r>
            <a:endParaRPr sz="2400" dirty="0">
              <a:solidFill>
                <a:schemeClr val="tx1"/>
              </a:solidFill>
              <a:latin typeface="Open Sans" panose="020B0606030504020204"/>
            </a:endParaRPr>
          </a:p>
          <a:p>
            <a:pPr marL="228600" lvl="0" indent="-228600" algn="just" rtl="0">
              <a:lnSpc>
                <a:spcPct val="100000"/>
              </a:lnSpc>
              <a:spcBef>
                <a:spcPts val="1000"/>
              </a:spcBef>
              <a:spcAft>
                <a:spcPts val="0"/>
              </a:spcAft>
              <a:buClr>
                <a:srgbClr val="FF0000"/>
              </a:buClr>
              <a:buSzPts val="3200"/>
              <a:buNone/>
            </a:pPr>
            <a:r>
              <a:rPr lang="en-US" sz="2400" b="1" dirty="0">
                <a:solidFill>
                  <a:schemeClr val="tx1"/>
                </a:solidFill>
                <a:latin typeface="Open Sans" panose="020B0606030504020204"/>
                <a:ea typeface="Arial"/>
                <a:cs typeface="Arial"/>
                <a:sym typeface="Arial"/>
              </a:rPr>
              <a:t>  Header beam:</a:t>
            </a:r>
            <a:r>
              <a:rPr lang="en-US" sz="2400" dirty="0">
                <a:solidFill>
                  <a:schemeClr val="tx1"/>
                </a:solidFill>
                <a:latin typeface="Open Sans" panose="020B0606030504020204"/>
                <a:ea typeface="Arial"/>
                <a:cs typeface="Arial"/>
                <a:sym typeface="Arial"/>
              </a:rPr>
              <a:t> collects the weight from </a:t>
            </a:r>
            <a:r>
              <a:rPr lang="en-US" sz="2400" b="1" dirty="0">
                <a:solidFill>
                  <a:schemeClr val="tx1"/>
                </a:solidFill>
                <a:latin typeface="Open Sans" panose="020B0606030504020204"/>
                <a:ea typeface="Arial"/>
                <a:cs typeface="Arial"/>
                <a:sym typeface="Arial"/>
              </a:rPr>
              <a:t>above</a:t>
            </a:r>
            <a:r>
              <a:rPr lang="en-US" sz="2400" dirty="0">
                <a:solidFill>
                  <a:schemeClr val="tx1"/>
                </a:solidFill>
                <a:latin typeface="Open Sans" panose="020B0606030504020204"/>
                <a:ea typeface="Arial"/>
                <a:cs typeface="Arial"/>
                <a:sym typeface="Arial"/>
              </a:rPr>
              <a:t> and spreads it throughout the shoring system</a:t>
            </a:r>
            <a:endParaRPr sz="2400" dirty="0">
              <a:solidFill>
                <a:schemeClr val="tx1"/>
              </a:solidFill>
              <a:latin typeface="Open Sans" panose="020B0606030504020204"/>
            </a:endParaRPr>
          </a:p>
        </p:txBody>
      </p:sp>
      <p:sp>
        <p:nvSpPr>
          <p:cNvPr id="170" name="Google Shape;17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71" name="Google Shape;1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22"/>
          <p:cNvSpPr txBox="1">
            <a:spLocks noGrp="1"/>
          </p:cNvSpPr>
          <p:nvPr>
            <p:ph type="body" idx="1"/>
          </p:nvPr>
        </p:nvSpPr>
        <p:spPr>
          <a:xfrm>
            <a:off x="4740675" y="1467802"/>
            <a:ext cx="7331002" cy="507111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FF0000"/>
              </a:buClr>
              <a:buSzPts val="3200"/>
              <a:buNone/>
            </a:pPr>
            <a:r>
              <a:rPr lang="en-US" sz="3200" b="1" dirty="0">
                <a:solidFill>
                  <a:srgbClr val="FF0000"/>
                </a:solidFill>
                <a:latin typeface="Arial"/>
                <a:ea typeface="Arial"/>
                <a:cs typeface="Arial"/>
                <a:sym typeface="Arial"/>
              </a:rPr>
              <a:t>  </a:t>
            </a:r>
            <a:r>
              <a:rPr lang="en-US" b="1" dirty="0">
                <a:solidFill>
                  <a:schemeClr val="tx1"/>
                </a:solidFill>
                <a:latin typeface="Arial"/>
                <a:ea typeface="Arial"/>
                <a:cs typeface="Arial"/>
                <a:sym typeface="Arial"/>
              </a:rPr>
              <a:t>Post:</a:t>
            </a:r>
            <a:r>
              <a:rPr lang="en-US" dirty="0">
                <a:solidFill>
                  <a:schemeClr val="tx1"/>
                </a:solidFill>
                <a:latin typeface="Arial"/>
                <a:ea typeface="Arial"/>
                <a:cs typeface="Arial"/>
                <a:sym typeface="Arial"/>
              </a:rPr>
              <a:t> supports the weight collected by the </a:t>
            </a:r>
            <a:r>
              <a:rPr lang="en-US" b="1" dirty="0">
                <a:solidFill>
                  <a:schemeClr val="tx1"/>
                </a:solidFill>
                <a:latin typeface="Arial"/>
                <a:ea typeface="Arial"/>
                <a:cs typeface="Arial"/>
                <a:sym typeface="Arial"/>
              </a:rPr>
              <a:t>header</a:t>
            </a:r>
            <a:r>
              <a:rPr lang="en-US" dirty="0">
                <a:solidFill>
                  <a:schemeClr val="tx1"/>
                </a:solidFill>
                <a:latin typeface="Arial"/>
                <a:ea typeface="Arial"/>
                <a:cs typeface="Arial"/>
                <a:sym typeface="Arial"/>
              </a:rPr>
              <a:t> and transfers it to the </a:t>
            </a:r>
            <a:r>
              <a:rPr lang="en-US" b="1" dirty="0">
                <a:solidFill>
                  <a:schemeClr val="tx1"/>
                </a:solidFill>
                <a:latin typeface="Arial"/>
                <a:ea typeface="Arial"/>
                <a:cs typeface="Arial"/>
                <a:sym typeface="Arial"/>
              </a:rPr>
              <a:t>sole plate</a:t>
            </a:r>
            <a:r>
              <a:rPr lang="en-US" dirty="0">
                <a:solidFill>
                  <a:schemeClr val="tx1"/>
                </a:solidFill>
                <a:latin typeface="Arial"/>
                <a:ea typeface="Arial"/>
                <a:cs typeface="Arial"/>
                <a:sym typeface="Arial"/>
              </a:rPr>
              <a:t> where it is distributed. </a:t>
            </a:r>
            <a:endParaRPr dirty="0">
              <a:solidFill>
                <a:schemeClr val="tx1"/>
              </a:solidFill>
            </a:endParaRPr>
          </a:p>
          <a:p>
            <a:pPr marL="228600" lvl="0" indent="-228600" algn="just" rtl="0">
              <a:lnSpc>
                <a:spcPct val="100000"/>
              </a:lnSpc>
              <a:spcBef>
                <a:spcPts val="1000"/>
              </a:spcBef>
              <a:spcAft>
                <a:spcPts val="0"/>
              </a:spcAft>
              <a:buClr>
                <a:schemeClr val="dk1"/>
              </a:buClr>
              <a:buSzPts val="3200"/>
              <a:buNone/>
            </a:pPr>
            <a:endParaRPr dirty="0">
              <a:solidFill>
                <a:schemeClr val="tx1"/>
              </a:solidFill>
              <a:latin typeface="Arial"/>
              <a:ea typeface="Arial"/>
              <a:cs typeface="Arial"/>
              <a:sym typeface="Arial"/>
            </a:endParaRPr>
          </a:p>
          <a:p>
            <a:pPr marL="228600" lvl="0" indent="-228600" algn="just" rtl="0">
              <a:lnSpc>
                <a:spcPct val="100000"/>
              </a:lnSpc>
              <a:spcBef>
                <a:spcPts val="1000"/>
              </a:spcBef>
              <a:spcAft>
                <a:spcPts val="0"/>
              </a:spcAft>
              <a:buClr>
                <a:srgbClr val="FF0000"/>
              </a:buClr>
              <a:buSzPts val="3200"/>
              <a:buNone/>
            </a:pPr>
            <a:r>
              <a:rPr lang="en-US" b="1" dirty="0">
                <a:solidFill>
                  <a:schemeClr val="tx1"/>
                </a:solidFill>
                <a:latin typeface="Arial"/>
                <a:ea typeface="Arial"/>
                <a:cs typeface="Arial"/>
                <a:sym typeface="Arial"/>
              </a:rPr>
              <a:t>  Diagonal bracing:</a:t>
            </a:r>
            <a:r>
              <a:rPr lang="en-US" dirty="0">
                <a:solidFill>
                  <a:schemeClr val="tx1"/>
                </a:solidFill>
                <a:latin typeface="Arial"/>
                <a:ea typeface="Arial"/>
                <a:cs typeface="Arial"/>
                <a:sym typeface="Arial"/>
              </a:rPr>
              <a:t> locks the entire shoring system together as one unit, supporting against possible </a:t>
            </a:r>
            <a:r>
              <a:rPr lang="en-US" b="1" dirty="0">
                <a:solidFill>
                  <a:schemeClr val="tx1"/>
                </a:solidFill>
                <a:latin typeface="Arial"/>
                <a:ea typeface="Arial"/>
                <a:cs typeface="Arial"/>
                <a:sym typeface="Arial"/>
              </a:rPr>
              <a:t>eccentric</a:t>
            </a:r>
            <a:r>
              <a:rPr lang="en-US" dirty="0">
                <a:solidFill>
                  <a:schemeClr val="tx1"/>
                </a:solidFill>
                <a:latin typeface="Arial"/>
                <a:ea typeface="Arial"/>
                <a:cs typeface="Arial"/>
                <a:sym typeface="Arial"/>
              </a:rPr>
              <a:t> loads. It is the last component to be installed. </a:t>
            </a:r>
            <a:endParaRPr dirty="0">
              <a:solidFill>
                <a:schemeClr val="tx1"/>
              </a:solidFill>
            </a:endParaRPr>
          </a:p>
        </p:txBody>
      </p:sp>
      <p:sp>
        <p:nvSpPr>
          <p:cNvPr id="178" name="Google Shape;17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79" name="Google Shape;1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052"/>
            <a:ext cx="1242874" cy="93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68;p21"/>
          <p:cNvSpPr txBox="1">
            <a:spLocks/>
          </p:cNvSpPr>
          <p:nvPr/>
        </p:nvSpPr>
        <p:spPr>
          <a:xfrm>
            <a:off x="385439" y="1467802"/>
            <a:ext cx="4444014" cy="13804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ct val="100000"/>
              <a:buFont typeface="Arial"/>
              <a:buNone/>
            </a:pPr>
            <a:r>
              <a:rPr lang="en-US" sz="4000" b="1">
                <a:solidFill>
                  <a:srgbClr val="FF0000"/>
                </a:solidFill>
                <a:latin typeface="Arial"/>
                <a:ea typeface="Arial"/>
                <a:cs typeface="Arial"/>
                <a:sym typeface="Arial"/>
              </a:rPr>
              <a:t>COMPONENTS OF A SHORE</a:t>
            </a:r>
            <a:endParaRPr lang="en-US" sz="4000" b="1" dirty="0">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3279</Words>
  <Application>Microsoft Office PowerPoint</Application>
  <PresentationFormat>Widescreen</PresentationFormat>
  <Paragraphs>436</Paragraphs>
  <Slides>62</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 Black</vt:lpstr>
      <vt:lpstr>Calibri</vt:lpstr>
      <vt:lpstr>Noto Sans Symbols</vt:lpstr>
      <vt:lpstr>Open Sans</vt:lpstr>
      <vt:lpstr>Open Sans SemiBold</vt:lpstr>
      <vt:lpstr>Verdana</vt:lpstr>
      <vt:lpstr>Wingdings</vt:lpstr>
      <vt:lpstr>Office Theme</vt:lpstr>
      <vt:lpstr>PowerPoint Presentation</vt:lpstr>
      <vt:lpstr>OBJECTIVES </vt:lpstr>
      <vt:lpstr>OBJECTIVES </vt:lpstr>
      <vt:lpstr>SHORING</vt:lpstr>
      <vt:lpstr>SHORING</vt:lpstr>
      <vt:lpstr>SHORING</vt:lpstr>
      <vt:lpstr>COMPONENTS OF A SHORE</vt:lpstr>
      <vt:lpstr>COMPONENTS OF A SHORE</vt:lpstr>
      <vt:lpstr>PowerPoint Presentation</vt:lpstr>
      <vt:lpstr>PowerPoint Presentation</vt:lpstr>
      <vt:lpstr>PowerPoint Presentation</vt:lpstr>
      <vt:lpstr>DETERMINING FACTORS</vt:lpstr>
      <vt:lpstr>PowerPoint Presentation</vt:lpstr>
      <vt:lpstr>TYPES OF SHORING</vt:lpstr>
      <vt:lpstr>VERTICAL SHORE SPECIFICATIONS</vt:lpstr>
      <vt:lpstr>TYPES OF SHORING</vt:lpstr>
      <vt:lpstr>TYPES OF SHORING</vt:lpstr>
      <vt:lpstr>OTHER TYPES OF SHORING</vt:lpstr>
      <vt:lpstr>OTHER TYPES OF SHORING</vt:lpstr>
      <vt:lpstr>OTHER TYPES OF SHORING</vt:lpstr>
      <vt:lpstr>PowerPoint Presentation</vt:lpstr>
      <vt:lpstr>OTHER TYPES OF SHORING</vt:lpstr>
      <vt:lpstr>MEMBERS AND FUNCTIONS OF A SHORING TEAM</vt:lpstr>
      <vt:lpstr>PowerPoint Presentation</vt:lpstr>
      <vt:lpstr>Members and Functions of a Shoring Team</vt:lpstr>
      <vt:lpstr>PowerPoint Presentation</vt:lpstr>
      <vt:lpstr>PowerPoint Presentation</vt:lpstr>
      <vt:lpstr>Members and Functions of a Shoring Team</vt:lpstr>
      <vt:lpstr>PowerPoint Presentation</vt:lpstr>
      <vt:lpstr>Members and Functions of a Shoring Team</vt:lpstr>
      <vt:lpstr>Assembly Group</vt:lpstr>
      <vt:lpstr>Members and Functions of a Shoring Team</vt:lpstr>
      <vt:lpstr>PowerPoint Presentation</vt:lpstr>
      <vt:lpstr>PowerPoint Presentation</vt:lpstr>
      <vt:lpstr>PowerPoint Presentation</vt:lpstr>
      <vt:lpstr>BUILDING SHORES (TWO TYPES)</vt:lpstr>
      <vt:lpstr>BUILDING SHORES(TWO TYPES)</vt:lpstr>
      <vt:lpstr>Building Shores (Two Types)</vt:lpstr>
      <vt:lpstr>BUILDING SHORES (TWO TYPES)</vt:lpstr>
      <vt:lpstr>BUILDING SHORES (TWO TYPES)</vt:lpstr>
      <vt:lpstr>PowerPoint Presentation</vt:lpstr>
      <vt:lpstr>BUILDING SHORES (TWO TYPES)</vt:lpstr>
      <vt:lpstr>PowerPoint Presentation</vt:lpstr>
      <vt:lpstr>BUILDING SHORES (TWO TYPES)</vt:lpstr>
      <vt:lpstr>BUILDING SHORES (TWO TYPES)</vt:lpstr>
      <vt:lpstr>BUILDING SHORES (TWO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REVIEW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Aatish Panwar</cp:lastModifiedBy>
  <cp:revision>29</cp:revision>
  <dcterms:modified xsi:type="dcterms:W3CDTF">2026-01-17T15:35:22Z</dcterms:modified>
</cp:coreProperties>
</file>