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9"/>
  </p:notesMasterIdLst>
  <p:sldIdLst>
    <p:sldId id="29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5" r:id="rId18"/>
    <p:sldId id="272" r:id="rId19"/>
    <p:sldId id="273" r:id="rId20"/>
    <p:sldId id="274" r:id="rId21"/>
    <p:sldId id="275" r:id="rId22"/>
    <p:sldId id="276" r:id="rId23"/>
    <p:sldId id="277" r:id="rId24"/>
    <p:sldId id="296" r:id="rId25"/>
    <p:sldId id="278" r:id="rId26"/>
    <p:sldId id="297" r:id="rId27"/>
    <p:sldId id="279" r:id="rId28"/>
    <p:sldId id="280" r:id="rId29"/>
    <p:sldId id="281" r:id="rId30"/>
    <p:sldId id="282" r:id="rId31"/>
    <p:sldId id="283" r:id="rId32"/>
    <p:sldId id="284" r:id="rId33"/>
    <p:sldId id="285" r:id="rId34"/>
    <p:sldId id="286" r:id="rId35"/>
    <p:sldId id="287" r:id="rId36"/>
    <p:sldId id="291" r:id="rId37"/>
    <p:sldId id="293"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51549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815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06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06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896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229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285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918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91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70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576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04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329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0433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3372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152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152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122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122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237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410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686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40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229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519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824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13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972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70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768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82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40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70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97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16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8484550" y="6417766"/>
            <a:ext cx="1843176" cy="338635"/>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81" name="Slide Number"/>
          <p:cNvSpPr txBox="1">
            <a:spLocks noGrp="1"/>
          </p:cNvSpPr>
          <p:nvPr>
            <p:ph type="sldNum" sz="quarter" idx="4294967295"/>
          </p:nvPr>
        </p:nvSpPr>
        <p:spPr>
          <a:xfrm>
            <a:off x="22812204" y="12813338"/>
            <a:ext cx="604219"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1</a:t>
            </a:fld>
            <a:endParaRPr/>
          </a:p>
        </p:txBody>
      </p:sp>
      <p:sp>
        <p:nvSpPr>
          <p:cNvPr id="83"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endParaRPr sz="900"/>
          </a:p>
        </p:txBody>
      </p:sp>
      <p:sp>
        <p:nvSpPr>
          <p:cNvPr id="84" name="LESSON 2…"/>
          <p:cNvSpPr txBox="1"/>
          <p:nvPr/>
        </p:nvSpPr>
        <p:spPr>
          <a:xfrm>
            <a:off x="0" y="2041562"/>
            <a:ext cx="6524628"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US" sz="4000" b="1" dirty="0">
                <a:solidFill>
                  <a:schemeClr val="dk1"/>
                </a:solidFill>
                <a:latin typeface="Open Sans"/>
                <a:ea typeface="Arial Black"/>
                <a:cs typeface="Arial Black"/>
                <a:sym typeface="Arial Black"/>
              </a:rPr>
              <a:t> </a:t>
            </a:r>
            <a:r>
              <a:rPr lang="en-US" sz="4000" b="1" dirty="0">
                <a:solidFill>
                  <a:schemeClr val="lt1"/>
                </a:solidFill>
                <a:latin typeface="Open Sans"/>
                <a:ea typeface="Arial Black"/>
                <a:cs typeface="Arial Black"/>
                <a:sym typeface="Arial Black"/>
              </a:rPr>
              <a:t>RESCUE STRATEGIES </a:t>
            </a:r>
            <a:endParaRPr lang="en-US" sz="4000" b="1" dirty="0">
              <a:latin typeface="Open Sans"/>
            </a:endParaRPr>
          </a:p>
          <a:p>
            <a:pPr lvl="0" algn="ctr"/>
            <a:r>
              <a:rPr lang="en-US" sz="4000" b="1" dirty="0">
                <a:solidFill>
                  <a:schemeClr val="lt1"/>
                </a:solidFill>
                <a:latin typeface="Open Sans"/>
                <a:ea typeface="Arial Black"/>
                <a:cs typeface="Arial Black"/>
                <a:sym typeface="Arial Black"/>
              </a:rPr>
              <a:t>AND TECHNIQUES</a:t>
            </a:r>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471"/>
            <a:ext cx="1629047" cy="1109759"/>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9371" y="-43148"/>
            <a:ext cx="1115571" cy="1214299"/>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defTabSz="831273" hangingPunct="0"/>
            <a:r>
              <a:rPr lang="en-US" sz="2400" b="1" dirty="0">
                <a:solidFill>
                  <a:srgbClr val="000000"/>
                </a:solidFill>
                <a:latin typeface="Open Sans"/>
                <a:sym typeface="Arial"/>
              </a:rPr>
              <a:t>   COLLAPSE STRUCTURE SEARCH &amp; RESCUE</a:t>
            </a:r>
            <a:endParaRPr lang="en-IN" sz="2400" b="1" dirty="0">
              <a:solidFill>
                <a:srgbClr val="000000"/>
              </a:solidFill>
              <a:latin typeface="Open Sans"/>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331675" y="6480330"/>
            <a:ext cx="2321279" cy="26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solidFill>
                  <a:srgbClr val="FF0000"/>
                </a:solidFill>
              </a:rPr>
              <a:t>CAPF</a:t>
            </a:r>
            <a:r>
              <a:rPr sz="1200" dirty="0">
                <a:solidFill>
                  <a:srgbClr val="FF0000"/>
                </a:solidFill>
              </a:rPr>
              <a:t> </a:t>
            </a:r>
            <a:r>
              <a:rPr lang="en-US" sz="1200" dirty="0">
                <a:solidFill>
                  <a:srgbClr val="FF0000"/>
                </a:solidFill>
              </a:rPr>
              <a:t>CSSR</a:t>
            </a:r>
            <a:r>
              <a:rPr sz="1200" dirty="0">
                <a:solidFill>
                  <a:srgbClr val="FF0000"/>
                </a:solidFill>
              </a:rPr>
              <a:t>| INDIA</a:t>
            </a: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6"/>
          <a:stretch>
            <a:fillRect/>
          </a:stretch>
        </p:blipFill>
        <p:spPr>
          <a:xfrm>
            <a:off x="7055243" y="1715588"/>
            <a:ext cx="4405228" cy="4405228"/>
          </a:xfrm>
          <a:prstGeom prst="rect">
            <a:avLst/>
          </a:prstGeom>
        </p:spPr>
      </p:pic>
      <p:sp>
        <p:nvSpPr>
          <p:cNvPr id="6" name="TextBox 10">
            <a:extLst>
              <a:ext uri="{FF2B5EF4-FFF2-40B4-BE49-F238E27FC236}">
                <a16:creationId xmlns:a16="http://schemas.microsoft.com/office/drawing/2014/main" id="{D0F45C84-41E3-9C0B-8A72-2C3033944BBE}"/>
              </a:ext>
            </a:extLst>
          </p:cNvPr>
          <p:cNvSpPr txBox="1"/>
          <p:nvPr/>
        </p:nvSpPr>
        <p:spPr>
          <a:xfrm>
            <a:off x="1326758" y="4202524"/>
            <a:ext cx="7620000" cy="400110"/>
          </a:xfrm>
          <a:prstGeom prst="rect">
            <a:avLst/>
          </a:prstGeom>
          <a:noFill/>
        </p:spPr>
        <p:txBody>
          <a:bodyPr wrap="square">
            <a:spAutoFit/>
          </a:bodyPr>
          <a:lstStyle>
            <a:defPPr marL="0" marR="0" lvl="0" indent="0" algn="l" defTabSz="914380"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lvl="0"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lvl="1" indent="45719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2pPr>
            <a:lvl3pPr marL="0" marR="0" lvl="2" indent="91438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3pPr>
            <a:lvl4pPr marL="0" marR="0" lvl="3" indent="137157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4pPr>
            <a:lvl5pPr marL="0" marR="0" lvl="4" indent="182876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5pPr>
            <a:lvl6pPr marL="0" marR="0" lvl="5"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6pPr>
            <a:lvl7pPr marL="0" marR="0" lvl="6"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7pPr>
            <a:lvl8pPr marL="0" marR="0" lvl="7"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8pPr>
            <a:lvl9pPr marL="0" marR="0" lvl="8"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9pPr>
          </a:lstStyle>
          <a:p>
            <a:r>
              <a:rPr lang="en-IN" sz="2000"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sz="2000" b="1"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261317" y="2855894"/>
            <a:ext cx="3649502" cy="748245"/>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EVALUATING ACCESS CONDITIONS</a:t>
            </a:r>
            <a:endParaRPr lang="en-US" sz="4000" b="1" cap="none" dirty="0">
              <a:solidFill>
                <a:srgbClr val="C00000"/>
              </a:solidFill>
              <a:latin typeface="Open Sans"/>
              <a:ea typeface="Arial"/>
              <a:cs typeface="Arial"/>
              <a:sym typeface="Arial"/>
            </a:endParaRPr>
          </a:p>
        </p:txBody>
      </p:sp>
      <p:sp>
        <p:nvSpPr>
          <p:cNvPr id="187" name="Google Shape;187;p23"/>
          <p:cNvSpPr txBox="1">
            <a:spLocks noGrp="1"/>
          </p:cNvSpPr>
          <p:nvPr>
            <p:ph type="body" idx="1"/>
          </p:nvPr>
        </p:nvSpPr>
        <p:spPr>
          <a:xfrm>
            <a:off x="4445391" y="1238210"/>
            <a:ext cx="7339241" cy="5071110"/>
          </a:xfrm>
          <a:prstGeom prst="rect">
            <a:avLst/>
          </a:prstGeom>
          <a:noFill/>
          <a:ln>
            <a:noFill/>
          </a:ln>
        </p:spPr>
        <p:txBody>
          <a:bodyPr spcFirstLastPara="1" wrap="square" lIns="91425" tIns="45700" rIns="91425" bIns="45700" anchor="t" anchorCtr="0">
            <a:noAutofit/>
          </a:bodyPr>
          <a:lstStyle/>
          <a:p>
            <a:pPr marL="228600" indent="-228600" algn="just">
              <a:buSzPts val="3200"/>
              <a:buFont typeface="Noto Sans Symbols"/>
              <a:buChar char="✔"/>
            </a:pPr>
            <a:r>
              <a:rPr lang="en-US" dirty="0">
                <a:latin typeface="Open Sans"/>
                <a:ea typeface="Arial"/>
                <a:cs typeface="Arial"/>
                <a:sym typeface="Arial"/>
              </a:rPr>
              <a:t>3.Mitigate hazards. </a:t>
            </a:r>
            <a:endParaRPr dirty="0">
              <a:latin typeface="Open Sans"/>
              <a:ea typeface="Arial"/>
              <a:cs typeface="Arial"/>
            </a:endParaRPr>
          </a:p>
          <a:p>
            <a:pPr marL="228600" indent="-228600" algn="just">
              <a:buSzPts val="3200"/>
              <a:buFont typeface="Noto Sans Symbols"/>
              <a:buChar char="✔"/>
            </a:pPr>
            <a:r>
              <a:rPr lang="en-US" dirty="0">
                <a:latin typeface="Open Sans"/>
                <a:ea typeface="Arial"/>
                <a:cs typeface="Arial"/>
                <a:sym typeface="Arial"/>
              </a:rPr>
              <a:t> Shoring </a:t>
            </a:r>
            <a:endParaRPr dirty="0">
              <a:latin typeface="Open Sans"/>
              <a:ea typeface="Arial"/>
              <a:cs typeface="Arial"/>
            </a:endParaRPr>
          </a:p>
          <a:p>
            <a:pPr marL="228600" indent="-228600" algn="just">
              <a:buSzPts val="3200"/>
              <a:buFont typeface="Noto Sans Symbols"/>
              <a:buChar char="✔"/>
            </a:pPr>
            <a:endParaRPr dirty="0">
              <a:latin typeface="Open Sans"/>
              <a:ea typeface="Arial"/>
              <a:cs typeface="Arial"/>
              <a:sym typeface="Arial"/>
            </a:endParaRPr>
          </a:p>
          <a:p>
            <a:pPr marL="228600" indent="-228600" algn="just">
              <a:buSzPts val="3200"/>
              <a:buFont typeface="Noto Sans Symbols"/>
              <a:buChar char="✔"/>
            </a:pPr>
            <a:r>
              <a:rPr lang="en-US" dirty="0">
                <a:latin typeface="Open Sans"/>
                <a:ea typeface="Arial"/>
                <a:cs typeface="Arial"/>
                <a:sym typeface="Arial"/>
              </a:rPr>
              <a:t>4.Establish safety zones and escape routes. </a:t>
            </a:r>
            <a:endParaRPr dirty="0">
              <a:latin typeface="Open Sans"/>
              <a:ea typeface="Arial"/>
              <a:cs typeface="Arial"/>
            </a:endParaRPr>
          </a:p>
          <a:p>
            <a:pPr marL="228600" indent="-228600" algn="just">
              <a:buSzPts val="3200"/>
              <a:buFont typeface="Noto Sans Symbols"/>
              <a:buChar char="✔"/>
            </a:pPr>
            <a:endParaRPr dirty="0">
              <a:latin typeface="Open Sans"/>
              <a:ea typeface="Arial"/>
              <a:cs typeface="Arial"/>
              <a:sym typeface="Arial"/>
            </a:endParaRPr>
          </a:p>
          <a:p>
            <a:pPr marL="228600" indent="-228600" algn="just">
              <a:buSzPts val="3200"/>
              <a:buFont typeface="Noto Sans Symbols"/>
              <a:buChar char="✔"/>
            </a:pPr>
            <a:r>
              <a:rPr lang="en-US" dirty="0">
                <a:latin typeface="Open Sans"/>
                <a:ea typeface="Arial"/>
                <a:cs typeface="Arial"/>
                <a:sym typeface="Arial"/>
              </a:rPr>
              <a:t>5.Secure your access area and remove rubble.</a:t>
            </a:r>
            <a:endParaRPr dirty="0">
              <a:latin typeface="Open Sans"/>
              <a:ea typeface="Arial"/>
              <a:cs typeface="Arial"/>
              <a:sym typeface="Arial"/>
            </a:endParaRPr>
          </a:p>
        </p:txBody>
      </p:sp>
      <p:sp>
        <p:nvSpPr>
          <p:cNvPr id="188" name="Google Shape;18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89" name="Google Shape;18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537029" y="2829136"/>
            <a:ext cx="3359722" cy="748245"/>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REMOVING RUBBLE</a:t>
            </a:r>
            <a:endParaRPr lang="en-US" sz="4000" b="1" cap="none" dirty="0">
              <a:solidFill>
                <a:srgbClr val="C00000"/>
              </a:solidFill>
              <a:latin typeface="Open Sans"/>
              <a:ea typeface="Arial"/>
              <a:cs typeface="Arial"/>
              <a:sym typeface="Arial"/>
            </a:endParaRPr>
          </a:p>
        </p:txBody>
      </p:sp>
      <p:sp>
        <p:nvSpPr>
          <p:cNvPr id="195" name="Google Shape;195;p24"/>
          <p:cNvSpPr txBox="1">
            <a:spLocks noGrp="1"/>
          </p:cNvSpPr>
          <p:nvPr>
            <p:ph type="body" idx="1"/>
          </p:nvPr>
        </p:nvSpPr>
        <p:spPr>
          <a:xfrm>
            <a:off x="4644571" y="1528430"/>
            <a:ext cx="7213599" cy="4610100"/>
          </a:xfrm>
          <a:prstGeom prst="rect">
            <a:avLst/>
          </a:prstGeom>
          <a:noFill/>
          <a:ln>
            <a:noFill/>
          </a:ln>
        </p:spPr>
        <p:txBody>
          <a:bodyPr spcFirstLastPara="1" wrap="square" lIns="91425" tIns="45700" rIns="91425" bIns="45700" anchor="t" anchorCtr="0">
            <a:noAutofit/>
          </a:bodyPr>
          <a:lstStyle/>
          <a:p>
            <a:pPr marL="228600" lvl="0" indent="-228600" algn="just">
              <a:buSzPts val="3200"/>
              <a:buFont typeface="Noto Sans Symbols"/>
              <a:buChar char="✔"/>
            </a:pPr>
            <a:r>
              <a:rPr lang="en-US" dirty="0">
                <a:latin typeface="Open Sans"/>
                <a:ea typeface="Arial"/>
                <a:cs typeface="Arial"/>
                <a:sym typeface="Arial"/>
              </a:rPr>
              <a:t>When victims are trapped near the surface of a collapsed structure, you will need to remove the rubble surrounding them in order to extricate them. It is very important to be very methodical and work gradually when removing rubble. </a:t>
            </a:r>
            <a:endParaRPr dirty="0">
              <a:latin typeface="Open Sans"/>
              <a:ea typeface="Arial"/>
              <a:cs typeface="Arial"/>
            </a:endParaRPr>
          </a:p>
          <a:p>
            <a:pPr marL="228600" lvl="0" indent="-228600" algn="just">
              <a:buSzPts val="3200"/>
              <a:buFont typeface="Noto Sans Symbols"/>
              <a:buChar char="✔"/>
            </a:pPr>
            <a:r>
              <a:rPr lang="en-US" dirty="0">
                <a:latin typeface="Open Sans"/>
                <a:ea typeface="Arial"/>
                <a:cs typeface="Arial"/>
                <a:sym typeface="Arial"/>
              </a:rPr>
              <a:t>  </a:t>
            </a:r>
            <a:endParaRPr dirty="0">
              <a:latin typeface="Open Sans"/>
              <a:ea typeface="Arial"/>
              <a:cs typeface="Arial"/>
            </a:endParaRPr>
          </a:p>
          <a:p>
            <a:pPr marL="228600" lvl="0" indent="-228600" algn="just">
              <a:buSzPts val="3200"/>
              <a:buFont typeface="Noto Sans Symbols"/>
              <a:buChar char="✔"/>
            </a:pPr>
            <a:r>
              <a:rPr lang="en-US" dirty="0">
                <a:latin typeface="Open Sans"/>
                <a:ea typeface="Arial"/>
                <a:cs typeface="Arial"/>
                <a:sym typeface="Arial"/>
              </a:rPr>
              <a:t>  Use the following procedure:</a:t>
            </a:r>
            <a:endParaRPr dirty="0">
              <a:latin typeface="Open Sans"/>
              <a:ea typeface="Arial"/>
              <a:cs typeface="Arial"/>
              <a:sym typeface="Arial"/>
            </a:endParaRPr>
          </a:p>
        </p:txBody>
      </p:sp>
      <p:sp>
        <p:nvSpPr>
          <p:cNvPr id="196" name="Google Shape;19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97" name="Google Shape;19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275627" y="3219956"/>
            <a:ext cx="3686996" cy="748245"/>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REMOVING RUBBLE</a:t>
            </a:r>
            <a:endParaRPr lang="en-US" sz="4000" b="1" cap="none" dirty="0">
              <a:solidFill>
                <a:srgbClr val="C00000"/>
              </a:solidFill>
              <a:latin typeface="Open Sans"/>
              <a:ea typeface="Arial"/>
              <a:cs typeface="Arial"/>
              <a:sym typeface="Arial"/>
            </a:endParaRPr>
          </a:p>
        </p:txBody>
      </p:sp>
      <p:sp>
        <p:nvSpPr>
          <p:cNvPr id="203" name="Google Shape;203;p25"/>
          <p:cNvSpPr txBox="1">
            <a:spLocks noGrp="1"/>
          </p:cNvSpPr>
          <p:nvPr>
            <p:ph type="body" idx="1"/>
          </p:nvPr>
        </p:nvSpPr>
        <p:spPr>
          <a:xfrm>
            <a:off x="4615542" y="1525430"/>
            <a:ext cx="7286171" cy="5071110"/>
          </a:xfrm>
          <a:prstGeom prst="rect">
            <a:avLst/>
          </a:prstGeom>
          <a:noFill/>
          <a:ln>
            <a:noFill/>
          </a:ln>
        </p:spPr>
        <p:txBody>
          <a:bodyPr spcFirstLastPara="1" wrap="square" lIns="91425" tIns="45700" rIns="91425" bIns="45700" anchor="t" anchorCtr="0">
            <a:noAutofit/>
          </a:bodyPr>
          <a:lstStyle/>
          <a:p>
            <a:pPr marL="228600" indent="-228600" algn="just">
              <a:buSzPts val="3200"/>
              <a:buFont typeface="Noto Sans Symbols"/>
              <a:buChar char="✔"/>
            </a:pPr>
            <a:r>
              <a:rPr lang="en-US" dirty="0">
                <a:latin typeface="Open Sans"/>
                <a:ea typeface="Arial"/>
                <a:cs typeface="Arial"/>
                <a:sym typeface="Arial"/>
              </a:rPr>
              <a:t>Determine the manner in which the building collapsed and verify the condition of its components. </a:t>
            </a:r>
            <a:endParaRPr dirty="0">
              <a:latin typeface="Open Sans"/>
              <a:ea typeface="Arial"/>
              <a:cs typeface="Arial"/>
            </a:endParaRPr>
          </a:p>
          <a:p>
            <a:pPr marL="228600" indent="-228600" algn="just">
              <a:buSzPts val="3200"/>
              <a:buFont typeface="Noto Sans Symbols"/>
              <a:buChar char="✔"/>
            </a:pPr>
            <a:r>
              <a:rPr lang="en-US" dirty="0">
                <a:latin typeface="Open Sans"/>
                <a:ea typeface="Arial"/>
                <a:cs typeface="Arial"/>
                <a:sym typeface="Arial"/>
              </a:rPr>
              <a:t>Remove small pieces first and only large pieces that may be loose. Never remove any pieces that are under pressure or wedged in place.</a:t>
            </a:r>
            <a:endParaRPr dirty="0">
              <a:latin typeface="Open Sans"/>
              <a:ea typeface="Arial"/>
              <a:cs typeface="Arial"/>
            </a:endParaRPr>
          </a:p>
          <a:p>
            <a:pPr marL="228600" indent="-228600" algn="just">
              <a:buSzPts val="3200"/>
              <a:buFont typeface="Noto Sans Symbols"/>
              <a:buChar char="✔"/>
            </a:pPr>
            <a:endParaRPr dirty="0">
              <a:latin typeface="Open Sans"/>
              <a:ea typeface="Arial"/>
              <a:cs typeface="Arial"/>
              <a:sym typeface="Arial"/>
            </a:endParaRPr>
          </a:p>
          <a:p>
            <a:pPr marL="228600" indent="-228600" algn="just">
              <a:buSzPts val="3200"/>
              <a:buFont typeface="Noto Sans Symbols"/>
              <a:buChar char="✔"/>
            </a:pPr>
            <a:r>
              <a:rPr lang="en-US" dirty="0">
                <a:latin typeface="Open Sans"/>
                <a:ea typeface="Arial"/>
                <a:cs typeface="Arial"/>
                <a:sym typeface="Arial"/>
              </a:rPr>
              <a:t>Caution: Be careful not to move pieces that may affect the stability of the structure or rubble pile. When in doubt, consult a structural engineer</a:t>
            </a:r>
            <a:endParaRPr dirty="0">
              <a:latin typeface="Open Sans"/>
              <a:ea typeface="Arial"/>
              <a:cs typeface="Arial"/>
              <a:sym typeface="Arial"/>
            </a:endParaRPr>
          </a:p>
        </p:txBody>
      </p:sp>
      <p:sp>
        <p:nvSpPr>
          <p:cNvPr id="204" name="Google Shape;20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05" name="Google Shape;20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557334" y="3100481"/>
            <a:ext cx="3043996" cy="748245"/>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REMOVING RUBBLE</a:t>
            </a:r>
            <a:endParaRPr lang="en-US" sz="4000" b="1" cap="none" dirty="0">
              <a:solidFill>
                <a:srgbClr val="C00000"/>
              </a:solidFill>
              <a:latin typeface="Open Sans"/>
              <a:ea typeface="Arial"/>
              <a:cs typeface="Arial"/>
              <a:sym typeface="Arial"/>
            </a:endParaRPr>
          </a:p>
        </p:txBody>
      </p:sp>
      <p:sp>
        <p:nvSpPr>
          <p:cNvPr id="211" name="Google Shape;211;p26"/>
          <p:cNvSpPr txBox="1">
            <a:spLocks noGrp="1"/>
          </p:cNvSpPr>
          <p:nvPr>
            <p:ph type="body" idx="1"/>
          </p:nvPr>
        </p:nvSpPr>
        <p:spPr>
          <a:xfrm>
            <a:off x="4670474" y="980728"/>
            <a:ext cx="7186166" cy="4191000"/>
          </a:xfrm>
          <a:prstGeom prst="rect">
            <a:avLst/>
          </a:prstGeom>
          <a:noFill/>
          <a:ln>
            <a:noFill/>
          </a:ln>
        </p:spPr>
        <p:txBody>
          <a:bodyPr spcFirstLastPara="1" wrap="square" lIns="91425" tIns="45700" rIns="91425" bIns="45700" anchor="t" anchorCtr="0">
            <a:noAutofit/>
          </a:bodyPr>
          <a:lstStyle/>
          <a:p>
            <a:pPr marL="228600" lvl="0" indent="-25400" algn="just" rtl="0">
              <a:lnSpc>
                <a:spcPct val="90000"/>
              </a:lnSpc>
              <a:spcBef>
                <a:spcPts val="0"/>
              </a:spcBef>
              <a:spcAft>
                <a:spcPts val="0"/>
              </a:spcAft>
              <a:buClr>
                <a:schemeClr val="dk1"/>
              </a:buClr>
              <a:buSzPts val="3200"/>
              <a:buFont typeface="Noto Sans Symbols"/>
              <a:buNone/>
            </a:pPr>
            <a:endParaRPr sz="3200">
              <a:latin typeface="Arial"/>
              <a:ea typeface="Arial"/>
              <a:cs typeface="Arial"/>
              <a:sym typeface="Arial"/>
            </a:endParaRPr>
          </a:p>
          <a:p>
            <a:pPr marL="228600" lvl="0" indent="-228600" algn="just">
              <a:buSzPts val="3200"/>
              <a:buFont typeface="Noto Sans Symbols"/>
              <a:buChar char="✔"/>
            </a:pPr>
            <a:r>
              <a:rPr lang="en-US" dirty="0">
                <a:latin typeface="Open Sans"/>
                <a:ea typeface="Arial"/>
                <a:cs typeface="Arial"/>
                <a:sym typeface="Arial"/>
              </a:rPr>
              <a:t>To remove pieces that are under pressure it may be necessary to shore first. </a:t>
            </a:r>
            <a:endParaRPr>
              <a:latin typeface="Open Sans"/>
              <a:ea typeface="Arial"/>
              <a:cs typeface="Arial"/>
            </a:endParaRPr>
          </a:p>
          <a:p>
            <a:pPr marL="228600" lvl="0" indent="-228600" algn="just">
              <a:buSzPts val="3200"/>
              <a:buFont typeface="Noto Sans Symbols"/>
              <a:buChar char="✔"/>
            </a:pPr>
            <a:endParaRPr>
              <a:latin typeface="Open Sans"/>
              <a:ea typeface="Arial"/>
              <a:cs typeface="Arial"/>
              <a:sym typeface="Arial"/>
            </a:endParaRPr>
          </a:p>
          <a:p>
            <a:pPr marL="228600" lvl="0" indent="-228600" algn="just">
              <a:buSzPts val="3200"/>
              <a:buFont typeface="Noto Sans Symbols"/>
              <a:buChar char="✔"/>
            </a:pPr>
            <a:r>
              <a:rPr lang="en-US" dirty="0">
                <a:latin typeface="Open Sans"/>
                <a:ea typeface="Arial"/>
                <a:cs typeface="Arial"/>
                <a:sym typeface="Arial"/>
              </a:rPr>
              <a:t>Avoid cutting into load-bearing walls.</a:t>
            </a:r>
            <a:endParaRPr>
              <a:latin typeface="Open Sans"/>
              <a:ea typeface="Arial"/>
              <a:cs typeface="Arial"/>
            </a:endParaRPr>
          </a:p>
          <a:p>
            <a:pPr marL="228600" lvl="0" indent="-228600" algn="just">
              <a:buSzPts val="3200"/>
              <a:buFont typeface="Noto Sans Symbols"/>
              <a:buChar char="✔"/>
            </a:pPr>
            <a:endParaRPr dirty="0">
              <a:latin typeface="Open Sans"/>
              <a:ea typeface="Arial"/>
              <a:cs typeface="Arial"/>
              <a:sym typeface="Arial"/>
            </a:endParaRPr>
          </a:p>
        </p:txBody>
      </p:sp>
      <p:sp>
        <p:nvSpPr>
          <p:cNvPr id="212" name="Google Shape;2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13" name="Google Shape;21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
        <p:nvSpPr>
          <p:cNvPr id="214" name="Google Shape;214;p26"/>
          <p:cNvSpPr/>
          <p:nvPr/>
        </p:nvSpPr>
        <p:spPr>
          <a:xfrm>
            <a:off x="4825217" y="4543864"/>
            <a:ext cx="7366783" cy="203981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228600" indent="-228600" algn="just">
              <a:lnSpc>
                <a:spcPct val="90000"/>
              </a:lnSpc>
              <a:spcBef>
                <a:spcPts val="1000"/>
              </a:spcBef>
              <a:buClr>
                <a:schemeClr val="dk1"/>
              </a:buClr>
              <a:buSzPts val="3200"/>
              <a:buFont typeface="Noto Sans Symbols"/>
              <a:buChar char="✔"/>
            </a:pPr>
            <a:r>
              <a:rPr lang="en-US" sz="3200" b="1" dirty="0">
                <a:solidFill>
                  <a:srgbClr val="FF0000"/>
                </a:solidFill>
                <a:latin typeface="Arial"/>
                <a:ea typeface="Arial"/>
                <a:cs typeface="Arial"/>
                <a:sym typeface="Arial"/>
              </a:rPr>
              <a:t>Note:</a:t>
            </a:r>
            <a:r>
              <a:rPr lang="en-US" sz="3200" dirty="0">
                <a:solidFill>
                  <a:schemeClr val="dk1"/>
                </a:solidFill>
                <a:latin typeface="Arial"/>
                <a:ea typeface="Arial"/>
                <a:cs typeface="Arial"/>
                <a:sym typeface="Arial"/>
              </a:rPr>
              <a:t> </a:t>
            </a:r>
            <a:r>
              <a:rPr lang="en-US" sz="2800" dirty="0">
                <a:solidFill>
                  <a:schemeClr val="dk1"/>
                </a:solidFill>
                <a:latin typeface="Open Sans"/>
              </a:rPr>
              <a:t>Simple methods such as a bucket brigade may be very effective for removing rubble.</a:t>
            </a:r>
            <a:endParaRPr sz="2800" dirty="0">
              <a:solidFill>
                <a:schemeClr val="dk1"/>
              </a:solidFill>
              <a:latin typeface="Open Sans"/>
            </a:endParaRPr>
          </a:p>
        </p:txBody>
      </p:sp>
      <p:pic>
        <p:nvPicPr>
          <p:cNvPr id="7" name="Picture 6"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8"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0" y="2772073"/>
            <a:ext cx="4360985" cy="8035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IN" sz="4000" b="1" dirty="0">
                <a:solidFill>
                  <a:srgbClr val="C00000"/>
                </a:solidFill>
                <a:latin typeface="Open Sans"/>
                <a:ea typeface="Arial"/>
                <a:cs typeface="Arial"/>
                <a:sym typeface="Arial"/>
              </a:rPr>
              <a:t>PROCEDURES FOR CUTTING AND PENETRATING MATERIALS</a:t>
            </a:r>
            <a:endParaRPr lang="en-IN" sz="4000" b="1" cap="none" dirty="0">
              <a:solidFill>
                <a:srgbClr val="C00000"/>
              </a:solidFill>
              <a:latin typeface="Open Sans"/>
              <a:ea typeface="Arial"/>
              <a:cs typeface="Arial"/>
              <a:sym typeface="Arial"/>
            </a:endParaRPr>
          </a:p>
        </p:txBody>
      </p:sp>
      <p:sp>
        <p:nvSpPr>
          <p:cNvPr id="220" name="Google Shape;220;p27"/>
          <p:cNvSpPr txBox="1">
            <a:spLocks noGrp="1"/>
          </p:cNvSpPr>
          <p:nvPr>
            <p:ph type="body" idx="1"/>
          </p:nvPr>
        </p:nvSpPr>
        <p:spPr>
          <a:xfrm>
            <a:off x="4473526" y="1621084"/>
            <a:ext cx="6797664" cy="4191000"/>
          </a:xfrm>
          <a:prstGeom prst="rect">
            <a:avLst/>
          </a:prstGeom>
          <a:noFill/>
          <a:ln>
            <a:noFill/>
          </a:ln>
        </p:spPr>
        <p:txBody>
          <a:bodyPr spcFirstLastPara="1" wrap="square" lIns="91425" tIns="45700" rIns="91425" bIns="45700" anchor="t" anchorCtr="0">
            <a:noAutofit/>
          </a:bodyPr>
          <a:lstStyle/>
          <a:p>
            <a:pPr marL="228600" lvl="0" indent="-228600" algn="just">
              <a:buSzPts val="3200"/>
              <a:buFont typeface="Noto Sans Symbols"/>
              <a:buChar char="✔"/>
            </a:pPr>
            <a:r>
              <a:rPr lang="en-US" dirty="0">
                <a:latin typeface="Open Sans"/>
                <a:ea typeface="Arial"/>
                <a:cs typeface="Arial"/>
                <a:sym typeface="Arial"/>
              </a:rPr>
              <a:t>When breaching a wall or floor, always be aware that a trapped victim may be in direct contact with the other side of the material you are cutting through. Therefore, you must use extreme caution when cutting and penetrating to avoid accidentally injuring the person you are trying to save. Additionally avoid cutting too deeply to prevent damaging structural elements, wires, water pipes, etc.</a:t>
            </a:r>
            <a:endParaRPr dirty="0">
              <a:latin typeface="Open Sans"/>
              <a:ea typeface="Arial"/>
              <a:cs typeface="Arial"/>
              <a:sym typeface="Arial"/>
            </a:endParaRPr>
          </a:p>
        </p:txBody>
      </p:sp>
      <p:sp>
        <p:nvSpPr>
          <p:cNvPr id="221" name="Google Shape;22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22" name="Google Shape;22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397049" y="2755812"/>
            <a:ext cx="4034274" cy="8903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IN" sz="4000" b="1" dirty="0">
                <a:solidFill>
                  <a:srgbClr val="C00000"/>
                </a:solidFill>
                <a:latin typeface="Open Sans"/>
                <a:ea typeface="Arial"/>
                <a:cs typeface="Arial"/>
                <a:sym typeface="Arial"/>
              </a:rPr>
              <a:t>PROCEDURES FOR CUTTING AND PENETRATING MATERIALS</a:t>
            </a:r>
            <a:endParaRPr lang="en-IN" sz="4000" b="1" cap="none" dirty="0">
              <a:solidFill>
                <a:srgbClr val="C00000"/>
              </a:solidFill>
              <a:latin typeface="Open Sans"/>
              <a:ea typeface="Arial"/>
              <a:cs typeface="Arial"/>
              <a:sym typeface="Arial"/>
            </a:endParaRPr>
          </a:p>
        </p:txBody>
      </p:sp>
      <p:sp>
        <p:nvSpPr>
          <p:cNvPr id="228" name="Google Shape;228;p28"/>
          <p:cNvSpPr txBox="1">
            <a:spLocks noGrp="1"/>
          </p:cNvSpPr>
          <p:nvPr>
            <p:ph type="body" idx="1"/>
          </p:nvPr>
        </p:nvSpPr>
        <p:spPr>
          <a:xfrm>
            <a:off x="4459458" y="1834831"/>
            <a:ext cx="7397182" cy="2602281"/>
          </a:xfrm>
          <a:prstGeom prst="rect">
            <a:avLst/>
          </a:prstGeom>
          <a:noFill/>
          <a:ln>
            <a:noFill/>
          </a:ln>
        </p:spPr>
        <p:txBody>
          <a:bodyPr spcFirstLastPara="1" wrap="square" lIns="91425" tIns="45700" rIns="91425" bIns="45700" anchor="t" anchorCtr="0">
            <a:noAutofit/>
          </a:bodyPr>
          <a:lstStyle/>
          <a:p>
            <a:pPr marL="228600" indent="-228600" algn="just">
              <a:buSzPts val="3200"/>
              <a:buFont typeface="Noto Sans Symbols"/>
              <a:buChar char="✔"/>
            </a:pPr>
            <a:r>
              <a:rPr lang="en-US" dirty="0">
                <a:latin typeface="Open Sans"/>
                <a:ea typeface="Arial"/>
                <a:cs typeface="Arial"/>
                <a:sym typeface="Arial"/>
              </a:rPr>
              <a:t>To properly select a tool for a task, you should have a good understanding of the capabilities and limitations of the tools available to you. You must always work within the capabilities of the tool and use it properly.</a:t>
            </a:r>
            <a:endParaRPr dirty="0">
              <a:latin typeface="Open Sans"/>
              <a:ea typeface="Arial"/>
              <a:cs typeface="Arial"/>
              <a:sym typeface="Arial"/>
            </a:endParaRPr>
          </a:p>
        </p:txBody>
      </p:sp>
      <p:sp>
        <p:nvSpPr>
          <p:cNvPr id="229" name="Google Shape;22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30" name="Google Shape;2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377507" y="3263705"/>
            <a:ext cx="3589583" cy="8230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CUTTING AND PENETRATING METAL AND WOOD</a:t>
            </a:r>
            <a:endParaRPr lang="en-IN" sz="4000" b="1" cap="none" dirty="0">
              <a:solidFill>
                <a:srgbClr val="C00000"/>
              </a:solidFill>
              <a:latin typeface="Open Sans"/>
              <a:ea typeface="Arial"/>
              <a:cs typeface="Arial"/>
              <a:sym typeface="Arial"/>
            </a:endParaRPr>
          </a:p>
        </p:txBody>
      </p:sp>
      <p:sp>
        <p:nvSpPr>
          <p:cNvPr id="236" name="Google Shape;236;p29"/>
          <p:cNvSpPr txBox="1">
            <a:spLocks noGrp="1"/>
          </p:cNvSpPr>
          <p:nvPr>
            <p:ph type="body" idx="1"/>
          </p:nvPr>
        </p:nvSpPr>
        <p:spPr>
          <a:xfrm>
            <a:off x="2081047" y="693683"/>
            <a:ext cx="8734097" cy="1114917"/>
          </a:xfrm>
          <a:prstGeom prst="rect">
            <a:avLst/>
          </a:prstGeom>
          <a:noFill/>
          <a:ln>
            <a:noFill/>
          </a:ln>
        </p:spPr>
        <p:txBody>
          <a:bodyPr spcFirstLastPara="1" wrap="square" lIns="91425" tIns="45700" rIns="91425" bIns="45700" anchor="t" anchorCtr="0">
            <a:noAutofit/>
          </a:bodyPr>
          <a:lstStyle/>
          <a:p>
            <a:pPr marL="228600" lvl="0" indent="-228600" algn="just">
              <a:buSzPts val="3200"/>
              <a:buFont typeface="Noto Sans Symbols"/>
              <a:buChar char="✔"/>
            </a:pPr>
            <a:r>
              <a:rPr lang="en-US" dirty="0">
                <a:latin typeface="Open Sans"/>
                <a:ea typeface="Arial"/>
                <a:cs typeface="Arial"/>
                <a:sym typeface="Arial"/>
              </a:rPr>
              <a:t>Several tools and pieces of equipment are used in cutting and penetrating metal and wood:</a:t>
            </a:r>
            <a:endParaRPr dirty="0">
              <a:latin typeface="Open Sans"/>
              <a:ea typeface="Arial"/>
              <a:cs typeface="Arial"/>
              <a:sym typeface="Arial"/>
            </a:endParaRPr>
          </a:p>
        </p:txBody>
      </p:sp>
      <p:sp>
        <p:nvSpPr>
          <p:cNvPr id="237" name="Google Shape;2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38" name="Google Shape;23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
        <p:nvSpPr>
          <p:cNvPr id="240" name="Google Shape;240;p29"/>
          <p:cNvSpPr txBox="1"/>
          <p:nvPr/>
        </p:nvSpPr>
        <p:spPr>
          <a:xfrm>
            <a:off x="4740813" y="1728232"/>
            <a:ext cx="7064846" cy="46514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Arial"/>
                <a:ea typeface="Arial"/>
                <a:cs typeface="Arial"/>
                <a:sym typeface="Arial"/>
              </a:rPr>
              <a:t>Tools for Cutting Wood</a:t>
            </a:r>
            <a:endParaRPr dirty="0"/>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Axe </a:t>
            </a:r>
            <a:endParaRPr sz="2800" dirty="0">
              <a:solidFill>
                <a:schemeClr val="dk1"/>
              </a:solidFill>
              <a:latin typeface="Open Sans"/>
              <a:sym typeface="Calibri"/>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Hatchet </a:t>
            </a:r>
            <a:endParaRPr sz="2800" dirty="0">
              <a:solidFill>
                <a:schemeClr val="dk1"/>
              </a:solidFill>
              <a:latin typeface="Open Sans"/>
              <a:sym typeface="Calibri"/>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Hand saw </a:t>
            </a:r>
            <a:endParaRPr sz="2800" dirty="0">
              <a:solidFill>
                <a:schemeClr val="dk1"/>
              </a:solidFill>
              <a:latin typeface="Open Sans"/>
              <a:sym typeface="Calibri"/>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Chainsaw </a:t>
            </a:r>
            <a:endParaRPr sz="2800" dirty="0">
              <a:solidFill>
                <a:schemeClr val="dk1"/>
              </a:solidFill>
              <a:latin typeface="Open Sans"/>
              <a:sym typeface="Calibri"/>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Power drill or hand drill</a:t>
            </a:r>
            <a:endParaRPr sz="2800" dirty="0">
              <a:solidFill>
                <a:schemeClr val="dk1"/>
              </a:solidFill>
              <a:latin typeface="Open Sans"/>
              <a:sym typeface="Calibri"/>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Circular saw</a:t>
            </a:r>
            <a:endParaRPr sz="2800" dirty="0">
              <a:solidFill>
                <a:schemeClr val="dk1"/>
              </a:solidFill>
              <a:latin typeface="Open Sans"/>
              <a:sym typeface="Calibri"/>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Reciprocating saw  </a:t>
            </a:r>
            <a:endParaRPr sz="2800" dirty="0">
              <a:solidFill>
                <a:schemeClr val="dk1"/>
              </a:solidFill>
              <a:latin typeface="Open Sans"/>
              <a:sym typeface="Calibri"/>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Rotary rescue saw </a:t>
            </a:r>
            <a:endParaRPr sz="2800" dirty="0">
              <a:solidFill>
                <a:schemeClr val="dk1"/>
              </a:solidFill>
              <a:latin typeface="Open Sans"/>
              <a:sym typeface="Calibri"/>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534930" y="2714171"/>
            <a:ext cx="4149611" cy="823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CUTTING AND PENETRATING METAL AND WOOD</a:t>
            </a:r>
            <a:endParaRPr lang="en-IN" sz="4000" b="1" cap="none" dirty="0">
              <a:solidFill>
                <a:srgbClr val="C00000"/>
              </a:solidFill>
              <a:latin typeface="Open Sans"/>
              <a:ea typeface="Arial"/>
              <a:cs typeface="Arial"/>
              <a:sym typeface="Arial"/>
            </a:endParaRPr>
          </a:p>
        </p:txBody>
      </p:sp>
      <p:sp>
        <p:nvSpPr>
          <p:cNvPr id="237" name="Google Shape;2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38" name="Google Shape;23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
        <p:nvSpPr>
          <p:cNvPr id="239" name="Google Shape;239;p29"/>
          <p:cNvSpPr txBox="1"/>
          <p:nvPr/>
        </p:nvSpPr>
        <p:spPr>
          <a:xfrm>
            <a:off x="4992914" y="1117600"/>
            <a:ext cx="6863726" cy="5683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Arial"/>
                <a:ea typeface="Arial"/>
                <a:cs typeface="Arial"/>
                <a:sym typeface="Arial"/>
              </a:rPr>
              <a:t>Tools for Cutting Metal</a:t>
            </a:r>
            <a:r>
              <a:rPr lang="en-US" sz="2800" dirty="0">
                <a:solidFill>
                  <a:schemeClr val="dk1"/>
                </a:solidFill>
                <a:latin typeface="Arial"/>
                <a:ea typeface="Arial"/>
                <a:cs typeface="Arial"/>
                <a:sym typeface="Arial"/>
              </a:rPr>
              <a:t>                      </a:t>
            </a:r>
            <a:endParaRPr sz="2800"/>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Tin snips</a:t>
            </a:r>
            <a:endParaRPr sz="280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 Bolt cutters </a:t>
            </a:r>
            <a:endParaRPr sz="280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Hacksaw </a:t>
            </a:r>
            <a:endParaRPr sz="280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Reciprocating saw </a:t>
            </a:r>
            <a:endParaRPr sz="280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File </a:t>
            </a:r>
            <a:endParaRPr sz="280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Power drill </a:t>
            </a:r>
            <a:endParaRPr sz="280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Rotary rescue saw </a:t>
            </a:r>
            <a:endParaRPr sz="280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Circular saw (with metal-cutting blade)</a:t>
            </a:r>
            <a:endParaRPr sz="280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 Air chisel  </a:t>
            </a:r>
            <a:endParaRPr sz="280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Acetylene torch</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244575" y="2715065"/>
            <a:ext cx="4158613" cy="823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PROCEDURE FOR CUTTING METAL AND WOOD</a:t>
            </a:r>
            <a:endParaRPr lang="en-IN" sz="4000" b="1" cap="none" dirty="0">
              <a:solidFill>
                <a:srgbClr val="C00000"/>
              </a:solidFill>
              <a:latin typeface="Open Sans"/>
              <a:ea typeface="Arial"/>
              <a:cs typeface="Arial"/>
              <a:sym typeface="Arial"/>
            </a:endParaRPr>
          </a:p>
        </p:txBody>
      </p:sp>
      <p:sp>
        <p:nvSpPr>
          <p:cNvPr id="246" name="Google Shape;246;p30"/>
          <p:cNvSpPr txBox="1">
            <a:spLocks noGrp="1"/>
          </p:cNvSpPr>
          <p:nvPr>
            <p:ph type="body" idx="1"/>
          </p:nvPr>
        </p:nvSpPr>
        <p:spPr>
          <a:xfrm>
            <a:off x="4778028" y="1696262"/>
            <a:ext cx="7179509" cy="4191000"/>
          </a:xfrm>
          <a:prstGeom prst="rect">
            <a:avLst/>
          </a:prstGeom>
          <a:noFill/>
          <a:ln>
            <a:noFill/>
          </a:ln>
        </p:spPr>
        <p:txBody>
          <a:bodyPr spcFirstLastPara="1" wrap="square" lIns="91425" tIns="45700" rIns="91425" bIns="45700" anchor="t" anchorCtr="0">
            <a:noAutofit/>
          </a:bodyPr>
          <a:lstStyle/>
          <a:p>
            <a:pPr marL="228600" indent="-228600" algn="just">
              <a:buSzPts val="3200"/>
              <a:buFont typeface="Noto Sans Symbols"/>
              <a:buChar char="✔"/>
            </a:pPr>
            <a:r>
              <a:rPr lang="en-US" dirty="0">
                <a:latin typeface="Open Sans"/>
                <a:ea typeface="Arial"/>
                <a:cs typeface="Arial"/>
                <a:sym typeface="Arial"/>
              </a:rPr>
              <a:t>Use full PPE. </a:t>
            </a:r>
            <a:endParaRPr dirty="0">
              <a:latin typeface="Open Sans"/>
              <a:ea typeface="Arial"/>
              <a:cs typeface="Arial"/>
              <a:sym typeface="Arial"/>
            </a:endParaRPr>
          </a:p>
          <a:p>
            <a:pPr marL="228600" indent="-228600" algn="just">
              <a:buSzPts val="3200"/>
              <a:buFont typeface="Noto Sans Symbols"/>
              <a:buChar char="✔"/>
            </a:pPr>
            <a:r>
              <a:rPr lang="en-US" dirty="0">
                <a:latin typeface="Open Sans"/>
                <a:ea typeface="Arial"/>
                <a:cs typeface="Arial"/>
                <a:sym typeface="Arial"/>
              </a:rPr>
              <a:t>Select the proper tool. </a:t>
            </a:r>
            <a:endParaRPr dirty="0">
              <a:latin typeface="Open Sans"/>
              <a:ea typeface="Arial"/>
              <a:cs typeface="Arial"/>
              <a:sym typeface="Arial"/>
            </a:endParaRPr>
          </a:p>
          <a:p>
            <a:pPr marL="228600" indent="-228600" algn="just">
              <a:buSzPts val="3200"/>
              <a:buFont typeface="Noto Sans Symbols"/>
              <a:buChar char="✔"/>
            </a:pPr>
            <a:r>
              <a:rPr lang="en-US" dirty="0">
                <a:latin typeface="Open Sans"/>
                <a:ea typeface="Arial"/>
                <a:cs typeface="Arial"/>
                <a:sym typeface="Arial"/>
              </a:rPr>
              <a:t>Make the work area is free of hazards. </a:t>
            </a:r>
            <a:endParaRPr dirty="0">
              <a:latin typeface="Open Sans"/>
              <a:ea typeface="Arial"/>
              <a:cs typeface="Arial"/>
              <a:sym typeface="Arial"/>
            </a:endParaRPr>
          </a:p>
          <a:p>
            <a:pPr marL="228600" indent="-228600" algn="just">
              <a:buSzPts val="3200"/>
              <a:buFont typeface="Noto Sans Symbols"/>
              <a:buChar char="✔"/>
            </a:pPr>
            <a:r>
              <a:rPr lang="en-US" dirty="0">
                <a:latin typeface="Open Sans"/>
                <a:ea typeface="Arial"/>
                <a:cs typeface="Arial"/>
                <a:sym typeface="Arial"/>
              </a:rPr>
              <a:t>Knock on the metal or wood to find a hollow area. </a:t>
            </a:r>
            <a:endParaRPr dirty="0">
              <a:latin typeface="Open Sans"/>
              <a:ea typeface="Arial"/>
              <a:cs typeface="Arial"/>
              <a:sym typeface="Arial"/>
            </a:endParaRPr>
          </a:p>
          <a:p>
            <a:pPr marL="228600" indent="-228600" algn="just">
              <a:buSzPts val="3200"/>
              <a:buFont typeface="Noto Sans Symbols"/>
              <a:buChar char="✔"/>
            </a:pPr>
            <a:r>
              <a:rPr lang="en-US" dirty="0">
                <a:latin typeface="Open Sans"/>
                <a:ea typeface="Arial"/>
                <a:cs typeface="Arial"/>
                <a:sym typeface="Arial"/>
              </a:rPr>
              <a:t>Make an inspection hole. Use caution when breaking through the other side. </a:t>
            </a:r>
            <a:endParaRPr dirty="0">
              <a:latin typeface="Open Sans"/>
              <a:ea typeface="Arial"/>
              <a:cs typeface="Arial"/>
              <a:sym typeface="Arial"/>
            </a:endParaRPr>
          </a:p>
        </p:txBody>
      </p:sp>
      <p:sp>
        <p:nvSpPr>
          <p:cNvPr id="247" name="Google Shape;2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48" name="Google Shape;2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409185" y="2644726"/>
            <a:ext cx="3839258" cy="823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PROCEDURE FOR CUTTING METAL AND WOOD</a:t>
            </a:r>
            <a:endParaRPr lang="en-IN" sz="4000" b="1" cap="none" dirty="0">
              <a:solidFill>
                <a:srgbClr val="C00000"/>
              </a:solidFill>
              <a:latin typeface="Open Sans"/>
              <a:ea typeface="Arial"/>
              <a:cs typeface="Arial"/>
              <a:sym typeface="Arial"/>
            </a:endParaRPr>
          </a:p>
        </p:txBody>
      </p:sp>
      <p:sp>
        <p:nvSpPr>
          <p:cNvPr id="256" name="Google Shape;256;p31"/>
          <p:cNvSpPr txBox="1">
            <a:spLocks noGrp="1"/>
          </p:cNvSpPr>
          <p:nvPr>
            <p:ph type="body" idx="1"/>
          </p:nvPr>
        </p:nvSpPr>
        <p:spPr>
          <a:xfrm>
            <a:off x="4740812" y="1610366"/>
            <a:ext cx="6586549" cy="4191000"/>
          </a:xfrm>
          <a:prstGeom prst="rect">
            <a:avLst/>
          </a:prstGeom>
          <a:noFill/>
          <a:ln>
            <a:noFill/>
          </a:ln>
        </p:spPr>
        <p:txBody>
          <a:bodyPr spcFirstLastPara="1" wrap="square" lIns="91425" tIns="45700" rIns="91425" bIns="45700" anchor="t" anchorCtr="0">
            <a:noAutofit/>
          </a:bodyPr>
          <a:lstStyle/>
          <a:p>
            <a:pPr marL="228600" lvl="0" indent="-228600" algn="just">
              <a:buSzPts val="3200"/>
              <a:buFont typeface="Noto Sans Symbols"/>
              <a:buChar char="✔"/>
            </a:pPr>
            <a:r>
              <a:rPr lang="en-US" dirty="0">
                <a:latin typeface="Open Sans"/>
                <a:ea typeface="Arial"/>
                <a:cs typeface="Arial"/>
                <a:sym typeface="Arial"/>
              </a:rPr>
              <a:t>Cut a triangular access hole, large enough to permit access. Additionally avoid cutting too deeply. </a:t>
            </a:r>
            <a:endParaRPr dirty="0">
              <a:latin typeface="Open Sans"/>
              <a:ea typeface="Arial"/>
              <a:cs typeface="Arial"/>
            </a:endParaRPr>
          </a:p>
          <a:p>
            <a:pPr marL="228600" lvl="0" indent="-228600" algn="just">
              <a:buSzPts val="3200"/>
              <a:buFont typeface="Noto Sans Symbols"/>
              <a:buChar char="✔"/>
            </a:pPr>
            <a:r>
              <a:rPr lang="en-US" dirty="0">
                <a:latin typeface="Open Sans"/>
                <a:ea typeface="Arial"/>
                <a:cs typeface="Arial"/>
                <a:sym typeface="Arial"/>
              </a:rPr>
              <a:t>Remove the piece you have cut. Protect against any sharp edges by filing, covering them, or bending the metal back. </a:t>
            </a:r>
            <a:endParaRPr dirty="0">
              <a:latin typeface="Open Sans"/>
              <a:ea typeface="Arial"/>
              <a:cs typeface="Arial"/>
            </a:endParaRPr>
          </a:p>
          <a:p>
            <a:pPr marL="228600" lvl="0" indent="-228600" algn="just">
              <a:buSzPts val="3200"/>
              <a:buFont typeface="Noto Sans Symbols"/>
              <a:buChar char="✔"/>
            </a:pPr>
            <a:r>
              <a:rPr lang="en-US" dirty="0">
                <a:latin typeface="Open Sans"/>
                <a:ea typeface="Arial"/>
                <a:cs typeface="Arial"/>
                <a:sym typeface="Arial"/>
              </a:rPr>
              <a:t>Shore if necessary</a:t>
            </a:r>
            <a:endParaRPr dirty="0">
              <a:latin typeface="Open Sans"/>
              <a:ea typeface="Arial"/>
              <a:cs typeface="Arial"/>
              <a:sym typeface="Arial"/>
            </a:endParaRPr>
          </a:p>
        </p:txBody>
      </p:sp>
      <p:sp>
        <p:nvSpPr>
          <p:cNvPr id="257" name="Google Shape;25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58" name="Google Shape;25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709" y="3122976"/>
            <a:ext cx="3760400" cy="864400"/>
          </a:xfrm>
          <a:prstGeom prst="rect">
            <a:avLst/>
          </a:prstGeom>
          <a:noFill/>
          <a:ln>
            <a:noFill/>
          </a:ln>
        </p:spPr>
        <p:txBody>
          <a:bodyPr spcFirstLastPara="1" wrap="square" lIns="91425" tIns="45700" rIns="91425" bIns="45700" anchor="ctr" anchorCtr="0">
            <a:normAutofit fontScale="90000"/>
          </a:bodyPr>
          <a:lstStyle/>
          <a:p>
            <a:pPr algn="just">
              <a:buClr>
                <a:srgbClr val="C00000"/>
              </a:buClr>
              <a:buSzPts val="4000"/>
            </a:pPr>
            <a:r>
              <a:rPr lang="en-US" b="1" dirty="0">
                <a:solidFill>
                  <a:srgbClr val="C00000"/>
                </a:solidFill>
                <a:latin typeface="Open sans"/>
              </a:rPr>
              <a:t>OBJECTIVE</a:t>
            </a:r>
            <a:br>
              <a:rPr lang="en-IN" b="1" dirty="0">
                <a:solidFill>
                  <a:srgbClr val="C00000"/>
                </a:solidFill>
              </a:rPr>
            </a:br>
            <a:endParaRPr dirty="0"/>
          </a:p>
        </p:txBody>
      </p:sp>
      <p:sp>
        <p:nvSpPr>
          <p:cNvPr id="113" name="Google Shape;113;p15"/>
          <p:cNvSpPr txBox="1">
            <a:spLocks noGrp="1"/>
          </p:cNvSpPr>
          <p:nvPr>
            <p:ph type="body" idx="1"/>
          </p:nvPr>
        </p:nvSpPr>
        <p:spPr>
          <a:xfrm>
            <a:off x="4557932" y="2215405"/>
            <a:ext cx="7488563" cy="452596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lang="en-US" dirty="0">
                <a:latin typeface="Open Sans"/>
                <a:ea typeface="Arial"/>
                <a:cs typeface="Arial"/>
                <a:sym typeface="Arial"/>
              </a:rPr>
              <a:t>Describe the two ways of approaching a located trapped victim. </a:t>
            </a:r>
            <a:endParaRPr dirty="0">
              <a:latin typeface="Open Sans"/>
              <a:ea typeface="Arial"/>
              <a:cs typeface="Arial"/>
              <a:sym typeface="Arial"/>
            </a:endParaRPr>
          </a:p>
          <a:p>
            <a:pPr marL="0" lvl="0" indent="0" algn="just"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Open Sans"/>
                <a:ea typeface="Arial"/>
                <a:cs typeface="Arial"/>
                <a:sym typeface="Arial"/>
              </a:rPr>
              <a:t>List the four techniques for accessing and rescuing a victim. </a:t>
            </a:r>
            <a:endParaRPr dirty="0">
              <a:latin typeface="Open Sans"/>
              <a:ea typeface="Arial"/>
              <a:cs typeface="Arial"/>
              <a:sym typeface="Arial"/>
            </a:endParaRPr>
          </a:p>
          <a:p>
            <a:pPr marL="0" lvl="0" indent="0" algn="just"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Open Sans"/>
                <a:ea typeface="Arial"/>
                <a:cs typeface="Arial"/>
                <a:sym typeface="Arial"/>
              </a:rPr>
              <a:t>List the five factors to analyze when evaluating access conditions.</a:t>
            </a:r>
            <a:endParaRPr dirty="0">
              <a:latin typeface="Open Sans"/>
              <a:ea typeface="Arial"/>
              <a:cs typeface="Arial"/>
              <a:sym typeface="Arial"/>
            </a:endParaRPr>
          </a:p>
        </p:txBody>
      </p:sp>
      <p:sp>
        <p:nvSpPr>
          <p:cNvPr id="114" name="Google Shape;1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15" name="Google Shape;11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
        <p:nvSpPr>
          <p:cNvPr id="117" name="Google Shape;117;p15"/>
          <p:cNvSpPr/>
          <p:nvPr/>
        </p:nvSpPr>
        <p:spPr>
          <a:xfrm>
            <a:off x="3752177" y="2390520"/>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1</a:t>
            </a:r>
            <a:endParaRPr sz="4000" b="1">
              <a:solidFill>
                <a:srgbClr val="C00000"/>
              </a:solidFill>
              <a:latin typeface="Arial"/>
              <a:ea typeface="Arial"/>
              <a:cs typeface="Arial"/>
              <a:sym typeface="Arial"/>
            </a:endParaRPr>
          </a:p>
        </p:txBody>
      </p:sp>
      <p:sp>
        <p:nvSpPr>
          <p:cNvPr id="118" name="Google Shape;118;p15"/>
          <p:cNvSpPr/>
          <p:nvPr/>
        </p:nvSpPr>
        <p:spPr>
          <a:xfrm>
            <a:off x="3835697" y="3798332"/>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a:solidFill>
                <a:srgbClr val="C00000"/>
              </a:solidFill>
              <a:latin typeface="Arial"/>
              <a:ea typeface="Arial"/>
              <a:cs typeface="Arial"/>
              <a:sym typeface="Arial"/>
            </a:endParaRPr>
          </a:p>
        </p:txBody>
      </p:sp>
      <p:sp>
        <p:nvSpPr>
          <p:cNvPr id="119" name="Google Shape;119;p15"/>
          <p:cNvSpPr/>
          <p:nvPr/>
        </p:nvSpPr>
        <p:spPr>
          <a:xfrm>
            <a:off x="3861585" y="5148263"/>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3</a:t>
            </a:r>
            <a:endParaRPr sz="4000" b="1">
              <a:solidFill>
                <a:srgbClr val="C00000"/>
              </a:solidFill>
              <a:latin typeface="Arial"/>
              <a:ea typeface="Arial"/>
              <a:cs typeface="Arial"/>
              <a:sym typeface="Arial"/>
            </a:endParaRPr>
          </a:p>
        </p:txBody>
      </p:sp>
      <p:pic>
        <p:nvPicPr>
          <p:cNvPr id="10" name="Picture 9"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
        <p:nvSpPr>
          <p:cNvPr id="12" name="Rectangle 11"/>
          <p:cNvSpPr/>
          <p:nvPr/>
        </p:nvSpPr>
        <p:spPr>
          <a:xfrm>
            <a:off x="4413739" y="1024281"/>
            <a:ext cx="6080759" cy="867930"/>
          </a:xfrm>
          <a:prstGeom prst="rect">
            <a:avLst/>
          </a:prstGeom>
        </p:spPr>
        <p:txBody>
          <a:bodyPr wrap="square">
            <a:spAutoFit/>
          </a:bodyPr>
          <a:lstStyle/>
          <a:p>
            <a:pPr algn="just">
              <a:lnSpc>
                <a:spcPct val="90000"/>
              </a:lnSpc>
              <a:buClr>
                <a:schemeClr val="dk1"/>
              </a:buClr>
              <a:buSzPts val="3200"/>
            </a:pPr>
            <a:r>
              <a:rPr lang="en-US" sz="2800" dirty="0">
                <a:solidFill>
                  <a:schemeClr val="dk1"/>
                </a:solidFill>
                <a:latin typeface="Open Sans"/>
                <a:sym typeface="Calibri"/>
              </a:rPr>
              <a:t>Upon completing of this lesson, you will be able to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2"/>
          <p:cNvSpPr txBox="1">
            <a:spLocks noGrp="1"/>
          </p:cNvSpPr>
          <p:nvPr>
            <p:ph type="title"/>
          </p:nvPr>
        </p:nvSpPr>
        <p:spPr>
          <a:xfrm>
            <a:off x="0" y="2875868"/>
            <a:ext cx="4107766" cy="5110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CUTTING AND PENETRATING CONCRETE BLOCK AND BRICK</a:t>
            </a:r>
            <a:endParaRPr lang="en-IN" sz="4000" b="1" cap="none" dirty="0">
              <a:solidFill>
                <a:srgbClr val="C00000"/>
              </a:solidFill>
              <a:latin typeface="Open Sans"/>
              <a:ea typeface="Arial"/>
              <a:cs typeface="Arial"/>
              <a:sym typeface="Arial"/>
            </a:endParaRPr>
          </a:p>
        </p:txBody>
      </p:sp>
      <p:sp>
        <p:nvSpPr>
          <p:cNvPr id="266" name="Google Shape;266;p32"/>
          <p:cNvSpPr txBox="1">
            <a:spLocks noGrp="1"/>
          </p:cNvSpPr>
          <p:nvPr>
            <p:ph type="body" idx="1"/>
          </p:nvPr>
        </p:nvSpPr>
        <p:spPr>
          <a:xfrm>
            <a:off x="4360985" y="1439410"/>
            <a:ext cx="7554350" cy="5172406"/>
          </a:xfrm>
          <a:prstGeom prst="rect">
            <a:avLst/>
          </a:prstGeom>
          <a:noFill/>
          <a:ln>
            <a:noFill/>
          </a:ln>
        </p:spPr>
        <p:txBody>
          <a:bodyPr spcFirstLastPara="1" wrap="square" lIns="91425" tIns="45700" rIns="91425" bIns="45700" anchor="t" anchorCtr="0">
            <a:noAutofit/>
          </a:bodyPr>
          <a:lstStyle/>
          <a:p>
            <a:pPr marL="228600" indent="-228600" algn="just">
              <a:buSzPts val="3200"/>
              <a:buFont typeface="Noto Sans Symbols"/>
              <a:buChar char="✔"/>
            </a:pPr>
            <a:r>
              <a:rPr lang="en-US" dirty="0">
                <a:latin typeface="Open Sans"/>
                <a:ea typeface="Arial"/>
                <a:cs typeface="Arial"/>
                <a:sym typeface="Arial"/>
              </a:rPr>
              <a:t>The procedure discussed in this section refers to vertical walls that are still in or close to their original position. Penetration is horizontal. Other techniques would be used for these materials when collapsed or in a horizontal position. </a:t>
            </a:r>
            <a:endParaRPr dirty="0">
              <a:latin typeface="Open Sans"/>
              <a:ea typeface="Arial"/>
              <a:cs typeface="Arial"/>
            </a:endParaRPr>
          </a:p>
          <a:p>
            <a:pPr marL="228600" indent="-228600" algn="just">
              <a:buSzPts val="3200"/>
              <a:buFont typeface="Noto Sans Symbols"/>
              <a:buChar char="✔"/>
            </a:pPr>
            <a:r>
              <a:rPr lang="en-US" dirty="0">
                <a:latin typeface="Open Sans"/>
                <a:ea typeface="Arial"/>
                <a:cs typeface="Arial"/>
                <a:sym typeface="Arial"/>
              </a:rPr>
              <a:t>A word of caution: It is best to avoid cutting through walls. Breaching through unreinforced masonry (URM) walls may cause additional collapse or building instability. Instead, you should look for existing natural or created horizontal openings.</a:t>
            </a:r>
            <a:endParaRPr dirty="0">
              <a:latin typeface="Open Sans"/>
              <a:ea typeface="Arial"/>
              <a:cs typeface="Arial"/>
              <a:sym typeface="Arial"/>
            </a:endParaRPr>
          </a:p>
        </p:txBody>
      </p:sp>
      <p:sp>
        <p:nvSpPr>
          <p:cNvPr id="267" name="Google Shape;26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68" name="Google Shape;26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1939159" cy="1353019"/>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title"/>
          </p:nvPr>
        </p:nvSpPr>
        <p:spPr>
          <a:xfrm>
            <a:off x="655250" y="2657338"/>
            <a:ext cx="3494719" cy="7736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3600" b="1" dirty="0">
                <a:solidFill>
                  <a:srgbClr val="C00000"/>
                </a:solidFill>
                <a:latin typeface="Open Sans"/>
                <a:ea typeface="Arial"/>
                <a:cs typeface="Arial"/>
                <a:sym typeface="Arial"/>
              </a:rPr>
              <a:t>CUTTING AND PENETRATING CONCRETE BLOCK AND BRICK</a:t>
            </a:r>
            <a:endParaRPr lang="en-IN" sz="3600" b="1" cap="none" dirty="0">
              <a:solidFill>
                <a:srgbClr val="C00000"/>
              </a:solidFill>
              <a:latin typeface="Open Sans"/>
              <a:ea typeface="Arial"/>
              <a:cs typeface="Arial"/>
              <a:sym typeface="Arial"/>
            </a:endParaRPr>
          </a:p>
        </p:txBody>
      </p:sp>
      <p:sp>
        <p:nvSpPr>
          <p:cNvPr id="276" name="Google Shape;276;p33"/>
          <p:cNvSpPr txBox="1">
            <a:spLocks noGrp="1"/>
          </p:cNvSpPr>
          <p:nvPr>
            <p:ph type="body" idx="1"/>
          </p:nvPr>
        </p:nvSpPr>
        <p:spPr>
          <a:xfrm>
            <a:off x="4417255" y="1519310"/>
            <a:ext cx="7369374" cy="503623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2060"/>
              </a:buClr>
              <a:buSzPts val="3200"/>
              <a:buNone/>
            </a:pPr>
            <a:r>
              <a:rPr lang="en-US" b="1" dirty="0">
                <a:solidFill>
                  <a:srgbClr val="002060"/>
                </a:solidFill>
                <a:latin typeface="Arial"/>
                <a:ea typeface="Arial"/>
                <a:cs typeface="Arial"/>
                <a:sym typeface="Arial"/>
              </a:rPr>
              <a:t>Tools for Cutting Brick and Concrete Block</a:t>
            </a:r>
            <a:endParaRPr dirty="0"/>
          </a:p>
          <a:p>
            <a:pPr marL="228600" lvl="0" indent="-228600" algn="just">
              <a:buSzPts val="3200"/>
              <a:buFont typeface="Noto Sans Symbols"/>
              <a:buChar char="✔"/>
            </a:pPr>
            <a:r>
              <a:rPr lang="en-US" dirty="0">
                <a:latin typeface="Open Sans"/>
                <a:ea typeface="Arial"/>
                <a:cs typeface="Arial"/>
                <a:sym typeface="Arial"/>
              </a:rPr>
              <a:t>Large and small sledgehammer </a:t>
            </a:r>
            <a:endParaRPr dirty="0">
              <a:latin typeface="Open Sans"/>
              <a:ea typeface="Arial"/>
              <a:cs typeface="Arial"/>
            </a:endParaRPr>
          </a:p>
          <a:p>
            <a:pPr marL="228600" lvl="0" indent="-228600" algn="just">
              <a:buSzPts val="3200"/>
              <a:buFont typeface="Noto Sans Symbols"/>
              <a:buChar char="✔"/>
            </a:pPr>
            <a:r>
              <a:rPr lang="en-US" dirty="0">
                <a:latin typeface="Open Sans"/>
                <a:ea typeface="Arial"/>
                <a:cs typeface="Arial"/>
                <a:sym typeface="Arial"/>
              </a:rPr>
              <a:t>Chisel </a:t>
            </a:r>
            <a:endParaRPr dirty="0">
              <a:latin typeface="Open Sans"/>
              <a:ea typeface="Arial"/>
              <a:cs typeface="Arial"/>
            </a:endParaRPr>
          </a:p>
          <a:p>
            <a:pPr marL="228600" lvl="0" indent="-228600" algn="just">
              <a:buSzPts val="3200"/>
              <a:buFont typeface="Noto Sans Symbols"/>
              <a:buChar char="✔"/>
            </a:pPr>
            <a:r>
              <a:rPr lang="en-US" dirty="0">
                <a:latin typeface="Open Sans"/>
                <a:ea typeface="Arial"/>
                <a:cs typeface="Arial"/>
                <a:sym typeface="Arial"/>
              </a:rPr>
              <a:t>Pick </a:t>
            </a:r>
            <a:endParaRPr dirty="0">
              <a:latin typeface="Open Sans"/>
              <a:ea typeface="Arial"/>
              <a:cs typeface="Arial"/>
            </a:endParaRPr>
          </a:p>
          <a:p>
            <a:pPr marL="228600" lvl="0" indent="-228600" algn="just">
              <a:buSzPts val="3200"/>
              <a:buFont typeface="Noto Sans Symbols"/>
              <a:buChar char="✔"/>
            </a:pPr>
            <a:r>
              <a:rPr lang="en-US" dirty="0">
                <a:latin typeface="Open Sans"/>
                <a:ea typeface="Arial"/>
                <a:cs typeface="Arial"/>
                <a:sym typeface="Arial"/>
              </a:rPr>
              <a:t>Pry bar or crowbar </a:t>
            </a:r>
            <a:endParaRPr dirty="0">
              <a:latin typeface="Open Sans"/>
              <a:ea typeface="Arial"/>
              <a:cs typeface="Arial"/>
            </a:endParaRPr>
          </a:p>
          <a:p>
            <a:pPr marL="228600" lvl="0" indent="-228600" algn="just">
              <a:buSzPts val="3200"/>
              <a:buFont typeface="Noto Sans Symbols"/>
              <a:buChar char="✔"/>
            </a:pPr>
            <a:r>
              <a:rPr lang="en-US" dirty="0">
                <a:latin typeface="Open Sans"/>
                <a:ea typeface="Arial"/>
                <a:cs typeface="Arial"/>
                <a:sym typeface="Arial"/>
              </a:rPr>
              <a:t>Chipping hammer </a:t>
            </a:r>
            <a:endParaRPr dirty="0">
              <a:latin typeface="Open Sans"/>
              <a:ea typeface="Arial"/>
              <a:cs typeface="Arial"/>
            </a:endParaRPr>
          </a:p>
          <a:p>
            <a:pPr marL="228600" lvl="0" indent="-228600" algn="just">
              <a:buSzPts val="3200"/>
              <a:buFont typeface="Noto Sans Symbols"/>
              <a:buChar char="✔"/>
            </a:pPr>
            <a:r>
              <a:rPr lang="en-US" dirty="0">
                <a:latin typeface="Open Sans"/>
                <a:ea typeface="Arial"/>
                <a:cs typeface="Arial"/>
                <a:sym typeface="Arial"/>
              </a:rPr>
              <a:t>Impact hammer </a:t>
            </a:r>
            <a:endParaRPr dirty="0">
              <a:latin typeface="Open Sans"/>
              <a:ea typeface="Arial"/>
              <a:cs typeface="Arial"/>
            </a:endParaRPr>
          </a:p>
          <a:p>
            <a:pPr marL="228600" lvl="0" indent="-228600" algn="just">
              <a:buSzPts val="3200"/>
              <a:buFont typeface="Noto Sans Symbols"/>
              <a:buChar char="✔"/>
            </a:pPr>
            <a:r>
              <a:rPr lang="en-US" dirty="0">
                <a:latin typeface="Open Sans"/>
                <a:ea typeface="Arial"/>
                <a:cs typeface="Arial"/>
                <a:sym typeface="Arial"/>
              </a:rPr>
              <a:t>Impact drill </a:t>
            </a:r>
            <a:endParaRPr dirty="0">
              <a:latin typeface="Open Sans"/>
              <a:ea typeface="Arial"/>
              <a:cs typeface="Arial"/>
            </a:endParaRPr>
          </a:p>
          <a:p>
            <a:pPr marL="228600" lvl="0" indent="-228600" algn="just">
              <a:buSzPts val="3200"/>
              <a:buFont typeface="Noto Sans Symbols"/>
              <a:buChar char="✔"/>
            </a:pPr>
            <a:r>
              <a:rPr lang="en-US" dirty="0">
                <a:latin typeface="Open Sans"/>
                <a:ea typeface="Arial"/>
                <a:cs typeface="Arial"/>
                <a:sym typeface="Arial"/>
              </a:rPr>
              <a:t>Rotary hammer drill </a:t>
            </a:r>
            <a:endParaRPr dirty="0">
              <a:latin typeface="Open Sans"/>
              <a:ea typeface="Arial"/>
              <a:cs typeface="Arial"/>
            </a:endParaRPr>
          </a:p>
          <a:p>
            <a:pPr marL="228600" lvl="0" indent="-228600" algn="just">
              <a:buSzPts val="3200"/>
              <a:buFont typeface="Noto Sans Symbols"/>
              <a:buChar char="✔"/>
            </a:pPr>
            <a:r>
              <a:rPr lang="en-US" dirty="0">
                <a:latin typeface="Open Sans"/>
                <a:ea typeface="Arial"/>
                <a:cs typeface="Arial"/>
                <a:sym typeface="Arial"/>
              </a:rPr>
              <a:t>Rotary rescue saw</a:t>
            </a:r>
            <a:endParaRPr dirty="0">
              <a:latin typeface="Open Sans"/>
              <a:ea typeface="Arial"/>
              <a:cs typeface="Arial"/>
              <a:sym typeface="Arial"/>
            </a:endParaRPr>
          </a:p>
        </p:txBody>
      </p:sp>
      <p:sp>
        <p:nvSpPr>
          <p:cNvPr id="277" name="Google Shape;2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78" name="Google Shape;27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title"/>
          </p:nvPr>
        </p:nvSpPr>
        <p:spPr>
          <a:xfrm>
            <a:off x="461567" y="3039582"/>
            <a:ext cx="4391787" cy="995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PROCEDURE FOR CUTTING AND PENETRATING CONCRETE BLOCK AND BRICK</a:t>
            </a:r>
            <a:endParaRPr lang="en-IN" sz="4000" b="1" cap="none" dirty="0">
              <a:solidFill>
                <a:srgbClr val="C00000"/>
              </a:solidFill>
              <a:latin typeface="Open Sans"/>
              <a:ea typeface="Arial"/>
              <a:cs typeface="Arial"/>
              <a:sym typeface="Arial"/>
            </a:endParaRPr>
          </a:p>
        </p:txBody>
      </p:sp>
      <p:sp>
        <p:nvSpPr>
          <p:cNvPr id="284" name="Google Shape;28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85" name="Google Shape;28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
        <p:nvSpPr>
          <p:cNvPr id="286" name="Google Shape;286;p34"/>
          <p:cNvSpPr txBox="1"/>
          <p:nvPr/>
        </p:nvSpPr>
        <p:spPr>
          <a:xfrm>
            <a:off x="4754880" y="2083173"/>
            <a:ext cx="7158031" cy="2544246"/>
          </a:xfrm>
          <a:prstGeom prst="rect">
            <a:avLst/>
          </a:prstGeom>
          <a:noFill/>
          <a:ln>
            <a:noFill/>
          </a:ln>
        </p:spPr>
        <p:txBody>
          <a:bodyPr spcFirstLastPara="1" wrap="square" lIns="91425" tIns="45700" rIns="91425" bIns="45700" anchor="t" anchorCtr="0">
            <a:spAutoFit/>
          </a:bodyPr>
          <a:lstStyle/>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Use full PPE. </a:t>
            </a:r>
            <a:endParaRPr sz="2800" dirty="0">
              <a:solidFill>
                <a:schemeClr val="dk1"/>
              </a:solidFill>
              <a:latin typeface="Open Sans"/>
              <a:sym typeface="Calibri"/>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Select the proper TEA. </a:t>
            </a:r>
            <a:endParaRPr sz="2800" dirty="0">
              <a:solidFill>
                <a:schemeClr val="dk1"/>
              </a:solidFill>
              <a:latin typeface="Open Sans"/>
              <a:sym typeface="Calibri"/>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Make the work area is free of hazards. </a:t>
            </a:r>
            <a:endParaRPr sz="2800" dirty="0">
              <a:solidFill>
                <a:schemeClr val="dk1"/>
              </a:solidFill>
              <a:latin typeface="Open Sans"/>
              <a:sym typeface="Calibri"/>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Make an inspection hole. Use caution when breaking through the other side. </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441433" y="3284311"/>
            <a:ext cx="3567859" cy="995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PROCEDURE FOR CUTTING AND PENETRATING CONCRETE BLOCK AND BRICK</a:t>
            </a:r>
            <a:endParaRPr lang="en-IN" sz="4000" b="1" cap="none" dirty="0">
              <a:solidFill>
                <a:srgbClr val="C00000"/>
              </a:solidFill>
              <a:latin typeface="Open Sans"/>
              <a:ea typeface="Arial"/>
              <a:cs typeface="Arial"/>
              <a:sym typeface="Arial"/>
            </a:endParaRPr>
          </a:p>
        </p:txBody>
      </p:sp>
      <p:sp>
        <p:nvSpPr>
          <p:cNvPr id="294" name="Google Shape;29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95" name="Google Shape;29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
        <p:nvSpPr>
          <p:cNvPr id="296" name="Google Shape;296;p35"/>
          <p:cNvSpPr txBox="1"/>
          <p:nvPr/>
        </p:nvSpPr>
        <p:spPr>
          <a:xfrm>
            <a:off x="4431323" y="1616572"/>
            <a:ext cx="7132320" cy="3451161"/>
          </a:xfrm>
          <a:prstGeom prst="rect">
            <a:avLst/>
          </a:prstGeom>
          <a:noFill/>
          <a:ln>
            <a:noFill/>
          </a:ln>
        </p:spPr>
        <p:txBody>
          <a:bodyPr spcFirstLastPara="1" wrap="square" lIns="91425" tIns="45700" rIns="91425" bIns="45700" anchor="t" anchorCtr="0">
            <a:spAutoFit/>
          </a:bodyPr>
          <a:lstStyle/>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Break into the block or brick, cutting a triangular hole, starting at the bottom (base of triangle). Additionally avoid cutting too deeply. With concrete block, first break into the hollow area (cell), which is weaker. With bricks, first break into the mortar between the bricks. </a:t>
            </a:r>
            <a:endParaRPr sz="2800" dirty="0">
              <a:solidFill>
                <a:schemeClr val="dk1"/>
              </a:solidFill>
              <a:latin typeface="Open Sans"/>
            </a:endParaRPr>
          </a:p>
          <a:p>
            <a:pPr marL="228600" lvl="0" indent="-228600" algn="just">
              <a:lnSpc>
                <a:spcPct val="90000"/>
              </a:lnSpc>
              <a:spcBef>
                <a:spcPts val="1000"/>
              </a:spcBef>
              <a:buClr>
                <a:schemeClr val="dk1"/>
              </a:buClr>
              <a:buSzPts val="3200"/>
            </a:pP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722787" y="3101430"/>
            <a:ext cx="3835145" cy="995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PROCEDURE FOR CUTTING AND PENETRATING CONCRETE BLOCK AND BRICK</a:t>
            </a:r>
            <a:endParaRPr lang="en-IN" sz="4000" b="1" cap="none" dirty="0">
              <a:solidFill>
                <a:srgbClr val="C00000"/>
              </a:solidFill>
              <a:latin typeface="Open Sans"/>
              <a:ea typeface="Arial"/>
              <a:cs typeface="Arial"/>
              <a:sym typeface="Arial"/>
            </a:endParaRPr>
          </a:p>
        </p:txBody>
      </p:sp>
      <p:sp>
        <p:nvSpPr>
          <p:cNvPr id="294" name="Google Shape;29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95" name="Google Shape;29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
        <p:nvSpPr>
          <p:cNvPr id="296" name="Google Shape;296;p35"/>
          <p:cNvSpPr txBox="1"/>
          <p:nvPr/>
        </p:nvSpPr>
        <p:spPr>
          <a:xfrm>
            <a:off x="4979962" y="1433676"/>
            <a:ext cx="6977576" cy="2932044"/>
          </a:xfrm>
          <a:prstGeom prst="rect">
            <a:avLst/>
          </a:prstGeom>
          <a:noFill/>
          <a:ln>
            <a:noFill/>
          </a:ln>
        </p:spPr>
        <p:txBody>
          <a:bodyPr spcFirstLastPara="1" wrap="square" lIns="91425" tIns="45700" rIns="91425" bIns="45700" anchor="t" anchorCtr="0">
            <a:spAutoFit/>
          </a:bodyPr>
          <a:lstStyle/>
          <a:p>
            <a:pPr marL="228600" lvl="0" indent="-228600" algn="just">
              <a:lnSpc>
                <a:spcPct val="90000"/>
              </a:lnSpc>
              <a:spcBef>
                <a:spcPts val="1000"/>
              </a:spcBef>
              <a:buClr>
                <a:schemeClr val="dk1"/>
              </a:buClr>
              <a:buSzPts val="3200"/>
            </a:pPr>
            <a:endParaRPr sz="2800" dirty="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Remove the broken pieces. Always move the pieces out of the hole; do not push them in. </a:t>
            </a:r>
            <a:endParaRPr sz="2800" dirty="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Shore if necessary</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196948" y="2934266"/>
            <a:ext cx="3995225" cy="61540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CUTTING AND PENETRATING REINFORCED CONCRETE</a:t>
            </a:r>
            <a:endParaRPr lang="en-IN" sz="4000" b="1" cap="none" dirty="0">
              <a:solidFill>
                <a:srgbClr val="C00000"/>
              </a:solidFill>
              <a:latin typeface="Open Sans"/>
              <a:ea typeface="Arial"/>
              <a:cs typeface="Arial"/>
              <a:sym typeface="Arial"/>
            </a:endParaRPr>
          </a:p>
        </p:txBody>
      </p:sp>
      <p:sp>
        <p:nvSpPr>
          <p:cNvPr id="302" name="Google Shape;30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03" name="Google Shape;30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
        <p:nvSpPr>
          <p:cNvPr id="304" name="Google Shape;304;p36"/>
          <p:cNvSpPr txBox="1"/>
          <p:nvPr/>
        </p:nvSpPr>
        <p:spPr>
          <a:xfrm>
            <a:off x="4065563" y="1439188"/>
            <a:ext cx="812643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accent1"/>
                </a:solidFill>
                <a:latin typeface="Arial"/>
                <a:ea typeface="Arial"/>
                <a:cs typeface="Arial"/>
                <a:sym typeface="Arial"/>
              </a:rPr>
              <a:t>        Tools for Cutting Reinforced Concrete</a:t>
            </a:r>
            <a:endParaRPr sz="2800">
              <a:solidFill>
                <a:schemeClr val="accent1"/>
              </a:solidFill>
              <a:latin typeface="Arial"/>
              <a:ea typeface="Arial"/>
              <a:cs typeface="Arial"/>
              <a:sym typeface="Arial"/>
            </a:endParaRPr>
          </a:p>
        </p:txBody>
      </p:sp>
      <p:sp>
        <p:nvSpPr>
          <p:cNvPr id="305" name="Google Shape;305;p36"/>
          <p:cNvSpPr txBox="1"/>
          <p:nvPr/>
        </p:nvSpPr>
        <p:spPr>
          <a:xfrm>
            <a:off x="4600135" y="1765427"/>
            <a:ext cx="7129457" cy="4220602"/>
          </a:xfrm>
          <a:prstGeom prst="rect">
            <a:avLst/>
          </a:prstGeom>
          <a:noFill/>
          <a:ln>
            <a:noFill/>
          </a:ln>
        </p:spPr>
        <p:txBody>
          <a:bodyPr spcFirstLastPara="1" wrap="square" lIns="91425" tIns="45700" rIns="91425" bIns="45700" anchor="t" anchorCtr="0">
            <a:spAutoFit/>
          </a:bodyPr>
          <a:lstStyle/>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Large and small sledgehammer </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Chisel </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Pick</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Pry bar or crowbar </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Chipping hammer</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 Impact hammer</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 Impact drill </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 Rotary hammer drill</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253224" y="2877995"/>
            <a:ext cx="4149971" cy="61540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CUTTING AND PENETRATING REINFORCED CONCRETE</a:t>
            </a:r>
            <a:endParaRPr lang="en-IN" sz="4000" b="1" cap="none" dirty="0">
              <a:solidFill>
                <a:srgbClr val="C00000"/>
              </a:solidFill>
              <a:latin typeface="Open Sans"/>
              <a:ea typeface="Arial"/>
              <a:cs typeface="Arial"/>
              <a:sym typeface="Arial"/>
            </a:endParaRPr>
          </a:p>
        </p:txBody>
      </p:sp>
      <p:sp>
        <p:nvSpPr>
          <p:cNvPr id="302" name="Google Shape;30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03" name="Google Shape;30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
        <p:nvSpPr>
          <p:cNvPr id="306" name="Google Shape;306;p36"/>
          <p:cNvSpPr txBox="1"/>
          <p:nvPr/>
        </p:nvSpPr>
        <p:spPr>
          <a:xfrm>
            <a:off x="4796646" y="2423512"/>
            <a:ext cx="6752929" cy="25873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accent1"/>
                </a:solidFill>
                <a:latin typeface="Arial"/>
                <a:ea typeface="Arial"/>
                <a:cs typeface="Arial"/>
                <a:sym typeface="Arial"/>
              </a:rPr>
              <a:t>For cutting steel reinforcements:</a:t>
            </a:r>
            <a:r>
              <a:rPr lang="en-US" sz="2800" dirty="0">
                <a:solidFill>
                  <a:schemeClr val="dk1"/>
                </a:solidFill>
                <a:latin typeface="Arial"/>
                <a:ea typeface="Arial"/>
                <a:cs typeface="Arial"/>
                <a:sym typeface="Arial"/>
              </a:rPr>
              <a:t> </a:t>
            </a:r>
            <a:endParaRPr dirty="0"/>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Reciprocating saw </a:t>
            </a:r>
            <a:endParaRPr sz="2800" dirty="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Hacksaw </a:t>
            </a:r>
            <a:endParaRPr sz="2800" dirty="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Bolt-cutter </a:t>
            </a:r>
            <a:endParaRPr sz="2800" dirty="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Acetylene torch </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7"/>
          <p:cNvSpPr txBox="1">
            <a:spLocks noGrp="1"/>
          </p:cNvSpPr>
          <p:nvPr>
            <p:ph type="title"/>
          </p:nvPr>
        </p:nvSpPr>
        <p:spPr>
          <a:xfrm>
            <a:off x="515656" y="3106583"/>
            <a:ext cx="4534648" cy="9053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PROCEDURE FOR CUTTING AND PENETRATING REINFORCED CONCRETE</a:t>
            </a:r>
            <a:endParaRPr lang="en-IN" sz="4000" b="1" cap="none" dirty="0">
              <a:solidFill>
                <a:srgbClr val="C00000"/>
              </a:solidFill>
              <a:latin typeface="Open Sans"/>
              <a:ea typeface="Arial"/>
              <a:cs typeface="Arial"/>
              <a:sym typeface="Arial"/>
            </a:endParaRPr>
          </a:p>
        </p:txBody>
      </p:sp>
      <p:sp>
        <p:nvSpPr>
          <p:cNvPr id="312" name="Google Shape;3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13" name="Google Shape;31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
        <p:nvSpPr>
          <p:cNvPr id="314" name="Google Shape;314;p37"/>
          <p:cNvSpPr txBox="1"/>
          <p:nvPr/>
        </p:nvSpPr>
        <p:spPr>
          <a:xfrm>
            <a:off x="4783015" y="1753127"/>
            <a:ext cx="7113396" cy="4098518"/>
          </a:xfrm>
          <a:prstGeom prst="rect">
            <a:avLst/>
          </a:prstGeom>
          <a:noFill/>
          <a:ln>
            <a:noFill/>
          </a:ln>
        </p:spPr>
        <p:txBody>
          <a:bodyPr spcFirstLastPara="1" wrap="square" lIns="91425" tIns="45700" rIns="91425" bIns="45700" anchor="t" anchorCtr="0">
            <a:spAutoFit/>
          </a:bodyPr>
          <a:lstStyle/>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Cable reinforcements need to be identified early to ensure the rescue team can </a:t>
            </a:r>
            <a:r>
              <a:rPr lang="en-US" sz="2800" dirty="0" err="1">
                <a:solidFill>
                  <a:schemeClr val="dk1"/>
                </a:solidFill>
                <a:latin typeface="Open Sans"/>
              </a:rPr>
              <a:t>recognise</a:t>
            </a:r>
            <a:r>
              <a:rPr lang="en-US" sz="2800" dirty="0">
                <a:solidFill>
                  <a:schemeClr val="dk1"/>
                </a:solidFill>
                <a:latin typeface="Open Sans"/>
              </a:rPr>
              <a:t> the difference between cables and rebar. Cutting pre-tensioned cables can result in the immediate failure of the slab or structural member. Generally, rescue teams should not cut tensioned cable or should cut them only under the direction of a structural engineer. </a:t>
            </a:r>
            <a:endParaRPr sz="2800" dirty="0">
              <a:solidFill>
                <a:schemeClr val="dk1"/>
              </a:solidFill>
              <a:latin typeface="Open Sans"/>
            </a:endParaRPr>
          </a:p>
        </p:txBody>
      </p:sp>
      <p:pic>
        <p:nvPicPr>
          <p:cNvPr id="7" name="Picture 6"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8"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8"/>
          <p:cNvSpPr txBox="1">
            <a:spLocks noGrp="1"/>
          </p:cNvSpPr>
          <p:nvPr>
            <p:ph type="title"/>
          </p:nvPr>
        </p:nvSpPr>
        <p:spPr>
          <a:xfrm>
            <a:off x="295422" y="2929281"/>
            <a:ext cx="4262510" cy="9053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PROCEDURE FOR CUTTING AND PENETRATING REINFORCED CONCRETE</a:t>
            </a:r>
            <a:endParaRPr lang="en-IN" sz="4000" b="1" cap="none" dirty="0">
              <a:solidFill>
                <a:srgbClr val="C00000"/>
              </a:solidFill>
              <a:latin typeface="Open Sans"/>
              <a:ea typeface="Arial"/>
              <a:cs typeface="Arial"/>
              <a:sym typeface="Arial"/>
            </a:endParaRPr>
          </a:p>
        </p:txBody>
      </p:sp>
      <p:sp>
        <p:nvSpPr>
          <p:cNvPr id="321" name="Google Shape;3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22" name="Google Shape;32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
        <p:nvSpPr>
          <p:cNvPr id="323" name="Google Shape;323;p38"/>
          <p:cNvSpPr txBox="1"/>
          <p:nvPr/>
        </p:nvSpPr>
        <p:spPr>
          <a:xfrm>
            <a:off x="4459458" y="1412776"/>
            <a:ext cx="7469190" cy="4480160"/>
          </a:xfrm>
          <a:prstGeom prst="rect">
            <a:avLst/>
          </a:prstGeom>
          <a:noFill/>
          <a:ln>
            <a:noFill/>
          </a:ln>
        </p:spPr>
        <p:txBody>
          <a:bodyPr spcFirstLastPara="1" wrap="square" lIns="91425" tIns="45700" rIns="91425" bIns="45700" anchor="t" anchorCtr="0">
            <a:spAutoFit/>
          </a:bodyPr>
          <a:lstStyle/>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Use full PPE. </a:t>
            </a:r>
            <a:endParaRPr sz="2800" dirty="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Select the proper tool. </a:t>
            </a:r>
            <a:endParaRPr sz="2800" dirty="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Make sure the work area is free of hazards. </a:t>
            </a:r>
            <a:endParaRPr sz="2800" dirty="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If possible, make a inspection hole. Use caution when breaking through the other side.</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9"/>
          <p:cNvSpPr txBox="1">
            <a:spLocks noGrp="1"/>
          </p:cNvSpPr>
          <p:nvPr>
            <p:ph type="title"/>
          </p:nvPr>
        </p:nvSpPr>
        <p:spPr>
          <a:xfrm>
            <a:off x="179726" y="2660346"/>
            <a:ext cx="4969049" cy="9053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PROCEDURE FOR CUTTING AND PENETRATING REINFORCED CONCRETE</a:t>
            </a:r>
            <a:endParaRPr lang="en-IN" sz="4000" b="1" cap="none" dirty="0">
              <a:solidFill>
                <a:srgbClr val="C00000"/>
              </a:solidFill>
              <a:latin typeface="Open Sans"/>
              <a:ea typeface="Arial"/>
              <a:cs typeface="Arial"/>
              <a:sym typeface="Arial"/>
            </a:endParaRPr>
          </a:p>
        </p:txBody>
      </p:sp>
      <p:sp>
        <p:nvSpPr>
          <p:cNvPr id="329" name="Google Shape;32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30" name="Google Shape;330;p39"/>
          <p:cNvSpPr txBox="1"/>
          <p:nvPr/>
        </p:nvSpPr>
        <p:spPr>
          <a:xfrm>
            <a:off x="5309912" y="1831364"/>
            <a:ext cx="6705600" cy="42554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2"/>
                </a:solidFill>
                <a:latin typeface="Arial"/>
                <a:ea typeface="Arial"/>
                <a:cs typeface="Arial"/>
                <a:sym typeface="Arial"/>
              </a:rPr>
              <a:t>5. Horizontal approach:</a:t>
            </a:r>
            <a:r>
              <a:rPr lang="en-US" sz="3200" dirty="0">
                <a:solidFill>
                  <a:schemeClr val="dk1"/>
                </a:solidFill>
                <a:latin typeface="Arial"/>
                <a:ea typeface="Arial"/>
                <a:cs typeface="Arial"/>
                <a:sym typeface="Arial"/>
              </a:rPr>
              <a:t> </a:t>
            </a:r>
            <a:endParaRPr dirty="0"/>
          </a:p>
          <a:p>
            <a:pPr marL="228600" indent="-228600" algn="just">
              <a:lnSpc>
                <a:spcPct val="90000"/>
              </a:lnSpc>
              <a:spcBef>
                <a:spcPts val="1000"/>
              </a:spcBef>
              <a:buClr>
                <a:schemeClr val="dk1"/>
              </a:buClr>
              <a:buSzPts val="3200"/>
              <a:buFont typeface="Noto Sans Symbols"/>
              <a:buChar char="✔"/>
            </a:pPr>
            <a:r>
              <a:rPr lang="en-US" sz="3200" dirty="0">
                <a:solidFill>
                  <a:schemeClr val="dk1"/>
                </a:solidFill>
                <a:latin typeface="Arial"/>
                <a:ea typeface="Arial"/>
                <a:cs typeface="Arial"/>
                <a:sym typeface="Arial"/>
              </a:rPr>
              <a:t>    </a:t>
            </a:r>
            <a:r>
              <a:rPr lang="en-US" sz="2800" dirty="0">
                <a:solidFill>
                  <a:schemeClr val="dk1"/>
                </a:solidFill>
                <a:latin typeface="Open Sans"/>
              </a:rPr>
              <a:t>Your goal is to cut a triangular   </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    hole in the concrete. </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Make the two upper cuts at a slight angle off perpendicular (80-85 degrees). This will prevent the cut portion from falling inward, where it could potentially injure a victim. </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body" idx="1"/>
          </p:nvPr>
        </p:nvSpPr>
        <p:spPr>
          <a:xfrm>
            <a:off x="4318782" y="1266092"/>
            <a:ext cx="7554350" cy="55919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marL="0" indent="0" algn="just">
              <a:lnSpc>
                <a:spcPct val="100000"/>
              </a:lnSpc>
              <a:spcBef>
                <a:spcPts val="1000"/>
              </a:spcBef>
              <a:buSzPts val="3200"/>
              <a:buNone/>
            </a:pPr>
            <a:r>
              <a:rPr lang="en-US" dirty="0">
                <a:latin typeface="Open Sans"/>
                <a:ea typeface="Arial"/>
                <a:cs typeface="Arial"/>
                <a:sym typeface="Arial"/>
              </a:rPr>
              <a:t>Describe the procedures for penetrating five different materials: wood, metal, concrete, brick and cinder block. </a:t>
            </a:r>
            <a:endParaRPr dirty="0">
              <a:latin typeface="Open Sans"/>
              <a:ea typeface="Arial"/>
              <a:cs typeface="Arial"/>
            </a:endParaRPr>
          </a:p>
          <a:p>
            <a:pPr marL="0" indent="0" algn="just">
              <a:lnSpc>
                <a:spcPct val="100000"/>
              </a:lnSpc>
              <a:spcBef>
                <a:spcPts val="1000"/>
              </a:spcBef>
              <a:buSzPts val="3200"/>
              <a:buNone/>
            </a:pPr>
            <a:endParaRPr dirty="0">
              <a:latin typeface="Open Sans"/>
              <a:ea typeface="Arial"/>
              <a:cs typeface="Arial"/>
              <a:sym typeface="Arial"/>
            </a:endParaRPr>
          </a:p>
          <a:p>
            <a:pPr marL="0" indent="0" algn="just">
              <a:lnSpc>
                <a:spcPct val="100000"/>
              </a:lnSpc>
              <a:spcBef>
                <a:spcPts val="1000"/>
              </a:spcBef>
              <a:buSzPts val="3200"/>
              <a:buNone/>
            </a:pPr>
            <a:r>
              <a:rPr lang="en-US" dirty="0">
                <a:latin typeface="Open Sans"/>
                <a:ea typeface="Arial"/>
                <a:cs typeface="Arial"/>
                <a:sym typeface="Arial"/>
              </a:rPr>
              <a:t>Demonstrate in a practical exercise the procedure for cutting and penetrating the five materials listed above, correctly using the required TEA. </a:t>
            </a:r>
            <a:endParaRPr dirty="0">
              <a:latin typeface="Open Sans"/>
              <a:ea typeface="Arial"/>
              <a:cs typeface="Arial"/>
            </a:endParaRPr>
          </a:p>
          <a:p>
            <a:pPr marL="0" indent="0" algn="just">
              <a:lnSpc>
                <a:spcPct val="100000"/>
              </a:lnSpc>
              <a:spcBef>
                <a:spcPts val="1000"/>
              </a:spcBef>
              <a:buSzPts val="3200"/>
              <a:buNone/>
            </a:pPr>
            <a:endParaRPr dirty="0">
              <a:latin typeface="Open Sans"/>
              <a:ea typeface="Arial"/>
              <a:cs typeface="Arial"/>
              <a:sym typeface="Arial"/>
            </a:endParaRPr>
          </a:p>
          <a:p>
            <a:pPr marL="0" indent="0" algn="just">
              <a:lnSpc>
                <a:spcPct val="100000"/>
              </a:lnSpc>
              <a:spcBef>
                <a:spcPts val="1000"/>
              </a:spcBef>
              <a:buSzPts val="3200"/>
              <a:buNone/>
            </a:pPr>
            <a:r>
              <a:rPr lang="en-US" dirty="0">
                <a:latin typeface="Open Sans"/>
                <a:ea typeface="Arial"/>
                <a:cs typeface="Arial"/>
                <a:sym typeface="Arial"/>
              </a:rPr>
              <a:t>List the steps for removing rubble.</a:t>
            </a:r>
            <a:endParaRPr dirty="0">
              <a:latin typeface="Open Sans"/>
              <a:ea typeface="Arial"/>
              <a:cs typeface="Arial"/>
            </a:endParaRPr>
          </a:p>
        </p:txBody>
      </p:sp>
      <p:sp>
        <p:nvSpPr>
          <p:cNvPr id="125" name="Google Shape;12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26" name="Google Shape;1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
        <p:nvSpPr>
          <p:cNvPr id="127" name="Google Shape;127;p16"/>
          <p:cNvSpPr/>
          <p:nvPr/>
        </p:nvSpPr>
        <p:spPr>
          <a:xfrm>
            <a:off x="3315314" y="1904680"/>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a:solidFill>
                <a:srgbClr val="C00000"/>
              </a:solidFill>
              <a:latin typeface="Arial"/>
              <a:ea typeface="Arial"/>
              <a:cs typeface="Arial"/>
              <a:sym typeface="Arial"/>
            </a:endParaRPr>
          </a:p>
        </p:txBody>
      </p:sp>
      <p:sp>
        <p:nvSpPr>
          <p:cNvPr id="128" name="Google Shape;128;p16"/>
          <p:cNvSpPr/>
          <p:nvPr/>
        </p:nvSpPr>
        <p:spPr>
          <a:xfrm>
            <a:off x="3382468" y="3762446"/>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a:solidFill>
                <a:srgbClr val="C00000"/>
              </a:solidFill>
              <a:latin typeface="Arial"/>
              <a:ea typeface="Arial"/>
              <a:cs typeface="Arial"/>
              <a:sym typeface="Arial"/>
            </a:endParaRPr>
          </a:p>
        </p:txBody>
      </p:sp>
      <p:sp>
        <p:nvSpPr>
          <p:cNvPr id="129" name="Google Shape;129;p16"/>
          <p:cNvSpPr/>
          <p:nvPr/>
        </p:nvSpPr>
        <p:spPr>
          <a:xfrm>
            <a:off x="3299062" y="5732630"/>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rPr>
              <a:t>6</a:t>
            </a:r>
            <a:endParaRPr sz="4000" b="1">
              <a:solidFill>
                <a:srgbClr val="C00000"/>
              </a:solidFill>
              <a:latin typeface="Arial"/>
              <a:ea typeface="Arial"/>
              <a:cs typeface="Arial"/>
              <a:sym typeface="Arial"/>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30910" y="283779"/>
            <a:ext cx="1150883" cy="132430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0"/>
          <p:cNvSpPr txBox="1">
            <a:spLocks noGrp="1"/>
          </p:cNvSpPr>
          <p:nvPr>
            <p:ph type="title"/>
          </p:nvPr>
        </p:nvSpPr>
        <p:spPr>
          <a:xfrm>
            <a:off x="703627" y="2940148"/>
            <a:ext cx="4318539" cy="7815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PROCEDURE FOR CUTTING AND PENETRATING REINFORCED CONCRETE</a:t>
            </a:r>
            <a:endParaRPr lang="en-IN" sz="4000" b="1" cap="none" dirty="0">
              <a:solidFill>
                <a:srgbClr val="C00000"/>
              </a:solidFill>
              <a:latin typeface="Open Sans"/>
              <a:ea typeface="Arial"/>
              <a:cs typeface="Arial"/>
              <a:sym typeface="Arial"/>
            </a:endParaRPr>
          </a:p>
        </p:txBody>
      </p:sp>
      <p:sp>
        <p:nvSpPr>
          <p:cNvPr id="337" name="Google Shape;33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38" name="Google Shape;338;p40"/>
          <p:cNvSpPr txBox="1"/>
          <p:nvPr/>
        </p:nvSpPr>
        <p:spPr>
          <a:xfrm>
            <a:off x="5860995" y="1981919"/>
            <a:ext cx="6096000" cy="41292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2"/>
                </a:solidFill>
                <a:latin typeface="Arial"/>
                <a:ea typeface="Arial"/>
                <a:cs typeface="Arial"/>
                <a:sym typeface="Arial"/>
              </a:rPr>
              <a:t>5. Horizontal approach:</a:t>
            </a:r>
            <a:endParaRPr dirty="0"/>
          </a:p>
          <a:p>
            <a:pPr marL="457200" marR="0" lvl="0" indent="-254000" algn="l" rtl="0">
              <a:spcBef>
                <a:spcPts val="0"/>
              </a:spcBef>
              <a:spcAft>
                <a:spcPts val="0"/>
              </a:spcAft>
              <a:buClr>
                <a:schemeClr val="dk1"/>
              </a:buClr>
              <a:buSzPts val="3200"/>
              <a:buFont typeface="Noto Sans Symbols"/>
              <a:buNone/>
            </a:pPr>
            <a:endParaRPr sz="3200" b="1" dirty="0">
              <a:solidFill>
                <a:schemeClr val="dk2"/>
              </a:solidFill>
              <a:latin typeface="Arial"/>
              <a:ea typeface="Arial"/>
              <a:cs typeface="Arial"/>
              <a:sym typeface="Arial"/>
            </a:endParaRPr>
          </a:p>
          <a:p>
            <a:pPr marL="228600" lvl="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If the concrete is thicker than the depth of the saw blade, begin </a:t>
            </a:r>
            <a:r>
              <a:rPr lang="en-US" sz="2800" dirty="0" err="1">
                <a:solidFill>
                  <a:schemeClr val="dk1"/>
                </a:solidFill>
                <a:latin typeface="Open Sans"/>
              </a:rPr>
              <a:t>chiselling</a:t>
            </a:r>
            <a:r>
              <a:rPr lang="en-US" sz="2800" dirty="0">
                <a:solidFill>
                  <a:schemeClr val="dk1"/>
                </a:solidFill>
                <a:latin typeface="Open Sans"/>
              </a:rPr>
              <a:t> and remove pieces, starting from the bottom (base) and working upward</a:t>
            </a:r>
            <a:endParaRPr sz="2800" dirty="0">
              <a:solidFill>
                <a:schemeClr val="dk1"/>
              </a:solidFill>
              <a:latin typeface="Open Sans"/>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just" rtl="0">
              <a:spcBef>
                <a:spcPts val="0"/>
              </a:spcBef>
              <a:spcAft>
                <a:spcPts val="0"/>
              </a:spcAft>
              <a:buNone/>
            </a:pPr>
            <a:r>
              <a:rPr lang="en-US" sz="3200" dirty="0">
                <a:solidFill>
                  <a:schemeClr val="dk1"/>
                </a:solidFill>
                <a:latin typeface="Arial"/>
                <a:ea typeface="Arial"/>
                <a:cs typeface="Arial"/>
                <a:sym typeface="Arial"/>
              </a:rPr>
              <a:t>    </a:t>
            </a:r>
            <a:endParaRPr dirty="0"/>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1"/>
          <p:cNvSpPr txBox="1">
            <a:spLocks noGrp="1"/>
          </p:cNvSpPr>
          <p:nvPr>
            <p:ph type="title"/>
          </p:nvPr>
        </p:nvSpPr>
        <p:spPr>
          <a:xfrm>
            <a:off x="2096814" y="408552"/>
            <a:ext cx="9428750" cy="9053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3600" b="1" dirty="0">
                <a:solidFill>
                  <a:srgbClr val="C00000"/>
                </a:solidFill>
                <a:latin typeface="Open Sans"/>
                <a:ea typeface="Arial"/>
                <a:cs typeface="Arial"/>
                <a:sym typeface="Arial"/>
              </a:rPr>
              <a:t>PROCEDURE FOR CUTTING AND PENETRATING REINFORCED CONCRETE</a:t>
            </a:r>
            <a:endParaRPr lang="en-IN" sz="3600" b="1" cap="none" dirty="0">
              <a:solidFill>
                <a:srgbClr val="C00000"/>
              </a:solidFill>
              <a:latin typeface="Open Sans"/>
              <a:ea typeface="Arial"/>
              <a:cs typeface="Arial"/>
              <a:sym typeface="Arial"/>
            </a:endParaRPr>
          </a:p>
        </p:txBody>
      </p:sp>
      <p:sp>
        <p:nvSpPr>
          <p:cNvPr id="345" name="Google Shape;34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46" name="Google Shape;346;p41"/>
          <p:cNvSpPr txBox="1"/>
          <p:nvPr/>
        </p:nvSpPr>
        <p:spPr>
          <a:xfrm>
            <a:off x="659803" y="1742300"/>
            <a:ext cx="7376160" cy="3835882"/>
          </a:xfrm>
          <a:prstGeom prst="rect">
            <a:avLst/>
          </a:prstGeom>
          <a:noFill/>
          <a:ln>
            <a:noFill/>
          </a:ln>
        </p:spPr>
        <p:txBody>
          <a:bodyPr spcFirstLastPara="1" wrap="square" lIns="91425" tIns="45700" rIns="91425" bIns="45700" anchor="t" anchorCtr="0">
            <a:spAutoFit/>
          </a:bodyPr>
          <a:lstStyle/>
          <a:p>
            <a:pPr marL="228600" indent="-228600" algn="just">
              <a:lnSpc>
                <a:spcPct val="90000"/>
              </a:lnSpc>
              <a:spcBef>
                <a:spcPts val="1000"/>
              </a:spcBef>
              <a:buClr>
                <a:schemeClr val="dk1"/>
              </a:buClr>
              <a:buSzPts val="3200"/>
              <a:buFont typeface="Noto Sans Symbols"/>
              <a:buChar char="✔"/>
            </a:pPr>
            <a:r>
              <a:rPr lang="en-US" sz="2800" b="1" dirty="0">
                <a:solidFill>
                  <a:schemeClr val="dk2"/>
                </a:solidFill>
                <a:latin typeface="Arial"/>
                <a:ea typeface="Arial"/>
                <a:cs typeface="Arial"/>
                <a:sym typeface="Arial"/>
              </a:rPr>
              <a:t>5. Vertical approach:</a:t>
            </a:r>
            <a:r>
              <a:rPr lang="en-US" sz="2800" dirty="0">
                <a:solidFill>
                  <a:schemeClr val="dk1"/>
                </a:solidFill>
                <a:latin typeface="Arial"/>
                <a:ea typeface="Arial"/>
                <a:cs typeface="Arial"/>
                <a:sym typeface="Arial"/>
              </a:rPr>
              <a:t> </a:t>
            </a:r>
            <a:r>
              <a:rPr lang="en-US" sz="2800" dirty="0">
                <a:solidFill>
                  <a:schemeClr val="dk1"/>
                </a:solidFill>
                <a:latin typeface="Open Sans"/>
              </a:rPr>
              <a:t>Your goal is to </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    cut   a square/ rectangular hole in   </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    the concrete. </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Make a small hole in the centre of the piece you will be cutting out, that you will use to lift the cut portion. </a:t>
            </a:r>
            <a:endParaRPr sz="2800" dirty="0">
              <a:solidFill>
                <a:schemeClr val="dk1"/>
              </a:solidFill>
              <a:latin typeface="Open Sans"/>
            </a:endParaRPr>
          </a:p>
          <a:p>
            <a:pPr marL="228600" indent="-228600" algn="just">
              <a:lnSpc>
                <a:spcPct val="90000"/>
              </a:lnSpc>
              <a:spcBef>
                <a:spcPts val="1000"/>
              </a:spcBef>
              <a:buClr>
                <a:schemeClr val="dk1"/>
              </a:buClr>
              <a:buSzPts val="3200"/>
              <a:buFont typeface="Noto Sans Symbols"/>
              <a:buChar char="✔"/>
            </a:pPr>
            <a:r>
              <a:rPr lang="en-US" sz="2800" dirty="0">
                <a:solidFill>
                  <a:schemeClr val="dk1"/>
                </a:solidFill>
                <a:latin typeface="Open Sans"/>
              </a:rPr>
              <a:t>Cut two opposing sides of the square at a slight angle off perpendicular</a:t>
            </a:r>
            <a:endParaRPr sz="2800" dirty="0">
              <a:solidFill>
                <a:schemeClr val="dk1"/>
              </a:solidFill>
              <a:latin typeface="Open Sans"/>
            </a:endParaRPr>
          </a:p>
        </p:txBody>
      </p:sp>
      <p:pic>
        <p:nvPicPr>
          <p:cNvPr id="347" name="Google Shape;347;p41"/>
          <p:cNvPicPr preferRelativeResize="0"/>
          <p:nvPr/>
        </p:nvPicPr>
        <p:blipFill rotWithShape="1">
          <a:blip r:embed="rId3">
            <a:alphaModFix/>
          </a:blip>
          <a:srcRect/>
          <a:stretch/>
        </p:blipFill>
        <p:spPr>
          <a:xfrm>
            <a:off x="8468022" y="1284014"/>
            <a:ext cx="3676650" cy="3513138"/>
          </a:xfrm>
          <a:prstGeom prst="rect">
            <a:avLst/>
          </a:prstGeom>
          <a:noFill/>
          <a:ln>
            <a:noFill/>
          </a:ln>
        </p:spPr>
      </p:pic>
      <p:sp>
        <p:nvSpPr>
          <p:cNvPr id="348" name="Google Shape;348;p41"/>
          <p:cNvSpPr txBox="1"/>
          <p:nvPr/>
        </p:nvSpPr>
        <p:spPr>
          <a:xfrm>
            <a:off x="838200" y="5490233"/>
            <a:ext cx="10799436"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Arial"/>
                <a:ea typeface="Arial"/>
                <a:cs typeface="Arial"/>
                <a:sym typeface="Arial"/>
              </a:rPr>
              <a:t>(</a:t>
            </a:r>
            <a:r>
              <a:rPr lang="en-US" sz="2800" dirty="0">
                <a:solidFill>
                  <a:schemeClr val="dk1"/>
                </a:solidFill>
                <a:latin typeface="Open Sans"/>
              </a:rPr>
              <a:t>70-80 degrees). This will later prevent the cut portion from falling downward</a:t>
            </a:r>
            <a:r>
              <a:rPr lang="en-US" sz="2800" dirty="0">
                <a:solidFill>
                  <a:schemeClr val="dk1"/>
                </a:solidFill>
                <a:latin typeface="Arial"/>
                <a:ea typeface="Arial"/>
                <a:cs typeface="Arial"/>
                <a:sym typeface="Arial"/>
              </a:rPr>
              <a:t>. </a:t>
            </a:r>
            <a:endParaRPr sz="2800" dirty="0"/>
          </a:p>
        </p:txBody>
      </p:sp>
      <p:pic>
        <p:nvPicPr>
          <p:cNvPr id="7" name="Picture 6" descr="C:\Users\spicygarg\Downloads\WhatsApp Image 2025-09-09 at 4.44.59 PM (1).jpeg"/>
          <p:cNvPicPr>
            <a:picLocks noChangeAspect="1" noChangeArrowheads="1"/>
          </p:cNvPicPr>
          <p:nvPr/>
        </p:nvPicPr>
        <p:blipFill>
          <a:blip r:embed="rId4"/>
          <a:srcRect/>
          <a:stretch>
            <a:fillRect/>
          </a:stretch>
        </p:blipFill>
        <p:spPr bwMode="auto">
          <a:xfrm>
            <a:off x="0" y="0"/>
            <a:ext cx="2214338" cy="1545021"/>
          </a:xfrm>
          <a:prstGeom prst="rect">
            <a:avLst/>
          </a:prstGeom>
          <a:noFill/>
        </p:spPr>
      </p:pic>
      <p:pic>
        <p:nvPicPr>
          <p:cNvPr id="8" name="Picture 4" descr="C:\Users\spicygarg\Downloads\WhatsApp Image 2025-09-09 at 4.44.59 PM.jpeg"/>
          <p:cNvPicPr>
            <a:picLocks noChangeAspect="1" noChangeArrowheads="1"/>
          </p:cNvPicPr>
          <p:nvPr/>
        </p:nvPicPr>
        <p:blipFill>
          <a:blip r:embed="rId5"/>
          <a:srcRect/>
          <a:stretch>
            <a:fillRect/>
          </a:stretch>
        </p:blipFill>
        <p:spPr bwMode="auto">
          <a:xfrm>
            <a:off x="10783615" y="0"/>
            <a:ext cx="1408386" cy="162060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txBox="1">
            <a:spLocks noGrp="1"/>
          </p:cNvSpPr>
          <p:nvPr>
            <p:ph type="title"/>
          </p:nvPr>
        </p:nvSpPr>
        <p:spPr>
          <a:xfrm>
            <a:off x="932590" y="3193367"/>
            <a:ext cx="4061441" cy="9353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4000" b="1" dirty="0">
                <a:solidFill>
                  <a:srgbClr val="C00000"/>
                </a:solidFill>
                <a:latin typeface="Open Sans"/>
                <a:ea typeface="Arial"/>
                <a:cs typeface="Arial"/>
                <a:sym typeface="Arial"/>
              </a:rPr>
              <a:t>PROCEDURE FOR CUTTING AND PENETRATING REINFORCED CONCRETE</a:t>
            </a:r>
            <a:endParaRPr lang="en-IN" sz="4000" b="1" cap="none" dirty="0">
              <a:solidFill>
                <a:srgbClr val="C00000"/>
              </a:solidFill>
              <a:latin typeface="Open Sans"/>
              <a:ea typeface="Arial"/>
              <a:cs typeface="Arial"/>
              <a:sym typeface="Arial"/>
            </a:endParaRPr>
          </a:p>
        </p:txBody>
      </p:sp>
      <p:sp>
        <p:nvSpPr>
          <p:cNvPr id="354" name="Google Shape;35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55" name="Google Shape;355;p42"/>
          <p:cNvSpPr txBox="1"/>
          <p:nvPr/>
        </p:nvSpPr>
        <p:spPr>
          <a:xfrm>
            <a:off x="5486400" y="1656621"/>
            <a:ext cx="6705600"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2"/>
                </a:solidFill>
                <a:latin typeface="Arial"/>
                <a:ea typeface="Arial"/>
                <a:cs typeface="Arial"/>
                <a:sym typeface="Arial"/>
              </a:rPr>
              <a:t>6. Vertical approach:</a:t>
            </a:r>
            <a:endParaRPr dirty="0"/>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rPr>
              <a:t>Complete the square by cutting the remaining two sides in a normal perpendicular fashion.</a:t>
            </a:r>
            <a:endParaRPr sz="2800" dirty="0">
              <a:solidFill>
                <a:schemeClr val="dk1"/>
              </a:solidFill>
              <a:latin typeface="Open Sans"/>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rPr>
              <a:t> 6.4 Then lift out the piece using the hole in the center. If the concrete is thicker than the depth of the saw blade, you will need to chisel and remove pieces.</a:t>
            </a:r>
            <a:endParaRPr sz="2800" dirty="0">
              <a:solidFill>
                <a:schemeClr val="dk1"/>
              </a:solidFill>
              <a:latin typeface="Open Sans"/>
            </a:endParaRPr>
          </a:p>
          <a:p>
            <a:pPr marL="457200" marR="0" lvl="0" indent="-254000" algn="just" rtl="0">
              <a:spcBef>
                <a:spcPts val="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a:p>
            <a:pPr marL="0" marR="0" lvl="0" indent="0" algn="just" rtl="0">
              <a:spcBef>
                <a:spcPts val="0"/>
              </a:spcBef>
              <a:spcAft>
                <a:spcPts val="0"/>
              </a:spcAft>
              <a:buNone/>
            </a:pPr>
            <a:r>
              <a:rPr lang="en-US" sz="3200" dirty="0">
                <a:solidFill>
                  <a:schemeClr val="dk1"/>
                </a:solidFill>
                <a:latin typeface="Arial"/>
                <a:ea typeface="Arial"/>
                <a:cs typeface="Arial"/>
                <a:sym typeface="Arial"/>
              </a:rPr>
              <a:t>    </a:t>
            </a:r>
            <a:endParaRPr dirty="0"/>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2349061" y="442210"/>
            <a:ext cx="8816022" cy="9053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3600" b="1" dirty="0">
                <a:solidFill>
                  <a:srgbClr val="C00000"/>
                </a:solidFill>
                <a:latin typeface="Open Sans"/>
                <a:ea typeface="Arial"/>
                <a:cs typeface="Arial"/>
                <a:sym typeface="Arial"/>
              </a:rPr>
              <a:t>PROCEDURE FOR CUTTING AND PENETRATING REINFORCED CONCRETE</a:t>
            </a:r>
            <a:endParaRPr lang="en-IN" sz="3600" b="1" cap="none" dirty="0">
              <a:solidFill>
                <a:srgbClr val="C00000"/>
              </a:solidFill>
              <a:latin typeface="Open Sans"/>
              <a:ea typeface="Arial"/>
              <a:cs typeface="Arial"/>
              <a:sym typeface="Arial"/>
            </a:endParaRPr>
          </a:p>
        </p:txBody>
      </p:sp>
      <p:sp>
        <p:nvSpPr>
          <p:cNvPr id="362" name="Google Shape;36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63" name="Google Shape;36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33</a:t>
            </a:fld>
            <a:endParaRPr/>
          </a:p>
        </p:txBody>
      </p:sp>
      <p:sp>
        <p:nvSpPr>
          <p:cNvPr id="364" name="Google Shape;364;p43"/>
          <p:cNvSpPr txBox="1"/>
          <p:nvPr/>
        </p:nvSpPr>
        <p:spPr>
          <a:xfrm>
            <a:off x="1712148" y="1804787"/>
            <a:ext cx="9817669" cy="4401164"/>
          </a:xfrm>
          <a:prstGeom prst="rect">
            <a:avLst/>
          </a:prstGeom>
          <a:noFill/>
          <a:ln>
            <a:noFill/>
          </a:ln>
        </p:spPr>
        <p:txBody>
          <a:bodyPr spcFirstLastPara="1" wrap="square" lIns="91425" tIns="45700" rIns="91425" bIns="45700" anchor="t" anchorCtr="0">
            <a:spAutoFit/>
          </a:bodyPr>
          <a:lstStyle/>
          <a:p>
            <a:pPr marL="457200" indent="-457200" algn="just">
              <a:buClr>
                <a:schemeClr val="dk1"/>
              </a:buClr>
              <a:buSzPts val="3200"/>
              <a:buFont typeface="Noto Sans Symbols"/>
              <a:buChar char="✔"/>
            </a:pPr>
            <a:r>
              <a:rPr lang="en-US" sz="2800" dirty="0">
                <a:solidFill>
                  <a:schemeClr val="dk1"/>
                </a:solidFill>
                <a:latin typeface="Arial"/>
                <a:ea typeface="Arial"/>
                <a:cs typeface="Arial"/>
                <a:sym typeface="Arial"/>
              </a:rPr>
              <a:t>7.</a:t>
            </a:r>
            <a:r>
              <a:rPr lang="en-US" sz="2800" b="1" dirty="0">
                <a:solidFill>
                  <a:schemeClr val="dk1"/>
                </a:solidFill>
                <a:latin typeface="Arial"/>
                <a:ea typeface="Arial"/>
                <a:cs typeface="Arial"/>
                <a:sym typeface="Arial"/>
              </a:rPr>
              <a:t> </a:t>
            </a:r>
            <a:r>
              <a:rPr lang="en-US" sz="2800" dirty="0">
                <a:solidFill>
                  <a:schemeClr val="dk1"/>
                </a:solidFill>
                <a:latin typeface="Open Sans"/>
              </a:rPr>
              <a:t>Cutting reinforcements: A different approach is required when encountering reinforced concrete with steel rebar or stranded cable. Loosen the concrete around the rebar to make room for tools. Then you can use a reciprocating saw, bolt cutters, rebar cutters or a torch to cut the individual bars away. If for any reason it becomes necessary to cut cables, you should use a torch to cut one strand at a time to allow for slow de tensioning. </a:t>
            </a:r>
            <a:endParaRPr sz="2800" dirty="0">
              <a:solidFill>
                <a:schemeClr val="dk1"/>
              </a:solidFill>
              <a:latin typeface="Open Sans"/>
            </a:endParaRPr>
          </a:p>
          <a:p>
            <a:pPr marL="457200" indent="-457200" algn="just">
              <a:buClr>
                <a:schemeClr val="dk1"/>
              </a:buClr>
              <a:buSzPts val="3200"/>
              <a:buFont typeface="Noto Sans Symbols"/>
              <a:buChar char="✔"/>
            </a:pPr>
            <a:endParaRPr sz="2800" dirty="0">
              <a:solidFill>
                <a:schemeClr val="dk1"/>
              </a:solidFill>
              <a:latin typeface="Open Sans"/>
            </a:endParaRPr>
          </a:p>
          <a:p>
            <a:pPr marL="457200" indent="-457200" algn="just">
              <a:buClr>
                <a:schemeClr val="dk1"/>
              </a:buClr>
              <a:buSzPts val="3200"/>
              <a:buFont typeface="Noto Sans Symbols"/>
              <a:buChar char="✔"/>
            </a:pPr>
            <a:r>
              <a:rPr lang="en-US" sz="2800" dirty="0">
                <a:solidFill>
                  <a:schemeClr val="dk1"/>
                </a:solidFill>
                <a:latin typeface="Open Sans"/>
              </a:rPr>
              <a:t>8. Shore if necessary</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4"/>
          <p:cNvSpPr txBox="1">
            <a:spLocks noGrp="1"/>
          </p:cNvSpPr>
          <p:nvPr>
            <p:ph type="title"/>
          </p:nvPr>
        </p:nvSpPr>
        <p:spPr>
          <a:xfrm>
            <a:off x="330027" y="2996417"/>
            <a:ext cx="3411980" cy="773321"/>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REVIEW</a:t>
            </a:r>
            <a:r>
              <a:rPr lang="en-US" b="1" dirty="0">
                <a:latin typeface="Open Sans"/>
              </a:rPr>
              <a:t> </a:t>
            </a:r>
          </a:p>
        </p:txBody>
      </p:sp>
      <p:sp>
        <p:nvSpPr>
          <p:cNvPr id="370" name="Google Shape;370;p44"/>
          <p:cNvSpPr txBox="1">
            <a:spLocks noGrp="1"/>
          </p:cNvSpPr>
          <p:nvPr>
            <p:ph type="body" idx="1"/>
          </p:nvPr>
        </p:nvSpPr>
        <p:spPr>
          <a:xfrm>
            <a:off x="4740812" y="2215405"/>
            <a:ext cx="7305684" cy="4525963"/>
          </a:xfrm>
          <a:prstGeom prst="rect">
            <a:avLst/>
          </a:prstGeom>
          <a:noFill/>
          <a:ln>
            <a:noFill/>
          </a:ln>
        </p:spPr>
        <p:txBody>
          <a:bodyPr spcFirstLastPara="1" wrap="square" lIns="91425" tIns="45700" rIns="91425" bIns="45700" anchor="t" anchorCtr="0">
            <a:noAutofit/>
          </a:bodyPr>
          <a:lstStyle/>
          <a:p>
            <a:pPr indent="-457200" algn="just">
              <a:lnSpc>
                <a:spcPct val="100000"/>
              </a:lnSpc>
              <a:spcBef>
                <a:spcPts val="0"/>
              </a:spcBef>
              <a:buSzPts val="3200"/>
              <a:buNone/>
            </a:pPr>
            <a:r>
              <a:rPr lang="en-US" dirty="0">
                <a:latin typeface="Open Sans"/>
                <a:ea typeface="Arial"/>
                <a:cs typeface="Arial"/>
                <a:sym typeface="Arial"/>
              </a:rPr>
              <a:t>Describe the two ways of approaching a located trapped victim. </a:t>
            </a:r>
            <a:endParaRPr dirty="0">
              <a:latin typeface="Open Sans"/>
              <a:ea typeface="Arial"/>
              <a:cs typeface="Arial"/>
              <a:sym typeface="Arial"/>
            </a:endParaRPr>
          </a:p>
          <a:p>
            <a:pPr indent="-457200" algn="just">
              <a:lnSpc>
                <a:spcPct val="100000"/>
              </a:lnSpc>
              <a:spcBef>
                <a:spcPts val="0"/>
              </a:spcBef>
              <a:buSzPts val="3200"/>
              <a:buFont typeface="Noto Sans Symbols"/>
              <a:buChar char="✔"/>
            </a:pPr>
            <a:endParaRPr dirty="0">
              <a:latin typeface="Open Sans"/>
              <a:ea typeface="Arial"/>
              <a:cs typeface="Arial"/>
              <a:sym typeface="Arial"/>
            </a:endParaRPr>
          </a:p>
          <a:p>
            <a:pPr indent="-457200" algn="just">
              <a:lnSpc>
                <a:spcPct val="100000"/>
              </a:lnSpc>
              <a:spcBef>
                <a:spcPts val="0"/>
              </a:spcBef>
              <a:buSzPts val="3200"/>
              <a:buNone/>
            </a:pPr>
            <a:r>
              <a:rPr lang="en-US" dirty="0">
                <a:latin typeface="Open Sans"/>
                <a:ea typeface="Arial"/>
                <a:cs typeface="Arial"/>
                <a:sym typeface="Arial"/>
              </a:rPr>
              <a:t>List the four techniques for accessing and rescuing a victim. </a:t>
            </a:r>
            <a:endParaRPr dirty="0">
              <a:latin typeface="Open Sans"/>
              <a:ea typeface="Arial"/>
              <a:cs typeface="Arial"/>
              <a:sym typeface="Arial"/>
            </a:endParaRPr>
          </a:p>
          <a:p>
            <a:pPr indent="-457200" algn="just">
              <a:lnSpc>
                <a:spcPct val="100000"/>
              </a:lnSpc>
              <a:spcBef>
                <a:spcPts val="0"/>
              </a:spcBef>
              <a:buSzPts val="3200"/>
              <a:buFont typeface="Noto Sans Symbols"/>
              <a:buChar char="✔"/>
            </a:pPr>
            <a:endParaRPr dirty="0">
              <a:latin typeface="Open Sans"/>
              <a:ea typeface="Arial"/>
              <a:cs typeface="Arial"/>
              <a:sym typeface="Arial"/>
            </a:endParaRPr>
          </a:p>
          <a:p>
            <a:pPr indent="-457200" algn="just">
              <a:lnSpc>
                <a:spcPct val="100000"/>
              </a:lnSpc>
              <a:spcBef>
                <a:spcPts val="0"/>
              </a:spcBef>
              <a:buSzPts val="3200"/>
              <a:buNone/>
            </a:pPr>
            <a:r>
              <a:rPr lang="en-US" dirty="0">
                <a:latin typeface="Open Sans"/>
                <a:ea typeface="Arial"/>
                <a:cs typeface="Arial"/>
                <a:sym typeface="Arial"/>
              </a:rPr>
              <a:t>List the five factors to </a:t>
            </a:r>
            <a:r>
              <a:rPr lang="en-US" dirty="0" err="1">
                <a:latin typeface="Open Sans"/>
                <a:ea typeface="Arial"/>
                <a:cs typeface="Arial"/>
                <a:sym typeface="Arial"/>
              </a:rPr>
              <a:t>analyse</a:t>
            </a:r>
            <a:r>
              <a:rPr lang="en-US" dirty="0">
                <a:latin typeface="Open Sans"/>
                <a:ea typeface="Arial"/>
                <a:cs typeface="Arial"/>
                <a:sym typeface="Arial"/>
              </a:rPr>
              <a:t> when evaluating access conditions.</a:t>
            </a:r>
            <a:endParaRPr dirty="0">
              <a:latin typeface="Open Sans"/>
              <a:ea typeface="Arial"/>
              <a:cs typeface="Arial"/>
              <a:sym typeface="Arial"/>
            </a:endParaRPr>
          </a:p>
        </p:txBody>
      </p:sp>
      <p:sp>
        <p:nvSpPr>
          <p:cNvPr id="371" name="Google Shape;3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72" name="Google Shape;37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a:p>
        </p:txBody>
      </p:sp>
      <p:sp>
        <p:nvSpPr>
          <p:cNvPr id="373" name="Google Shape;373;p44"/>
          <p:cNvSpPr txBox="1"/>
          <p:nvPr/>
        </p:nvSpPr>
        <p:spPr>
          <a:xfrm>
            <a:off x="4584231" y="1223247"/>
            <a:ext cx="6125496" cy="954067"/>
          </a:xfrm>
          <a:prstGeom prst="rect">
            <a:avLst/>
          </a:prstGeom>
          <a:noFill/>
          <a:ln>
            <a:noFill/>
          </a:ln>
        </p:spPr>
        <p:txBody>
          <a:bodyPr spcFirstLastPara="1" wrap="square" lIns="91425" tIns="45700" rIns="91425" bIns="45700" anchor="t" anchorCtr="0">
            <a:spAutoFit/>
          </a:bodyPr>
          <a:lstStyle/>
          <a:p>
            <a:pPr marL="457200" lvl="0" indent="-457200" algn="just">
              <a:buClr>
                <a:schemeClr val="dk1"/>
              </a:buClr>
              <a:buSzPts val="3200"/>
            </a:pPr>
            <a:r>
              <a:rPr lang="en-US" sz="2800" dirty="0">
                <a:solidFill>
                  <a:schemeClr val="dk1"/>
                </a:solidFill>
                <a:latin typeface="Open Sans"/>
              </a:rPr>
              <a:t>Upon completing of this lesson, you are able to :-</a:t>
            </a:r>
            <a:endParaRPr sz="2800" dirty="0">
              <a:solidFill>
                <a:schemeClr val="dk1"/>
              </a:solidFill>
              <a:latin typeface="Open Sans"/>
            </a:endParaRPr>
          </a:p>
        </p:txBody>
      </p:sp>
      <p:sp>
        <p:nvSpPr>
          <p:cNvPr id="374" name="Google Shape;374;p44"/>
          <p:cNvSpPr/>
          <p:nvPr/>
        </p:nvSpPr>
        <p:spPr>
          <a:xfrm>
            <a:off x="4030680" y="2204864"/>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a:solidFill>
                <a:srgbClr val="C00000"/>
              </a:solidFill>
              <a:latin typeface="Arial"/>
              <a:ea typeface="Arial"/>
              <a:cs typeface="Arial"/>
              <a:sym typeface="Arial"/>
            </a:endParaRPr>
          </a:p>
        </p:txBody>
      </p:sp>
      <p:sp>
        <p:nvSpPr>
          <p:cNvPr id="375" name="Google Shape;375;p44"/>
          <p:cNvSpPr/>
          <p:nvPr/>
        </p:nvSpPr>
        <p:spPr>
          <a:xfrm>
            <a:off x="4030680" y="3789040"/>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a:solidFill>
                <a:srgbClr val="C00000"/>
              </a:solidFill>
              <a:latin typeface="Arial"/>
              <a:ea typeface="Arial"/>
              <a:cs typeface="Arial"/>
              <a:sym typeface="Arial"/>
            </a:endParaRPr>
          </a:p>
        </p:txBody>
      </p:sp>
      <p:sp>
        <p:nvSpPr>
          <p:cNvPr id="376" name="Google Shape;376;p44"/>
          <p:cNvSpPr/>
          <p:nvPr/>
        </p:nvSpPr>
        <p:spPr>
          <a:xfrm>
            <a:off x="4059872" y="5301208"/>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3</a:t>
            </a:r>
            <a:endParaRPr sz="4000" b="1">
              <a:solidFill>
                <a:srgbClr val="C00000"/>
              </a:solidFill>
              <a:latin typeface="Arial"/>
              <a:ea typeface="Arial"/>
              <a:cs typeface="Arial"/>
              <a:sym typeface="Arial"/>
            </a:endParaRPr>
          </a:p>
        </p:txBody>
      </p:sp>
      <p:pic>
        <p:nvPicPr>
          <p:cNvPr id="10" name="Picture 9"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5"/>
          <p:cNvSpPr txBox="1">
            <a:spLocks noGrp="1"/>
          </p:cNvSpPr>
          <p:nvPr>
            <p:ph type="body" idx="1"/>
          </p:nvPr>
        </p:nvSpPr>
        <p:spPr>
          <a:xfrm>
            <a:off x="3607537" y="602699"/>
            <a:ext cx="7179174" cy="60240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lvl="0" indent="-457200" algn="just">
              <a:lnSpc>
                <a:spcPct val="110000"/>
              </a:lnSpc>
              <a:spcBef>
                <a:spcPts val="0"/>
              </a:spcBef>
              <a:buSzPts val="3200"/>
              <a:buNone/>
            </a:pPr>
            <a:r>
              <a:rPr lang="en-US" dirty="0">
                <a:latin typeface="Open Sans"/>
                <a:ea typeface="Arial"/>
                <a:cs typeface="Arial"/>
                <a:sym typeface="Arial"/>
              </a:rPr>
              <a:t>Describe the procedures for penetrating five different materials: wood, metal, concrete, brick and cinder block. </a:t>
            </a:r>
            <a:endParaRPr dirty="0">
              <a:latin typeface="Open Sans"/>
              <a:ea typeface="Arial"/>
              <a:cs typeface="Arial"/>
            </a:endParaRPr>
          </a:p>
          <a:p>
            <a:pPr lvl="0" indent="-457200" algn="just">
              <a:lnSpc>
                <a:spcPct val="110000"/>
              </a:lnSpc>
              <a:spcBef>
                <a:spcPts val="0"/>
              </a:spcBef>
              <a:buSzPts val="3200"/>
              <a:buFont typeface="Noto Sans Symbols"/>
              <a:buChar char="✔"/>
            </a:pPr>
            <a:endParaRPr dirty="0">
              <a:latin typeface="Open Sans"/>
              <a:ea typeface="Arial"/>
              <a:cs typeface="Arial"/>
              <a:sym typeface="Arial"/>
            </a:endParaRPr>
          </a:p>
          <a:p>
            <a:pPr lvl="0" indent="-457200" algn="just">
              <a:lnSpc>
                <a:spcPct val="110000"/>
              </a:lnSpc>
              <a:spcBef>
                <a:spcPts val="0"/>
              </a:spcBef>
              <a:buSzPts val="3200"/>
              <a:buNone/>
            </a:pPr>
            <a:r>
              <a:rPr lang="en-US" dirty="0">
                <a:latin typeface="Open Sans"/>
                <a:ea typeface="Arial"/>
                <a:cs typeface="Arial"/>
                <a:sym typeface="Arial"/>
              </a:rPr>
              <a:t>Demonstrate in a practical exercise the procedure for cutting and penetrating the five materials listed above, correctly using the required TEA. </a:t>
            </a:r>
            <a:endParaRPr dirty="0">
              <a:latin typeface="Open Sans"/>
              <a:ea typeface="Arial"/>
              <a:cs typeface="Arial"/>
            </a:endParaRPr>
          </a:p>
          <a:p>
            <a:pPr lvl="0" indent="-457200" algn="just">
              <a:lnSpc>
                <a:spcPct val="110000"/>
              </a:lnSpc>
              <a:spcBef>
                <a:spcPts val="0"/>
              </a:spcBef>
              <a:buSzPts val="3200"/>
              <a:buFont typeface="Noto Sans Symbols"/>
              <a:buChar char="✔"/>
            </a:pPr>
            <a:endParaRPr dirty="0">
              <a:latin typeface="Open Sans"/>
              <a:ea typeface="Arial"/>
              <a:cs typeface="Arial"/>
              <a:sym typeface="Arial"/>
            </a:endParaRPr>
          </a:p>
          <a:p>
            <a:pPr lvl="0" indent="-457200" algn="just">
              <a:lnSpc>
                <a:spcPct val="110000"/>
              </a:lnSpc>
              <a:spcBef>
                <a:spcPts val="0"/>
              </a:spcBef>
              <a:buSzPts val="3200"/>
              <a:buNone/>
            </a:pPr>
            <a:r>
              <a:rPr lang="en-US" dirty="0">
                <a:latin typeface="Open Sans"/>
                <a:ea typeface="Arial"/>
                <a:cs typeface="Arial"/>
                <a:sym typeface="Arial"/>
              </a:rPr>
              <a:t>List the steps for removing rubble.</a:t>
            </a:r>
            <a:endParaRPr dirty="0">
              <a:latin typeface="Open Sans"/>
              <a:ea typeface="Arial"/>
              <a:cs typeface="Arial"/>
            </a:endParaRPr>
          </a:p>
        </p:txBody>
      </p:sp>
      <p:sp>
        <p:nvSpPr>
          <p:cNvPr id="382" name="Google Shape;38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83" name="Google Shape;38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
        <p:nvSpPr>
          <p:cNvPr id="384" name="Google Shape;384;p45"/>
          <p:cNvSpPr/>
          <p:nvPr/>
        </p:nvSpPr>
        <p:spPr>
          <a:xfrm>
            <a:off x="2904182" y="979353"/>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a:solidFill>
                <a:srgbClr val="C00000"/>
              </a:solidFill>
              <a:latin typeface="Arial"/>
              <a:ea typeface="Arial"/>
              <a:cs typeface="Arial"/>
              <a:sym typeface="Arial"/>
            </a:endParaRPr>
          </a:p>
        </p:txBody>
      </p:sp>
      <p:sp>
        <p:nvSpPr>
          <p:cNvPr id="385" name="Google Shape;385;p45"/>
          <p:cNvSpPr/>
          <p:nvPr/>
        </p:nvSpPr>
        <p:spPr>
          <a:xfrm>
            <a:off x="2877230" y="2843421"/>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a:solidFill>
                <a:srgbClr val="C00000"/>
              </a:solidFill>
              <a:latin typeface="Arial"/>
              <a:ea typeface="Arial"/>
              <a:cs typeface="Arial"/>
              <a:sym typeface="Arial"/>
            </a:endParaRPr>
          </a:p>
        </p:txBody>
      </p:sp>
      <p:sp>
        <p:nvSpPr>
          <p:cNvPr id="386" name="Google Shape;386;p45"/>
          <p:cNvSpPr/>
          <p:nvPr/>
        </p:nvSpPr>
        <p:spPr>
          <a:xfrm>
            <a:off x="2919947" y="5127218"/>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rPr>
              <a:t>6</a:t>
            </a:r>
            <a:endParaRPr sz="4000" b="1">
              <a:solidFill>
                <a:srgbClr val="C00000"/>
              </a:solidFill>
              <a:latin typeface="Arial"/>
              <a:ea typeface="Arial"/>
              <a:cs typeface="Arial"/>
              <a:sym typeface="Arial"/>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7" y="3230214"/>
            <a:ext cx="4052325"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latin typeface="Open sans"/>
              </a:rPr>
              <a:t>Any question ? </a:t>
            </a:r>
          </a:p>
        </p:txBody>
      </p:sp>
      <p:sp>
        <p:nvSpPr>
          <p:cNvPr id="223" name="Ensure your safety and the safety of your crew, the patient, and bystanders…"/>
          <p:cNvSpPr txBox="1"/>
          <p:nvPr/>
        </p:nvSpPr>
        <p:spPr>
          <a:xfrm>
            <a:off x="5004915" y="1896739"/>
            <a:ext cx="7238167" cy="1156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4"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6"/>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4" y="112698"/>
            <a:ext cx="1115571" cy="1214299"/>
          </a:xfrm>
          <a:prstGeom prst="rect">
            <a:avLst/>
          </a:prstGeom>
        </p:spPr>
      </p:pic>
      <p:sp>
        <p:nvSpPr>
          <p:cNvPr id="8" name="Rectangle 7"/>
          <p:cNvSpPr/>
          <p:nvPr/>
        </p:nvSpPr>
        <p:spPr>
          <a:xfrm>
            <a:off x="0" y="6207360"/>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a:p>
        </p:txBody>
      </p:sp>
      <p:pic>
        <p:nvPicPr>
          <p:cNvPr id="3" name="Picture 2"/>
          <p:cNvPicPr>
            <a:picLocks noChangeAspect="1"/>
          </p:cNvPicPr>
          <p:nvPr/>
        </p:nvPicPr>
        <p:blipFill>
          <a:blip r:embed="rId5"/>
          <a:stretch>
            <a:fillRect/>
          </a:stretch>
        </p:blipFill>
        <p:spPr>
          <a:xfrm>
            <a:off x="6711442" y="1765970"/>
            <a:ext cx="3368693" cy="3368693"/>
          </a:xfrm>
          <a:prstGeom prst="rect">
            <a:avLst/>
          </a:prstGeom>
        </p:spPr>
      </p:pic>
      <p:pic>
        <p:nvPicPr>
          <p:cNvPr id="10" name="Picture 9"/>
          <p:cNvPicPr>
            <a:picLocks noChangeAspect="1"/>
          </p:cNvPicPr>
          <p:nvPr/>
        </p:nvPicPr>
        <p:blipFill>
          <a:blip r:embed="rId6"/>
          <a:stretch>
            <a:fillRect/>
          </a:stretch>
        </p:blipFill>
        <p:spPr>
          <a:xfrm>
            <a:off x="10817618" y="6619"/>
            <a:ext cx="1387082" cy="1227775"/>
          </a:xfrm>
          <a:prstGeom prst="rect">
            <a:avLst/>
          </a:prstGeom>
          <a:noFill/>
          <a:ln>
            <a:noFill/>
          </a:ln>
        </p:spPr>
      </p:pic>
      <p:pic>
        <p:nvPicPr>
          <p:cNvPr id="11" name="Picture 10"/>
          <p:cNvPicPr>
            <a:picLocks noChangeAspect="1"/>
          </p:cNvPicPr>
          <p:nvPr/>
        </p:nvPicPr>
        <p:blipFill>
          <a:blip r:embed="rId7"/>
          <a:stretch>
            <a:fillRect/>
          </a:stretch>
        </p:blipFill>
        <p:spPr>
          <a:xfrm>
            <a:off x="-12340" y="-26779"/>
            <a:ext cx="1709256" cy="1119067"/>
          </a:xfrm>
          <a:prstGeom prst="rect">
            <a:avLst/>
          </a:prstGeom>
          <a:noFill/>
          <a:ln>
            <a:noFill/>
          </a:ln>
        </p:spPr>
      </p:pic>
    </p:spTree>
    <p:extLst>
      <p:ext uri="{BB962C8B-B14F-4D97-AF65-F5344CB8AC3E}">
        <p14:creationId xmlns:p14="http://schemas.microsoft.com/office/powerpoint/2010/main" val="3481094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7" y="3230214"/>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marL="45720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4"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6"/>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5499" y="112698"/>
            <a:ext cx="1408346" cy="1214299"/>
          </a:xfrm>
          <a:prstGeom prst="rect">
            <a:avLst/>
          </a:prstGeom>
        </p:spPr>
      </p:pic>
      <p:pic>
        <p:nvPicPr>
          <p:cNvPr id="3" name="Picture 2"/>
          <p:cNvPicPr>
            <a:picLocks noChangeAspect="1"/>
          </p:cNvPicPr>
          <p:nvPr/>
        </p:nvPicPr>
        <p:blipFill>
          <a:blip r:embed="rId5"/>
          <a:stretch>
            <a:fillRect/>
          </a:stretch>
        </p:blipFill>
        <p:spPr>
          <a:xfrm>
            <a:off x="5362977" y="1326997"/>
            <a:ext cx="5659694" cy="4863183"/>
          </a:xfrm>
          <a:prstGeom prst="rect">
            <a:avLst/>
          </a:prstGeom>
        </p:spPr>
      </p:pic>
      <p:sp>
        <p:nvSpPr>
          <p:cNvPr id="9" name="Rectangle 8"/>
          <p:cNvSpPr/>
          <p:nvPr/>
        </p:nvSpPr>
        <p:spPr>
          <a:xfrm>
            <a:off x="0" y="6207360"/>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a:p>
        </p:txBody>
      </p:sp>
      <p:pic>
        <p:nvPicPr>
          <p:cNvPr id="10" name="Picture 9"/>
          <p:cNvPicPr>
            <a:picLocks noChangeAspect="1"/>
          </p:cNvPicPr>
          <p:nvPr/>
        </p:nvPicPr>
        <p:blipFill>
          <a:blip r:embed="rId6"/>
          <a:stretch>
            <a:fillRect/>
          </a:stretch>
        </p:blipFill>
        <p:spPr>
          <a:xfrm>
            <a:off x="1" y="0"/>
            <a:ext cx="1837592" cy="1234394"/>
          </a:xfrm>
          <a:prstGeom prst="rect">
            <a:avLst/>
          </a:prstGeom>
          <a:noFill/>
          <a:ln>
            <a:noFill/>
          </a:ln>
        </p:spPr>
      </p:pic>
      <p:pic>
        <p:nvPicPr>
          <p:cNvPr id="11" name="Picture 10"/>
          <p:cNvPicPr>
            <a:picLocks noChangeAspect="1"/>
          </p:cNvPicPr>
          <p:nvPr/>
        </p:nvPicPr>
        <p:blipFill>
          <a:blip r:embed="rId7"/>
          <a:stretch>
            <a:fillRect/>
          </a:stretch>
        </p:blipFill>
        <p:spPr>
          <a:xfrm>
            <a:off x="10682654" y="6619"/>
            <a:ext cx="1522046" cy="1227775"/>
          </a:xfrm>
          <a:prstGeom prst="rect">
            <a:avLst/>
          </a:prstGeom>
          <a:noFill/>
          <a:ln>
            <a:noFill/>
          </a:ln>
        </p:spPr>
      </p:pic>
      <p:pic>
        <p:nvPicPr>
          <p:cNvPr id="6" name="Picture 5">
            <a:extLst>
              <a:ext uri="{FF2B5EF4-FFF2-40B4-BE49-F238E27FC236}">
                <a16:creationId xmlns:a16="http://schemas.microsoft.com/office/drawing/2014/main" id="{B34CA96A-DBE4-90D4-F8B7-34DFA0DBB891}"/>
              </a:ext>
            </a:extLst>
          </p:cNvPr>
          <p:cNvPicPr>
            <a:picLocks noChangeAspect="1"/>
          </p:cNvPicPr>
          <p:nvPr/>
        </p:nvPicPr>
        <p:blipFill>
          <a:blip r:embed="rId7"/>
          <a:stretch>
            <a:fillRect/>
          </a:stretch>
        </p:blipFill>
        <p:spPr>
          <a:xfrm>
            <a:off x="5362977" y="1300517"/>
            <a:ext cx="5739388" cy="5349050"/>
          </a:xfrm>
          <a:prstGeom prst="rect">
            <a:avLst/>
          </a:prstGeom>
          <a:noFill/>
          <a:ln>
            <a:noFill/>
          </a:ln>
        </p:spPr>
      </p:pic>
    </p:spTree>
    <p:extLst>
      <p:ext uri="{BB962C8B-B14F-4D97-AF65-F5344CB8AC3E}">
        <p14:creationId xmlns:p14="http://schemas.microsoft.com/office/powerpoint/2010/main" val="317418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638233" y="2709364"/>
            <a:ext cx="3835293" cy="1131116"/>
          </a:xfrm>
          <a:prstGeom prst="rect">
            <a:avLst/>
          </a:prstGeom>
          <a:noFill/>
          <a:ln>
            <a:noFill/>
          </a:ln>
        </p:spPr>
        <p:txBody>
          <a:bodyPr spcFirstLastPara="1" wrap="square" lIns="91425" tIns="45700" rIns="91425" bIns="45700" anchor="ctr" anchorCtr="0">
            <a:noAutofit/>
          </a:bodyPr>
          <a:lstStyle/>
          <a:p>
            <a:pPr algn="just">
              <a:buClr>
                <a:srgbClr val="C00000"/>
              </a:buClr>
              <a:buSzPts val="4000"/>
            </a:pPr>
            <a:r>
              <a:rPr lang="en-US" sz="4000" b="1" dirty="0">
                <a:solidFill>
                  <a:srgbClr val="C00000"/>
                </a:solidFill>
                <a:latin typeface="Open sans"/>
                <a:sym typeface="Arial"/>
              </a:rPr>
              <a:t>APPROACH STRATEGIES</a:t>
            </a:r>
            <a:endParaRPr sz="4000" b="1" dirty="0">
              <a:solidFill>
                <a:srgbClr val="C00000"/>
              </a:solidFill>
              <a:latin typeface="Open sans"/>
              <a:sym typeface="Arial"/>
            </a:endParaRPr>
          </a:p>
        </p:txBody>
      </p:sp>
      <p:sp>
        <p:nvSpPr>
          <p:cNvPr id="135" name="Google Shape;135;p17"/>
          <p:cNvSpPr txBox="1">
            <a:spLocks noGrp="1"/>
          </p:cNvSpPr>
          <p:nvPr>
            <p:ph type="body" idx="1"/>
          </p:nvPr>
        </p:nvSpPr>
        <p:spPr>
          <a:xfrm>
            <a:off x="4600135" y="1382226"/>
            <a:ext cx="6847293" cy="5071110"/>
          </a:xfrm>
          <a:prstGeom prst="rect">
            <a:avLst/>
          </a:prstGeom>
          <a:noFill/>
          <a:ln>
            <a:noFill/>
          </a:ln>
        </p:spPr>
        <p:txBody>
          <a:bodyPr spcFirstLastPara="1" wrap="square" lIns="91425" tIns="45700" rIns="91425" bIns="45700" anchor="t" anchorCtr="0">
            <a:noAutofit/>
          </a:bodyPr>
          <a:lstStyle/>
          <a:p>
            <a:pPr indent="-457200" algn="just">
              <a:lnSpc>
                <a:spcPct val="100000"/>
              </a:lnSpc>
              <a:buSzPts val="3200"/>
            </a:pPr>
            <a:r>
              <a:rPr lang="en-US" dirty="0">
                <a:latin typeface="Open Sans"/>
                <a:ea typeface="Arial"/>
                <a:cs typeface="Arial"/>
                <a:sym typeface="Arial"/>
              </a:rPr>
              <a:t>Approach Strategies Once the search has ended and the trapped victim has been located, it is then necessary to make a decision on how to approach the victim.</a:t>
            </a:r>
            <a:endParaRPr dirty="0">
              <a:latin typeface="Open Sans"/>
              <a:ea typeface="Arial"/>
              <a:cs typeface="Arial"/>
            </a:endParaRPr>
          </a:p>
          <a:p>
            <a:pPr indent="-457200" algn="just">
              <a:lnSpc>
                <a:spcPct val="100000"/>
              </a:lnSpc>
              <a:buSzPts val="3200"/>
            </a:pPr>
            <a:endParaRPr dirty="0">
              <a:latin typeface="Open Sans"/>
              <a:ea typeface="Arial"/>
              <a:cs typeface="Arial"/>
              <a:sym typeface="Arial"/>
            </a:endParaRPr>
          </a:p>
          <a:p>
            <a:pPr indent="-457200" algn="just">
              <a:lnSpc>
                <a:spcPct val="100000"/>
              </a:lnSpc>
              <a:buSzPts val="3200"/>
            </a:pPr>
            <a:r>
              <a:rPr lang="en-US" dirty="0">
                <a:latin typeface="Open Sans"/>
                <a:ea typeface="Arial"/>
                <a:cs typeface="Arial"/>
                <a:sym typeface="Arial"/>
              </a:rPr>
              <a:t>There are two type of Approach </a:t>
            </a:r>
            <a:endParaRPr dirty="0">
              <a:latin typeface="Open Sans"/>
              <a:ea typeface="Arial"/>
              <a:cs typeface="Arial"/>
            </a:endParaRPr>
          </a:p>
          <a:p>
            <a:pPr indent="-457200" algn="just">
              <a:lnSpc>
                <a:spcPct val="100000"/>
              </a:lnSpc>
              <a:buSzPts val="3200"/>
            </a:pPr>
            <a:r>
              <a:rPr lang="en-US" dirty="0">
                <a:latin typeface="Open Sans"/>
                <a:ea typeface="Arial"/>
                <a:cs typeface="Arial"/>
                <a:sym typeface="Arial"/>
              </a:rPr>
              <a:t>Vertical Approach </a:t>
            </a:r>
            <a:endParaRPr dirty="0">
              <a:latin typeface="Open Sans"/>
              <a:ea typeface="Arial"/>
              <a:cs typeface="Arial"/>
            </a:endParaRPr>
          </a:p>
          <a:p>
            <a:pPr indent="-457200" algn="just">
              <a:lnSpc>
                <a:spcPct val="100000"/>
              </a:lnSpc>
              <a:buSzPts val="3200"/>
            </a:pPr>
            <a:r>
              <a:rPr lang="en-US" dirty="0">
                <a:latin typeface="Open Sans"/>
                <a:ea typeface="Arial"/>
                <a:cs typeface="Arial"/>
                <a:sym typeface="Arial"/>
              </a:rPr>
              <a:t>Horizontal Approach </a:t>
            </a:r>
            <a:endParaRPr dirty="0">
              <a:latin typeface="Open Sans"/>
              <a:ea typeface="Arial"/>
              <a:cs typeface="Arial"/>
            </a:endParaRPr>
          </a:p>
          <a:p>
            <a:pPr marL="0" lvl="0" indent="0" algn="just" rtl="0">
              <a:lnSpc>
                <a:spcPct val="90000"/>
              </a:lnSpc>
              <a:spcBef>
                <a:spcPts val="1000"/>
              </a:spcBef>
              <a:spcAft>
                <a:spcPts val="0"/>
              </a:spcAft>
              <a:buClr>
                <a:schemeClr val="dk1"/>
              </a:buClr>
              <a:buSzPts val="3200"/>
              <a:buNone/>
            </a:pPr>
            <a:endParaRPr sz="3200" dirty="0">
              <a:solidFill>
                <a:schemeClr val="dk1"/>
              </a:solidFill>
              <a:latin typeface="Arial"/>
              <a:ea typeface="Arial"/>
              <a:cs typeface="Arial"/>
              <a:sym typeface="Arial"/>
            </a:endParaRPr>
          </a:p>
        </p:txBody>
      </p:sp>
      <p:sp>
        <p:nvSpPr>
          <p:cNvPr id="136" name="Google Shape;1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37" name="Google Shape;13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830910" y="283779"/>
            <a:ext cx="1150883" cy="132430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740229" y="3024078"/>
            <a:ext cx="4818744" cy="748245"/>
          </a:xfrm>
          <a:prstGeom prst="rect">
            <a:avLst/>
          </a:prstGeom>
          <a:noFill/>
          <a:ln>
            <a:noFill/>
          </a:ln>
        </p:spPr>
        <p:txBody>
          <a:bodyPr spcFirstLastPara="1" wrap="square" lIns="91425" tIns="45700" rIns="91425" bIns="45700" anchor="ctr" anchorCtr="0">
            <a:noAutofit/>
          </a:bodyPr>
          <a:lstStyle/>
          <a:p>
            <a:pPr marL="0" lvl="0" indent="0" algn="just">
              <a:buClr>
                <a:srgbClr val="C00000"/>
              </a:buClr>
              <a:buSzPts val="4000"/>
            </a:pPr>
            <a:r>
              <a:rPr lang="en-US" sz="4000" b="1" dirty="0">
                <a:solidFill>
                  <a:srgbClr val="C00000"/>
                </a:solidFill>
                <a:latin typeface="Open sans"/>
                <a:sym typeface="Arial"/>
              </a:rPr>
              <a:t>APPROACH STRATEGIES</a:t>
            </a:r>
          </a:p>
        </p:txBody>
      </p:sp>
      <p:sp>
        <p:nvSpPr>
          <p:cNvPr id="143" name="Google Shape;14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44" name="Google Shape;1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pic>
        <p:nvPicPr>
          <p:cNvPr id="145" name="Google Shape;145;p18"/>
          <p:cNvPicPr preferRelativeResize="0"/>
          <p:nvPr/>
        </p:nvPicPr>
        <p:blipFill rotWithShape="1">
          <a:blip r:embed="rId3">
            <a:alphaModFix/>
          </a:blip>
          <a:srcRect/>
          <a:stretch/>
        </p:blipFill>
        <p:spPr>
          <a:xfrm>
            <a:off x="5602514" y="1701382"/>
            <a:ext cx="6275776" cy="4393040"/>
          </a:xfrm>
          <a:prstGeom prst="rect">
            <a:avLst/>
          </a:prstGeom>
          <a:noFill/>
          <a:ln>
            <a:noFill/>
          </a:ln>
        </p:spPr>
      </p:pic>
      <p:pic>
        <p:nvPicPr>
          <p:cNvPr id="10" name="Picture 9" descr="C:\Users\spicygarg\Downloads\WhatsApp Image 2025-09-09 at 4.44.59 PM (1).jpeg"/>
          <p:cNvPicPr>
            <a:picLocks noChangeAspect="1" noChangeArrowheads="1"/>
          </p:cNvPicPr>
          <p:nvPr/>
        </p:nvPicPr>
        <p:blipFill>
          <a:blip r:embed="rId4"/>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5"/>
          <a:srcRect/>
          <a:stretch>
            <a:fillRect/>
          </a:stretch>
        </p:blipFill>
        <p:spPr bwMode="auto">
          <a:xfrm>
            <a:off x="10783615" y="0"/>
            <a:ext cx="1408386" cy="162060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450166" y="2335237"/>
            <a:ext cx="3545059" cy="1445021"/>
          </a:xfrm>
          <a:prstGeom prst="rect">
            <a:avLst/>
          </a:prstGeom>
          <a:noFill/>
          <a:ln>
            <a:noFill/>
          </a:ln>
        </p:spPr>
        <p:txBody>
          <a:bodyPr spcFirstLastPara="1" wrap="square" lIns="91425" tIns="45700" rIns="91425" bIns="45700" anchor="ctr" anchorCtr="0">
            <a:normAutofit/>
          </a:bodyPr>
          <a:lstStyle/>
          <a:p>
            <a:pPr algn="just">
              <a:buClr>
                <a:srgbClr val="C00000"/>
              </a:buClr>
              <a:buSzPts val="4000"/>
            </a:pPr>
            <a:r>
              <a:rPr lang="en-US" sz="4000" b="1" dirty="0">
                <a:solidFill>
                  <a:srgbClr val="C00000"/>
                </a:solidFill>
                <a:latin typeface="Open sans"/>
                <a:sym typeface="Arial"/>
              </a:rPr>
              <a:t>APPROACH STRATEGIES</a:t>
            </a:r>
          </a:p>
        </p:txBody>
      </p:sp>
      <p:sp>
        <p:nvSpPr>
          <p:cNvPr id="155" name="Google Shape;1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56" name="Google Shape;15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pic>
        <p:nvPicPr>
          <p:cNvPr id="157" name="Google Shape;157;p19"/>
          <p:cNvPicPr preferRelativeResize="0"/>
          <p:nvPr/>
        </p:nvPicPr>
        <p:blipFill rotWithShape="1">
          <a:blip r:embed="rId3">
            <a:alphaModFix/>
          </a:blip>
          <a:srcRect/>
          <a:stretch/>
        </p:blipFill>
        <p:spPr>
          <a:xfrm>
            <a:off x="4248442" y="1350498"/>
            <a:ext cx="7943558" cy="5483399"/>
          </a:xfrm>
          <a:prstGeom prst="rect">
            <a:avLst/>
          </a:prstGeom>
          <a:noFill/>
          <a:ln>
            <a:noFill/>
          </a:ln>
        </p:spPr>
      </p:pic>
      <p:pic>
        <p:nvPicPr>
          <p:cNvPr id="6" name="Picture 5" descr="C:\Users\spicygarg\Downloads\WhatsApp Image 2025-09-09 at 4.44.59 PM (1).jpeg"/>
          <p:cNvPicPr>
            <a:picLocks noChangeAspect="1" noChangeArrowheads="1"/>
          </p:cNvPicPr>
          <p:nvPr/>
        </p:nvPicPr>
        <p:blipFill>
          <a:blip r:embed="rId4"/>
          <a:srcRect/>
          <a:stretch>
            <a:fillRect/>
          </a:stretch>
        </p:blipFill>
        <p:spPr bwMode="auto">
          <a:xfrm>
            <a:off x="0" y="-1"/>
            <a:ext cx="1592317" cy="1111015"/>
          </a:xfrm>
          <a:prstGeom prst="rect">
            <a:avLst/>
          </a:prstGeom>
          <a:noFill/>
        </p:spPr>
      </p:pic>
      <p:pic>
        <p:nvPicPr>
          <p:cNvPr id="7" name="Picture 4" descr="C:\Users\spicygarg\Downloads\WhatsApp Image 2025-09-09 at 4.44.59 PM.jpeg"/>
          <p:cNvPicPr>
            <a:picLocks noChangeAspect="1" noChangeArrowheads="1"/>
          </p:cNvPicPr>
          <p:nvPr/>
        </p:nvPicPr>
        <p:blipFill>
          <a:blip r:embed="rId5"/>
          <a:srcRect/>
          <a:stretch>
            <a:fillRect/>
          </a:stretch>
        </p:blipFill>
        <p:spPr bwMode="auto">
          <a:xfrm>
            <a:off x="10986313" y="0"/>
            <a:ext cx="1205688" cy="138736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248409" y="2824105"/>
            <a:ext cx="3929695" cy="7482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Arial"/>
                <a:ea typeface="Arial"/>
                <a:cs typeface="Arial"/>
                <a:sym typeface="Arial"/>
              </a:rPr>
              <a:t>ACCESS AND RESCUE TECHNIQUES</a:t>
            </a:r>
            <a:endParaRPr lang="en-US" sz="4000" b="1" cap="none" dirty="0">
              <a:solidFill>
                <a:srgbClr val="C00000"/>
              </a:solidFill>
              <a:latin typeface="Arial"/>
              <a:ea typeface="Arial"/>
              <a:cs typeface="Arial"/>
              <a:sym typeface="Arial"/>
            </a:endParaRPr>
          </a:p>
        </p:txBody>
      </p:sp>
      <p:sp>
        <p:nvSpPr>
          <p:cNvPr id="163" name="Google Shape;163;p20"/>
          <p:cNvSpPr txBox="1">
            <a:spLocks noGrp="1"/>
          </p:cNvSpPr>
          <p:nvPr>
            <p:ph type="body" idx="1"/>
          </p:nvPr>
        </p:nvSpPr>
        <p:spPr>
          <a:xfrm>
            <a:off x="4811151" y="1382226"/>
            <a:ext cx="6901473" cy="507111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3200"/>
              <a:buFont typeface="Noto Sans Symbols"/>
              <a:buChar char="▪"/>
            </a:pPr>
            <a:r>
              <a:rPr lang="en-US" dirty="0">
                <a:latin typeface="Open Sans"/>
                <a:ea typeface="Arial"/>
                <a:cs typeface="Arial"/>
                <a:sym typeface="Arial"/>
              </a:rPr>
              <a:t>Removing rubble</a:t>
            </a:r>
            <a:endParaRPr dirty="0">
              <a:latin typeface="Open Sans"/>
              <a:ea typeface="Arial"/>
              <a:cs typeface="Arial"/>
            </a:endParaRPr>
          </a:p>
          <a:p>
            <a:pPr marL="0" lvl="0" indent="0" algn="just"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dirty="0">
                <a:latin typeface="Open Sans"/>
                <a:ea typeface="Arial"/>
                <a:cs typeface="Arial"/>
                <a:sym typeface="Arial"/>
              </a:rPr>
              <a:t>Shoring </a:t>
            </a:r>
            <a:endParaRPr dirty="0">
              <a:latin typeface="Open Sans"/>
              <a:ea typeface="Arial"/>
              <a:cs typeface="Arial"/>
            </a:endParaRPr>
          </a:p>
          <a:p>
            <a:pPr marL="228600" lvl="0" indent="-25400" algn="just" rtl="0">
              <a:lnSpc>
                <a:spcPct val="90000"/>
              </a:lnSpc>
              <a:spcBef>
                <a:spcPts val="1000"/>
              </a:spcBef>
              <a:spcAft>
                <a:spcPts val="0"/>
              </a:spcAft>
              <a:buClr>
                <a:schemeClr val="dk1"/>
              </a:buClr>
              <a:buSzPts val="3200"/>
              <a:buFont typeface="Noto Sans Symbols"/>
              <a:buNone/>
            </a:pPr>
            <a:endParaRPr dirty="0">
              <a:latin typeface="Open Sans"/>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dirty="0">
                <a:latin typeface="Open Sans"/>
                <a:ea typeface="Arial"/>
                <a:cs typeface="Arial"/>
                <a:sym typeface="Arial"/>
              </a:rPr>
              <a:t>Cutting and penetrating </a:t>
            </a:r>
            <a:endParaRPr dirty="0">
              <a:latin typeface="Open Sans"/>
              <a:ea typeface="Arial"/>
              <a:cs typeface="Arial"/>
            </a:endParaRPr>
          </a:p>
          <a:p>
            <a:pPr marL="228600" lvl="0" indent="-25400" algn="just" rtl="0">
              <a:lnSpc>
                <a:spcPct val="90000"/>
              </a:lnSpc>
              <a:spcBef>
                <a:spcPts val="1000"/>
              </a:spcBef>
              <a:spcAft>
                <a:spcPts val="0"/>
              </a:spcAft>
              <a:buClr>
                <a:schemeClr val="dk1"/>
              </a:buClr>
              <a:buSzPts val="3200"/>
              <a:buFont typeface="Noto Sans Symbols"/>
              <a:buNone/>
            </a:pPr>
            <a:endParaRPr dirty="0">
              <a:latin typeface="Open Sans"/>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dirty="0">
                <a:latin typeface="Open Sans"/>
                <a:ea typeface="Arial"/>
                <a:cs typeface="Arial"/>
                <a:sym typeface="Arial"/>
              </a:rPr>
              <a:t>Lifting and stabilizing loads</a:t>
            </a:r>
            <a:endParaRPr dirty="0">
              <a:latin typeface="Open Sans"/>
              <a:ea typeface="Arial"/>
              <a:cs typeface="Arial"/>
              <a:sym typeface="Arial"/>
            </a:endParaRPr>
          </a:p>
        </p:txBody>
      </p:sp>
      <p:sp>
        <p:nvSpPr>
          <p:cNvPr id="164" name="Google Shape;16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65" name="Google Shape;1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511139" y="2509021"/>
            <a:ext cx="3512221" cy="748245"/>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EVALUATING ACCESS CONDITIONS</a:t>
            </a:r>
            <a:endParaRPr lang="en-US" sz="4000" b="1" cap="none" dirty="0">
              <a:solidFill>
                <a:srgbClr val="C00000"/>
              </a:solidFill>
              <a:latin typeface="Open Sans"/>
              <a:ea typeface="Arial"/>
              <a:cs typeface="Arial"/>
              <a:sym typeface="Arial"/>
            </a:endParaRPr>
          </a:p>
        </p:txBody>
      </p:sp>
      <p:sp>
        <p:nvSpPr>
          <p:cNvPr id="171" name="Google Shape;171;p21"/>
          <p:cNvSpPr txBox="1">
            <a:spLocks noGrp="1"/>
          </p:cNvSpPr>
          <p:nvPr>
            <p:ph type="body" idx="1"/>
          </p:nvPr>
        </p:nvSpPr>
        <p:spPr>
          <a:xfrm>
            <a:off x="4515729" y="1484784"/>
            <a:ext cx="7268903" cy="3810000"/>
          </a:xfrm>
          <a:prstGeom prst="rect">
            <a:avLst/>
          </a:prstGeom>
          <a:noFill/>
          <a:ln>
            <a:noFill/>
          </a:ln>
        </p:spPr>
        <p:txBody>
          <a:bodyPr spcFirstLastPara="1" wrap="square" lIns="91425" tIns="45700" rIns="91425" bIns="45700" anchor="t" anchorCtr="0">
            <a:noAutofit/>
          </a:bodyPr>
          <a:lstStyle/>
          <a:p>
            <a:pPr marL="228600" indent="-228600" algn="just">
              <a:spcBef>
                <a:spcPts val="0"/>
              </a:spcBef>
              <a:buSzPts val="3200"/>
              <a:buFont typeface="Noto Sans Symbols"/>
              <a:buChar char="▪"/>
            </a:pPr>
            <a:r>
              <a:rPr lang="en-US" dirty="0">
                <a:latin typeface="Open Sans"/>
                <a:ea typeface="Arial"/>
                <a:cs typeface="Arial"/>
                <a:sym typeface="Arial"/>
              </a:rPr>
              <a:t>At this point, the search has been conducted and victims located. Now the focus is to analyses access points to make sure the route is safe for victim extrication efforts to begin. </a:t>
            </a:r>
            <a:endParaRPr dirty="0">
              <a:latin typeface="Open Sans"/>
              <a:ea typeface="Arial"/>
              <a:cs typeface="Arial"/>
            </a:endParaRPr>
          </a:p>
          <a:p>
            <a:pPr marL="228600" indent="-25400" algn="just">
              <a:spcBef>
                <a:spcPts val="1000"/>
              </a:spcBef>
              <a:buSzPts val="3200"/>
              <a:buFont typeface="Noto Sans Symbols"/>
              <a:buNone/>
            </a:pPr>
            <a:endParaRPr dirty="0">
              <a:latin typeface="Open Sans"/>
              <a:ea typeface="Arial"/>
              <a:cs typeface="Arial"/>
              <a:sym typeface="Arial"/>
            </a:endParaRPr>
          </a:p>
          <a:p>
            <a:pPr marL="228600" indent="-228600" algn="just">
              <a:spcBef>
                <a:spcPts val="1000"/>
              </a:spcBef>
              <a:buSzPts val="3200"/>
              <a:buFont typeface="Noto Sans Symbols"/>
              <a:buChar char="▪"/>
            </a:pPr>
            <a:r>
              <a:rPr lang="en-US" dirty="0">
                <a:latin typeface="Open Sans"/>
                <a:ea typeface="Arial"/>
                <a:cs typeface="Arial"/>
                <a:sym typeface="Arial"/>
              </a:rPr>
              <a:t>The following five steps must also be taken:</a:t>
            </a:r>
            <a:endParaRPr dirty="0">
              <a:latin typeface="Open Sans"/>
              <a:ea typeface="Arial"/>
              <a:cs typeface="Arial"/>
              <a:sym typeface="Arial"/>
            </a:endParaRPr>
          </a:p>
        </p:txBody>
      </p:sp>
      <p:sp>
        <p:nvSpPr>
          <p:cNvPr id="172" name="Google Shape;17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73" name="Google Shape;1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524148" y="2698508"/>
            <a:ext cx="3728538" cy="748245"/>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EVALUATING ACCESS CONDITIONS</a:t>
            </a:r>
            <a:endParaRPr lang="en-US" sz="4000" b="1" cap="none" dirty="0">
              <a:solidFill>
                <a:srgbClr val="C00000"/>
              </a:solidFill>
              <a:latin typeface="Open Sans"/>
              <a:ea typeface="Arial"/>
              <a:cs typeface="Arial"/>
              <a:sym typeface="Arial"/>
            </a:endParaRPr>
          </a:p>
        </p:txBody>
      </p:sp>
      <p:sp>
        <p:nvSpPr>
          <p:cNvPr id="179" name="Google Shape;179;p22"/>
          <p:cNvSpPr txBox="1">
            <a:spLocks noGrp="1"/>
          </p:cNvSpPr>
          <p:nvPr>
            <p:ph type="body" idx="1"/>
          </p:nvPr>
        </p:nvSpPr>
        <p:spPr>
          <a:xfrm>
            <a:off x="4499429" y="1382226"/>
            <a:ext cx="7285203" cy="507111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3600" dirty="0">
                <a:solidFill>
                  <a:srgbClr val="FF0000"/>
                </a:solidFill>
                <a:latin typeface="Arial"/>
                <a:ea typeface="Arial"/>
                <a:cs typeface="Arial"/>
                <a:sym typeface="Arial"/>
              </a:rPr>
              <a:t>1.Ensure utilities are cut off.</a:t>
            </a:r>
            <a:r>
              <a:rPr lang="en-US" sz="3200" dirty="0">
                <a:latin typeface="Arial"/>
                <a:ea typeface="Arial"/>
                <a:cs typeface="Arial"/>
                <a:sym typeface="Arial"/>
              </a:rPr>
              <a:t> </a:t>
            </a:r>
            <a:endParaRPr dirty="0"/>
          </a:p>
          <a:p>
            <a:pPr marL="228600" lvl="0" indent="-228600" algn="just">
              <a:spcBef>
                <a:spcPts val="1000"/>
              </a:spcBef>
              <a:buSzPts val="3200"/>
              <a:buFont typeface="Noto Sans Symbols"/>
              <a:buChar char="✔"/>
            </a:pPr>
            <a:r>
              <a:rPr lang="en-US" dirty="0">
                <a:latin typeface="Open Sans"/>
                <a:ea typeface="Arial"/>
                <a:cs typeface="Arial"/>
                <a:sym typeface="Arial"/>
              </a:rPr>
              <a:t>Water lines </a:t>
            </a:r>
            <a:endParaRPr dirty="0">
              <a:latin typeface="Open Sans"/>
              <a:ea typeface="Arial"/>
              <a:cs typeface="Arial"/>
            </a:endParaRPr>
          </a:p>
          <a:p>
            <a:pPr marL="228600" lvl="0" indent="-228600" algn="just">
              <a:spcBef>
                <a:spcPts val="1000"/>
              </a:spcBef>
              <a:buSzPts val="3200"/>
              <a:buFont typeface="Noto Sans Symbols"/>
              <a:buChar char="✔"/>
            </a:pPr>
            <a:r>
              <a:rPr lang="en-US" dirty="0">
                <a:latin typeface="Open Sans"/>
                <a:ea typeface="Arial"/>
                <a:cs typeface="Arial"/>
                <a:sym typeface="Arial"/>
              </a:rPr>
              <a:t>Gas pipes </a:t>
            </a:r>
            <a:endParaRPr dirty="0">
              <a:latin typeface="Open Sans"/>
              <a:ea typeface="Arial"/>
              <a:cs typeface="Arial"/>
            </a:endParaRPr>
          </a:p>
          <a:p>
            <a:pPr marL="228600" lvl="0" indent="-228600" algn="just">
              <a:spcBef>
                <a:spcPts val="1000"/>
              </a:spcBef>
              <a:buSzPts val="3200"/>
              <a:buFont typeface="Noto Sans Symbols"/>
              <a:buChar char="✔"/>
            </a:pPr>
            <a:r>
              <a:rPr lang="en-US" dirty="0">
                <a:latin typeface="Open Sans"/>
                <a:ea typeface="Arial"/>
                <a:cs typeface="Arial"/>
                <a:sym typeface="Arial"/>
              </a:rPr>
              <a:t>Electrical system </a:t>
            </a:r>
            <a:endParaRPr dirty="0">
              <a:latin typeface="Open Sans"/>
              <a:ea typeface="Arial"/>
              <a:cs typeface="Arial"/>
            </a:endParaRPr>
          </a:p>
          <a:p>
            <a:pPr marL="228600" lvl="0" indent="-228600" algn="just">
              <a:spcBef>
                <a:spcPts val="1000"/>
              </a:spcBef>
              <a:buSzPts val="3200"/>
              <a:buFont typeface="Noto Sans Symbols"/>
              <a:buChar char="✔"/>
            </a:pPr>
            <a:r>
              <a:rPr lang="en-US" dirty="0">
                <a:latin typeface="Open Sans"/>
                <a:ea typeface="Arial"/>
                <a:cs typeface="Arial"/>
                <a:sym typeface="Arial"/>
              </a:rPr>
              <a:t>Air conditioning system</a:t>
            </a:r>
            <a:endParaRPr dirty="0">
              <a:latin typeface="Open Sans"/>
              <a:ea typeface="Arial"/>
              <a:cs typeface="Arial"/>
            </a:endParaRPr>
          </a:p>
          <a:p>
            <a:pPr marL="228600" lvl="0" indent="-25400" algn="just" rtl="0">
              <a:lnSpc>
                <a:spcPct val="90000"/>
              </a:lnSpc>
              <a:spcBef>
                <a:spcPts val="100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a:p>
            <a:pPr marL="0" lvl="0" indent="0" algn="just" rtl="0">
              <a:lnSpc>
                <a:spcPct val="90000"/>
              </a:lnSpc>
              <a:spcBef>
                <a:spcPts val="1000"/>
              </a:spcBef>
              <a:spcAft>
                <a:spcPts val="0"/>
              </a:spcAft>
              <a:buClr>
                <a:srgbClr val="FF0000"/>
              </a:buClr>
              <a:buSzPts val="3600"/>
              <a:buNone/>
            </a:pPr>
            <a:r>
              <a:rPr lang="en-US" sz="3600" dirty="0">
                <a:solidFill>
                  <a:srgbClr val="FF0000"/>
                </a:solidFill>
                <a:latin typeface="Arial"/>
                <a:ea typeface="Arial"/>
                <a:cs typeface="Arial"/>
                <a:sym typeface="Arial"/>
              </a:rPr>
              <a:t>2.Proceed to victim marking location.</a:t>
            </a:r>
            <a:r>
              <a:rPr lang="en-US" sz="3200" dirty="0">
                <a:latin typeface="Arial"/>
                <a:ea typeface="Arial"/>
                <a:cs typeface="Arial"/>
                <a:sym typeface="Arial"/>
              </a:rPr>
              <a:t> </a:t>
            </a:r>
            <a:endParaRPr dirty="0"/>
          </a:p>
          <a:p>
            <a:pPr marL="228600" lvl="0" indent="-25400" algn="just" rtl="0">
              <a:lnSpc>
                <a:spcPct val="90000"/>
              </a:lnSpc>
              <a:spcBef>
                <a:spcPts val="100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p:txBody>
      </p:sp>
      <p:sp>
        <p:nvSpPr>
          <p:cNvPr id="180" name="Google Shape;18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81" name="Google Shape;18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1700</Words>
  <Application>Microsoft Office PowerPoint</Application>
  <PresentationFormat>Widescreen</PresentationFormat>
  <Paragraphs>279</Paragraphs>
  <Slides>37</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Noto Sans Symbols</vt:lpstr>
      <vt:lpstr>Open sans</vt:lpstr>
      <vt:lpstr>Open sans</vt:lpstr>
      <vt:lpstr>Open Sans SemiBold</vt:lpstr>
      <vt:lpstr>Verdana</vt:lpstr>
      <vt:lpstr>Office Theme</vt:lpstr>
      <vt:lpstr>PowerPoint Presentation</vt:lpstr>
      <vt:lpstr>OBJECTIVE </vt:lpstr>
      <vt:lpstr>PowerPoint Presentation</vt:lpstr>
      <vt:lpstr>APPROACH STRATEGIES</vt:lpstr>
      <vt:lpstr>APPROACH STRATEGIES</vt:lpstr>
      <vt:lpstr>APPROACH STRATEGIES</vt:lpstr>
      <vt:lpstr>ACCESS AND RESCUE TECHNIQUES</vt:lpstr>
      <vt:lpstr>EVALUATING ACCESS CONDITIONS</vt:lpstr>
      <vt:lpstr>EVALUATING ACCESS CONDITIONS</vt:lpstr>
      <vt:lpstr>EVALUATING ACCESS CONDITIONS</vt:lpstr>
      <vt:lpstr>REMOVING RUBBLE</vt:lpstr>
      <vt:lpstr>REMOVING RUBBLE</vt:lpstr>
      <vt:lpstr>REMOVING RUBBLE</vt:lpstr>
      <vt:lpstr>PROCEDURES FOR CUTTING AND PENETRATING MATERIALS</vt:lpstr>
      <vt:lpstr>PROCEDURES FOR CUTTING AND PENETRATING MATERIALS</vt:lpstr>
      <vt:lpstr>CUTTING AND PENETRATING METAL AND WOOD</vt:lpstr>
      <vt:lpstr>CUTTING AND PENETRATING METAL AND WOOD</vt:lpstr>
      <vt:lpstr>PROCEDURE FOR CUTTING METAL AND WOOD</vt:lpstr>
      <vt:lpstr>PROCEDURE FOR CUTTING METAL AND WOOD</vt:lpstr>
      <vt:lpstr>CUTTING AND PENETRATING CONCRETE BLOCK AND BRICK</vt:lpstr>
      <vt:lpstr>CUTTING AND PENETRATING CONCRETE BLOCK AND BRICK</vt:lpstr>
      <vt:lpstr>PROCEDURE FOR CUTTING AND PENETRATING CONCRETE BLOCK AND BRICK</vt:lpstr>
      <vt:lpstr>PROCEDURE FOR CUTTING AND PENETRATING CONCRETE BLOCK AND BRICK</vt:lpstr>
      <vt:lpstr>PROCEDURE FOR CUTTING AND PENETRATING CONCRETE BLOCK AND BRICK</vt:lpstr>
      <vt:lpstr>CUTTING AND PENETRATING REINFORCED CONCRETE</vt:lpstr>
      <vt:lpstr>CUTTING AND PENETRATING REINFORCED CONCRETE</vt:lpstr>
      <vt:lpstr>PROCEDURE FOR CUTTING AND PENETRATING REINFORCED CONCRETE</vt:lpstr>
      <vt:lpstr>PROCEDURE FOR CUTTING AND PENETRATING REINFORCED CONCRETE</vt:lpstr>
      <vt:lpstr>PROCEDURE FOR CUTTING AND PENETRATING REINFORCED CONCRETE</vt:lpstr>
      <vt:lpstr>PROCEDURE FOR CUTTING AND PENETRATING REINFORCED CONCRETE</vt:lpstr>
      <vt:lpstr>PROCEDURE FOR CUTTING AND PENETRATING REINFORCED CONCRETE</vt:lpstr>
      <vt:lpstr>PROCEDURE FOR CUTTING AND PENETRATING REINFORCED CONCRETE</vt:lpstr>
      <vt:lpstr>PROCEDURE FOR CUTTING AND PENETRATING REINFORCED CONCRETE</vt:lpstr>
      <vt:lpstr>REVIEW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aggarwal</dc:creator>
  <cp:lastModifiedBy>Aatish Panwar</cp:lastModifiedBy>
  <cp:revision>17</cp:revision>
  <dcterms:modified xsi:type="dcterms:W3CDTF">2026-01-17T15:49:14Z</dcterms:modified>
</cp:coreProperties>
</file>