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29"/>
  </p:notesMasterIdLst>
  <p:sldIdLst>
    <p:sldId id="30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5" r:id="rId27"/>
    <p:sldId id="299" r:id="rId2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1380881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2924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19668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9" name="Google Shape;22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7314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4692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78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1758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1101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96782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464471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0831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5422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439747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6" name="Google Shape;306;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519066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19719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68603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93414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2" name="Google Shape;34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1707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546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395851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8601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2914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745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698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31681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fault 01" type="tx">
  <p:cSld name="TITLE_AND_BODY">
    <p:bg>
      <p:bgPr>
        <a:solidFill>
          <a:srgbClr val="FFFFFF"/>
        </a:solidFill>
        <a:effectLst/>
      </p:bgPr>
    </p:bg>
    <p:spTree>
      <p:nvGrpSpPr>
        <p:cNvPr id="1" name="Shape 15"/>
        <p:cNvGrpSpPr/>
        <p:nvPr/>
      </p:nvGrpSpPr>
      <p:grpSpPr>
        <a:xfrm>
          <a:off x="0" y="0"/>
          <a:ext cx="0" cy="0"/>
          <a:chOff x="0" y="0"/>
          <a:chExt cx="0" cy="0"/>
        </a:xfrm>
      </p:grpSpPr>
      <p:sp>
        <p:nvSpPr>
          <p:cNvPr id="16" name="Google Shape;16;p2"/>
          <p:cNvSpPr txBox="1"/>
          <p:nvPr/>
        </p:nvSpPr>
        <p:spPr>
          <a:xfrm>
            <a:off x="301195" y="6438419"/>
            <a:ext cx="2321279" cy="263714"/>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200" b="0" i="0" u="none" strike="noStrike" cap="none">
                <a:solidFill>
                  <a:srgbClr val="535353"/>
                </a:solidFill>
                <a:latin typeface="Open Sans SemiBold"/>
                <a:ea typeface="Open Sans SemiBold"/>
                <a:cs typeface="Open Sans SemiBold"/>
                <a:sym typeface="Open Sans SemiBold"/>
              </a:rPr>
              <a:t>PEER | CSSR | INDIA</a:t>
            </a:r>
            <a:endParaRPr/>
          </a:p>
        </p:txBody>
      </p:sp>
      <p:sp>
        <p:nvSpPr>
          <p:cNvPr id="17" name="Google Shape;17;p2"/>
          <p:cNvSpPr/>
          <p:nvPr/>
        </p:nvSpPr>
        <p:spPr>
          <a:xfrm>
            <a:off x="508000" y="6756400"/>
            <a:ext cx="1907669"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txBox="1"/>
          <p:nvPr/>
        </p:nvSpPr>
        <p:spPr>
          <a:xfrm>
            <a:off x="10757568" y="6406669"/>
            <a:ext cx="697166" cy="309881"/>
          </a:xfrm>
          <a:prstGeom prst="rect">
            <a:avLst/>
          </a:prstGeom>
          <a:noFill/>
          <a:ln>
            <a:noFill/>
          </a:ln>
        </p:spPr>
        <p:txBody>
          <a:bodyPr spcFirstLastPara="1" wrap="square" lIns="39125" tIns="39125" rIns="39125" bIns="39125" anchor="t" anchorCtr="0">
            <a:spAutoFit/>
          </a:bodyPr>
          <a:lstStyle/>
          <a:p>
            <a:pPr marL="0" marR="0" lvl="0" indent="0" algn="ctr" rtl="0">
              <a:spcBef>
                <a:spcPts val="0"/>
              </a:spcBef>
              <a:spcAft>
                <a:spcPts val="0"/>
              </a:spcAft>
              <a:buNone/>
            </a:pPr>
            <a:r>
              <a:rPr lang="en-US" sz="1500" b="1">
                <a:solidFill>
                  <a:srgbClr val="535353"/>
                </a:solidFill>
                <a:latin typeface="Open Sans"/>
                <a:ea typeface="Open Sans"/>
                <a:cs typeface="Open Sans"/>
                <a:sym typeface="Open Sans"/>
              </a:rPr>
              <a:t>PPT 2 -</a:t>
            </a:r>
            <a:endParaRPr/>
          </a:p>
        </p:txBody>
      </p:sp>
      <p:sp>
        <p:nvSpPr>
          <p:cNvPr id="19" name="Google Shape;19;p2"/>
          <p:cNvSpPr/>
          <p:nvPr/>
        </p:nvSpPr>
        <p:spPr>
          <a:xfrm>
            <a:off x="10769600" y="6756400"/>
            <a:ext cx="939800" cy="101600"/>
          </a:xfrm>
          <a:prstGeom prst="rect">
            <a:avLst/>
          </a:prstGeom>
          <a:solidFill>
            <a:srgbClr val="C00000"/>
          </a:solidFill>
          <a:ln>
            <a:noFill/>
          </a:ln>
        </p:spPr>
        <p:txBody>
          <a:bodyPr spcFirstLastPara="1" wrap="square" lIns="39125" tIns="39125" rIns="39125" bIns="39125" anchor="t"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txBox="1">
            <a:spLocks noGrp="1"/>
          </p:cNvSpPr>
          <p:nvPr>
            <p:ph type="sldNum" idx="12"/>
          </p:nvPr>
        </p:nvSpPr>
        <p:spPr>
          <a:xfrm>
            <a:off x="11384562" y="6406669"/>
            <a:ext cx="302110" cy="338635"/>
          </a:xfrm>
          <a:prstGeom prst="rect">
            <a:avLst/>
          </a:prstGeom>
          <a:noFill/>
          <a:ln>
            <a:noFill/>
          </a:ln>
        </p:spPr>
        <p:txBody>
          <a:bodyPr spcFirstLastPara="1" wrap="square" lIns="78275" tIns="78275" rIns="78275" bIns="78275" anchor="t" anchorCtr="0">
            <a:noAutofit/>
          </a:bodyPr>
          <a:lstStyle>
            <a:lvl1pPr marL="0" lvl="0" indent="0" algn="ctr">
              <a:spcBef>
                <a:spcPts val="0"/>
              </a:spcBef>
              <a:buNone/>
              <a:defRPr sz="1500" b="1">
                <a:solidFill>
                  <a:srgbClr val="535353"/>
                </a:solidFill>
                <a:latin typeface="Open Sans"/>
                <a:ea typeface="Open Sans"/>
                <a:cs typeface="Open Sans"/>
                <a:sym typeface="Open Sans"/>
              </a:defRPr>
            </a:lvl1pPr>
            <a:lvl2pPr marL="0" lvl="1" indent="0" algn="ctr">
              <a:spcBef>
                <a:spcPts val="0"/>
              </a:spcBef>
              <a:buNone/>
              <a:defRPr sz="1500" b="1">
                <a:solidFill>
                  <a:srgbClr val="535353"/>
                </a:solidFill>
                <a:latin typeface="Open Sans"/>
                <a:ea typeface="Open Sans"/>
                <a:cs typeface="Open Sans"/>
                <a:sym typeface="Open Sans"/>
              </a:defRPr>
            </a:lvl2pPr>
            <a:lvl3pPr marL="0" lvl="2" indent="0" algn="ctr">
              <a:spcBef>
                <a:spcPts val="0"/>
              </a:spcBef>
              <a:buNone/>
              <a:defRPr sz="1500" b="1">
                <a:solidFill>
                  <a:srgbClr val="535353"/>
                </a:solidFill>
                <a:latin typeface="Open Sans"/>
                <a:ea typeface="Open Sans"/>
                <a:cs typeface="Open Sans"/>
                <a:sym typeface="Open Sans"/>
              </a:defRPr>
            </a:lvl3pPr>
            <a:lvl4pPr marL="0" lvl="3" indent="0" algn="ctr">
              <a:spcBef>
                <a:spcPts val="0"/>
              </a:spcBef>
              <a:buNone/>
              <a:defRPr sz="1500" b="1">
                <a:solidFill>
                  <a:srgbClr val="535353"/>
                </a:solidFill>
                <a:latin typeface="Open Sans"/>
                <a:ea typeface="Open Sans"/>
                <a:cs typeface="Open Sans"/>
                <a:sym typeface="Open Sans"/>
              </a:defRPr>
            </a:lvl4pPr>
            <a:lvl5pPr marL="0" lvl="4" indent="0" algn="ctr">
              <a:spcBef>
                <a:spcPts val="0"/>
              </a:spcBef>
              <a:buNone/>
              <a:defRPr sz="1500" b="1">
                <a:solidFill>
                  <a:srgbClr val="535353"/>
                </a:solidFill>
                <a:latin typeface="Open Sans"/>
                <a:ea typeface="Open Sans"/>
                <a:cs typeface="Open Sans"/>
                <a:sym typeface="Open Sans"/>
              </a:defRPr>
            </a:lvl5pPr>
            <a:lvl6pPr marL="0" lvl="5" indent="0" algn="ctr">
              <a:spcBef>
                <a:spcPts val="0"/>
              </a:spcBef>
              <a:buNone/>
              <a:defRPr sz="1500" b="1">
                <a:solidFill>
                  <a:srgbClr val="535353"/>
                </a:solidFill>
                <a:latin typeface="Open Sans"/>
                <a:ea typeface="Open Sans"/>
                <a:cs typeface="Open Sans"/>
                <a:sym typeface="Open Sans"/>
              </a:defRPr>
            </a:lvl6pPr>
            <a:lvl7pPr marL="0" lvl="6" indent="0" algn="ctr">
              <a:spcBef>
                <a:spcPts val="0"/>
              </a:spcBef>
              <a:buNone/>
              <a:defRPr sz="1500" b="1">
                <a:solidFill>
                  <a:srgbClr val="535353"/>
                </a:solidFill>
                <a:latin typeface="Open Sans"/>
                <a:ea typeface="Open Sans"/>
                <a:cs typeface="Open Sans"/>
                <a:sym typeface="Open Sans"/>
              </a:defRPr>
            </a:lvl7pPr>
            <a:lvl8pPr marL="0" lvl="7" indent="0" algn="ctr">
              <a:spcBef>
                <a:spcPts val="0"/>
              </a:spcBef>
              <a:buNone/>
              <a:defRPr sz="1500" b="1">
                <a:solidFill>
                  <a:srgbClr val="535353"/>
                </a:solidFill>
                <a:latin typeface="Open Sans"/>
                <a:ea typeface="Open Sans"/>
                <a:cs typeface="Open Sans"/>
                <a:sym typeface="Open Sans"/>
              </a:defRPr>
            </a:lvl8pPr>
            <a:lvl9pPr marL="0" lvl="8" indent="0" algn="ctr">
              <a:spcBef>
                <a:spcPts val="0"/>
              </a:spcBef>
              <a:buNone/>
              <a:defRPr sz="1500" b="1">
                <a:solidFill>
                  <a:srgbClr val="535353"/>
                </a:solidFill>
                <a:latin typeface="Open Sans"/>
                <a:ea typeface="Open Sans"/>
                <a:cs typeface="Open Sans"/>
                <a:sym typeface="Open Sans"/>
              </a:defRPr>
            </a:lvl9pPr>
          </a:lstStyle>
          <a:p>
            <a:pPr marL="0" lvl="0" indent="0" algn="ctr" rtl="0">
              <a:spcBef>
                <a:spcPts val="0"/>
              </a:spcBef>
              <a:spcAft>
                <a:spcPts val="0"/>
              </a:spcAft>
              <a:buNone/>
            </a:pPr>
            <a:fld id="{00000000-1234-1234-1234-123412341234}" type="slidenum">
              <a:rPr lang="en-US"/>
              <a:t>‹#›</a:t>
            </a:fld>
            <a:endParaRPr i="0" u="none" strike="noStrike" cap="non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1"/>
          <p:cNvSpPr>
            <a:spLocks noGrp="1"/>
          </p:cNvSpPr>
          <p:nvPr>
            <p:ph type="pic" idx="2"/>
          </p:nvPr>
        </p:nvSpPr>
        <p:spPr>
          <a:xfrm>
            <a:off x="5183188" y="987425"/>
            <a:ext cx="6172200" cy="4873625"/>
          </a:xfrm>
          <a:prstGeom prst="rect">
            <a:avLst/>
          </a:prstGeom>
          <a:noFill/>
          <a:ln>
            <a:noFill/>
          </a:ln>
        </p:spPr>
      </p:sp>
      <p:sp>
        <p:nvSpPr>
          <p:cNvPr id="74" name="Google Shape;7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8"/>
        <p:cNvGrpSpPr/>
        <p:nvPr/>
      </p:nvGrpSpPr>
      <p:grpSpPr>
        <a:xfrm>
          <a:off x="0" y="0"/>
          <a:ext cx="0" cy="0"/>
          <a:chOff x="0" y="0"/>
          <a:chExt cx="0" cy="0"/>
        </a:xfrm>
      </p:grpSpPr>
      <p:sp>
        <p:nvSpPr>
          <p:cNvPr id="39" name="Google Shape;39;p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7" name="Google Shape;47;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7" name="Google Shape;6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8" name="Google Shape;6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 name="Picture 14"/>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789920" y="55563"/>
            <a:ext cx="1343343" cy="1025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14.jpe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2F27801-618A-FC75-6F7A-FEC92A17FDC2}"/>
              </a:ext>
            </a:extLst>
          </p:cNvPr>
          <p:cNvPicPr>
            <a:picLocks noChangeAspect="1"/>
          </p:cNvPicPr>
          <p:nvPr/>
        </p:nvPicPr>
        <p:blipFill>
          <a:blip r:embed="rId2" cstate="print"/>
          <a:stretch>
            <a:fillRect/>
          </a:stretch>
        </p:blipFill>
        <p:spPr>
          <a:xfrm>
            <a:off x="8484550" y="6417766"/>
            <a:ext cx="1843176" cy="338635"/>
          </a:xfrm>
          <a:prstGeom prst="rect">
            <a:avLst/>
          </a:prstGeom>
        </p:spPr>
      </p:pic>
      <p:pic>
        <p:nvPicPr>
          <p:cNvPr id="5" name="Picture 4">
            <a:extLst>
              <a:ext uri="{FF2B5EF4-FFF2-40B4-BE49-F238E27FC236}">
                <a16:creationId xmlns:a16="http://schemas.microsoft.com/office/drawing/2014/main" id="{00210A39-9C63-BE0C-A2C5-60F7D0285E14}"/>
              </a:ext>
            </a:extLst>
          </p:cNvPr>
          <p:cNvPicPr>
            <a:picLocks noChangeAspect="1"/>
          </p:cNvPicPr>
          <p:nvPr/>
        </p:nvPicPr>
        <p:blipFill>
          <a:blip r:embed="rId2" cstate="print"/>
          <a:stretch>
            <a:fillRect/>
          </a:stretch>
        </p:blipFill>
        <p:spPr>
          <a:xfrm>
            <a:off x="508000" y="6478387"/>
            <a:ext cx="1843176" cy="338635"/>
          </a:xfrm>
          <a:prstGeom prst="rect">
            <a:avLst/>
          </a:prstGeom>
        </p:spPr>
      </p:pic>
      <p:sp>
        <p:nvSpPr>
          <p:cNvPr id="78" name="Rectangle"/>
          <p:cNvSpPr/>
          <p:nvPr/>
        </p:nvSpPr>
        <p:spPr>
          <a:xfrm>
            <a:off x="508000" y="6756400"/>
            <a:ext cx="1907669" cy="101600"/>
          </a:xfrm>
          <a:prstGeom prst="rect">
            <a:avLst/>
          </a:prstGeom>
          <a:solidFill>
            <a:srgbClr val="585756"/>
          </a:solidFill>
          <a:ln w="12700">
            <a:miter lim="400000"/>
          </a:ln>
        </p:spPr>
        <p:txBody>
          <a:bodyPr lIns="39142" tIns="39142" rIns="39142" bIns="39142"/>
          <a:lstStyle/>
          <a:p>
            <a:endParaRPr sz="900"/>
          </a:p>
        </p:txBody>
      </p:sp>
      <p:sp>
        <p:nvSpPr>
          <p:cNvPr id="79" name="PPT 2 -"/>
          <p:cNvSpPr txBox="1"/>
          <p:nvPr/>
        </p:nvSpPr>
        <p:spPr>
          <a:xfrm>
            <a:off x="11004724" y="6406669"/>
            <a:ext cx="240952" cy="3098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9142" tIns="39142" rIns="39142" bIns="39142">
            <a:spAutoFit/>
          </a:bodyPr>
          <a:lstStyle>
            <a:lvl1pPr algn="ctr" defTabSz="2438400">
              <a:spcBef>
                <a:spcPts val="600"/>
              </a:spcBef>
              <a:defRPr sz="3000" b="1">
                <a:solidFill>
                  <a:srgbClr val="535353"/>
                </a:solidFill>
                <a:latin typeface="Open Sans"/>
                <a:ea typeface="Open Sans"/>
                <a:cs typeface="Open Sans"/>
                <a:sym typeface="Open Sans"/>
              </a:defRPr>
            </a:lvl1pPr>
          </a:lstStyle>
          <a:p>
            <a:pPr>
              <a:defRPr b="0"/>
            </a:pPr>
            <a:r>
              <a:rPr sz="1500" dirty="0"/>
              <a:t>  -</a:t>
            </a:r>
          </a:p>
        </p:txBody>
      </p:sp>
      <p:sp>
        <p:nvSpPr>
          <p:cNvPr id="80" name="Rectangle"/>
          <p:cNvSpPr/>
          <p:nvPr/>
        </p:nvSpPr>
        <p:spPr>
          <a:xfrm>
            <a:off x="10769600" y="6756400"/>
            <a:ext cx="939800" cy="101600"/>
          </a:xfrm>
          <a:prstGeom prst="rect">
            <a:avLst/>
          </a:prstGeom>
          <a:solidFill>
            <a:srgbClr val="585756"/>
          </a:solidFill>
          <a:ln w="12700">
            <a:miter lim="400000"/>
          </a:ln>
        </p:spPr>
        <p:txBody>
          <a:bodyPr lIns="39142" tIns="39142" rIns="39142" bIns="39142"/>
          <a:lstStyle/>
          <a:p>
            <a:endParaRPr sz="900"/>
          </a:p>
        </p:txBody>
      </p:sp>
      <p:sp>
        <p:nvSpPr>
          <p:cNvPr id="81" name="Slide Number"/>
          <p:cNvSpPr txBox="1">
            <a:spLocks noGrp="1"/>
          </p:cNvSpPr>
          <p:nvPr>
            <p:ph type="sldNum" sz="quarter" idx="4294967295"/>
          </p:nvPr>
        </p:nvSpPr>
        <p:spPr>
          <a:xfrm>
            <a:off x="22812204" y="12813338"/>
            <a:ext cx="604219" cy="67726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78283" tIns="78283" rIns="78283" bIns="78283" anchor="t"/>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662545" rtl="0" fontAlgn="auto" latinLnBrk="0" hangingPunct="0">
              <a:lnSpc>
                <a:spcPct val="100000"/>
              </a:lnSpc>
              <a:spcBef>
                <a:spcPts val="600"/>
              </a:spcBef>
              <a:spcAft>
                <a:spcPts val="0"/>
              </a:spcAft>
              <a:buClrTx/>
              <a:buSzTx/>
              <a:buFontTx/>
              <a:buNone/>
              <a:tabLst/>
              <a:defRPr kumimoji="0" sz="3000" b="1" i="0" u="none" strike="noStrike" cap="none" spc="0" normalizeH="0" baseline="0">
                <a:ln>
                  <a:noFill/>
                </a:ln>
                <a:solidFill>
                  <a:srgbClr val="535353"/>
                </a:solidFill>
                <a:effectLst/>
                <a:uFillTx/>
                <a:latin typeface="Open Sans"/>
                <a:ea typeface="Open Sans"/>
                <a:cs typeface="Open Sans"/>
                <a:sym typeface="Open Sans"/>
              </a:defRPr>
            </a:lvl1pPr>
            <a:lvl2pPr marL="0" marR="0" indent="4572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5pPr>
            <a:lvl6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6pPr>
            <a:lvl7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7pPr>
            <a:lvl8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8pPr>
            <a:lvl9pPr marL="0" marR="0" indent="0" algn="l" defTabSz="1662545"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Arial"/>
                <a:ea typeface="Arial"/>
                <a:cs typeface="Arial"/>
                <a:sym typeface="Arial"/>
              </a:defRPr>
            </a:lvl9pPr>
          </a:lstStyle>
          <a:p>
            <a:fld id="{86CB4B4D-7CA3-9044-876B-883B54F8677D}" type="slidenum">
              <a:rPr lang="en-IN" smtClean="0"/>
              <a:pPr/>
              <a:t>1</a:t>
            </a:fld>
            <a:endParaRPr/>
          </a:p>
        </p:txBody>
      </p:sp>
      <p:sp>
        <p:nvSpPr>
          <p:cNvPr id="83" name="Shape"/>
          <p:cNvSpPr/>
          <p:nvPr/>
        </p:nvSpPr>
        <p:spPr>
          <a:xfrm>
            <a:off x="-51678" y="1940095"/>
            <a:ext cx="6886232" cy="1488906"/>
          </a:xfrm>
          <a:custGeom>
            <a:avLst/>
            <a:gdLst/>
            <a:ahLst/>
            <a:cxnLst>
              <a:cxn ang="0">
                <a:pos x="wd2" y="hd2"/>
              </a:cxn>
              <a:cxn ang="5400000">
                <a:pos x="wd2" y="hd2"/>
              </a:cxn>
              <a:cxn ang="10800000">
                <a:pos x="wd2" y="hd2"/>
              </a:cxn>
              <a:cxn ang="16200000">
                <a:pos x="wd2" y="hd2"/>
              </a:cxn>
            </a:cxnLst>
            <a:rect l="0" t="0" r="r" b="b"/>
            <a:pathLst>
              <a:path w="21600" h="21600" extrusionOk="0">
                <a:moveTo>
                  <a:pt x="3" y="0"/>
                </a:moveTo>
                <a:lnTo>
                  <a:pt x="21600" y="0"/>
                </a:lnTo>
                <a:lnTo>
                  <a:pt x="19937" y="21600"/>
                </a:lnTo>
                <a:lnTo>
                  <a:pt x="0" y="21600"/>
                </a:lnTo>
                <a:lnTo>
                  <a:pt x="3" y="0"/>
                </a:lnTo>
                <a:close/>
              </a:path>
            </a:pathLst>
          </a:custGeom>
          <a:solidFill>
            <a:schemeClr val="accent2">
              <a:lumMod val="75000"/>
              <a:alpha val="90000"/>
            </a:schemeClr>
          </a:solidFill>
          <a:ln w="12700">
            <a:miter lim="400000"/>
          </a:ln>
        </p:spPr>
        <p:txBody>
          <a:bodyPr lIns="39142" tIns="39142" rIns="39142" bIns="39142"/>
          <a:lstStyle/>
          <a:p>
            <a:endParaRPr sz="900"/>
          </a:p>
        </p:txBody>
      </p:sp>
      <p:sp>
        <p:nvSpPr>
          <p:cNvPr id="84" name="LESSON 2…"/>
          <p:cNvSpPr txBox="1"/>
          <p:nvPr/>
        </p:nvSpPr>
        <p:spPr>
          <a:xfrm>
            <a:off x="314378" y="2041562"/>
            <a:ext cx="5924498" cy="10639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p>
            <a:pPr lvl="0" algn="ctr"/>
            <a:r>
              <a:rPr lang="en-US" sz="3200" b="1" dirty="0">
                <a:solidFill>
                  <a:schemeClr val="lt1"/>
                </a:solidFill>
                <a:latin typeface="Arial Black"/>
                <a:ea typeface="Arial Black"/>
                <a:cs typeface="Arial Black"/>
                <a:sym typeface="Arial Black"/>
              </a:rPr>
              <a:t>TOOLS, EQUIPMENT AND </a:t>
            </a:r>
            <a:endParaRPr lang="en-US" sz="3200" dirty="0"/>
          </a:p>
          <a:p>
            <a:pPr lvl="0" algn="ctr"/>
            <a:r>
              <a:rPr lang="en-US" sz="3200" b="1" dirty="0">
                <a:solidFill>
                  <a:schemeClr val="lt1"/>
                </a:solidFill>
                <a:latin typeface="Arial Black"/>
                <a:ea typeface="Arial Black"/>
                <a:cs typeface="Arial Black"/>
                <a:sym typeface="Arial Black"/>
              </a:rPr>
              <a:t>ACCESSORIES</a:t>
            </a:r>
          </a:p>
        </p:txBody>
      </p:sp>
      <p:sp>
        <p:nvSpPr>
          <p:cNvPr id="85" name="Shape"/>
          <p:cNvSpPr/>
          <p:nvPr/>
        </p:nvSpPr>
        <p:spPr>
          <a:xfrm flipH="1">
            <a:off x="-1" y="1229"/>
            <a:ext cx="12205138" cy="1376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lnTo>
                  <a:pt x="19934" y="0"/>
                </a:lnTo>
                <a:lnTo>
                  <a:pt x="19328" y="7094"/>
                </a:lnTo>
                <a:lnTo>
                  <a:pt x="18721" y="0"/>
                </a:lnTo>
                <a:lnTo>
                  <a:pt x="0" y="0"/>
                </a:lnTo>
                <a:close/>
              </a:path>
            </a:pathLst>
          </a:custGeom>
          <a:solidFill>
            <a:schemeClr val="accent2">
              <a:lumMod val="40000"/>
              <a:lumOff val="60000"/>
            </a:schemeClr>
          </a:solidFill>
          <a:ln w="12700" cap="flat">
            <a:noFill/>
            <a:miter lim="400000"/>
          </a:ln>
          <a:effectLst/>
        </p:spPr>
        <p:txBody>
          <a:bodyPr wrap="square" lIns="39142" tIns="39142" rIns="39142" bIns="39142" numCol="1" anchor="t">
            <a:noAutofit/>
          </a:bodyPr>
          <a:lstStyle/>
          <a:p>
            <a:endParaRPr sz="900"/>
          </a:p>
        </p:txBody>
      </p:sp>
      <p:pic>
        <p:nvPicPr>
          <p:cNvPr id="95" name="MFR-logo-02.png" descr="MFR-logo-02.png"/>
          <p:cNvPicPr>
            <a:picLocks noChangeAspect="1"/>
          </p:cNvPicPr>
          <p:nvPr/>
        </p:nvPicPr>
        <p:blipFill>
          <a:blip r:embed="rId3" cstate="print"/>
          <a:srcRect t="12599" b="19178"/>
          <a:stretch>
            <a:fillRect/>
          </a:stretch>
        </p:blipFill>
        <p:spPr>
          <a:xfrm>
            <a:off x="8158063" y="3556216"/>
            <a:ext cx="3551337" cy="1712823"/>
          </a:xfrm>
          <a:prstGeom prst="rect">
            <a:avLst/>
          </a:prstGeom>
          <a:ln w="12700">
            <a:miter lim="400000"/>
          </a:ln>
        </p:spPr>
      </p:pic>
      <p:pic>
        <p:nvPicPr>
          <p:cNvPr id="3" name="Picture 2" descr="A logo with text on it&#10;&#10;AI-generated content may be incorrect.">
            <a:extLst>
              <a:ext uri="{FF2B5EF4-FFF2-40B4-BE49-F238E27FC236}">
                <a16:creationId xmlns:a16="http://schemas.microsoft.com/office/drawing/2014/main" id="{AD3090FD-6B08-3911-9B2E-4298BEB318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7471"/>
            <a:ext cx="1629047" cy="1109759"/>
          </a:xfrm>
          <a:prstGeom prst="rect">
            <a:avLst/>
          </a:prstGeom>
        </p:spPr>
      </p:pic>
      <p:pic>
        <p:nvPicPr>
          <p:cNvPr id="2" name="Picture 1">
            <a:extLst>
              <a:ext uri="{FF2B5EF4-FFF2-40B4-BE49-F238E27FC236}">
                <a16:creationId xmlns:a16="http://schemas.microsoft.com/office/drawing/2014/main" id="{B81371AA-5D78-D185-06AD-540615D161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99371" y="-43148"/>
            <a:ext cx="1115571" cy="1214299"/>
          </a:xfrm>
          <a:prstGeom prst="rect">
            <a:avLst/>
          </a:prstGeom>
        </p:spPr>
      </p:pic>
      <p:sp>
        <p:nvSpPr>
          <p:cNvPr id="4" name="Rectangle: Rounded Corners 3">
            <a:extLst>
              <a:ext uri="{FF2B5EF4-FFF2-40B4-BE49-F238E27FC236}">
                <a16:creationId xmlns:a16="http://schemas.microsoft.com/office/drawing/2014/main" id="{2E9EC43E-C7B1-EF48-5F3B-E2AF3723BE8A}"/>
              </a:ext>
            </a:extLst>
          </p:cNvPr>
          <p:cNvSpPr/>
          <p:nvPr/>
        </p:nvSpPr>
        <p:spPr>
          <a:xfrm>
            <a:off x="2415669" y="177031"/>
            <a:ext cx="8117213" cy="496080"/>
          </a:xfrm>
          <a:prstGeom prst="roundRect">
            <a:avLst/>
          </a:prstGeom>
          <a:solidFill>
            <a:srgbClr val="FFFFFF"/>
          </a:solidFill>
          <a:ln w="25400" cap="flat">
            <a:solidFill>
              <a:schemeClr val="accent1"/>
            </a:solidFill>
            <a:prstDash val="solid"/>
            <a:round/>
          </a:ln>
          <a:effectLst>
            <a:outerShdw blurRad="101600" dist="12700" dir="2700000" rotWithShape="0">
              <a:srgbClr val="000000"/>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9142" tIns="39142" rIns="39142" bIns="39142" numCol="1" spcCol="38100" rtlCol="0" anchor="t">
            <a:spAutoFit/>
          </a:bodyPr>
          <a:lstStyle/>
          <a:p>
            <a:pPr defTabSz="831273" hangingPunct="0"/>
            <a:r>
              <a:rPr lang="en-US" sz="2400" dirty="0">
                <a:solidFill>
                  <a:srgbClr val="000000"/>
                </a:solidFill>
                <a:latin typeface="Arial Black" panose="020B0A04020102020204" pitchFamily="34" charset="0"/>
                <a:sym typeface="Arial"/>
              </a:rPr>
              <a:t>   COLLAPSE STRUCTURE SEARCH &amp; RESCUE</a:t>
            </a:r>
            <a:endParaRPr lang="en-IN" sz="2400" dirty="0">
              <a:solidFill>
                <a:srgbClr val="000000"/>
              </a:solidFill>
              <a:latin typeface="Arial Black" panose="020B0A04020102020204" pitchFamily="34" charset="0"/>
              <a:sym typeface="Arial"/>
            </a:endParaRPr>
          </a:p>
        </p:txBody>
      </p:sp>
      <p:sp>
        <p:nvSpPr>
          <p:cNvPr id="8" name="PEER | CSSR | INDIA">
            <a:extLst>
              <a:ext uri="{FF2B5EF4-FFF2-40B4-BE49-F238E27FC236}">
                <a16:creationId xmlns:a16="http://schemas.microsoft.com/office/drawing/2014/main" id="{FEF0CCE6-B2AE-9EAB-6B3B-5FA5D2198DCB}"/>
              </a:ext>
            </a:extLst>
          </p:cNvPr>
          <p:cNvSpPr txBox="1"/>
          <p:nvPr/>
        </p:nvSpPr>
        <p:spPr>
          <a:xfrm>
            <a:off x="331675" y="6480330"/>
            <a:ext cx="2321279" cy="26371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9142" tIns="39142" rIns="39142" bIns="39142">
            <a:spAutoFit/>
          </a:bodyPr>
          <a:lstStyle>
            <a:lvl1pPr algn="ctr" defTabSz="2438400">
              <a:spcBef>
                <a:spcPts val="600"/>
              </a:spcBef>
              <a:defRPr sz="2400" spc="120">
                <a:solidFill>
                  <a:srgbClr val="535353"/>
                </a:solidFill>
                <a:latin typeface="Open Sans Semibold"/>
                <a:ea typeface="Open Sans Semibold"/>
                <a:cs typeface="Open Sans Semibold"/>
                <a:sym typeface="Open Sans Semibold"/>
              </a:defRPr>
            </a:lvl1pPr>
          </a:lstStyle>
          <a:p>
            <a:r>
              <a:rPr lang="en-IN" sz="1200" dirty="0">
                <a:solidFill>
                  <a:srgbClr val="FF0000"/>
                </a:solidFill>
              </a:rPr>
              <a:t>CAPF</a:t>
            </a:r>
            <a:r>
              <a:rPr sz="1200" dirty="0">
                <a:solidFill>
                  <a:srgbClr val="FF0000"/>
                </a:solidFill>
              </a:rPr>
              <a:t> | </a:t>
            </a:r>
            <a:r>
              <a:rPr lang="en-US" sz="1200" dirty="0">
                <a:solidFill>
                  <a:srgbClr val="FF0000"/>
                </a:solidFill>
              </a:rPr>
              <a:t>CSSR</a:t>
            </a:r>
            <a:r>
              <a:rPr sz="1200" dirty="0">
                <a:solidFill>
                  <a:srgbClr val="FF0000"/>
                </a:solidFill>
              </a:rPr>
              <a:t>| INDIA</a:t>
            </a:r>
          </a:p>
        </p:txBody>
      </p:sp>
      <p:pic>
        <p:nvPicPr>
          <p:cNvPr id="10" name="Picture 9">
            <a:extLst>
              <a:ext uri="{FF2B5EF4-FFF2-40B4-BE49-F238E27FC236}">
                <a16:creationId xmlns:a16="http://schemas.microsoft.com/office/drawing/2014/main" id="{8A4880A2-A3EA-53AF-C0CD-BB4BF3790D7D}"/>
              </a:ext>
            </a:extLst>
          </p:cNvPr>
          <p:cNvPicPr>
            <a:picLocks noChangeAspect="1"/>
          </p:cNvPicPr>
          <p:nvPr/>
        </p:nvPicPr>
        <p:blipFill>
          <a:blip r:embed="rId6"/>
          <a:stretch>
            <a:fillRect/>
          </a:stretch>
        </p:blipFill>
        <p:spPr>
          <a:xfrm>
            <a:off x="7055243" y="1715588"/>
            <a:ext cx="4405228" cy="4405228"/>
          </a:xfrm>
          <a:prstGeom prst="rect">
            <a:avLst/>
          </a:prstGeom>
        </p:spPr>
      </p:pic>
      <p:sp>
        <p:nvSpPr>
          <p:cNvPr id="6" name="TextBox 10">
            <a:extLst>
              <a:ext uri="{FF2B5EF4-FFF2-40B4-BE49-F238E27FC236}">
                <a16:creationId xmlns:a16="http://schemas.microsoft.com/office/drawing/2014/main" id="{D0F45C84-41E3-9C0B-8A72-2C3033944BBE}"/>
              </a:ext>
            </a:extLst>
          </p:cNvPr>
          <p:cNvSpPr txBox="1"/>
          <p:nvPr/>
        </p:nvSpPr>
        <p:spPr>
          <a:xfrm>
            <a:off x="403865" y="4141674"/>
            <a:ext cx="7620000" cy="461665"/>
          </a:xfrm>
          <a:prstGeom prst="rect">
            <a:avLst/>
          </a:prstGeom>
          <a:noFill/>
        </p:spPr>
        <p:txBody>
          <a:bodyPr wrap="square">
            <a:spAutoFit/>
          </a:bodyPr>
          <a:lstStyle>
            <a:defPPr marL="0" marR="0" lvl="0" indent="0" algn="l" defTabSz="914380" rtl="0" fontAlgn="auto" latinLnBrk="1" hangingPunct="0">
              <a:lnSpc>
                <a:spcPct val="100000"/>
              </a:lnSpc>
              <a:spcBef>
                <a:spcPts val="0"/>
              </a:spcBef>
              <a:spcAft>
                <a:spcPts val="0"/>
              </a:spcAft>
              <a:buClrTx/>
              <a:buSzTx/>
              <a:buFontTx/>
              <a:buNone/>
              <a:tabLst/>
              <a:defRPr kumimoji="0" sz="1900" b="0" i="0" u="none" strike="noStrike" cap="none" spc="0" normalizeH="0" baseline="0">
                <a:ln>
                  <a:noFill/>
                </a:ln>
                <a:solidFill>
                  <a:srgbClr val="000000"/>
                </a:solidFill>
                <a:effectLst/>
                <a:uFillTx/>
              </a:defRPr>
            </a:defPPr>
            <a:lvl1pPr marL="0" marR="0" lvl="0"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1pPr>
            <a:lvl2pPr marL="0" marR="0" lvl="1" indent="45719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2pPr>
            <a:lvl3pPr marL="0" marR="0" lvl="2" indent="91438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3pPr>
            <a:lvl4pPr marL="0" marR="0" lvl="3" indent="137157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4pPr>
            <a:lvl5pPr marL="0" marR="0" lvl="4" indent="182876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5pPr>
            <a:lvl6pPr marL="0" marR="0" lvl="5"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6pPr>
            <a:lvl7pPr marL="0" marR="0" lvl="6"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7pPr>
            <a:lvl8pPr marL="0" marR="0" lvl="7"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8pPr>
            <a:lvl9pPr marL="0" marR="0" lvl="8" indent="0" algn="l" defTabSz="1662509" rtl="0" fontAlgn="auto" latinLnBrk="0" hangingPunct="0">
              <a:lnSpc>
                <a:spcPct val="100000"/>
              </a:lnSpc>
              <a:spcBef>
                <a:spcPts val="0"/>
              </a:spcBef>
              <a:spcAft>
                <a:spcPts val="0"/>
              </a:spcAft>
              <a:buClr>
                <a:srgbClr val="000000"/>
              </a:buClr>
              <a:buSzTx/>
              <a:buFont typeface="Arial"/>
              <a:buNone/>
              <a:tabLst/>
              <a:defRPr kumimoji="0" sz="1400" b="0" i="0" u="none" strike="noStrike" cap="none" spc="0" normalizeH="0" baseline="0">
                <a:ln>
                  <a:noFill/>
                </a:ln>
                <a:solidFill>
                  <a:srgbClr val="000000"/>
                </a:solidFill>
                <a:effectLst/>
                <a:uFillTx/>
                <a:latin typeface="Arial"/>
                <a:ea typeface="Arial"/>
                <a:cs typeface="Arial"/>
                <a:sym typeface="Arial"/>
              </a:defRPr>
            </a:lvl9pPr>
          </a:lstStyle>
          <a:p>
            <a:r>
              <a:rPr lang="en-IN" sz="2400" b="1" dirty="0">
                <a:effectLst/>
                <a:latin typeface="Verdana" panose="020B0604030504040204" pitchFamily="34" charset="0"/>
                <a:ea typeface="Verdana" panose="020B0604030504040204" pitchFamily="34" charset="0"/>
                <a:cs typeface="Mangal" panose="02040503050203030202" pitchFamily="18" charset="0"/>
              </a:rPr>
              <a:t>Presented by:- Pavan Dev Gaur, 2IC</a:t>
            </a:r>
            <a:endParaRPr lang="en-US" sz="24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83278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08" name="Google Shape;208;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09" name="Google Shape;209;p23"/>
          <p:cNvSpPr txBox="1"/>
          <p:nvPr/>
        </p:nvSpPr>
        <p:spPr>
          <a:xfrm>
            <a:off x="6039775" y="1628527"/>
            <a:ext cx="6152225" cy="360094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sym typeface="Arial"/>
              </a:rPr>
              <a:t>4. Personal Protective Equipment </a:t>
            </a:r>
            <a:endParaRPr sz="2800" dirty="0">
              <a:solidFill>
                <a:schemeClr val="tx1"/>
              </a:solidFil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Arial"/>
                <a:ea typeface="Arial"/>
                <a:cs typeface="Arial"/>
                <a:sym typeface="Arial"/>
              </a:rPr>
              <a:t>Personal Protective Equipment Personal protective equipment (PPE) is required in order to </a:t>
            </a:r>
            <a:r>
              <a:rPr lang="en-US" sz="2800" b="1" dirty="0">
                <a:solidFill>
                  <a:schemeClr val="tx1"/>
                </a:solidFill>
                <a:latin typeface="Arial"/>
                <a:ea typeface="Arial"/>
                <a:cs typeface="Arial"/>
                <a:sym typeface="Arial"/>
              </a:rPr>
              <a:t>prevent injury</a:t>
            </a:r>
            <a:r>
              <a:rPr lang="en-US" sz="2800" dirty="0">
                <a:solidFill>
                  <a:schemeClr val="tx1"/>
                </a:solidFill>
                <a:sym typeface="Arial"/>
              </a:rPr>
              <a:t> while working on a CSSR operation. Some basic PPE items are:</a:t>
            </a:r>
            <a:endParaRPr sz="2800" dirty="0">
              <a:solidFill>
                <a:schemeClr val="tx1"/>
              </a:solidFill>
            </a:endParaRPr>
          </a:p>
          <a:p>
            <a:pPr marL="0" marR="0" lvl="0" indent="0" algn="just" rtl="0">
              <a:spcBef>
                <a:spcPts val="0"/>
              </a:spcBef>
              <a:spcAft>
                <a:spcPts val="0"/>
              </a:spcAft>
              <a:buNone/>
            </a:pPr>
            <a:endParaRPr sz="3200" dirty="0">
              <a:solidFill>
                <a:schemeClr val="dk1"/>
              </a:solidFill>
              <a:latin typeface="Arial"/>
              <a:ea typeface="Arial"/>
              <a:cs typeface="Arial"/>
              <a:sym typeface="Arial"/>
            </a:endParaRPr>
          </a:p>
        </p:txBody>
      </p:sp>
      <p:pic>
        <p:nvPicPr>
          <p:cNvPr id="2" name="Picture 1">
            <a:extLst>
              <a:ext uri="{FF2B5EF4-FFF2-40B4-BE49-F238E27FC236}">
                <a16:creationId xmlns:a16="http://schemas.microsoft.com/office/drawing/2014/main" id="{10143830-4821-BC41-090F-1169B304CA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14" name="Google Shape;180;p20"/>
          <p:cNvSpPr txBox="1"/>
          <p:nvPr/>
        </p:nvSpPr>
        <p:spPr>
          <a:xfrm>
            <a:off x="1117384" y="1789702"/>
            <a:ext cx="4537692"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FF0000"/>
                </a:solidFill>
                <a:latin typeface="Arial"/>
                <a:ea typeface="Arial"/>
                <a:cs typeface="Arial"/>
                <a:sym typeface="Arial"/>
              </a:rPr>
              <a:t>CLASSIFYING TOOLS, EQUIPMENT AND ACCESSORIES ACCORDING TO THEIR USE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22" name="Google Shape;222;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23" name="Google Shape;223;p24"/>
          <p:cNvSpPr txBox="1"/>
          <p:nvPr/>
        </p:nvSpPr>
        <p:spPr>
          <a:xfrm>
            <a:off x="7244178" y="1934481"/>
            <a:ext cx="4662043" cy="310850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sym typeface="Arial"/>
              </a:rPr>
              <a:t>1.Electrically-powered </a:t>
            </a:r>
            <a:endParaRPr sz="2800" dirty="0">
              <a:solidFill>
                <a:schemeClr val="tx1"/>
              </a:solidFil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sym typeface="Arial"/>
              </a:rPr>
              <a:t>Electric tools and equipment are used to cut, penetrate and break materials. Examples: circular saws, electric drills</a:t>
            </a:r>
            <a:endParaRPr sz="2800" dirty="0">
              <a:solidFill>
                <a:schemeClr val="tx1"/>
              </a:solidFill>
            </a:endParaRPr>
          </a:p>
        </p:txBody>
      </p:sp>
      <p:sp>
        <p:nvSpPr>
          <p:cNvPr id="224" name="Google Shape;224;p24"/>
          <p:cNvSpPr txBox="1"/>
          <p:nvPr/>
        </p:nvSpPr>
        <p:spPr>
          <a:xfrm>
            <a:off x="1961226" y="1934481"/>
            <a:ext cx="4492840" cy="286228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FF0000"/>
                </a:solidFill>
                <a:latin typeface="Open Sans"/>
                <a:sym typeface="Arial"/>
              </a:rPr>
              <a:t>CLASSIFYING TOOLS AND EQUIPMENT ACCORDING TO POWER SOURCE</a:t>
            </a:r>
          </a:p>
        </p:txBody>
      </p:sp>
      <p:pic>
        <p:nvPicPr>
          <p:cNvPr id="2" name="Picture 1">
            <a:extLst>
              <a:ext uri="{FF2B5EF4-FFF2-40B4-BE49-F238E27FC236}">
                <a16:creationId xmlns:a16="http://schemas.microsoft.com/office/drawing/2014/main" id="{F20EB14E-1897-0431-C30D-CEB54D21488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32" name="Google Shape;232;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sp>
        <p:nvSpPr>
          <p:cNvPr id="233" name="Google Shape;233;p25"/>
          <p:cNvSpPr txBox="1"/>
          <p:nvPr/>
        </p:nvSpPr>
        <p:spPr>
          <a:xfrm>
            <a:off x="6613864" y="1722409"/>
            <a:ext cx="5344524" cy="4401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latin typeface="Arial"/>
                <a:ea typeface="Arial"/>
                <a:cs typeface="Arial"/>
                <a:sym typeface="Arial"/>
              </a:rPr>
              <a:t>2.Pneumatic (Air-Powered)</a:t>
            </a:r>
            <a:endParaRPr sz="2800" dirty="0">
              <a:solidFill>
                <a:schemeClr val="tx1"/>
              </a:solidFill>
              <a:latin typeface="Arial"/>
              <a:ea typeface="Arial"/>
              <a:cs typeface="Arial"/>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sym typeface="Arial"/>
              </a:rPr>
              <a:t>Pneumatic tools and equipment use pressurized air to cut, hammer and lift. They can be powered by a motor-driven compressor or pressurized air cylinders. </a:t>
            </a:r>
            <a:endParaRPr sz="2800" dirty="0">
              <a:solidFill>
                <a:schemeClr val="tx1"/>
              </a:solidFill>
            </a:endParaRPr>
          </a:p>
          <a:p>
            <a:pPr marL="457200" marR="0" lvl="0" indent="-457200" algn="just" rtl="0">
              <a:spcBef>
                <a:spcPts val="0"/>
              </a:spcBef>
              <a:spcAft>
                <a:spcPts val="0"/>
              </a:spcAft>
              <a:buClr>
                <a:schemeClr val="dk1"/>
              </a:buClr>
              <a:buSzPts val="3200"/>
              <a:buFont typeface="Noto Sans Symbols"/>
              <a:buChar char="▪"/>
            </a:pPr>
            <a:r>
              <a:rPr lang="en-US" sz="2800" b="1" dirty="0">
                <a:solidFill>
                  <a:schemeClr val="tx1"/>
                </a:solidFill>
                <a:latin typeface="Arial"/>
                <a:ea typeface="Arial"/>
                <a:cs typeface="Arial"/>
                <a:sym typeface="Arial"/>
              </a:rPr>
              <a:t>Examples:</a:t>
            </a:r>
            <a:r>
              <a:rPr lang="en-US" sz="2800" dirty="0">
                <a:solidFill>
                  <a:schemeClr val="tx1"/>
                </a:solidFill>
                <a:sym typeface="Arial"/>
              </a:rPr>
              <a:t> pneumatic cutters, breaker hammer and air bag</a:t>
            </a:r>
            <a:endParaRPr sz="2800" dirty="0">
              <a:solidFill>
                <a:schemeClr val="tx1"/>
              </a:solidFill>
            </a:endParaRPr>
          </a:p>
        </p:txBody>
      </p:sp>
      <p:sp>
        <p:nvSpPr>
          <p:cNvPr id="234" name="Google Shape;234;p25"/>
          <p:cNvSpPr txBox="1"/>
          <p:nvPr/>
        </p:nvSpPr>
        <p:spPr>
          <a:xfrm>
            <a:off x="2135887" y="1905526"/>
            <a:ext cx="3741130"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FF0000"/>
                </a:solidFill>
                <a:latin typeface="Arial"/>
                <a:ea typeface="Arial"/>
                <a:cs typeface="Arial"/>
                <a:sym typeface="Arial"/>
              </a:rPr>
              <a:t>CLASSIFYING TOOLS AND EQUIPMENT ACCORDING TO POWER SOURCE</a:t>
            </a:r>
          </a:p>
        </p:txBody>
      </p:sp>
      <p:pic>
        <p:nvPicPr>
          <p:cNvPr id="2" name="Picture 1">
            <a:extLst>
              <a:ext uri="{FF2B5EF4-FFF2-40B4-BE49-F238E27FC236}">
                <a16:creationId xmlns:a16="http://schemas.microsoft.com/office/drawing/2014/main" id="{1013E9BE-368A-F193-7577-3324D22B598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42" name="Google Shape;242;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sp>
        <p:nvSpPr>
          <p:cNvPr id="243" name="Google Shape;243;p26"/>
          <p:cNvSpPr txBox="1"/>
          <p:nvPr/>
        </p:nvSpPr>
        <p:spPr>
          <a:xfrm>
            <a:off x="7048870" y="1458536"/>
            <a:ext cx="4746348"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sym typeface="Arial"/>
              </a:rPr>
              <a:t>3.Internal Combustion</a:t>
            </a:r>
            <a:endParaRPr sz="2800" dirty="0">
              <a:solidFill>
                <a:schemeClr val="tx1"/>
              </a:solidFil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sym typeface="Arial"/>
              </a:rPr>
              <a:t>These tools use fuel-burning, 2-cycle or 4-cycle motors. These are most commonly cutting tools. </a:t>
            </a:r>
            <a:endParaRPr sz="2800" dirty="0">
              <a:solidFill>
                <a:schemeClr val="tx1"/>
              </a:solidFill>
            </a:endParaRPr>
          </a:p>
          <a:p>
            <a:pPr marL="0" marR="0" lvl="0" indent="0" algn="just" rtl="0">
              <a:spcBef>
                <a:spcPts val="0"/>
              </a:spcBef>
              <a:spcAft>
                <a:spcPts val="0"/>
              </a:spcAft>
              <a:buNone/>
            </a:pPr>
            <a:endParaRPr sz="2800" dirty="0">
              <a:solidFill>
                <a:schemeClr val="tx1"/>
              </a:solidFill>
              <a:latin typeface="Arial"/>
              <a:ea typeface="Arial"/>
              <a:cs typeface="Arial"/>
              <a:sym typeface="Arial"/>
            </a:endParaRPr>
          </a:p>
          <a:p>
            <a:pPr marL="457200" marR="0" lvl="0" indent="-457200" algn="just" rtl="0">
              <a:spcBef>
                <a:spcPts val="0"/>
              </a:spcBef>
              <a:spcAft>
                <a:spcPts val="0"/>
              </a:spcAft>
              <a:buClr>
                <a:schemeClr val="dk1"/>
              </a:buClr>
              <a:buSzPts val="3200"/>
              <a:buFont typeface="Noto Sans Symbols"/>
              <a:buChar char="▪"/>
            </a:pPr>
            <a:r>
              <a:rPr lang="en-US" sz="2800" b="1" dirty="0">
                <a:solidFill>
                  <a:schemeClr val="tx1"/>
                </a:solidFill>
                <a:latin typeface="Arial"/>
                <a:ea typeface="Arial"/>
                <a:cs typeface="Arial"/>
                <a:sym typeface="Arial"/>
              </a:rPr>
              <a:t>Examples:</a:t>
            </a:r>
            <a:r>
              <a:rPr lang="en-US" sz="2800" dirty="0">
                <a:solidFill>
                  <a:schemeClr val="tx1"/>
                </a:solidFill>
                <a:latin typeface="Arial"/>
                <a:ea typeface="Arial"/>
                <a:cs typeface="Arial"/>
                <a:sym typeface="Arial"/>
              </a:rPr>
              <a:t> chainsaw, </a:t>
            </a:r>
            <a:r>
              <a:rPr lang="en-US" sz="2800" dirty="0">
                <a:solidFill>
                  <a:schemeClr val="dk1"/>
                </a:solidFill>
                <a:latin typeface="Arial"/>
                <a:ea typeface="Arial"/>
                <a:cs typeface="Arial"/>
                <a:sym typeface="Arial"/>
              </a:rPr>
              <a:t>rotary rescue saw.</a:t>
            </a:r>
            <a:endParaRPr sz="2800" dirty="0"/>
          </a:p>
        </p:txBody>
      </p:sp>
      <p:sp>
        <p:nvSpPr>
          <p:cNvPr id="244" name="Google Shape;244;p26"/>
          <p:cNvSpPr txBox="1"/>
          <p:nvPr/>
        </p:nvSpPr>
        <p:spPr>
          <a:xfrm>
            <a:off x="1799115" y="1539291"/>
            <a:ext cx="4468521" cy="3170058"/>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dirty="0">
                <a:solidFill>
                  <a:srgbClr val="FF0000"/>
                </a:solidFill>
                <a:latin typeface="Open Sans"/>
                <a:sym typeface="Arial"/>
              </a:rPr>
              <a:t>CLASSIFYING TOOLS AND EQUIPMENT ACCORDING TO POWER SOURCE</a:t>
            </a:r>
          </a:p>
        </p:txBody>
      </p:sp>
      <p:pic>
        <p:nvPicPr>
          <p:cNvPr id="2" name="Picture 1">
            <a:extLst>
              <a:ext uri="{FF2B5EF4-FFF2-40B4-BE49-F238E27FC236}">
                <a16:creationId xmlns:a16="http://schemas.microsoft.com/office/drawing/2014/main" id="{DC7ED391-3A41-995D-421B-6196F80E2E1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51" name="Google Shape;251;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sp>
        <p:nvSpPr>
          <p:cNvPr id="252" name="Google Shape;252;p27"/>
          <p:cNvSpPr txBox="1"/>
          <p:nvPr/>
        </p:nvSpPr>
        <p:spPr>
          <a:xfrm>
            <a:off x="7102135" y="1643202"/>
            <a:ext cx="4509861" cy="507827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600" b="1" dirty="0">
                <a:solidFill>
                  <a:schemeClr val="tx1"/>
                </a:solidFill>
                <a:latin typeface="Open Sans"/>
                <a:sym typeface="Arial"/>
              </a:rPr>
              <a:t>4.Hydraulic</a:t>
            </a:r>
            <a:r>
              <a:rPr lang="en-US" sz="3600" dirty="0">
                <a:solidFill>
                  <a:schemeClr val="tx1"/>
                </a:solidFill>
                <a:latin typeface="Open Sans"/>
                <a:sym typeface="Arial"/>
              </a:rPr>
              <a:t> </a:t>
            </a:r>
            <a:endParaRPr sz="3600" dirty="0">
              <a:solidFill>
                <a:schemeClr val="tx1"/>
              </a:solidFill>
              <a:latin typeface="Open Sans"/>
            </a:endParaRPr>
          </a:p>
          <a:p>
            <a:pPr marL="0" marR="0" lvl="0" indent="0" algn="just" rtl="0">
              <a:spcBef>
                <a:spcPts val="0"/>
              </a:spcBef>
              <a:spcAft>
                <a:spcPts val="0"/>
              </a:spcAft>
              <a:buNone/>
            </a:pPr>
            <a:endParaRPr sz="3600" dirty="0">
              <a:solidFill>
                <a:schemeClr val="dk1"/>
              </a:solidFill>
              <a:latin typeface="Open Sans"/>
              <a:sym typeface="Arial"/>
            </a:endParaRPr>
          </a:p>
          <a:p>
            <a:pPr marL="457200" marR="0" lvl="0" indent="-457200" algn="just" rtl="0">
              <a:spcBef>
                <a:spcPts val="0"/>
              </a:spcBef>
              <a:spcAft>
                <a:spcPts val="0"/>
              </a:spcAft>
              <a:buClr>
                <a:schemeClr val="dk1"/>
              </a:buClr>
              <a:buSzPts val="3200"/>
              <a:buFont typeface="Noto Sans Symbols"/>
              <a:buChar char="▪"/>
            </a:pPr>
            <a:r>
              <a:rPr lang="en-US" sz="3600" dirty="0">
                <a:solidFill>
                  <a:schemeClr val="dk1"/>
                </a:solidFill>
                <a:latin typeface="Open Sans"/>
                <a:sym typeface="Arial"/>
              </a:rPr>
              <a:t>These tools use the same principle as pneumatic tools, using pressurized hydraulic fluids instead of air.</a:t>
            </a:r>
            <a:endParaRPr sz="3600" dirty="0">
              <a:latin typeface="Open Sans"/>
            </a:endParaRPr>
          </a:p>
        </p:txBody>
      </p:sp>
      <p:sp>
        <p:nvSpPr>
          <p:cNvPr id="253" name="Google Shape;253;p27"/>
          <p:cNvSpPr txBox="1"/>
          <p:nvPr/>
        </p:nvSpPr>
        <p:spPr>
          <a:xfrm>
            <a:off x="1765647" y="1664177"/>
            <a:ext cx="3809530"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FF0000"/>
                </a:solidFill>
                <a:latin typeface="Arial"/>
                <a:ea typeface="Arial"/>
                <a:cs typeface="Arial"/>
                <a:sym typeface="Arial"/>
              </a:rPr>
              <a:t>CLASSIFYING TOOLS AND EQUIPMENT ACCORDING TO POWER SOURCE</a:t>
            </a:r>
          </a:p>
        </p:txBody>
      </p:sp>
      <p:pic>
        <p:nvPicPr>
          <p:cNvPr id="2" name="Picture 1">
            <a:extLst>
              <a:ext uri="{FF2B5EF4-FFF2-40B4-BE49-F238E27FC236}">
                <a16:creationId xmlns:a16="http://schemas.microsoft.com/office/drawing/2014/main" id="{677EE210-BAD8-26B4-12BC-D1CCD72BB3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60" name="Google Shape;260;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sp>
        <p:nvSpPr>
          <p:cNvPr id="261" name="Google Shape;261;p28"/>
          <p:cNvSpPr txBox="1"/>
          <p:nvPr/>
        </p:nvSpPr>
        <p:spPr>
          <a:xfrm>
            <a:off x="5814874" y="1747795"/>
            <a:ext cx="6377126" cy="35393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latin typeface="Arial"/>
                <a:ea typeface="Arial"/>
                <a:cs typeface="Arial"/>
                <a:sym typeface="Arial"/>
              </a:rPr>
              <a:t>5.Other Types</a:t>
            </a:r>
            <a:r>
              <a:rPr lang="en-US" sz="2800" dirty="0">
                <a:solidFill>
                  <a:schemeClr val="tx1"/>
                </a:solidFill>
                <a:sym typeface="Arial"/>
              </a:rPr>
              <a:t> </a:t>
            </a:r>
            <a:endParaRPr sz="2800" dirty="0">
              <a:solidFill>
                <a:schemeClr val="tx1"/>
              </a:solidFill>
            </a:endParaRPr>
          </a:p>
          <a:p>
            <a:pPr marL="0" marR="0" lvl="0" indent="0" algn="just" rtl="0">
              <a:spcBef>
                <a:spcPts val="0"/>
              </a:spcBef>
              <a:spcAft>
                <a:spcPts val="0"/>
              </a:spcAft>
              <a:buNone/>
            </a:pPr>
            <a:r>
              <a:rPr lang="en-US" sz="2800" dirty="0">
                <a:solidFill>
                  <a:schemeClr val="tx1"/>
                </a:solidFill>
                <a:sym typeface="Arial"/>
              </a:rPr>
              <a:t> </a:t>
            </a:r>
            <a:endParaRPr sz="2800" dirty="0">
              <a:solidFill>
                <a:schemeClr val="tx1"/>
              </a:solidFil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Open Sans"/>
                <a:sym typeface="Arial"/>
              </a:rPr>
              <a:t>Some tools do not fall into any of the four categories mentioned above. </a:t>
            </a:r>
            <a:endParaRPr sz="2800" dirty="0">
              <a:solidFill>
                <a:schemeClr val="tx1"/>
              </a:solidFill>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b="1" dirty="0">
                <a:solidFill>
                  <a:schemeClr val="tx1"/>
                </a:solidFill>
                <a:latin typeface="Open Sans"/>
                <a:sym typeface="Arial"/>
              </a:rPr>
              <a:t>Examples</a:t>
            </a:r>
            <a:r>
              <a:rPr lang="en-US" sz="2800" dirty="0">
                <a:solidFill>
                  <a:schemeClr val="tx1"/>
                </a:solidFill>
                <a:latin typeface="Open Sans"/>
                <a:sym typeface="Arial"/>
              </a:rPr>
              <a:t> of these include the acetylene torch, come-along, and multi cable winch.</a:t>
            </a:r>
            <a:endParaRPr sz="2800" dirty="0">
              <a:solidFill>
                <a:schemeClr val="tx1"/>
              </a:solidFill>
              <a:latin typeface="Open Sans"/>
            </a:endParaRPr>
          </a:p>
        </p:txBody>
      </p:sp>
      <p:sp>
        <p:nvSpPr>
          <p:cNvPr id="262" name="Google Shape;262;p28"/>
          <p:cNvSpPr txBox="1"/>
          <p:nvPr/>
        </p:nvSpPr>
        <p:spPr>
          <a:xfrm>
            <a:off x="1384049" y="1747795"/>
            <a:ext cx="3385718" cy="224672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b="1" dirty="0">
                <a:solidFill>
                  <a:srgbClr val="FF0000"/>
                </a:solidFill>
                <a:latin typeface="Arial"/>
                <a:ea typeface="Arial"/>
                <a:cs typeface="Arial"/>
                <a:sym typeface="Arial"/>
              </a:rPr>
              <a:t>CLASSIFYING TOOLS AND EQUIPMENT ACCORDING TO POWER SOURCE</a:t>
            </a:r>
          </a:p>
        </p:txBody>
      </p:sp>
      <p:pic>
        <p:nvPicPr>
          <p:cNvPr id="3" name="Picture 2">
            <a:extLst>
              <a:ext uri="{FF2B5EF4-FFF2-40B4-BE49-F238E27FC236}">
                <a16:creationId xmlns:a16="http://schemas.microsoft.com/office/drawing/2014/main" id="{434DAB34-81F6-9567-AE2E-387B6DEE35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69" name="Google Shape;269;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sp>
        <p:nvSpPr>
          <p:cNvPr id="270" name="Google Shape;270;p29"/>
          <p:cNvSpPr txBox="1"/>
          <p:nvPr/>
        </p:nvSpPr>
        <p:spPr>
          <a:xfrm>
            <a:off x="6566516" y="1672330"/>
            <a:ext cx="5522172" cy="3970277"/>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There are seven general steps you should follow when using any tool or piece of equipment in a CSSR operation. </a:t>
            </a:r>
            <a:endParaRPr sz="2800" dirty="0">
              <a:latin typeface="Open Sans"/>
            </a:endParaRPr>
          </a:p>
          <a:p>
            <a:pPr marL="457200" marR="0" lvl="0" indent="-254000" algn="just" rtl="0">
              <a:spcBef>
                <a:spcPts val="0"/>
              </a:spcBef>
              <a:spcAft>
                <a:spcPts val="0"/>
              </a:spcAft>
              <a:buClr>
                <a:schemeClr val="dk1"/>
              </a:buClr>
              <a:buSzPts val="3200"/>
              <a:buFont typeface="Noto Sans Symbols"/>
              <a:buNone/>
            </a:pPr>
            <a:endParaRPr sz="2800" dirty="0">
              <a:solidFill>
                <a:schemeClr val="dk1"/>
              </a:solidFill>
              <a:latin typeface="Open Sans"/>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These steps are in addition to the specific instructions for each particular tool or piece of equipment.</a:t>
            </a:r>
            <a:endParaRPr sz="2800" dirty="0">
              <a:latin typeface="Open Sans"/>
            </a:endParaRPr>
          </a:p>
        </p:txBody>
      </p:sp>
      <p:sp>
        <p:nvSpPr>
          <p:cNvPr id="271" name="Google Shape;271;p29"/>
          <p:cNvSpPr txBox="1"/>
          <p:nvPr/>
        </p:nvSpPr>
        <p:spPr>
          <a:xfrm>
            <a:off x="1783672" y="1672330"/>
            <a:ext cx="4022324" cy="156962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FF0000"/>
                </a:solidFill>
                <a:latin typeface="Arial"/>
                <a:ea typeface="Arial"/>
                <a:cs typeface="Arial"/>
                <a:sym typeface="Arial"/>
              </a:rPr>
              <a:t>GENERAL STEPS FOR USE AND MAINTENANCE</a:t>
            </a:r>
          </a:p>
        </p:txBody>
      </p:sp>
      <p:pic>
        <p:nvPicPr>
          <p:cNvPr id="2" name="Picture 1">
            <a:extLst>
              <a:ext uri="{FF2B5EF4-FFF2-40B4-BE49-F238E27FC236}">
                <a16:creationId xmlns:a16="http://schemas.microsoft.com/office/drawing/2014/main" id="{0A460CEC-C601-8265-6BCB-3F6F814EBCB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77" name="Google Shape;277;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sp>
        <p:nvSpPr>
          <p:cNvPr id="278" name="Google Shape;278;p30"/>
          <p:cNvSpPr txBox="1"/>
          <p:nvPr/>
        </p:nvSpPr>
        <p:spPr>
          <a:xfrm>
            <a:off x="5770485" y="1618571"/>
            <a:ext cx="6133730" cy="397027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latin typeface="Open Sans"/>
                <a:sym typeface="Arial"/>
              </a:rPr>
              <a:t>Before</a:t>
            </a:r>
            <a:r>
              <a:rPr lang="en-US" sz="2800" dirty="0">
                <a:solidFill>
                  <a:schemeClr val="tx1"/>
                </a:solidFill>
                <a:latin typeface="Open Sans"/>
                <a:sym typeface="Arial"/>
              </a:rPr>
              <a:t> </a:t>
            </a:r>
            <a:endParaRPr sz="2800" dirty="0">
              <a:solidFill>
                <a:schemeClr val="tx1"/>
              </a:solidFill>
              <a:latin typeface="Open Sans"/>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Open Sans"/>
                <a:sym typeface="Arial"/>
              </a:rPr>
              <a:t>Put on all required PPE. </a:t>
            </a:r>
            <a:endParaRPr sz="2800" dirty="0">
              <a:solidFill>
                <a:schemeClr val="tx1"/>
              </a:solidFill>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Open Sans"/>
                <a:sym typeface="Arial"/>
              </a:rPr>
              <a:t>Verify availability of fuel and power sources. </a:t>
            </a:r>
            <a:endParaRPr sz="2800" dirty="0">
              <a:solidFill>
                <a:schemeClr val="tx1"/>
              </a:solidFill>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Open Sans"/>
                <a:sym typeface="Arial"/>
              </a:rPr>
              <a:t>Verify proper operation of tool. </a:t>
            </a:r>
            <a:endParaRPr sz="2800" dirty="0">
              <a:solidFill>
                <a:schemeClr val="tx1"/>
              </a:solidFill>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Open Sans"/>
                <a:sym typeface="Arial"/>
              </a:rPr>
              <a:t>Check required accessories for each tool or piece of equipment. </a:t>
            </a:r>
            <a:endParaRPr sz="2800" dirty="0">
              <a:solidFill>
                <a:schemeClr val="tx1"/>
              </a:solidFill>
              <a:latin typeface="Open Sans"/>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Open Sans"/>
                <a:sym typeface="Arial"/>
              </a:rPr>
              <a:t>Follow all safety rule (course rules and manufacturer’s rules)</a:t>
            </a:r>
            <a:endParaRPr sz="2800" dirty="0">
              <a:solidFill>
                <a:schemeClr val="tx1"/>
              </a:solidFill>
              <a:latin typeface="Open Sans"/>
            </a:endParaRPr>
          </a:p>
        </p:txBody>
      </p:sp>
      <p:sp>
        <p:nvSpPr>
          <p:cNvPr id="279" name="Google Shape;279;p30"/>
          <p:cNvSpPr txBox="1"/>
          <p:nvPr/>
        </p:nvSpPr>
        <p:spPr>
          <a:xfrm>
            <a:off x="1224251" y="1674714"/>
            <a:ext cx="4120106"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FF0000"/>
                </a:solidFill>
                <a:latin typeface="Arial"/>
                <a:ea typeface="Arial"/>
                <a:cs typeface="Arial"/>
                <a:sym typeface="Arial"/>
              </a:rPr>
              <a:t>GENERAL STEPS FOR USE AND MAINTENANCE</a:t>
            </a:r>
          </a:p>
        </p:txBody>
      </p:sp>
      <p:pic>
        <p:nvPicPr>
          <p:cNvPr id="2" name="Picture 1">
            <a:extLst>
              <a:ext uri="{FF2B5EF4-FFF2-40B4-BE49-F238E27FC236}">
                <a16:creationId xmlns:a16="http://schemas.microsoft.com/office/drawing/2014/main" id="{D48FED24-E568-A5C8-F3E3-011F6B65A7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85" name="Google Shape;285;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sp>
        <p:nvSpPr>
          <p:cNvPr id="286" name="Google Shape;286;p31"/>
          <p:cNvSpPr txBox="1"/>
          <p:nvPr/>
        </p:nvSpPr>
        <p:spPr>
          <a:xfrm>
            <a:off x="6427432" y="1797923"/>
            <a:ext cx="5578684" cy="440116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chemeClr val="tx1"/>
                </a:solidFill>
                <a:sym typeface="Arial"/>
              </a:rPr>
              <a:t>During</a:t>
            </a:r>
            <a:r>
              <a:rPr lang="en-US" sz="2800" dirty="0">
                <a:solidFill>
                  <a:schemeClr val="tx1"/>
                </a:solidFill>
                <a:sym typeface="Arial"/>
              </a:rPr>
              <a:t> </a:t>
            </a:r>
            <a:endParaRPr sz="2800" dirty="0">
              <a:solidFill>
                <a:schemeClr val="tx1"/>
              </a:solidFil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sym typeface="Arial"/>
              </a:rPr>
              <a:t>Use proper technique when using a tool or piece of equipment. </a:t>
            </a:r>
            <a:endParaRPr sz="2800" dirty="0">
              <a:solidFill>
                <a:schemeClr val="tx1"/>
              </a:solidFill>
            </a:endParaRPr>
          </a:p>
          <a:p>
            <a:pPr marL="0" marR="0" lvl="0" indent="0" algn="just" rtl="0">
              <a:spcBef>
                <a:spcPts val="0"/>
              </a:spcBef>
              <a:spcAft>
                <a:spcPts val="0"/>
              </a:spcAft>
              <a:buNone/>
            </a:pPr>
            <a:endParaRPr sz="2800" dirty="0">
              <a:solidFill>
                <a:schemeClr val="tx1"/>
              </a:solidFill>
              <a:sym typeface="Arial"/>
            </a:endParaRPr>
          </a:p>
          <a:p>
            <a:pPr marL="0" marR="0" lvl="0" indent="0" algn="just" rtl="0">
              <a:spcBef>
                <a:spcPts val="0"/>
              </a:spcBef>
              <a:spcAft>
                <a:spcPts val="0"/>
              </a:spcAft>
              <a:buNone/>
            </a:pPr>
            <a:r>
              <a:rPr lang="en-US" sz="2800" b="1" dirty="0">
                <a:solidFill>
                  <a:schemeClr val="tx1"/>
                </a:solidFill>
                <a:sym typeface="Arial"/>
              </a:rPr>
              <a:t>After</a:t>
            </a:r>
            <a:r>
              <a:rPr lang="en-US" sz="2800" dirty="0">
                <a:solidFill>
                  <a:schemeClr val="tx1"/>
                </a:solidFill>
                <a:sym typeface="Arial"/>
              </a:rPr>
              <a:t> </a:t>
            </a:r>
            <a:endParaRPr sz="2800" dirty="0">
              <a:solidFill>
                <a:schemeClr val="tx1"/>
              </a:solidFil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sym typeface="Arial"/>
              </a:rPr>
              <a:t>Follow proper cleaning and maintenance procedures for each tool or piece of equipment.</a:t>
            </a:r>
            <a:endParaRPr sz="2800" dirty="0">
              <a:solidFill>
                <a:schemeClr val="tx1"/>
              </a:solidFill>
            </a:endParaRPr>
          </a:p>
        </p:txBody>
      </p:sp>
      <p:sp>
        <p:nvSpPr>
          <p:cNvPr id="287" name="Google Shape;287;p31"/>
          <p:cNvSpPr txBox="1"/>
          <p:nvPr/>
        </p:nvSpPr>
        <p:spPr>
          <a:xfrm>
            <a:off x="1212206" y="1797923"/>
            <a:ext cx="4599710" cy="175428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600" b="1" dirty="0">
                <a:solidFill>
                  <a:srgbClr val="FF0000"/>
                </a:solidFill>
                <a:latin typeface="Open Sans"/>
                <a:sym typeface="Arial"/>
              </a:rPr>
              <a:t>GENERAL STEPS FOR USE AND MAINTENANCE</a:t>
            </a:r>
          </a:p>
        </p:txBody>
      </p:sp>
      <p:pic>
        <p:nvPicPr>
          <p:cNvPr id="2" name="Picture 1">
            <a:extLst>
              <a:ext uri="{FF2B5EF4-FFF2-40B4-BE49-F238E27FC236}">
                <a16:creationId xmlns:a16="http://schemas.microsoft.com/office/drawing/2014/main" id="{A36DE2C5-ED16-A5C6-6A9E-C2588CDA555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293" name="Google Shape;293;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sp>
        <p:nvSpPr>
          <p:cNvPr id="294" name="Google Shape;294;p32"/>
          <p:cNvSpPr txBox="1"/>
          <p:nvPr/>
        </p:nvSpPr>
        <p:spPr>
          <a:xfrm>
            <a:off x="5795492" y="1171623"/>
            <a:ext cx="6281463" cy="544760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dirty="0">
                <a:solidFill>
                  <a:schemeClr val="dk1"/>
                </a:solidFill>
                <a:sym typeface="Arial"/>
              </a:rPr>
              <a:t>Follow these important guidelines when using various pieces of equipment:</a:t>
            </a:r>
            <a:endParaRPr sz="2800" dirty="0"/>
          </a:p>
          <a:p>
            <a:pPr marL="0" marR="0" lvl="0" indent="0" algn="just" rtl="0">
              <a:spcBef>
                <a:spcPts val="0"/>
              </a:spcBef>
              <a:spcAft>
                <a:spcPts val="0"/>
              </a:spcAft>
              <a:buNone/>
            </a:pPr>
            <a:r>
              <a:rPr lang="en-US" sz="2800" dirty="0">
                <a:solidFill>
                  <a:schemeClr val="dk1"/>
                </a:solidFill>
                <a:sym typeface="Arial"/>
              </a:rPr>
              <a:t> </a:t>
            </a:r>
            <a:endParaRPr sz="2800" dirty="0"/>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sym typeface="Arial"/>
              </a:rPr>
              <a:t>Always use the proper bit or blade for the material to be penetrated and make sure that it is firmly installed in the equipment before operating. </a:t>
            </a:r>
            <a:endParaRPr sz="2800" dirty="0"/>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sym typeface="Arial"/>
              </a:rPr>
              <a:t>Do not operate a drill until it is in</a:t>
            </a:r>
            <a:r>
              <a:rPr lang="en-US" sz="3200" dirty="0">
                <a:solidFill>
                  <a:schemeClr val="dk1"/>
                </a:solidFill>
                <a:latin typeface="Arial"/>
                <a:ea typeface="Arial"/>
                <a:cs typeface="Arial"/>
                <a:sym typeface="Arial"/>
              </a:rPr>
              <a:t> contact with the material to be penetrated</a:t>
            </a:r>
            <a:endParaRPr dirty="0"/>
          </a:p>
        </p:txBody>
      </p:sp>
      <p:sp>
        <p:nvSpPr>
          <p:cNvPr id="295" name="Google Shape;295;p32"/>
          <p:cNvSpPr txBox="1"/>
          <p:nvPr/>
        </p:nvSpPr>
        <p:spPr>
          <a:xfrm>
            <a:off x="1384049" y="1209481"/>
            <a:ext cx="3569692"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dirty="0">
                <a:solidFill>
                  <a:srgbClr val="FF0000"/>
                </a:solidFill>
                <a:latin typeface="Open Sans"/>
                <a:sym typeface="Arial"/>
              </a:rPr>
              <a:t>TIPS FOR USING EQUIPMENT</a:t>
            </a:r>
          </a:p>
        </p:txBody>
      </p:sp>
      <p:pic>
        <p:nvPicPr>
          <p:cNvPr id="2" name="Picture 1">
            <a:extLst>
              <a:ext uri="{FF2B5EF4-FFF2-40B4-BE49-F238E27FC236}">
                <a16:creationId xmlns:a16="http://schemas.microsoft.com/office/drawing/2014/main" id="{1BA0509D-E6CB-EE7A-1722-E576B4A7F5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5"/>
          <p:cNvSpPr txBox="1">
            <a:spLocks noGrp="1"/>
          </p:cNvSpPr>
          <p:nvPr>
            <p:ph type="title"/>
          </p:nvPr>
        </p:nvSpPr>
        <p:spPr>
          <a:xfrm>
            <a:off x="1473939" y="1512817"/>
            <a:ext cx="3572657" cy="864400"/>
          </a:xfrm>
          <a:prstGeom prst="rect">
            <a:avLst/>
          </a:prstGeom>
          <a:noFill/>
          <a:ln>
            <a:noFill/>
          </a:ln>
        </p:spPr>
        <p:txBody>
          <a:bodyPr spcFirstLastPara="1" wrap="square" lIns="91425" tIns="45700" rIns="91425" bIns="45700" anchor="ctr" anchorCtr="0">
            <a:noAutofit/>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Open Sans"/>
                <a:ea typeface="Arial"/>
                <a:cs typeface="Arial"/>
                <a:sym typeface="Arial"/>
              </a:rPr>
              <a:t>OBJECTIVES</a:t>
            </a:r>
            <a:r>
              <a:rPr lang="en-US" sz="4000" dirty="0">
                <a:solidFill>
                  <a:srgbClr val="FF0000"/>
                </a:solidFill>
                <a:latin typeface="Open Sans"/>
              </a:rPr>
              <a:t> </a:t>
            </a:r>
          </a:p>
        </p:txBody>
      </p:sp>
      <p:sp>
        <p:nvSpPr>
          <p:cNvPr id="113" name="Google Shape;113;p15"/>
          <p:cNvSpPr txBox="1">
            <a:spLocks noGrp="1"/>
          </p:cNvSpPr>
          <p:nvPr>
            <p:ph type="body" idx="1"/>
          </p:nvPr>
        </p:nvSpPr>
        <p:spPr>
          <a:xfrm>
            <a:off x="7182036" y="1830387"/>
            <a:ext cx="4831050" cy="4525963"/>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dirty="0">
                <a:latin typeface="Open Sans"/>
                <a:ea typeface="Arial"/>
                <a:cs typeface="Arial"/>
                <a:sym typeface="Arial"/>
              </a:rPr>
              <a:t>Define tools, equipment and accessories (TEA). </a:t>
            </a:r>
            <a:endParaRPr dirty="0">
              <a:latin typeface="Open Sans"/>
            </a:endParaRPr>
          </a:p>
          <a:p>
            <a:pPr marL="0" lvl="0" indent="0" algn="just"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a:ea typeface="Arial"/>
                <a:cs typeface="Arial"/>
                <a:sym typeface="Arial"/>
              </a:rPr>
              <a:t>List four categories of TEA according to their use.</a:t>
            </a:r>
            <a:endParaRPr dirty="0">
              <a:latin typeface="Open Sans"/>
            </a:endParaRPr>
          </a:p>
          <a:p>
            <a:pPr marL="0" lvl="0" indent="0" algn="just"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a:ea typeface="Arial"/>
                <a:cs typeface="Arial"/>
                <a:sym typeface="Arial"/>
              </a:rPr>
              <a:t> List five power sources for equipment and tools.</a:t>
            </a:r>
            <a:endParaRPr dirty="0">
              <a:latin typeface="Open Sans"/>
            </a:endParaRPr>
          </a:p>
        </p:txBody>
      </p:sp>
      <p:sp>
        <p:nvSpPr>
          <p:cNvPr id="114" name="Google Shape;1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15" name="Google Shape;115;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116" name="Google Shape;116;p15"/>
          <p:cNvSpPr txBox="1"/>
          <p:nvPr/>
        </p:nvSpPr>
        <p:spPr>
          <a:xfrm>
            <a:off x="1357408" y="2436484"/>
            <a:ext cx="4024310"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sym typeface="Arial"/>
              </a:rPr>
              <a:t>Upon completing of this lesson, you will be able to :-</a:t>
            </a:r>
            <a:endParaRPr sz="1200" dirty="0">
              <a:latin typeface="Open Sans"/>
            </a:endParaRPr>
          </a:p>
        </p:txBody>
      </p:sp>
      <p:sp>
        <p:nvSpPr>
          <p:cNvPr id="117" name="Google Shape;117;p15"/>
          <p:cNvSpPr/>
          <p:nvPr/>
        </p:nvSpPr>
        <p:spPr>
          <a:xfrm>
            <a:off x="6491148" y="1756385"/>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118" name="Google Shape;118;p15"/>
          <p:cNvSpPr/>
          <p:nvPr/>
        </p:nvSpPr>
        <p:spPr>
          <a:xfrm>
            <a:off x="6483813" y="3161520"/>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119" name="Google Shape;119;p15"/>
          <p:cNvSpPr/>
          <p:nvPr/>
        </p:nvSpPr>
        <p:spPr>
          <a:xfrm>
            <a:off x="6483813" y="4564052"/>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pic>
        <p:nvPicPr>
          <p:cNvPr id="2" name="Picture 1">
            <a:extLst>
              <a:ext uri="{FF2B5EF4-FFF2-40B4-BE49-F238E27FC236}">
                <a16:creationId xmlns:a16="http://schemas.microsoft.com/office/drawing/2014/main" id="{5788AA70-E5A7-3629-EC32-DFD1A2159D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01" name="Google Shape;301;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sp>
        <p:nvSpPr>
          <p:cNvPr id="302" name="Google Shape;302;p33"/>
          <p:cNvSpPr txBox="1"/>
          <p:nvPr/>
        </p:nvSpPr>
        <p:spPr>
          <a:xfrm>
            <a:off x="6267635" y="1604138"/>
            <a:ext cx="5571250" cy="452427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Conversely, when operating a rotary saw, bring it up to full speed </a:t>
            </a:r>
            <a:r>
              <a:rPr lang="en-US" sz="2400" b="1" dirty="0">
                <a:solidFill>
                  <a:schemeClr val="dk1"/>
                </a:solidFill>
                <a:sym typeface="Arial"/>
              </a:rPr>
              <a:t>before</a:t>
            </a:r>
            <a:r>
              <a:rPr lang="en-US" sz="2400" dirty="0">
                <a:solidFill>
                  <a:srgbClr val="FF0000"/>
                </a:solidFill>
                <a:sym typeface="Arial"/>
              </a:rPr>
              <a:t> </a:t>
            </a:r>
            <a:r>
              <a:rPr lang="en-US" sz="2400" dirty="0">
                <a:solidFill>
                  <a:schemeClr val="dk1"/>
                </a:solidFill>
                <a:sym typeface="Arial"/>
              </a:rPr>
              <a:t>making contact with the material to be penetrated.</a:t>
            </a:r>
            <a:endParaRPr sz="2400" dirty="0"/>
          </a:p>
          <a:p>
            <a:pPr marL="457200" marR="0" lvl="0" indent="-254000" algn="just" rtl="0">
              <a:spcBef>
                <a:spcPts val="0"/>
              </a:spcBef>
              <a:spcAft>
                <a:spcPts val="0"/>
              </a:spcAft>
              <a:buClr>
                <a:schemeClr val="dk1"/>
              </a:buClr>
              <a:buSzPts val="3200"/>
              <a:buFont typeface="Noto Sans Symbols"/>
              <a:buNone/>
            </a:pPr>
            <a:endParaRPr sz="2400" dirty="0">
              <a:solidFill>
                <a:schemeClr val="dk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400" dirty="0">
                <a:solidFill>
                  <a:schemeClr val="dk1"/>
                </a:solidFill>
                <a:sym typeface="Arial"/>
              </a:rPr>
              <a:t> When drilling, do not stop the drill while the bit is inside the material – doing so may cause the bit to jam in the material. Likewise, do not allow the blade of a rotary saw to come to a stop while cutting material – remove it fully first. </a:t>
            </a:r>
            <a:endParaRPr sz="2400" dirty="0"/>
          </a:p>
        </p:txBody>
      </p:sp>
      <p:sp>
        <p:nvSpPr>
          <p:cNvPr id="303" name="Google Shape;303;p33"/>
          <p:cNvSpPr txBox="1"/>
          <p:nvPr/>
        </p:nvSpPr>
        <p:spPr>
          <a:xfrm>
            <a:off x="1369993" y="1604138"/>
            <a:ext cx="3300134"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dirty="0">
                <a:solidFill>
                  <a:srgbClr val="FF0000"/>
                </a:solidFill>
                <a:latin typeface="Open Sans"/>
                <a:sym typeface="Arial"/>
              </a:rPr>
              <a:t>TIPS FOR USING EQUIPMENT</a:t>
            </a:r>
          </a:p>
        </p:txBody>
      </p:sp>
      <p:pic>
        <p:nvPicPr>
          <p:cNvPr id="2" name="Picture 1">
            <a:extLst>
              <a:ext uri="{FF2B5EF4-FFF2-40B4-BE49-F238E27FC236}">
                <a16:creationId xmlns:a16="http://schemas.microsoft.com/office/drawing/2014/main" id="{617A2F72-4487-6506-E68F-86A2A852617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09" name="Google Shape;309;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sp>
        <p:nvSpPr>
          <p:cNvPr id="310" name="Google Shape;310;p34"/>
          <p:cNvSpPr txBox="1"/>
          <p:nvPr/>
        </p:nvSpPr>
        <p:spPr>
          <a:xfrm>
            <a:off x="6696589" y="1994472"/>
            <a:ext cx="5091465" cy="360094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If a drill bit becomes jammed in the material and you are unable to remove it with normal drill action, do not use the whole drill as a lever on the bit – remove the drill from the bit and try to loosen it with hand tools</a:t>
            </a:r>
            <a:r>
              <a:rPr lang="en-US" sz="3200" dirty="0">
                <a:solidFill>
                  <a:schemeClr val="dk1"/>
                </a:solidFill>
                <a:latin typeface="Arial"/>
                <a:ea typeface="Arial"/>
                <a:cs typeface="Arial"/>
                <a:sym typeface="Arial"/>
              </a:rPr>
              <a:t>.</a:t>
            </a:r>
            <a:endParaRPr dirty="0"/>
          </a:p>
        </p:txBody>
      </p:sp>
      <p:sp>
        <p:nvSpPr>
          <p:cNvPr id="311" name="Google Shape;311;p34"/>
          <p:cNvSpPr txBox="1"/>
          <p:nvPr/>
        </p:nvSpPr>
        <p:spPr>
          <a:xfrm>
            <a:off x="1634015" y="2000346"/>
            <a:ext cx="4127593" cy="193895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4000" b="1" dirty="0">
                <a:solidFill>
                  <a:srgbClr val="FF0000"/>
                </a:solidFill>
                <a:latin typeface="Open Sans"/>
                <a:sym typeface="Arial"/>
              </a:rPr>
              <a:t>TIPS FOR USING EQUIPMENT</a:t>
            </a:r>
          </a:p>
        </p:txBody>
      </p:sp>
      <p:pic>
        <p:nvPicPr>
          <p:cNvPr id="2" name="Picture 1">
            <a:extLst>
              <a:ext uri="{FF2B5EF4-FFF2-40B4-BE49-F238E27FC236}">
                <a16:creationId xmlns:a16="http://schemas.microsoft.com/office/drawing/2014/main" id="{FEFA6896-4696-0027-31AE-1CA14605D13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17" name="Google Shape;31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sp>
        <p:nvSpPr>
          <p:cNvPr id="318" name="Google Shape;318;p35"/>
          <p:cNvSpPr txBox="1"/>
          <p:nvPr/>
        </p:nvSpPr>
        <p:spPr>
          <a:xfrm>
            <a:off x="5377532" y="1659762"/>
            <a:ext cx="6466135" cy="4401164"/>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The Equipment Monitoring Form on the following page is as a sample for tracking all activity and usage for a piece of equipment. The Maintenance Log and Use Log portions can be broken out onto separate pages, as those portions can become lengthy. Because the form records maintenance, it is essential from the safety standpoint.</a:t>
            </a:r>
            <a:endParaRPr sz="1200" dirty="0">
              <a:latin typeface="Open Sans"/>
            </a:endParaRPr>
          </a:p>
        </p:txBody>
      </p:sp>
      <p:sp>
        <p:nvSpPr>
          <p:cNvPr id="319" name="Google Shape;319;p35"/>
          <p:cNvSpPr txBox="1"/>
          <p:nvPr/>
        </p:nvSpPr>
        <p:spPr>
          <a:xfrm>
            <a:off x="1216241" y="1779893"/>
            <a:ext cx="3524435" cy="19389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Arial"/>
                <a:ea typeface="Arial"/>
                <a:cs typeface="Arial"/>
                <a:sym typeface="Arial"/>
              </a:rPr>
              <a:t>EQUIPMENT MONITORING FORM</a:t>
            </a:r>
          </a:p>
        </p:txBody>
      </p:sp>
      <p:pic>
        <p:nvPicPr>
          <p:cNvPr id="2" name="Picture 1">
            <a:extLst>
              <a:ext uri="{FF2B5EF4-FFF2-40B4-BE49-F238E27FC236}">
                <a16:creationId xmlns:a16="http://schemas.microsoft.com/office/drawing/2014/main" id="{3DC8E196-B00D-FD77-AEA3-17DC4620E53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25" name="Google Shape;325;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pic>
        <p:nvPicPr>
          <p:cNvPr id="326" name="Google Shape;326;p36"/>
          <p:cNvPicPr preferRelativeResize="0"/>
          <p:nvPr/>
        </p:nvPicPr>
        <p:blipFill rotWithShape="1">
          <a:blip r:embed="rId3">
            <a:alphaModFix/>
          </a:blip>
          <a:srcRect/>
          <a:stretch/>
        </p:blipFill>
        <p:spPr>
          <a:xfrm>
            <a:off x="5689719" y="1290997"/>
            <a:ext cx="3297717" cy="5311106"/>
          </a:xfrm>
          <a:prstGeom prst="rect">
            <a:avLst/>
          </a:prstGeom>
          <a:noFill/>
          <a:ln>
            <a:noFill/>
          </a:ln>
        </p:spPr>
      </p:pic>
      <p:pic>
        <p:nvPicPr>
          <p:cNvPr id="327" name="Google Shape;327;p36"/>
          <p:cNvPicPr preferRelativeResize="0"/>
          <p:nvPr/>
        </p:nvPicPr>
        <p:blipFill rotWithShape="1">
          <a:blip r:embed="rId4">
            <a:alphaModFix/>
          </a:blip>
          <a:srcRect/>
          <a:stretch/>
        </p:blipFill>
        <p:spPr>
          <a:xfrm>
            <a:off x="8610600" y="1171623"/>
            <a:ext cx="3581400" cy="5311107"/>
          </a:xfrm>
          <a:prstGeom prst="rect">
            <a:avLst/>
          </a:prstGeom>
          <a:noFill/>
          <a:ln>
            <a:noFill/>
          </a:ln>
        </p:spPr>
      </p:pic>
      <p:pic>
        <p:nvPicPr>
          <p:cNvPr id="2" name="Picture 1">
            <a:extLst>
              <a:ext uri="{FF2B5EF4-FFF2-40B4-BE49-F238E27FC236}">
                <a16:creationId xmlns:a16="http://schemas.microsoft.com/office/drawing/2014/main" id="{91453933-8B72-0E91-7507-3007BA9A9A6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84049" y="2201042"/>
            <a:ext cx="4305670" cy="1938992"/>
          </a:xfrm>
          <a:prstGeom prst="rect">
            <a:avLst/>
          </a:prstGeom>
          <a:noFill/>
        </p:spPr>
        <p:txBody>
          <a:bodyPr wrap="square" rtlCol="0">
            <a:spAutoFit/>
          </a:bodyPr>
          <a:lstStyle/>
          <a:p>
            <a:r>
              <a:rPr lang="en-US" sz="4000" b="1" dirty="0">
                <a:solidFill>
                  <a:srgbClr val="FF0000"/>
                </a:solidFill>
                <a:latin typeface="Open Sans"/>
              </a:rPr>
              <a:t>EQUIPMENT MONITORING FORM</a:t>
            </a:r>
            <a:endParaRPr lang="en-IN" sz="4000" b="1" dirty="0">
              <a:solidFill>
                <a:srgbClr val="FF0000"/>
              </a:solidFill>
              <a:latin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37"/>
          <p:cNvSpPr txBox="1">
            <a:spLocks noGrp="1"/>
          </p:cNvSpPr>
          <p:nvPr>
            <p:ph type="title"/>
          </p:nvPr>
        </p:nvSpPr>
        <p:spPr>
          <a:xfrm>
            <a:off x="1660342" y="1262929"/>
            <a:ext cx="2079551" cy="8644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REVIEW</a:t>
            </a:r>
            <a:r>
              <a:rPr lang="en-US" dirty="0">
                <a:solidFill>
                  <a:srgbClr val="FF0000"/>
                </a:solidFill>
              </a:rPr>
              <a:t> </a:t>
            </a:r>
          </a:p>
        </p:txBody>
      </p:sp>
      <p:sp>
        <p:nvSpPr>
          <p:cNvPr id="333" name="Google Shape;333;p37"/>
          <p:cNvSpPr txBox="1">
            <a:spLocks noGrp="1"/>
          </p:cNvSpPr>
          <p:nvPr>
            <p:ph type="body" idx="1"/>
          </p:nvPr>
        </p:nvSpPr>
        <p:spPr>
          <a:xfrm>
            <a:off x="7022237" y="1920216"/>
            <a:ext cx="4940976" cy="4323047"/>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3200"/>
              <a:buNone/>
            </a:pPr>
            <a:r>
              <a:rPr lang="en-US" dirty="0">
                <a:latin typeface="Arial"/>
                <a:ea typeface="Arial"/>
                <a:cs typeface="Arial"/>
                <a:sym typeface="Arial"/>
              </a:rPr>
              <a:t>Define tools, equipment and accessories (TEA). </a:t>
            </a:r>
            <a:endParaRPr dirty="0"/>
          </a:p>
          <a:p>
            <a:pPr marL="0" lvl="0" indent="0" algn="just" rtl="0">
              <a:lnSpc>
                <a:spcPct val="90000"/>
              </a:lnSpc>
              <a:spcBef>
                <a:spcPts val="1000"/>
              </a:spcBef>
              <a:spcAft>
                <a:spcPts val="0"/>
              </a:spcAft>
              <a:buClr>
                <a:schemeClr val="dk1"/>
              </a:buClr>
              <a:buSzPts val="3200"/>
              <a:buNone/>
            </a:pPr>
            <a:endParaRPr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Arial"/>
                <a:ea typeface="Arial"/>
                <a:cs typeface="Arial"/>
                <a:sym typeface="Arial"/>
              </a:rPr>
              <a:t>List four categories of TEA according to their use.</a:t>
            </a:r>
            <a:endParaRPr dirty="0"/>
          </a:p>
          <a:p>
            <a:pPr marL="0" lvl="0" indent="0" algn="just" rtl="0">
              <a:lnSpc>
                <a:spcPct val="90000"/>
              </a:lnSpc>
              <a:spcBef>
                <a:spcPts val="1000"/>
              </a:spcBef>
              <a:spcAft>
                <a:spcPts val="0"/>
              </a:spcAft>
              <a:buClr>
                <a:schemeClr val="dk1"/>
              </a:buClr>
              <a:buSzPts val="3200"/>
              <a:buNone/>
            </a:pPr>
            <a:endParaRPr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Arial"/>
                <a:ea typeface="Arial"/>
                <a:cs typeface="Arial"/>
                <a:sym typeface="Arial"/>
              </a:rPr>
              <a:t> List five power sources for equipment and tools.</a:t>
            </a:r>
            <a:endParaRPr dirty="0"/>
          </a:p>
        </p:txBody>
      </p:sp>
      <p:sp>
        <p:nvSpPr>
          <p:cNvPr id="334" name="Google Shape;33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35" name="Google Shape;33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336" name="Google Shape;336;p37"/>
          <p:cNvSpPr txBox="1"/>
          <p:nvPr/>
        </p:nvSpPr>
        <p:spPr>
          <a:xfrm>
            <a:off x="1529369" y="2127329"/>
            <a:ext cx="3522244"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sym typeface="Arial"/>
              </a:rPr>
              <a:t>Upon completing of this lesson, you are able to :-</a:t>
            </a:r>
            <a:endParaRPr sz="1200" dirty="0">
              <a:latin typeface="Open Sans"/>
            </a:endParaRPr>
          </a:p>
        </p:txBody>
      </p:sp>
      <p:sp>
        <p:nvSpPr>
          <p:cNvPr id="337" name="Google Shape;337;p37"/>
          <p:cNvSpPr/>
          <p:nvPr/>
        </p:nvSpPr>
        <p:spPr>
          <a:xfrm>
            <a:off x="6352922" y="1881551"/>
            <a:ext cx="690888" cy="620832"/>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1</a:t>
            </a:r>
            <a:endParaRPr sz="4000" b="1" dirty="0">
              <a:solidFill>
                <a:srgbClr val="C00000"/>
              </a:solidFill>
              <a:latin typeface="Arial"/>
              <a:ea typeface="Arial"/>
              <a:cs typeface="Arial"/>
              <a:sym typeface="Arial"/>
            </a:endParaRPr>
          </a:p>
        </p:txBody>
      </p:sp>
      <p:sp>
        <p:nvSpPr>
          <p:cNvPr id="338" name="Google Shape;338;p37"/>
          <p:cNvSpPr/>
          <p:nvPr/>
        </p:nvSpPr>
        <p:spPr>
          <a:xfrm>
            <a:off x="6326025" y="3247248"/>
            <a:ext cx="70555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2</a:t>
            </a:r>
            <a:endParaRPr sz="4000" b="1" dirty="0">
              <a:solidFill>
                <a:srgbClr val="C00000"/>
              </a:solidFill>
              <a:latin typeface="Arial"/>
              <a:ea typeface="Arial"/>
              <a:cs typeface="Arial"/>
              <a:sym typeface="Arial"/>
            </a:endParaRPr>
          </a:p>
        </p:txBody>
      </p:sp>
      <p:sp>
        <p:nvSpPr>
          <p:cNvPr id="339" name="Google Shape;339;p37"/>
          <p:cNvSpPr/>
          <p:nvPr/>
        </p:nvSpPr>
        <p:spPr>
          <a:xfrm>
            <a:off x="6333360" y="4687366"/>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3</a:t>
            </a:r>
            <a:endParaRPr sz="4000" b="1" dirty="0">
              <a:solidFill>
                <a:srgbClr val="C00000"/>
              </a:solidFill>
              <a:latin typeface="Arial"/>
              <a:ea typeface="Arial"/>
              <a:cs typeface="Arial"/>
              <a:sym typeface="Arial"/>
            </a:endParaRPr>
          </a:p>
        </p:txBody>
      </p:sp>
      <p:pic>
        <p:nvPicPr>
          <p:cNvPr id="2" name="Picture 1">
            <a:extLst>
              <a:ext uri="{FF2B5EF4-FFF2-40B4-BE49-F238E27FC236}">
                <a16:creationId xmlns:a16="http://schemas.microsoft.com/office/drawing/2014/main" id="{8CE4EE14-644F-7E33-A8F0-F0288DF5C72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38"/>
          <p:cNvSpPr txBox="1">
            <a:spLocks noGrp="1"/>
          </p:cNvSpPr>
          <p:nvPr>
            <p:ph type="body" idx="1"/>
          </p:nvPr>
        </p:nvSpPr>
        <p:spPr>
          <a:xfrm>
            <a:off x="6679578" y="1198027"/>
            <a:ext cx="5314154"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a:ea typeface="Arial"/>
                <a:cs typeface="Arial"/>
                <a:sym typeface="Arial"/>
              </a:rPr>
              <a:t>List the general steps for use and maintenance of tools and equipment (before, during and after their use). </a:t>
            </a:r>
            <a:endParaRPr dirty="0">
              <a:latin typeface="Open Sans"/>
            </a:endParaRPr>
          </a:p>
          <a:p>
            <a:pPr marL="0" lvl="0" indent="0" algn="just"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a:ea typeface="Arial"/>
                <a:cs typeface="Arial"/>
                <a:sym typeface="Arial"/>
              </a:rPr>
              <a:t>Demonstrate in four practical exercises the correct use of TEA.</a:t>
            </a:r>
            <a:endParaRPr dirty="0">
              <a:latin typeface="Open Sans"/>
            </a:endParaRPr>
          </a:p>
        </p:txBody>
      </p:sp>
      <p:sp>
        <p:nvSpPr>
          <p:cNvPr id="345" name="Google Shape;345;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346" name="Google Shape;346;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347" name="Google Shape;347;p38"/>
          <p:cNvSpPr/>
          <p:nvPr/>
        </p:nvSpPr>
        <p:spPr>
          <a:xfrm>
            <a:off x="6038162" y="1638217"/>
            <a:ext cx="641416"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
        <p:nvSpPr>
          <p:cNvPr id="348" name="Google Shape;348;p38"/>
          <p:cNvSpPr/>
          <p:nvPr/>
        </p:nvSpPr>
        <p:spPr>
          <a:xfrm>
            <a:off x="5894818" y="3770232"/>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a:solidFill>
                  <a:srgbClr val="C00000"/>
                </a:solidFill>
                <a:latin typeface="Arial"/>
                <a:ea typeface="Arial"/>
                <a:cs typeface="Arial"/>
                <a:sym typeface="Arial"/>
              </a:rPr>
              <a:t>5</a:t>
            </a:r>
            <a:endParaRPr sz="4000" b="1">
              <a:solidFill>
                <a:srgbClr val="C00000"/>
              </a:solidFill>
              <a:latin typeface="Arial"/>
              <a:ea typeface="Arial"/>
              <a:cs typeface="Arial"/>
              <a:sym typeface="Arial"/>
            </a:endParaRPr>
          </a:p>
        </p:txBody>
      </p:sp>
      <p:pic>
        <p:nvPicPr>
          <p:cNvPr id="2" name="Picture 1">
            <a:extLst>
              <a:ext uri="{FF2B5EF4-FFF2-40B4-BE49-F238E27FC236}">
                <a16:creationId xmlns:a16="http://schemas.microsoft.com/office/drawing/2014/main" id="{F8C1CB14-AD05-7D78-DD1A-95DF491927F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611" y="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332;p37"/>
          <p:cNvSpPr txBox="1">
            <a:spLocks noGrp="1"/>
          </p:cNvSpPr>
          <p:nvPr>
            <p:ph type="title"/>
          </p:nvPr>
        </p:nvSpPr>
        <p:spPr>
          <a:xfrm>
            <a:off x="1660342" y="1262929"/>
            <a:ext cx="2079551" cy="864400"/>
          </a:xfrm>
          <a:prstGeom prst="rect">
            <a:avLst/>
          </a:prstGeom>
          <a:noFill/>
          <a:ln>
            <a:noFill/>
          </a:ln>
        </p:spPr>
        <p:txBody>
          <a:bodyPr spcFirstLastPara="1" wrap="square" lIns="91425" tIns="45700" rIns="91425" bIns="45700" anchor="ctr" anchorCtr="0">
            <a:normAutofit fontScale="90000"/>
          </a:bodyPr>
          <a:lstStyle/>
          <a:p>
            <a:pPr marL="0" lvl="0" indent="0" algn="just" rtl="0">
              <a:lnSpc>
                <a:spcPct val="90000"/>
              </a:lnSpc>
              <a:spcBef>
                <a:spcPts val="0"/>
              </a:spcBef>
              <a:spcAft>
                <a:spcPts val="0"/>
              </a:spcAft>
              <a:buClr>
                <a:srgbClr val="C00000"/>
              </a:buClr>
              <a:buSzPts val="4000"/>
              <a:buFont typeface="Arial"/>
              <a:buNone/>
            </a:pPr>
            <a:r>
              <a:rPr lang="en-US" sz="4000" b="1" dirty="0">
                <a:solidFill>
                  <a:srgbClr val="FF0000"/>
                </a:solidFill>
                <a:latin typeface="Arial"/>
                <a:ea typeface="Arial"/>
                <a:cs typeface="Arial"/>
                <a:sym typeface="Arial"/>
              </a:rPr>
              <a:t>REVIEW</a:t>
            </a:r>
            <a:r>
              <a:rPr lang="en-US" dirty="0">
                <a:solidFill>
                  <a:srgbClr val="FF0000"/>
                </a:solidFill>
              </a:rPr>
              <a:t> </a:t>
            </a:r>
          </a:p>
        </p:txBody>
      </p:sp>
      <p:sp>
        <p:nvSpPr>
          <p:cNvPr id="10" name="Google Shape;336;p37"/>
          <p:cNvSpPr txBox="1"/>
          <p:nvPr/>
        </p:nvSpPr>
        <p:spPr>
          <a:xfrm>
            <a:off x="1608245" y="2040734"/>
            <a:ext cx="3522244" cy="138495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Clr>
                <a:schemeClr val="dk1"/>
              </a:buClr>
              <a:buSzPts val="3200"/>
              <a:buFont typeface="Arial"/>
              <a:buNone/>
            </a:pPr>
            <a:r>
              <a:rPr lang="en-US" sz="2800" dirty="0">
                <a:solidFill>
                  <a:schemeClr val="dk1"/>
                </a:solidFill>
                <a:latin typeface="Open Sans"/>
                <a:sym typeface="Arial"/>
              </a:rPr>
              <a:t>Upon completing of this lesson, you are able to :-</a:t>
            </a:r>
            <a:endParaRPr sz="1200" dirty="0">
              <a:latin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F96584-3819-3D3A-9D61-300E41E112C4}"/>
              </a:ext>
            </a:extLst>
          </p:cNvPr>
          <p:cNvSpPr>
            <a:spLocks noGrp="1"/>
          </p:cNvSpPr>
          <p:nvPr>
            <p:ph type="body" idx="1"/>
          </p:nvPr>
        </p:nvSpPr>
        <p:spPr>
          <a:noFill/>
        </p:spPr>
        <p:txBody>
          <a:bodyPr>
            <a:normAutofit/>
          </a:bodyPr>
          <a:lstStyle/>
          <a:p>
            <a:pPr marL="114300" indent="0">
              <a:buNone/>
            </a:pPr>
            <a:r>
              <a:rPr lang="en-US" sz="8000" dirty="0"/>
              <a:t>                </a:t>
            </a:r>
            <a:r>
              <a:rPr lang="en-US" sz="4000" b="1" dirty="0">
                <a:solidFill>
                  <a:srgbClr val="FF0000"/>
                </a:solidFill>
                <a:latin typeface="Open Sans"/>
              </a:rPr>
              <a:t>ANYQUESTIONS ?</a:t>
            </a:r>
            <a:endParaRPr lang="en-IN" sz="4000" b="1" dirty="0">
              <a:solidFill>
                <a:srgbClr val="FF0000"/>
              </a:solidFill>
              <a:latin typeface="Open Sans"/>
            </a:endParaRPr>
          </a:p>
        </p:txBody>
      </p:sp>
      <p:sp>
        <p:nvSpPr>
          <p:cNvPr id="4" name="Slide Number Placeholder 3">
            <a:extLst>
              <a:ext uri="{FF2B5EF4-FFF2-40B4-BE49-F238E27FC236}">
                <a16:creationId xmlns:a16="http://schemas.microsoft.com/office/drawing/2014/main" id="{FE9D568A-31DE-A55B-8F02-BD9489881D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pic>
        <p:nvPicPr>
          <p:cNvPr id="5" name="Picture 4">
            <a:extLst>
              <a:ext uri="{FF2B5EF4-FFF2-40B4-BE49-F238E27FC236}">
                <a16:creationId xmlns:a16="http://schemas.microsoft.com/office/drawing/2014/main" id="{20AF0302-2C35-15F2-07DE-1A5ECB39D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345949" cy="10183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9C4EDDF3-ADC9-D2DC-0E16-8D7131E394B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5001" r="23999"/>
          <a:stretch/>
        </p:blipFill>
        <p:spPr bwMode="auto">
          <a:xfrm>
            <a:off x="10988040" y="-6927"/>
            <a:ext cx="1188719" cy="990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889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ounded Rectangle"/>
          <p:cNvSpPr>
            <a:spLocks noChangeArrowheads="1"/>
          </p:cNvSpPr>
          <p:nvPr/>
        </p:nvSpPr>
        <p:spPr bwMode="auto">
          <a:xfrm>
            <a:off x="4548188" y="-14288"/>
            <a:ext cx="7694612" cy="6943726"/>
          </a:xfrm>
          <a:prstGeom prst="roundRect">
            <a:avLst>
              <a:gd name="adj" fmla="val 1583"/>
            </a:avLst>
          </a:prstGeom>
          <a:solidFill>
            <a:srgbClr val="EAEAEA"/>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2400">
              <a:latin typeface="Open Sans"/>
            </a:endParaRPr>
          </a:p>
        </p:txBody>
      </p:sp>
      <p:sp>
        <p:nvSpPr>
          <p:cNvPr id="131075" name="Duties of…"/>
          <p:cNvSpPr txBox="1">
            <a:spLocks noChangeArrowheads="1"/>
          </p:cNvSpPr>
          <p:nvPr/>
        </p:nvSpPr>
        <p:spPr bwMode="auto">
          <a:xfrm>
            <a:off x="339725" y="3230563"/>
            <a:ext cx="372427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4000" b="1">
                <a:solidFill>
                  <a:srgbClr val="FF0000"/>
                </a:solidFill>
                <a:latin typeface="Open Sans"/>
              </a:rPr>
              <a:t>THANK YOU </a:t>
            </a:r>
            <a:r>
              <a:rPr lang="en-US" altLang="en-US" sz="4000">
                <a:solidFill>
                  <a:srgbClr val="FF0000"/>
                </a:solidFill>
                <a:latin typeface="Open Sans"/>
              </a:rPr>
              <a:t> </a:t>
            </a:r>
          </a:p>
        </p:txBody>
      </p:sp>
      <p:sp>
        <p:nvSpPr>
          <p:cNvPr id="131076" name="Ensure your safety and the safety of your crew, the patient, and bystanders…"/>
          <p:cNvSpPr txBox="1">
            <a:spLocks noChangeArrowheads="1"/>
          </p:cNvSpPr>
          <p:nvPr/>
        </p:nvSpPr>
        <p:spPr bwMode="auto">
          <a:xfrm>
            <a:off x="5005388" y="1311275"/>
            <a:ext cx="6781800"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39142" tIns="39142" rIns="39142" bIns="39142">
            <a:spAutoFit/>
          </a:bodyPr>
          <a:lstStyle>
            <a:lvl1pPr marL="457200" indent="-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Clr>
                <a:srgbClr val="000000"/>
              </a:buClr>
              <a:buSzPts val="3200"/>
              <a:buFont typeface="Noto Sans Symbols"/>
              <a:buChar char="▪"/>
            </a:pPr>
            <a:endParaRPr lang="en-US" altLang="en-US" sz="2400">
              <a:solidFill>
                <a:srgbClr val="000000"/>
              </a:solidFill>
              <a:latin typeface="Open Sans"/>
              <a:cs typeface="Times New Roman" panose="02020603050405020304" pitchFamily="18" charset="0"/>
            </a:endParaRPr>
          </a:p>
        </p:txBody>
      </p:sp>
      <p:pic>
        <p:nvPicPr>
          <p:cNvPr id="13107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3088" y="6407150"/>
            <a:ext cx="641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15388" y="6378575"/>
            <a:ext cx="17494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62575" y="1327150"/>
            <a:ext cx="5659438" cy="486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6207125"/>
            <a:ext cx="4548188" cy="6508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pic>
        <p:nvPicPr>
          <p:cNvPr id="131081"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668000" y="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20AF0302-2C35-15F2-07DE-1A5ECB39D7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345949" cy="10183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B34CA96A-DBE4-90D4-F8B7-34DFA0DBB891}"/>
              </a:ext>
            </a:extLst>
          </p:cNvPr>
          <p:cNvPicPr>
            <a:picLocks noChangeAspect="1"/>
          </p:cNvPicPr>
          <p:nvPr/>
        </p:nvPicPr>
        <p:blipFill>
          <a:blip r:embed="rId7"/>
          <a:stretch>
            <a:fillRect/>
          </a:stretch>
        </p:blipFill>
        <p:spPr>
          <a:xfrm>
            <a:off x="5322600" y="1311275"/>
            <a:ext cx="5739388" cy="5349050"/>
          </a:xfrm>
          <a:prstGeom prst="rect">
            <a:avLst/>
          </a:prstGeom>
          <a:noFill/>
          <a:ln>
            <a:noFill/>
          </a:ln>
        </p:spPr>
      </p:pic>
    </p:spTree>
    <p:extLst>
      <p:ext uri="{BB962C8B-B14F-4D97-AF65-F5344CB8AC3E}">
        <p14:creationId xmlns:p14="http://schemas.microsoft.com/office/powerpoint/2010/main" val="2780183238"/>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6"/>
          <p:cNvSpPr txBox="1">
            <a:spLocks noGrp="1"/>
          </p:cNvSpPr>
          <p:nvPr>
            <p:ph type="body" idx="1"/>
          </p:nvPr>
        </p:nvSpPr>
        <p:spPr>
          <a:xfrm>
            <a:off x="6329779" y="1274758"/>
            <a:ext cx="5238034" cy="602405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a:ea typeface="Arial"/>
                <a:cs typeface="Arial"/>
                <a:sym typeface="Arial"/>
              </a:rPr>
              <a:t>List the general steps for use and maintenance of tools and equipment (before, during and after their use). </a:t>
            </a:r>
            <a:endParaRPr dirty="0">
              <a:latin typeface="Open Sans"/>
            </a:endParaRPr>
          </a:p>
          <a:p>
            <a:pPr marL="0" lvl="0" indent="0" algn="just" rtl="0">
              <a:lnSpc>
                <a:spcPct val="90000"/>
              </a:lnSpc>
              <a:spcBef>
                <a:spcPts val="1000"/>
              </a:spcBef>
              <a:spcAft>
                <a:spcPts val="0"/>
              </a:spcAft>
              <a:buClr>
                <a:schemeClr val="dk1"/>
              </a:buClr>
              <a:buSzPts val="3200"/>
              <a:buNone/>
            </a:pPr>
            <a:endParaRPr dirty="0">
              <a:latin typeface="Open Sans"/>
              <a:ea typeface="Arial"/>
              <a:cs typeface="Arial"/>
              <a:sym typeface="Arial"/>
            </a:endParaRPr>
          </a:p>
          <a:p>
            <a:pPr marL="0" lvl="0" indent="0" algn="just" rtl="0">
              <a:lnSpc>
                <a:spcPct val="90000"/>
              </a:lnSpc>
              <a:spcBef>
                <a:spcPts val="1000"/>
              </a:spcBef>
              <a:spcAft>
                <a:spcPts val="0"/>
              </a:spcAft>
              <a:buClr>
                <a:schemeClr val="dk1"/>
              </a:buClr>
              <a:buSzPts val="3200"/>
              <a:buNone/>
            </a:pPr>
            <a:r>
              <a:rPr lang="en-US" dirty="0">
                <a:latin typeface="Open Sans"/>
                <a:ea typeface="Arial"/>
                <a:cs typeface="Arial"/>
                <a:sym typeface="Arial"/>
              </a:rPr>
              <a:t>Demonstrate in four practical exercises the correct use of TEA.</a:t>
            </a:r>
            <a:endParaRPr dirty="0">
              <a:latin typeface="Open Sans"/>
            </a:endParaRPr>
          </a:p>
        </p:txBody>
      </p:sp>
      <p:sp>
        <p:nvSpPr>
          <p:cNvPr id="125" name="Google Shape;12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26" name="Google Shape;126;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127" name="Google Shape;127;p16"/>
          <p:cNvSpPr/>
          <p:nvPr/>
        </p:nvSpPr>
        <p:spPr>
          <a:xfrm>
            <a:off x="5688363" y="1713390"/>
            <a:ext cx="641416" cy="647474"/>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4</a:t>
            </a:r>
            <a:endParaRPr sz="4000" b="1" dirty="0">
              <a:solidFill>
                <a:srgbClr val="C00000"/>
              </a:solidFill>
              <a:latin typeface="Arial"/>
              <a:ea typeface="Arial"/>
              <a:cs typeface="Arial"/>
              <a:sym typeface="Arial"/>
            </a:endParaRPr>
          </a:p>
        </p:txBody>
      </p:sp>
      <p:sp>
        <p:nvSpPr>
          <p:cNvPr id="128" name="Google Shape;128;p16"/>
          <p:cNvSpPr/>
          <p:nvPr/>
        </p:nvSpPr>
        <p:spPr>
          <a:xfrm>
            <a:off x="5638891" y="3839962"/>
            <a:ext cx="690888" cy="659918"/>
          </a:xfrm>
          <a:prstGeom prst="ellipse">
            <a:avLst/>
          </a:prstGeom>
          <a:solidFill>
            <a:schemeClr val="lt2"/>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4000" b="1" dirty="0">
                <a:solidFill>
                  <a:srgbClr val="C00000"/>
                </a:solidFill>
                <a:latin typeface="Arial"/>
                <a:ea typeface="Arial"/>
                <a:cs typeface="Arial"/>
                <a:sym typeface="Arial"/>
              </a:rPr>
              <a:t>5</a:t>
            </a:r>
            <a:endParaRPr sz="4000" b="1" dirty="0">
              <a:solidFill>
                <a:srgbClr val="C00000"/>
              </a:solidFill>
              <a:latin typeface="Arial"/>
              <a:ea typeface="Arial"/>
              <a:cs typeface="Arial"/>
              <a:sym typeface="Arial"/>
            </a:endParaRPr>
          </a:p>
        </p:txBody>
      </p:sp>
      <p:sp>
        <p:nvSpPr>
          <p:cNvPr id="3" name="TextBox 2">
            <a:extLst>
              <a:ext uri="{FF2B5EF4-FFF2-40B4-BE49-F238E27FC236}">
                <a16:creationId xmlns:a16="http://schemas.microsoft.com/office/drawing/2014/main" id="{F3DEBC3E-1671-8EEE-C5F9-2AC193658653}"/>
              </a:ext>
            </a:extLst>
          </p:cNvPr>
          <p:cNvSpPr txBox="1"/>
          <p:nvPr/>
        </p:nvSpPr>
        <p:spPr>
          <a:xfrm>
            <a:off x="1214015" y="1842631"/>
            <a:ext cx="4128904" cy="707886"/>
          </a:xfrm>
          <a:prstGeom prst="rect">
            <a:avLst/>
          </a:prstGeom>
          <a:noFill/>
        </p:spPr>
        <p:txBody>
          <a:bodyPr wrap="square">
            <a:spAutoFit/>
          </a:bodyPr>
          <a:lstStyle/>
          <a:p>
            <a:r>
              <a:rPr lang="en-US" sz="4000" b="1" dirty="0">
                <a:solidFill>
                  <a:srgbClr val="FF0000"/>
                </a:solidFill>
                <a:latin typeface="Open Sans"/>
                <a:sym typeface="Arial"/>
              </a:rPr>
              <a:t>OBJECTIVES</a:t>
            </a:r>
            <a:endParaRPr lang="en-IN" sz="4000" dirty="0">
              <a:solidFill>
                <a:srgbClr val="FF0000"/>
              </a:solidFill>
              <a:latin typeface="Open Sans"/>
            </a:endParaRPr>
          </a:p>
        </p:txBody>
      </p:sp>
      <p:pic>
        <p:nvPicPr>
          <p:cNvPr id="4" name="Picture 3">
            <a:extLst>
              <a:ext uri="{FF2B5EF4-FFF2-40B4-BE49-F238E27FC236}">
                <a16:creationId xmlns:a16="http://schemas.microsoft.com/office/drawing/2014/main" id="{DC56DF63-98BF-B425-439F-788939A69E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7"/>
          <p:cNvSpPr txBox="1">
            <a:spLocks noGrp="1"/>
          </p:cNvSpPr>
          <p:nvPr>
            <p:ph type="title"/>
          </p:nvPr>
        </p:nvSpPr>
        <p:spPr>
          <a:xfrm>
            <a:off x="582013" y="1749942"/>
            <a:ext cx="3960456" cy="1095506"/>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C00000"/>
              </a:buClr>
              <a:buSzPts val="4000"/>
              <a:buFont typeface="Arial"/>
              <a:buNone/>
            </a:pPr>
            <a:r>
              <a:rPr lang="en-US" b="1" dirty="0">
                <a:solidFill>
                  <a:srgbClr val="C00000"/>
                </a:solidFill>
                <a:latin typeface="Arial"/>
                <a:ea typeface="Arial"/>
                <a:cs typeface="Arial"/>
                <a:sym typeface="Arial"/>
              </a:rPr>
              <a:t>         </a:t>
            </a:r>
            <a:r>
              <a:rPr lang="en-US" sz="4000" b="1" dirty="0">
                <a:solidFill>
                  <a:srgbClr val="FF0000"/>
                </a:solidFill>
                <a:latin typeface="Open Sans"/>
                <a:ea typeface="Arial"/>
                <a:cs typeface="Arial"/>
                <a:sym typeface="Arial"/>
              </a:rPr>
              <a:t>TOOLS</a:t>
            </a:r>
            <a:endParaRPr lang="en-US" sz="4000" b="1" cap="none" dirty="0">
              <a:solidFill>
                <a:srgbClr val="FF0000"/>
              </a:solidFill>
              <a:latin typeface="Open Sans"/>
              <a:ea typeface="Arial"/>
              <a:cs typeface="Arial"/>
              <a:sym typeface="Arial"/>
            </a:endParaRPr>
          </a:p>
        </p:txBody>
      </p:sp>
      <p:sp>
        <p:nvSpPr>
          <p:cNvPr id="134" name="Google Shape;134;p17"/>
          <p:cNvSpPr txBox="1">
            <a:spLocks noGrp="1"/>
          </p:cNvSpPr>
          <p:nvPr>
            <p:ph type="body" idx="1"/>
          </p:nvPr>
        </p:nvSpPr>
        <p:spPr>
          <a:xfrm>
            <a:off x="6353452" y="1608209"/>
            <a:ext cx="5171767" cy="1777393"/>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3200"/>
              <a:buFont typeface="Noto Sans Symbols"/>
              <a:buChar char="▪"/>
            </a:pPr>
            <a:r>
              <a:rPr lang="en-US" sz="2400" dirty="0">
                <a:latin typeface="Arial"/>
                <a:ea typeface="Arial"/>
                <a:cs typeface="Arial"/>
                <a:sym typeface="Arial"/>
              </a:rPr>
              <a:t>A TOOL IS A DEVICE THAT IS USED TO PERFORM OR FACILITATE MANUAL OR MECHANICAL WORK, USING ONLY THE STRENGTH OF THE OPERATOR. </a:t>
            </a:r>
            <a:endParaRPr lang="en-US" sz="2400" dirty="0"/>
          </a:p>
          <a:p>
            <a:pPr marL="0" lvl="0" indent="0" algn="just" rtl="0">
              <a:lnSpc>
                <a:spcPct val="90000"/>
              </a:lnSpc>
              <a:spcBef>
                <a:spcPts val="1000"/>
              </a:spcBef>
              <a:spcAft>
                <a:spcPts val="0"/>
              </a:spcAft>
              <a:buClr>
                <a:schemeClr val="dk1"/>
              </a:buClr>
              <a:buSzPts val="3200"/>
              <a:buNone/>
            </a:pPr>
            <a:endParaRPr sz="3200" dirty="0">
              <a:latin typeface="Arial"/>
              <a:ea typeface="Arial"/>
              <a:cs typeface="Arial"/>
              <a:sym typeface="Arial"/>
            </a:endParaRPr>
          </a:p>
          <a:p>
            <a:pPr marL="0" lvl="0" indent="0" algn="just" rtl="0">
              <a:lnSpc>
                <a:spcPct val="90000"/>
              </a:lnSpc>
              <a:spcBef>
                <a:spcPts val="1000"/>
              </a:spcBef>
              <a:spcAft>
                <a:spcPts val="0"/>
              </a:spcAft>
              <a:buClr>
                <a:schemeClr val="dk1"/>
              </a:buClr>
              <a:buSzPts val="3200"/>
              <a:buNone/>
            </a:pPr>
            <a:endParaRPr sz="3200" dirty="0">
              <a:solidFill>
                <a:schemeClr val="dk1"/>
              </a:solidFill>
              <a:latin typeface="Arial"/>
              <a:ea typeface="Arial"/>
              <a:cs typeface="Arial"/>
              <a:sym typeface="Arial"/>
            </a:endParaRPr>
          </a:p>
        </p:txBody>
      </p:sp>
      <p:sp>
        <p:nvSpPr>
          <p:cNvPr id="135" name="Google Shape;13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36" name="Google Shape;13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140" name="Google Shape;140;p17"/>
          <p:cNvSpPr txBox="1"/>
          <p:nvPr/>
        </p:nvSpPr>
        <p:spPr>
          <a:xfrm>
            <a:off x="6589063" y="3520747"/>
            <a:ext cx="2350272"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chemeClr val="tx1"/>
                </a:solidFill>
                <a:latin typeface="Open Sans"/>
                <a:sym typeface="Arial"/>
              </a:rPr>
              <a:t>Examples:</a:t>
            </a:r>
            <a:r>
              <a:rPr lang="en-US" sz="1800" dirty="0">
                <a:solidFill>
                  <a:schemeClr val="tx1"/>
                </a:solidFill>
                <a:latin typeface="Open Sans"/>
                <a:sym typeface="Arial"/>
              </a:rPr>
              <a:t> </a:t>
            </a:r>
            <a:endParaRPr sz="1800" dirty="0">
              <a:solidFill>
                <a:schemeClr val="tx1"/>
              </a:solidFill>
              <a:latin typeface="Open Sans"/>
              <a:ea typeface="Calibri"/>
              <a:cs typeface="Calibri"/>
              <a:sym typeface="Calibri"/>
            </a:endParaRPr>
          </a:p>
        </p:txBody>
      </p:sp>
      <p:sp>
        <p:nvSpPr>
          <p:cNvPr id="141" name="Google Shape;141;p17"/>
          <p:cNvSpPr/>
          <p:nvPr/>
        </p:nvSpPr>
        <p:spPr>
          <a:xfrm>
            <a:off x="9504597" y="3668944"/>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Crow Hammer</a:t>
            </a:r>
            <a:endParaRPr dirty="0"/>
          </a:p>
        </p:txBody>
      </p:sp>
      <p:sp>
        <p:nvSpPr>
          <p:cNvPr id="142" name="Google Shape;142;p17"/>
          <p:cNvSpPr/>
          <p:nvPr/>
        </p:nvSpPr>
        <p:spPr>
          <a:xfrm>
            <a:off x="9504597" y="5103030"/>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Hack Saw</a:t>
            </a:r>
            <a:endParaRPr dirty="0"/>
          </a:p>
        </p:txBody>
      </p:sp>
      <p:sp>
        <p:nvSpPr>
          <p:cNvPr id="143" name="Google Shape;143;p17"/>
          <p:cNvSpPr/>
          <p:nvPr/>
        </p:nvSpPr>
        <p:spPr>
          <a:xfrm>
            <a:off x="9504597" y="4383110"/>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Pick Mattock</a:t>
            </a:r>
            <a:endParaRPr dirty="0"/>
          </a:p>
        </p:txBody>
      </p:sp>
      <p:pic>
        <p:nvPicPr>
          <p:cNvPr id="3" name="Picture 2">
            <a:extLst>
              <a:ext uri="{FF2B5EF4-FFF2-40B4-BE49-F238E27FC236}">
                <a16:creationId xmlns:a16="http://schemas.microsoft.com/office/drawing/2014/main" id="{E714FBA7-6248-CB18-9038-17CB214A55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49" name="Google Shape;1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
        <p:nvSpPr>
          <p:cNvPr id="150" name="Google Shape;150;p18"/>
          <p:cNvSpPr txBox="1"/>
          <p:nvPr/>
        </p:nvSpPr>
        <p:spPr>
          <a:xfrm>
            <a:off x="1689063" y="1892616"/>
            <a:ext cx="3441033"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a:sym typeface="Arial"/>
              </a:rPr>
              <a:t>EQUIPMENT</a:t>
            </a:r>
          </a:p>
        </p:txBody>
      </p:sp>
      <p:sp>
        <p:nvSpPr>
          <p:cNvPr id="151" name="Google Shape;151;p18"/>
          <p:cNvSpPr txBox="1"/>
          <p:nvPr/>
        </p:nvSpPr>
        <p:spPr>
          <a:xfrm>
            <a:off x="5886449" y="1727362"/>
            <a:ext cx="6284125" cy="2246729"/>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A piece of </a:t>
            </a:r>
            <a:r>
              <a:rPr lang="en-US" sz="2800" b="1" dirty="0">
                <a:solidFill>
                  <a:schemeClr val="dk1"/>
                </a:solidFill>
                <a:latin typeface="Open Sans"/>
                <a:sym typeface="Arial"/>
              </a:rPr>
              <a:t>equipment</a:t>
            </a:r>
            <a:r>
              <a:rPr lang="en-US" sz="2800" dirty="0">
                <a:solidFill>
                  <a:schemeClr val="dk1"/>
                </a:solidFill>
                <a:latin typeface="Open Sans"/>
                <a:sym typeface="Arial"/>
              </a:rPr>
              <a:t> is a machine or device that performs a physical task, whose operation depends on an </a:t>
            </a:r>
            <a:r>
              <a:rPr lang="en-US" sz="2800" b="1" dirty="0">
                <a:solidFill>
                  <a:schemeClr val="dk1"/>
                </a:solidFill>
                <a:latin typeface="Open Sans"/>
                <a:sym typeface="Arial"/>
              </a:rPr>
              <a:t>external power source</a:t>
            </a:r>
            <a:r>
              <a:rPr lang="en-US" sz="2800" dirty="0">
                <a:solidFill>
                  <a:schemeClr val="dk1"/>
                </a:solidFill>
                <a:latin typeface="Open Sans"/>
                <a:sym typeface="Arial"/>
              </a:rPr>
              <a:t> in order to increase work capacity. </a:t>
            </a:r>
            <a:endParaRPr sz="2800" dirty="0">
              <a:solidFill>
                <a:schemeClr val="dk1"/>
              </a:solidFill>
              <a:latin typeface="Open Sans"/>
              <a:sym typeface="Arial"/>
            </a:endParaRPr>
          </a:p>
        </p:txBody>
      </p:sp>
      <p:sp>
        <p:nvSpPr>
          <p:cNvPr id="155" name="Google Shape;155;p18"/>
          <p:cNvSpPr/>
          <p:nvPr/>
        </p:nvSpPr>
        <p:spPr>
          <a:xfrm>
            <a:off x="9728440" y="4646457"/>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Arial"/>
                <a:ea typeface="Arial"/>
                <a:cs typeface="Arial"/>
                <a:sym typeface="Arial"/>
              </a:rPr>
              <a:t>Chain Saw</a:t>
            </a:r>
            <a:endParaRPr/>
          </a:p>
        </p:txBody>
      </p:sp>
      <p:sp>
        <p:nvSpPr>
          <p:cNvPr id="156" name="Google Shape;156;p18"/>
          <p:cNvSpPr/>
          <p:nvPr/>
        </p:nvSpPr>
        <p:spPr>
          <a:xfrm>
            <a:off x="9728440" y="5822950"/>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Electric Drill</a:t>
            </a:r>
            <a:endParaRPr dirty="0"/>
          </a:p>
        </p:txBody>
      </p:sp>
      <p:sp>
        <p:nvSpPr>
          <p:cNvPr id="157" name="Google Shape;157;p18"/>
          <p:cNvSpPr/>
          <p:nvPr/>
        </p:nvSpPr>
        <p:spPr>
          <a:xfrm>
            <a:off x="9593580" y="5234703"/>
            <a:ext cx="259842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Chipping Hammer</a:t>
            </a:r>
            <a:endParaRPr dirty="0"/>
          </a:p>
        </p:txBody>
      </p:sp>
      <p:sp>
        <p:nvSpPr>
          <p:cNvPr id="158" name="Google Shape;158;p18"/>
          <p:cNvSpPr txBox="1"/>
          <p:nvPr/>
        </p:nvSpPr>
        <p:spPr>
          <a:xfrm>
            <a:off x="7240698" y="4485257"/>
            <a:ext cx="2585299" cy="58477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chemeClr val="tx1"/>
                </a:solidFill>
                <a:latin typeface="Arial"/>
                <a:ea typeface="Arial"/>
                <a:cs typeface="Arial"/>
                <a:sym typeface="Arial"/>
              </a:rPr>
              <a:t>Examples:</a:t>
            </a:r>
            <a:endParaRPr sz="3200" b="1" dirty="0">
              <a:solidFill>
                <a:schemeClr val="tx1"/>
              </a:solidFill>
              <a:latin typeface="Arial"/>
              <a:ea typeface="Arial"/>
              <a:cs typeface="Arial"/>
              <a:sym typeface="Arial"/>
            </a:endParaRPr>
          </a:p>
        </p:txBody>
      </p:sp>
      <p:pic>
        <p:nvPicPr>
          <p:cNvPr id="2" name="Picture 1">
            <a:extLst>
              <a:ext uri="{FF2B5EF4-FFF2-40B4-BE49-F238E27FC236}">
                <a16:creationId xmlns:a16="http://schemas.microsoft.com/office/drawing/2014/main" id="{E27E2BD8-D54E-A9B2-FF44-9492C2B297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64" name="Google Shape;1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sp>
        <p:nvSpPr>
          <p:cNvPr id="165" name="Google Shape;165;p19"/>
          <p:cNvSpPr txBox="1"/>
          <p:nvPr/>
        </p:nvSpPr>
        <p:spPr>
          <a:xfrm>
            <a:off x="4799856" y="1196752"/>
            <a:ext cx="6836922" cy="2554505"/>
          </a:xfrm>
          <a:prstGeom prst="rect">
            <a:avLst/>
          </a:prstGeom>
          <a:noFill/>
          <a:ln>
            <a:noFill/>
          </a:ln>
        </p:spPr>
        <p:txBody>
          <a:bodyPr spcFirstLastPara="1" wrap="square" lIns="91425" tIns="45700" rIns="91425" bIns="45700" anchor="t" anchorCtr="0">
            <a:spAutoFit/>
          </a:bodyPr>
          <a:lstStyle/>
          <a:p>
            <a:pPr marL="457200" marR="0" lvl="0" indent="-457200" algn="just" rtl="0">
              <a:spcBef>
                <a:spcPts val="0"/>
              </a:spcBef>
              <a:spcAft>
                <a:spcPts val="0"/>
              </a:spcAft>
              <a:buClr>
                <a:schemeClr val="dk1"/>
              </a:buClr>
              <a:buSzPts val="3200"/>
              <a:buFont typeface="Noto Sans Symbols"/>
              <a:buChar char="▪"/>
            </a:pPr>
            <a:r>
              <a:rPr lang="en-US" sz="3200" dirty="0">
                <a:solidFill>
                  <a:schemeClr val="dk1"/>
                </a:solidFill>
                <a:latin typeface="Arial"/>
                <a:ea typeface="Arial"/>
                <a:cs typeface="Arial"/>
                <a:sym typeface="Arial"/>
              </a:rPr>
              <a:t>An </a:t>
            </a:r>
            <a:r>
              <a:rPr lang="en-US" sz="3200" b="1" dirty="0">
                <a:solidFill>
                  <a:schemeClr val="dk1"/>
                </a:solidFill>
                <a:latin typeface="Arial"/>
                <a:ea typeface="Arial"/>
                <a:cs typeface="Arial"/>
                <a:sym typeface="Arial"/>
              </a:rPr>
              <a:t>accessory</a:t>
            </a:r>
            <a:r>
              <a:rPr lang="en-US" sz="3200" dirty="0">
                <a:solidFill>
                  <a:schemeClr val="dk1"/>
                </a:solidFill>
                <a:latin typeface="Arial"/>
                <a:ea typeface="Arial"/>
                <a:cs typeface="Arial"/>
                <a:sym typeface="Arial"/>
              </a:rPr>
              <a:t> is a component that </a:t>
            </a:r>
            <a:r>
              <a:rPr lang="en-US" sz="3200" b="1" dirty="0">
                <a:solidFill>
                  <a:schemeClr val="dk1"/>
                </a:solidFill>
                <a:latin typeface="Arial"/>
                <a:ea typeface="Arial"/>
                <a:cs typeface="Arial"/>
                <a:sym typeface="Arial"/>
              </a:rPr>
              <a:t>supplements</a:t>
            </a:r>
            <a:r>
              <a:rPr lang="en-US" sz="3200" dirty="0">
                <a:solidFill>
                  <a:schemeClr val="dk1"/>
                </a:solidFill>
                <a:latin typeface="Arial"/>
                <a:ea typeface="Arial"/>
                <a:cs typeface="Arial"/>
                <a:sym typeface="Arial"/>
              </a:rPr>
              <a:t> or </a:t>
            </a:r>
            <a:r>
              <a:rPr lang="en-US" sz="3200" b="1" dirty="0">
                <a:solidFill>
                  <a:schemeClr val="dk1"/>
                </a:solidFill>
                <a:latin typeface="Arial"/>
                <a:ea typeface="Arial"/>
                <a:cs typeface="Arial"/>
                <a:sym typeface="Arial"/>
              </a:rPr>
              <a:t>completes</a:t>
            </a:r>
            <a:r>
              <a:rPr lang="en-US" sz="3200" dirty="0">
                <a:solidFill>
                  <a:schemeClr val="dk1"/>
                </a:solidFill>
                <a:latin typeface="Arial"/>
                <a:ea typeface="Arial"/>
                <a:cs typeface="Arial"/>
                <a:sym typeface="Arial"/>
              </a:rPr>
              <a:t> a tool or piece of equipment, and which increases the operator’s ability to perform a task. </a:t>
            </a:r>
            <a:endParaRPr sz="3200" dirty="0">
              <a:solidFill>
                <a:schemeClr val="dk1"/>
              </a:solidFill>
              <a:latin typeface="Arial"/>
              <a:ea typeface="Arial"/>
              <a:cs typeface="Arial"/>
              <a:sym typeface="Arial"/>
            </a:endParaRPr>
          </a:p>
        </p:txBody>
      </p:sp>
      <p:sp>
        <p:nvSpPr>
          <p:cNvPr id="166" name="Google Shape;166;p19"/>
          <p:cNvSpPr txBox="1"/>
          <p:nvPr/>
        </p:nvSpPr>
        <p:spPr>
          <a:xfrm>
            <a:off x="838200" y="2244073"/>
            <a:ext cx="4073273" cy="70784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4000" b="1" dirty="0">
                <a:solidFill>
                  <a:srgbClr val="FF0000"/>
                </a:solidFill>
                <a:latin typeface="Open Sans"/>
                <a:sym typeface="Arial"/>
              </a:rPr>
              <a:t>ACCESSORIES</a:t>
            </a:r>
          </a:p>
        </p:txBody>
      </p:sp>
      <p:sp>
        <p:nvSpPr>
          <p:cNvPr id="167" name="Google Shape;167;p19"/>
          <p:cNvSpPr txBox="1"/>
          <p:nvPr/>
        </p:nvSpPr>
        <p:spPr>
          <a:xfrm>
            <a:off x="6327787" y="3751257"/>
            <a:ext cx="2136613"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dirty="0">
                <a:solidFill>
                  <a:schemeClr val="tx1"/>
                </a:solidFill>
                <a:latin typeface="Open Sans"/>
                <a:sym typeface="Arial"/>
              </a:rPr>
              <a:t>Examples:</a:t>
            </a:r>
            <a:endParaRPr sz="2800" b="1" dirty="0">
              <a:solidFill>
                <a:schemeClr val="tx1"/>
              </a:solidFill>
              <a:latin typeface="Open Sans"/>
              <a:sym typeface="Arial"/>
            </a:endParaRPr>
          </a:p>
        </p:txBody>
      </p:sp>
      <p:sp>
        <p:nvSpPr>
          <p:cNvPr id="171" name="Google Shape;171;p19"/>
          <p:cNvSpPr/>
          <p:nvPr/>
        </p:nvSpPr>
        <p:spPr>
          <a:xfrm>
            <a:off x="9271060" y="3832311"/>
            <a:ext cx="2789111"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Drill Bit</a:t>
            </a:r>
            <a:endParaRPr dirty="0"/>
          </a:p>
        </p:txBody>
      </p:sp>
      <p:sp>
        <p:nvSpPr>
          <p:cNvPr id="172" name="Google Shape;172;p19"/>
          <p:cNvSpPr/>
          <p:nvPr/>
        </p:nvSpPr>
        <p:spPr>
          <a:xfrm>
            <a:off x="9612018" y="4827630"/>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Hack Saw Blade</a:t>
            </a:r>
            <a:endParaRPr dirty="0"/>
          </a:p>
        </p:txBody>
      </p:sp>
      <p:sp>
        <p:nvSpPr>
          <p:cNvPr id="173" name="Google Shape;173;p19"/>
          <p:cNvSpPr/>
          <p:nvPr/>
        </p:nvSpPr>
        <p:spPr>
          <a:xfrm>
            <a:off x="9513090" y="5924228"/>
            <a:ext cx="2305050" cy="533400"/>
          </a:xfrm>
          <a:prstGeom prst="roundRect">
            <a:avLst>
              <a:gd name="adj" fmla="val 16667"/>
            </a:avLst>
          </a:prstGeom>
          <a:solidFill>
            <a:schemeClr val="dk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dirty="0">
                <a:solidFill>
                  <a:schemeClr val="lt1"/>
                </a:solidFill>
                <a:latin typeface="Arial"/>
                <a:ea typeface="Arial"/>
                <a:cs typeface="Arial"/>
                <a:sym typeface="Arial"/>
              </a:rPr>
              <a:t>Hack Saw Blade</a:t>
            </a:r>
            <a:endParaRPr dirty="0"/>
          </a:p>
        </p:txBody>
      </p:sp>
      <p:pic>
        <p:nvPicPr>
          <p:cNvPr id="14" name="Picture 13">
            <a:extLst>
              <a:ext uri="{FF2B5EF4-FFF2-40B4-BE49-F238E27FC236}">
                <a16:creationId xmlns:a16="http://schemas.microsoft.com/office/drawing/2014/main" id="{E27E2BD8-D54E-A9B2-FF44-9492C2B297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79" name="Google Shape;179;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180" name="Google Shape;180;p20"/>
          <p:cNvSpPr txBox="1"/>
          <p:nvPr/>
        </p:nvSpPr>
        <p:spPr>
          <a:xfrm>
            <a:off x="1223916" y="1816335"/>
            <a:ext cx="4537692"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FF0000"/>
                </a:solidFill>
                <a:latin typeface="Arial"/>
                <a:ea typeface="Arial"/>
                <a:cs typeface="Arial"/>
                <a:sym typeface="Arial"/>
              </a:rPr>
              <a:t>CLASSIFYING TOOLS, EQUIPMENT AND ACCESSORIES ACCORDING TO THEIR USE</a:t>
            </a:r>
          </a:p>
        </p:txBody>
      </p:sp>
      <p:sp>
        <p:nvSpPr>
          <p:cNvPr id="183" name="Google Shape;183;p20"/>
          <p:cNvSpPr txBox="1"/>
          <p:nvPr/>
        </p:nvSpPr>
        <p:spPr>
          <a:xfrm>
            <a:off x="6270577" y="1321995"/>
            <a:ext cx="5921423"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2800" b="1" dirty="0">
              <a:solidFill>
                <a:schemeClr val="tx1"/>
              </a:solidFill>
              <a:sym typeface="Arial"/>
            </a:endParaRPr>
          </a:p>
          <a:p>
            <a:pPr marL="0" marR="0" lvl="0" indent="0" algn="just" rtl="0">
              <a:spcBef>
                <a:spcPts val="0"/>
              </a:spcBef>
              <a:spcAft>
                <a:spcPts val="0"/>
              </a:spcAft>
              <a:buNone/>
            </a:pPr>
            <a:r>
              <a:rPr lang="en-US" sz="2800" b="1" dirty="0">
                <a:solidFill>
                  <a:schemeClr val="tx1"/>
                </a:solidFill>
                <a:sym typeface="Arial"/>
              </a:rPr>
              <a:t>1.Search TEA</a:t>
            </a:r>
            <a:r>
              <a:rPr lang="en-US" sz="2800" dirty="0">
                <a:solidFill>
                  <a:schemeClr val="tx1"/>
                </a:solidFill>
                <a:latin typeface="Calibri"/>
                <a:ea typeface="Calibri"/>
                <a:cs typeface="Calibri"/>
                <a:sym typeface="Calibri"/>
              </a:rPr>
              <a:t> </a:t>
            </a:r>
            <a:endParaRPr sz="2800" dirty="0">
              <a:solidFill>
                <a:schemeClr val="tx1"/>
              </a:solidFill>
            </a:endParaRPr>
          </a:p>
          <a:p>
            <a:pPr marL="0" marR="0" lvl="0" indent="0" algn="just" rtl="0">
              <a:spcBef>
                <a:spcPts val="0"/>
              </a:spcBef>
              <a:spcAft>
                <a:spcPts val="0"/>
              </a:spcAft>
              <a:buNone/>
            </a:pPr>
            <a:endParaRPr sz="2800" dirty="0">
              <a:solidFill>
                <a:schemeClr val="tx1"/>
              </a:solidFill>
              <a:latin typeface="Calibri"/>
              <a:ea typeface="Calibri"/>
              <a:cs typeface="Calibri"/>
              <a:sym typeface="Calibri"/>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sym typeface="Arial"/>
              </a:rPr>
              <a:t>Search tools, equipment and accessories are used in </a:t>
            </a:r>
            <a:r>
              <a:rPr lang="en-US" sz="2800" b="1" dirty="0">
                <a:solidFill>
                  <a:schemeClr val="tx1"/>
                </a:solidFill>
                <a:sym typeface="Arial"/>
              </a:rPr>
              <a:t>searching</a:t>
            </a:r>
            <a:r>
              <a:rPr lang="en-US" sz="2800" dirty="0">
                <a:solidFill>
                  <a:schemeClr val="tx1"/>
                </a:solidFill>
                <a:sym typeface="Arial"/>
              </a:rPr>
              <a:t> for potentially trapped victims and locating them in collapsed structures. </a:t>
            </a:r>
            <a:endParaRPr sz="2800" dirty="0">
              <a:solidFill>
                <a:schemeClr val="tx1"/>
              </a:solidFill>
            </a:endParaRPr>
          </a:p>
          <a:p>
            <a:pPr marL="457200" marR="0" lvl="0" indent="-254000" algn="just" rtl="0">
              <a:spcBef>
                <a:spcPts val="0"/>
              </a:spcBef>
              <a:spcAft>
                <a:spcPts val="0"/>
              </a:spcAft>
              <a:buClr>
                <a:schemeClr val="dk1"/>
              </a:buClr>
              <a:buSzPts val="3200"/>
              <a:buFont typeface="Noto Sans Symbols"/>
              <a:buNone/>
            </a:pPr>
            <a:endParaRPr sz="2800" dirty="0">
              <a:solidFill>
                <a:schemeClr val="tx1"/>
              </a:solidFill>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sym typeface="Arial"/>
              </a:rPr>
              <a:t>They can be used individually or in conjunctio</a:t>
            </a:r>
            <a:r>
              <a:rPr lang="en-US" sz="2800" dirty="0">
                <a:solidFill>
                  <a:schemeClr val="dk1"/>
                </a:solidFill>
                <a:latin typeface="Arial"/>
                <a:ea typeface="Arial"/>
                <a:cs typeface="Arial"/>
                <a:sym typeface="Arial"/>
              </a:rPr>
              <a:t>n with each other. </a:t>
            </a:r>
            <a:endParaRPr sz="2800" dirty="0"/>
          </a:p>
        </p:txBody>
      </p:sp>
      <p:pic>
        <p:nvPicPr>
          <p:cNvPr id="2" name="Picture 1">
            <a:extLst>
              <a:ext uri="{FF2B5EF4-FFF2-40B4-BE49-F238E27FC236}">
                <a16:creationId xmlns:a16="http://schemas.microsoft.com/office/drawing/2014/main" id="{95735079-74FB-E0B4-2FFD-9B248E5E99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p>
        </p:txBody>
      </p:sp>
      <p:sp>
        <p:nvSpPr>
          <p:cNvPr id="189" name="Google Shape;189;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smtClean="0"/>
              <a:t>8</a:t>
            </a:fld>
            <a:endParaRPr lang="en-US"/>
          </a:p>
        </p:txBody>
      </p:sp>
      <p:sp>
        <p:nvSpPr>
          <p:cNvPr id="190" name="Google Shape;190;p21"/>
          <p:cNvSpPr txBox="1"/>
          <p:nvPr/>
        </p:nvSpPr>
        <p:spPr>
          <a:xfrm>
            <a:off x="6853562" y="1870103"/>
            <a:ext cx="4966125" cy="353939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800" b="1" dirty="0">
                <a:solidFill>
                  <a:srgbClr val="FF0000"/>
                </a:solidFill>
                <a:latin typeface="Open Sans"/>
                <a:sym typeface="Arial"/>
              </a:rPr>
              <a:t>2.Rescue TEA </a:t>
            </a:r>
            <a:endParaRPr lang="en-US" sz="2800" dirty="0">
              <a:latin typeface="Open Sans"/>
            </a:endParaRPr>
          </a:p>
          <a:p>
            <a:pPr marL="0" marR="0" lvl="0" indent="0" algn="just" rtl="0">
              <a:spcBef>
                <a:spcPts val="0"/>
              </a:spcBef>
              <a:spcAft>
                <a:spcPts val="0"/>
              </a:spcAft>
              <a:buNone/>
            </a:pPr>
            <a:endParaRPr lang="en-US" sz="2800" dirty="0">
              <a:solidFill>
                <a:schemeClr val="dk1"/>
              </a:solidFill>
              <a:latin typeface="Open Sans"/>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dk1"/>
                </a:solidFill>
                <a:latin typeface="Open Sans"/>
                <a:sym typeface="Arial"/>
              </a:rPr>
              <a:t>Rescue tools, equipment and accessories are those used to </a:t>
            </a:r>
            <a:r>
              <a:rPr lang="en-US" sz="2800" b="1" dirty="0">
                <a:solidFill>
                  <a:schemeClr val="dk1"/>
                </a:solidFill>
                <a:latin typeface="Open Sans"/>
                <a:sym typeface="Arial"/>
              </a:rPr>
              <a:t>penetrate</a:t>
            </a:r>
            <a:r>
              <a:rPr lang="en-US" sz="2800" dirty="0">
                <a:solidFill>
                  <a:schemeClr val="dk1"/>
                </a:solidFill>
                <a:latin typeface="Open Sans"/>
                <a:sym typeface="Arial"/>
              </a:rPr>
              <a:t> a structure and gain access to a victim in a </a:t>
            </a:r>
            <a:r>
              <a:rPr lang="en-US" sz="2800" dirty="0">
                <a:solidFill>
                  <a:schemeClr val="dk1"/>
                </a:solidFill>
                <a:latin typeface="Arial"/>
                <a:ea typeface="Arial"/>
                <a:cs typeface="Arial"/>
                <a:sym typeface="Arial"/>
              </a:rPr>
              <a:t>CSSR operation.</a:t>
            </a:r>
            <a:endParaRPr lang="en-US" sz="1200" dirty="0"/>
          </a:p>
        </p:txBody>
      </p:sp>
      <p:pic>
        <p:nvPicPr>
          <p:cNvPr id="3" name="Picture 2">
            <a:extLst>
              <a:ext uri="{FF2B5EF4-FFF2-40B4-BE49-F238E27FC236}">
                <a16:creationId xmlns:a16="http://schemas.microsoft.com/office/drawing/2014/main" id="{D872801A-A775-D45E-0327-F4CBE1F056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180;p20"/>
          <p:cNvSpPr txBox="1"/>
          <p:nvPr/>
        </p:nvSpPr>
        <p:spPr>
          <a:xfrm>
            <a:off x="1384049" y="1920284"/>
            <a:ext cx="4537692"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FF0000"/>
                </a:solidFill>
                <a:latin typeface="Arial"/>
                <a:ea typeface="Arial"/>
                <a:cs typeface="Arial"/>
                <a:sym typeface="Arial"/>
              </a:rPr>
              <a:t>CLASSIFYING TOOLS, EQUIPMENT AND ACCESSORIES ACCORDING TO THEIR USE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a:t>5/25/2025</a:t>
            </a:r>
            <a:endParaRPr/>
          </a:p>
        </p:txBody>
      </p:sp>
      <p:sp>
        <p:nvSpPr>
          <p:cNvPr id="199" name="Google Shape;19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
        <p:nvSpPr>
          <p:cNvPr id="200" name="Google Shape;200;p22"/>
          <p:cNvSpPr txBox="1"/>
          <p:nvPr/>
        </p:nvSpPr>
        <p:spPr>
          <a:xfrm>
            <a:off x="7341832" y="1859370"/>
            <a:ext cx="4850168" cy="372405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3200" b="1" dirty="0">
                <a:solidFill>
                  <a:schemeClr val="tx1"/>
                </a:solidFill>
                <a:latin typeface="Arial"/>
                <a:ea typeface="Arial"/>
                <a:cs typeface="Arial"/>
                <a:sym typeface="Arial"/>
              </a:rPr>
              <a:t>3.Operations Support </a:t>
            </a:r>
            <a:r>
              <a:rPr lang="en-US" sz="3200" b="1" dirty="0" err="1">
                <a:solidFill>
                  <a:schemeClr val="tx1"/>
                </a:solidFill>
                <a:latin typeface="Arial"/>
                <a:ea typeface="Arial"/>
                <a:cs typeface="Arial"/>
                <a:sym typeface="Arial"/>
              </a:rPr>
              <a:t>Equpt</a:t>
            </a:r>
            <a:r>
              <a:rPr lang="en-US" sz="3200" b="1" dirty="0">
                <a:solidFill>
                  <a:schemeClr val="tx1"/>
                </a:solidFill>
                <a:sym typeface="Arial"/>
              </a:rPr>
              <a:t>. and Accessories</a:t>
            </a:r>
            <a:endParaRPr sz="3200" dirty="0">
              <a:solidFill>
                <a:schemeClr val="tx1"/>
              </a:solidFill>
            </a:endParaRPr>
          </a:p>
          <a:p>
            <a:pPr marL="0" marR="0" lvl="0" indent="0" algn="just" rtl="0">
              <a:spcBef>
                <a:spcPts val="0"/>
              </a:spcBef>
              <a:spcAft>
                <a:spcPts val="0"/>
              </a:spcAft>
              <a:buNone/>
            </a:pPr>
            <a:endParaRPr sz="3200" dirty="0">
              <a:solidFill>
                <a:schemeClr val="tx1"/>
              </a:solidFill>
              <a:latin typeface="Arial"/>
              <a:ea typeface="Arial"/>
              <a:cs typeface="Arial"/>
              <a:sym typeface="Arial"/>
            </a:endParaRPr>
          </a:p>
          <a:p>
            <a:pPr marL="457200" marR="0" lvl="0" indent="-457200" algn="just" rtl="0">
              <a:spcBef>
                <a:spcPts val="0"/>
              </a:spcBef>
              <a:spcAft>
                <a:spcPts val="0"/>
              </a:spcAft>
              <a:buClr>
                <a:schemeClr val="dk1"/>
              </a:buClr>
              <a:buSzPts val="3200"/>
              <a:buFont typeface="Noto Sans Symbols"/>
              <a:buChar char="▪"/>
            </a:pPr>
            <a:r>
              <a:rPr lang="en-US" sz="2800" dirty="0">
                <a:solidFill>
                  <a:schemeClr val="tx1"/>
                </a:solidFill>
                <a:latin typeface="Arial"/>
                <a:ea typeface="Arial"/>
                <a:cs typeface="Arial"/>
                <a:sym typeface="Arial"/>
              </a:rPr>
              <a:t>This category includes all items and devices used to </a:t>
            </a:r>
            <a:r>
              <a:rPr lang="en-US" sz="2800" b="1" dirty="0">
                <a:solidFill>
                  <a:schemeClr val="tx1"/>
                </a:solidFill>
                <a:latin typeface="Arial"/>
                <a:ea typeface="Arial"/>
                <a:cs typeface="Arial"/>
                <a:sym typeface="Arial"/>
              </a:rPr>
              <a:t>aid </a:t>
            </a:r>
            <a:r>
              <a:rPr lang="en-US" sz="2800" dirty="0">
                <a:solidFill>
                  <a:schemeClr val="tx1"/>
                </a:solidFill>
                <a:latin typeface="Arial"/>
                <a:ea typeface="Arial"/>
                <a:cs typeface="Arial"/>
                <a:sym typeface="Arial"/>
              </a:rPr>
              <a:t>in conducting a CSSR operation and which </a:t>
            </a:r>
            <a:r>
              <a:rPr lang="en-US" sz="2800" b="1" dirty="0">
                <a:solidFill>
                  <a:schemeClr val="tx1"/>
                </a:solidFill>
                <a:latin typeface="Arial"/>
                <a:ea typeface="Arial"/>
                <a:cs typeface="Arial"/>
                <a:sym typeface="Arial"/>
              </a:rPr>
              <a:t>support</a:t>
            </a:r>
            <a:r>
              <a:rPr lang="en-US" sz="2800" dirty="0">
                <a:solidFill>
                  <a:schemeClr val="tx1"/>
                </a:solidFill>
                <a:sym typeface="Arial"/>
              </a:rPr>
              <a:t> rescue activities.</a:t>
            </a:r>
            <a:endParaRPr sz="2800" dirty="0">
              <a:solidFill>
                <a:schemeClr val="tx1"/>
              </a:solidFill>
            </a:endParaRPr>
          </a:p>
        </p:txBody>
      </p:sp>
      <p:pic>
        <p:nvPicPr>
          <p:cNvPr id="2" name="Picture 1">
            <a:extLst>
              <a:ext uri="{FF2B5EF4-FFF2-40B4-BE49-F238E27FC236}">
                <a16:creationId xmlns:a16="http://schemas.microsoft.com/office/drawing/2014/main" id="{1A5A2CE5-660B-BA38-AB73-5C4EAD3F75E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38100"/>
            <a:ext cx="1345949" cy="1133523"/>
          </a:xfrm>
          <a:prstGeom prst="rect">
            <a:avLst/>
          </a:prstGeom>
          <a:noFill/>
          <a:extLst>
            <a:ext uri="{909E8E84-426E-40DD-AFC4-6F175D3DCCD1}">
              <a14:hiddenFill xmlns:a14="http://schemas.microsoft.com/office/drawing/2010/main">
                <a:solidFill>
                  <a:srgbClr val="FFFFFF"/>
                </a:solidFill>
              </a14:hiddenFill>
            </a:ext>
          </a:extLst>
        </p:spPr>
      </p:pic>
      <p:sp>
        <p:nvSpPr>
          <p:cNvPr id="9" name="Google Shape;180;p20"/>
          <p:cNvSpPr txBox="1"/>
          <p:nvPr/>
        </p:nvSpPr>
        <p:spPr>
          <a:xfrm>
            <a:off x="1312554" y="1940622"/>
            <a:ext cx="4537692" cy="255450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200" b="1" dirty="0">
                <a:solidFill>
                  <a:srgbClr val="FF0000"/>
                </a:solidFill>
                <a:latin typeface="Arial"/>
                <a:ea typeface="Arial"/>
                <a:cs typeface="Arial"/>
                <a:sym typeface="Arial"/>
              </a:rPr>
              <a:t>CLASSIFYING TOOLS, EQUIPMENT AND ACCESSORIES ACCORDING TO THEIR USE</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TotalTime>
  <Words>1110</Words>
  <Application>Microsoft Office PowerPoint</Application>
  <PresentationFormat>Widescreen</PresentationFormat>
  <Paragraphs>181</Paragraphs>
  <Slides>27</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Arial Black</vt:lpstr>
      <vt:lpstr>Calibri</vt:lpstr>
      <vt:lpstr>Noto Sans Symbols</vt:lpstr>
      <vt:lpstr>Open Sans</vt:lpstr>
      <vt:lpstr>Open Sans SemiBold</vt:lpstr>
      <vt:lpstr>Verdana</vt:lpstr>
      <vt:lpstr>Office Theme</vt:lpstr>
      <vt:lpstr>PowerPoint Presentation</vt:lpstr>
      <vt:lpstr>OBJECTIVES </vt:lpstr>
      <vt:lpstr>PowerPoint Presentation</vt:lpstr>
      <vt:lpstr>         TOOLS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vt:lpstr>
      <vt:lpstr>REVIEW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Chetanbahadur</dc:creator>
  <cp:lastModifiedBy>Aatish Panwar</cp:lastModifiedBy>
  <cp:revision>13</cp:revision>
  <dcterms:modified xsi:type="dcterms:W3CDTF">2026-01-17T15:48:58Z</dcterms:modified>
</cp:coreProperties>
</file>