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50"/>
  </p:notesMasterIdLst>
  <p:sldIdLst>
    <p:sldId id="30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60467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582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87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0889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2534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783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1930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311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931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4468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4485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644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728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411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458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278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8179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8179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559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7332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9555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215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76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144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306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3859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5" name="Google Shape;40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1759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884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2665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4697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6704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070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1580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007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 – Squad members rotate positions as Logistics person</a:t>
            </a:r>
            <a:endParaRPr/>
          </a:p>
        </p:txBody>
      </p:sp>
    </p:spTree>
    <p:extLst>
      <p:ext uri="{BB962C8B-B14F-4D97-AF65-F5344CB8AC3E}">
        <p14:creationId xmlns:p14="http://schemas.microsoft.com/office/powerpoint/2010/main" val="1111016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467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6495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8252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5338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50834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46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55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9410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311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47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091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i="0" u="none" strike="noStrike" cap="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a:spLocks noGrp="1"/>
          </p:cNvSpPr>
          <p:nvPr>
            <p:ph type="dgm" idx="2"/>
          </p:nvPr>
        </p:nvSpPr>
        <p:spPr>
          <a:xfrm>
            <a:off x="914400" y="1981200"/>
            <a:ext cx="10363200" cy="4114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8484550" y="6417766"/>
            <a:ext cx="1843176" cy="338635"/>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508000" y="6478387"/>
            <a:ext cx="1843176" cy="338635"/>
          </a:xfrm>
          <a:prstGeom prst="rect">
            <a:avLst/>
          </a:prstGeom>
        </p:spPr>
      </p:pic>
      <p:sp>
        <p:nvSpPr>
          <p:cNvPr id="78"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endParaRPr sz="900"/>
          </a:p>
        </p:txBody>
      </p:sp>
      <p:sp>
        <p:nvSpPr>
          <p:cNvPr id="79" name="PPT 2 -"/>
          <p:cNvSpPr txBox="1"/>
          <p:nvPr/>
        </p:nvSpPr>
        <p:spPr>
          <a:xfrm>
            <a:off x="11004724" y="6406669"/>
            <a:ext cx="240952" cy="3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t>  -</a:t>
            </a:r>
          </a:p>
        </p:txBody>
      </p:sp>
      <p:sp>
        <p:nvSpPr>
          <p:cNvPr id="80"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endParaRPr sz="900"/>
          </a:p>
        </p:txBody>
      </p:sp>
      <p:sp>
        <p:nvSpPr>
          <p:cNvPr id="81" name="Slide Number"/>
          <p:cNvSpPr txBox="1">
            <a:spLocks noGrp="1"/>
          </p:cNvSpPr>
          <p:nvPr>
            <p:ph type="sldNum" sz="quarter" idx="4294967295"/>
          </p:nvPr>
        </p:nvSpPr>
        <p:spPr>
          <a:xfrm>
            <a:off x="22812204" y="12813338"/>
            <a:ext cx="604219"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1</a:t>
            </a:fld>
            <a:endParaRPr/>
          </a:p>
        </p:txBody>
      </p:sp>
      <p:sp>
        <p:nvSpPr>
          <p:cNvPr id="83" name="Shape"/>
          <p:cNvSpPr/>
          <p:nvPr/>
        </p:nvSpPr>
        <p:spPr>
          <a:xfrm>
            <a:off x="-51678" y="1940095"/>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endParaRPr sz="900"/>
          </a:p>
        </p:txBody>
      </p:sp>
      <p:sp>
        <p:nvSpPr>
          <p:cNvPr id="84" name="LESSON 2…"/>
          <p:cNvSpPr txBox="1"/>
          <p:nvPr/>
        </p:nvSpPr>
        <p:spPr>
          <a:xfrm>
            <a:off x="314378" y="2041562"/>
            <a:ext cx="5924498" cy="1310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US" sz="4000" b="1" dirty="0">
                <a:solidFill>
                  <a:schemeClr val="lt1"/>
                </a:solidFill>
                <a:latin typeface="Open Sans" panose="020B0606030504020204"/>
                <a:ea typeface="Arial Black"/>
                <a:cs typeface="Arial Black"/>
                <a:sym typeface="Arial Black"/>
              </a:rPr>
              <a:t>SEARCH AND LOCATION </a:t>
            </a:r>
            <a:endParaRPr lang="en-US" sz="4000" dirty="0">
              <a:latin typeface="Open Sans" panose="020B0606030504020204"/>
            </a:endParaRPr>
          </a:p>
          <a:p>
            <a:pPr lvl="0" algn="ctr"/>
            <a:r>
              <a:rPr lang="en-US" sz="4000" b="1" dirty="0">
                <a:solidFill>
                  <a:schemeClr val="lt1"/>
                </a:solidFill>
                <a:latin typeface="Open Sans" panose="020B0606030504020204"/>
                <a:ea typeface="Arial Black"/>
                <a:cs typeface="Arial Black"/>
                <a:sym typeface="Arial Black"/>
              </a:rPr>
              <a:t>TECHNIQUES</a:t>
            </a:r>
          </a:p>
        </p:txBody>
      </p:sp>
      <p:sp>
        <p:nvSpPr>
          <p:cNvPr id="85" name="Shape"/>
          <p:cNvSpPr/>
          <p:nvPr/>
        </p:nvSpPr>
        <p:spPr>
          <a:xfrm flipH="1">
            <a:off x="-1" y="1229"/>
            <a:ext cx="12205138"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endParaRPr sz="900"/>
          </a:p>
        </p:txBody>
      </p:sp>
      <p:pic>
        <p:nvPicPr>
          <p:cNvPr id="9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471"/>
            <a:ext cx="1629047" cy="1109759"/>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9371" y="-43148"/>
            <a:ext cx="1115571" cy="1214299"/>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2415669" y="177031"/>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defTabSz="831273" hangingPunct="0"/>
            <a:r>
              <a:rPr lang="en-US" sz="2400" dirty="0">
                <a:solidFill>
                  <a:srgbClr val="000000"/>
                </a:solidFill>
                <a:latin typeface="Arial Black" panose="020B0A04020102020204" pitchFamily="34" charset="0"/>
                <a:sym typeface="Arial"/>
              </a:rPr>
              <a:t>   COLLAPSE STRUCTURE SEARCH &amp; RESCUE</a:t>
            </a:r>
            <a:endParaRPr lang="en-IN" sz="2400" dirty="0">
              <a:solidFill>
                <a:srgbClr val="000000"/>
              </a:solidFill>
              <a:latin typeface="Arial Black" panose="020B0A04020102020204" pitchFamily="34" charset="0"/>
              <a:sym typeface="Arial"/>
            </a:endParaRPr>
          </a:p>
        </p:txBody>
      </p:sp>
      <p:sp>
        <p:nvSpPr>
          <p:cNvPr id="8" name="PEER | CSSR | INDIA">
            <a:extLst>
              <a:ext uri="{FF2B5EF4-FFF2-40B4-BE49-F238E27FC236}">
                <a16:creationId xmlns:a16="http://schemas.microsoft.com/office/drawing/2014/main" id="{FEF0CCE6-B2AE-9EAB-6B3B-5FA5D2198DCB}"/>
              </a:ext>
            </a:extLst>
          </p:cNvPr>
          <p:cNvSpPr txBox="1"/>
          <p:nvPr/>
        </p:nvSpPr>
        <p:spPr>
          <a:xfrm>
            <a:off x="331675" y="6480330"/>
            <a:ext cx="2321279" cy="263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sz="1200" dirty="0">
                <a:solidFill>
                  <a:srgbClr val="FF0000"/>
                </a:solidFill>
              </a:rPr>
              <a:t>CAPF</a:t>
            </a:r>
            <a:r>
              <a:rPr sz="1200" dirty="0">
                <a:solidFill>
                  <a:srgbClr val="FF0000"/>
                </a:solidFill>
              </a:rPr>
              <a:t> | </a:t>
            </a:r>
            <a:r>
              <a:rPr lang="en-US" sz="1200" dirty="0">
                <a:solidFill>
                  <a:srgbClr val="FF0000"/>
                </a:solidFill>
              </a:rPr>
              <a:t>CSSR</a:t>
            </a:r>
            <a:r>
              <a:rPr sz="1200" dirty="0">
                <a:solidFill>
                  <a:srgbClr val="FF0000"/>
                </a:solidFill>
              </a:rPr>
              <a:t> | INDIA</a:t>
            </a: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6"/>
          <a:stretch>
            <a:fillRect/>
          </a:stretch>
        </p:blipFill>
        <p:spPr>
          <a:xfrm>
            <a:off x="7055243" y="1715588"/>
            <a:ext cx="4405228" cy="4405228"/>
          </a:xfrm>
          <a:prstGeom prst="rect">
            <a:avLst/>
          </a:prstGeom>
        </p:spPr>
      </p:pic>
      <p:sp>
        <p:nvSpPr>
          <p:cNvPr id="6" name="TextBox 10">
            <a:extLst>
              <a:ext uri="{FF2B5EF4-FFF2-40B4-BE49-F238E27FC236}">
                <a16:creationId xmlns:a16="http://schemas.microsoft.com/office/drawing/2014/main" id="{D0F45C84-41E3-9C0B-8A72-2C3033944BBE}"/>
              </a:ext>
            </a:extLst>
          </p:cNvPr>
          <p:cNvSpPr txBox="1"/>
          <p:nvPr/>
        </p:nvSpPr>
        <p:spPr>
          <a:xfrm>
            <a:off x="508000" y="4015198"/>
            <a:ext cx="7620000" cy="400110"/>
          </a:xfrm>
          <a:prstGeom prst="rect">
            <a:avLst/>
          </a:prstGeom>
          <a:noFill/>
        </p:spPr>
        <p:txBody>
          <a:bodyPr wrap="square">
            <a:spAutoFit/>
          </a:bodyPr>
          <a:lstStyle>
            <a:defPPr marL="0" marR="0" lvl="0" indent="0" algn="l" defTabSz="914380"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marL="0" marR="0" lvl="0"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lvl="1" indent="45719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2pPr>
            <a:lvl3pPr marL="0" marR="0" lvl="2" indent="91438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3pPr>
            <a:lvl4pPr marL="0" marR="0" lvl="3" indent="137157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4pPr>
            <a:lvl5pPr marL="0" marR="0" lvl="4" indent="182876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5pPr>
            <a:lvl6pPr marL="0" marR="0" lvl="5"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6pPr>
            <a:lvl7pPr marL="0" marR="0" lvl="6"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7pPr>
            <a:lvl8pPr marL="0" marR="0" lvl="7"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8pPr>
            <a:lvl9pPr marL="0" marR="0" lvl="8"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9pPr>
          </a:lstStyle>
          <a:p>
            <a:r>
              <a:rPr lang="en-IN" sz="2000"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41007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11" name="Google Shape;21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
        <p:nvSpPr>
          <p:cNvPr id="212" name="Google Shape;212;p24"/>
          <p:cNvSpPr txBox="1"/>
          <p:nvPr/>
        </p:nvSpPr>
        <p:spPr>
          <a:xfrm>
            <a:off x="4906366" y="2092706"/>
            <a:ext cx="7408468" cy="4092362"/>
          </a:xfrm>
          <a:prstGeom prst="rect">
            <a:avLst/>
          </a:prstGeom>
          <a:noFill/>
          <a:ln>
            <a:noFill/>
          </a:ln>
        </p:spPr>
        <p:txBody>
          <a:bodyPr spcFirstLastPara="1" wrap="square" lIns="91425" tIns="45700" rIns="91425" bIns="45700" anchor="t" anchorCtr="0">
            <a:spAutoFit/>
          </a:bodyPr>
          <a:lstStyle/>
          <a:p>
            <a:pPr marL="571500" indent="-571500" algn="just">
              <a:lnSpc>
                <a:spcPct val="90000"/>
              </a:lnSpc>
              <a:spcBef>
                <a:spcPts val="1000"/>
              </a:spcBef>
              <a:buClr>
                <a:schemeClr val="dk1"/>
              </a:buClr>
              <a:buSzPts val="3200"/>
              <a:buFont typeface="Arial"/>
              <a:buChar char="▪"/>
            </a:pPr>
            <a:r>
              <a:rPr lang="en-US" sz="2800" dirty="0">
                <a:solidFill>
                  <a:schemeClr val="dk1"/>
                </a:solidFill>
                <a:latin typeface="Open Sans"/>
              </a:rPr>
              <a:t>Building and work site marking supplies.</a:t>
            </a:r>
            <a:endParaRPr sz="2800" dirty="0">
              <a:solidFill>
                <a:schemeClr val="dk1"/>
              </a:solidFill>
              <a:latin typeface="Open Sans"/>
            </a:endParaRPr>
          </a:p>
          <a:p>
            <a:pPr marL="571500" indent="0" algn="just">
              <a:lnSpc>
                <a:spcPct val="90000"/>
              </a:lnSpc>
              <a:spcBef>
                <a:spcPts val="1000"/>
              </a:spcBef>
              <a:buClr>
                <a:schemeClr val="dk1"/>
              </a:buClr>
              <a:buSzPts val="3200"/>
              <a:buFont typeface="Arial"/>
              <a:buNone/>
            </a:pPr>
            <a:endParaRPr sz="2800" dirty="0">
              <a:solidFill>
                <a:schemeClr val="dk1"/>
              </a:solidFill>
              <a:latin typeface="Open Sans"/>
            </a:endParaRPr>
          </a:p>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 Paint</a:t>
            </a:r>
            <a:endParaRPr sz="2800" dirty="0">
              <a:solidFill>
                <a:schemeClr val="dk1"/>
              </a:solidFill>
              <a:latin typeface="Open Sans"/>
            </a:endParaRPr>
          </a:p>
          <a:p>
            <a:pPr marL="571500" indent="-571500" algn="just">
              <a:lnSpc>
                <a:spcPct val="90000"/>
              </a:lnSpc>
              <a:spcBef>
                <a:spcPts val="1000"/>
              </a:spcBef>
              <a:buClr>
                <a:schemeClr val="dk1"/>
              </a:buClr>
              <a:buSzPts val="3200"/>
              <a:buFont typeface="Arial"/>
              <a:buChar char="✔"/>
            </a:pPr>
            <a:r>
              <a:rPr lang="en-US" sz="2800" dirty="0">
                <a:solidFill>
                  <a:schemeClr val="dk1"/>
                </a:solidFill>
                <a:latin typeface="Open Sans"/>
              </a:rPr>
              <a:t>Chalk </a:t>
            </a:r>
            <a:endParaRPr sz="2800" dirty="0">
              <a:solidFill>
                <a:schemeClr val="dk1"/>
              </a:solidFill>
              <a:latin typeface="Open Sans"/>
            </a:endParaRPr>
          </a:p>
          <a:p>
            <a:pPr marL="571500" indent="-571500" algn="just">
              <a:lnSpc>
                <a:spcPct val="90000"/>
              </a:lnSpc>
              <a:spcBef>
                <a:spcPts val="1000"/>
              </a:spcBef>
              <a:buClr>
                <a:schemeClr val="dk1"/>
              </a:buClr>
              <a:buSzPts val="3200"/>
              <a:buFont typeface="Arial"/>
              <a:buChar char="✔"/>
            </a:pPr>
            <a:r>
              <a:rPr lang="en-US" sz="2800" dirty="0">
                <a:solidFill>
                  <a:schemeClr val="dk1"/>
                </a:solidFill>
                <a:latin typeface="Open Sans"/>
              </a:rPr>
              <a:t>Flags </a:t>
            </a:r>
            <a:endParaRPr sz="2800" dirty="0">
              <a:solidFill>
                <a:schemeClr val="dk1"/>
              </a:solidFill>
              <a:latin typeface="Open Sans"/>
            </a:endParaRPr>
          </a:p>
          <a:p>
            <a:pPr marL="571500" indent="-571500" algn="just">
              <a:lnSpc>
                <a:spcPct val="90000"/>
              </a:lnSpc>
              <a:spcBef>
                <a:spcPts val="1000"/>
              </a:spcBef>
              <a:buClr>
                <a:schemeClr val="dk1"/>
              </a:buClr>
              <a:buSzPts val="3200"/>
              <a:buFont typeface="Arial"/>
              <a:buChar char="✔"/>
            </a:pPr>
            <a:r>
              <a:rPr lang="en-US" sz="2800" dirty="0">
                <a:solidFill>
                  <a:schemeClr val="dk1"/>
                </a:solidFill>
                <a:latin typeface="Open Sans"/>
              </a:rPr>
              <a:t>Cones </a:t>
            </a:r>
            <a:endParaRPr sz="2800" dirty="0">
              <a:solidFill>
                <a:schemeClr val="dk1"/>
              </a:solidFill>
              <a:latin typeface="Open Sans"/>
            </a:endParaRPr>
          </a:p>
          <a:p>
            <a:pPr marL="571500" indent="-571500" algn="just">
              <a:lnSpc>
                <a:spcPct val="90000"/>
              </a:lnSpc>
              <a:spcBef>
                <a:spcPts val="1000"/>
              </a:spcBef>
              <a:buClr>
                <a:schemeClr val="dk1"/>
              </a:buClr>
              <a:buSzPts val="3200"/>
              <a:buFont typeface="Arial"/>
              <a:buChar char="✔"/>
            </a:pPr>
            <a:r>
              <a:rPr lang="en-US" sz="2800" dirty="0">
                <a:solidFill>
                  <a:schemeClr val="dk1"/>
                </a:solidFill>
                <a:latin typeface="Open Sans"/>
              </a:rPr>
              <a:t>Markers</a:t>
            </a:r>
            <a:endParaRPr sz="2800" dirty="0">
              <a:solidFill>
                <a:schemeClr val="dk1"/>
              </a:solidFill>
              <a:latin typeface="Open Sans"/>
            </a:endParaRPr>
          </a:p>
        </p:txBody>
      </p:sp>
      <p:sp>
        <p:nvSpPr>
          <p:cNvPr id="213" name="Google Shape;213;p24"/>
          <p:cNvSpPr txBox="1"/>
          <p:nvPr/>
        </p:nvSpPr>
        <p:spPr>
          <a:xfrm>
            <a:off x="492369" y="1900687"/>
            <a:ext cx="3657600" cy="3170058"/>
          </a:xfrm>
          <a:prstGeom prst="rect">
            <a:avLst/>
          </a:prstGeom>
          <a:noFill/>
          <a:ln>
            <a:noFill/>
          </a:ln>
        </p:spPr>
        <p:txBody>
          <a:bodyPr spcFirstLastPara="1" wrap="square" lIns="91425" tIns="45700" rIns="91425" bIns="45700" anchor="t" anchorCtr="0">
            <a:spAutoFit/>
          </a:bodyPr>
          <a:lstStyle/>
          <a:p>
            <a:pPr marL="0" lvl="0" indent="0" algn="ctr">
              <a:buFont typeface="Arial"/>
              <a:buNone/>
            </a:pPr>
            <a:r>
              <a:rPr lang="en-US" sz="4000" b="1" dirty="0">
                <a:solidFill>
                  <a:srgbClr val="C00000"/>
                </a:solidFill>
                <a:latin typeface="Open Sans" panose="020B0606030504020204"/>
              </a:rPr>
              <a:t>BASIC EQUIPMENT REQUIRED FOR PHYSICAL SEARCHES</a:t>
            </a: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32189" y="0"/>
            <a:ext cx="1408386" cy="146903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19" name="Google Shape;21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
        <p:nvSpPr>
          <p:cNvPr id="220" name="Google Shape;220;p25"/>
          <p:cNvSpPr txBox="1"/>
          <p:nvPr/>
        </p:nvSpPr>
        <p:spPr>
          <a:xfrm>
            <a:off x="5873412" y="2322450"/>
            <a:ext cx="6093737" cy="3657371"/>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3200" dirty="0">
                <a:solidFill>
                  <a:schemeClr val="dk1"/>
                </a:solidFill>
                <a:latin typeface="Arial"/>
                <a:ea typeface="Arial"/>
                <a:cs typeface="Arial"/>
                <a:sym typeface="Arial"/>
              </a:rPr>
              <a:t>Warning and alert devices</a:t>
            </a:r>
            <a:endParaRPr dirty="0"/>
          </a:p>
          <a:p>
            <a:pPr marL="0" marR="0" lvl="0" indent="0" algn="just" rtl="0">
              <a:spcBef>
                <a:spcPts val="0"/>
              </a:spcBef>
              <a:spcAft>
                <a:spcPts val="0"/>
              </a:spcAft>
              <a:buNone/>
            </a:pPr>
            <a:r>
              <a:rPr lang="en-US" sz="3200" dirty="0">
                <a:solidFill>
                  <a:schemeClr val="dk1"/>
                </a:solidFill>
                <a:latin typeface="Arial"/>
                <a:ea typeface="Arial"/>
                <a:cs typeface="Arial"/>
                <a:sym typeface="Arial"/>
              </a:rPr>
              <a:t> </a:t>
            </a:r>
            <a:endParaRPr dirty="0"/>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Megaphone </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Whistle </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Hammer </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Flags </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Horn</a:t>
            </a:r>
            <a:endParaRPr sz="2800" dirty="0">
              <a:solidFill>
                <a:schemeClr val="dk1"/>
              </a:solidFill>
              <a:latin typeface="Open Sans"/>
            </a:endParaRPr>
          </a:p>
        </p:txBody>
      </p:sp>
      <p:sp>
        <p:nvSpPr>
          <p:cNvPr id="221" name="Google Shape;221;p25"/>
          <p:cNvSpPr txBox="1"/>
          <p:nvPr/>
        </p:nvSpPr>
        <p:spPr>
          <a:xfrm>
            <a:off x="312620" y="2222364"/>
            <a:ext cx="3635126" cy="3170058"/>
          </a:xfrm>
          <a:prstGeom prst="rect">
            <a:avLst/>
          </a:prstGeom>
          <a:noFill/>
          <a:ln>
            <a:noFill/>
          </a:ln>
        </p:spPr>
        <p:txBody>
          <a:bodyPr spcFirstLastPara="1" wrap="square" lIns="91425" tIns="45700" rIns="91425" bIns="45700" anchor="t" anchorCtr="0">
            <a:spAutoFit/>
          </a:bodyPr>
          <a:lstStyle/>
          <a:p>
            <a:pPr algn="ctr"/>
            <a:r>
              <a:rPr lang="en-US" sz="4000" b="1" dirty="0">
                <a:solidFill>
                  <a:srgbClr val="C00000"/>
                </a:solidFill>
                <a:latin typeface="Open Sans" panose="020B0606030504020204"/>
              </a:rPr>
              <a:t>BASIC EQUIPMENT REQUIRED FOR PHYSICAL SEARCHES</a:t>
            </a: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1"/>
            <a:ext cx="1783177" cy="1244185"/>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558763" y="0"/>
            <a:ext cx="1408386" cy="146903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27" name="Google Shape;22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
        <p:nvSpPr>
          <p:cNvPr id="228" name="Google Shape;228;p26"/>
          <p:cNvSpPr txBox="1"/>
          <p:nvPr/>
        </p:nvSpPr>
        <p:spPr>
          <a:xfrm>
            <a:off x="5281616" y="1937998"/>
            <a:ext cx="6429738" cy="2672486"/>
          </a:xfrm>
          <a:prstGeom prst="rect">
            <a:avLst/>
          </a:prstGeom>
          <a:noFill/>
          <a:ln>
            <a:noFill/>
          </a:ln>
        </p:spPr>
        <p:txBody>
          <a:bodyPr spcFirstLastPara="1" wrap="square" lIns="91425" tIns="45700" rIns="91425" bIns="45700" anchor="t" anchorCtr="0">
            <a:spAutoFit/>
          </a:bodyPr>
          <a:lstStyle/>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Reconnaissance and vision</a:t>
            </a:r>
            <a:endParaRPr sz="2800" dirty="0">
              <a:solidFill>
                <a:schemeClr val="dk1"/>
              </a:solidFill>
              <a:latin typeface="Open Sans"/>
            </a:endParaRPr>
          </a:p>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Binoculars </a:t>
            </a:r>
            <a:endParaRPr sz="2800" dirty="0">
              <a:solidFill>
                <a:schemeClr val="dk1"/>
              </a:solidFill>
              <a:latin typeface="Open Sans"/>
            </a:endParaRPr>
          </a:p>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Photo camera </a:t>
            </a:r>
            <a:endParaRPr sz="2800" dirty="0">
              <a:solidFill>
                <a:schemeClr val="dk1"/>
              </a:solidFill>
              <a:latin typeface="Open Sans"/>
            </a:endParaRPr>
          </a:p>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Flashlight </a:t>
            </a:r>
            <a:endParaRPr sz="2800" dirty="0">
              <a:solidFill>
                <a:schemeClr val="dk1"/>
              </a:solidFill>
              <a:latin typeface="Open Sans"/>
            </a:endParaRPr>
          </a:p>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Drone</a:t>
            </a:r>
            <a:endParaRPr sz="2800" dirty="0">
              <a:solidFill>
                <a:schemeClr val="dk1"/>
              </a:solidFill>
              <a:latin typeface="Open Sans"/>
            </a:endParaRPr>
          </a:p>
        </p:txBody>
      </p:sp>
      <p:sp>
        <p:nvSpPr>
          <p:cNvPr id="229" name="Google Shape;229;p26"/>
          <p:cNvSpPr txBox="1"/>
          <p:nvPr/>
        </p:nvSpPr>
        <p:spPr>
          <a:xfrm>
            <a:off x="275208" y="1686758"/>
            <a:ext cx="3663746" cy="3170058"/>
          </a:xfrm>
          <a:prstGeom prst="rect">
            <a:avLst/>
          </a:prstGeom>
          <a:noFill/>
          <a:ln>
            <a:noFill/>
          </a:ln>
        </p:spPr>
        <p:txBody>
          <a:bodyPr spcFirstLastPara="1" wrap="square" lIns="91425" tIns="45700" rIns="91425" bIns="45700" anchor="t" anchorCtr="0">
            <a:spAutoFit/>
          </a:bodyPr>
          <a:lstStyle/>
          <a:p>
            <a:pPr marL="0" lvl="0" indent="0" algn="ctr">
              <a:buFont typeface="Arial"/>
              <a:buNone/>
            </a:pPr>
            <a:r>
              <a:rPr lang="en-US" sz="4000" b="1" dirty="0">
                <a:solidFill>
                  <a:srgbClr val="C00000"/>
                </a:solidFill>
                <a:latin typeface="Open Sans" panose="020B0606030504020204"/>
              </a:rPr>
              <a:t>BASIC EQUIPMENT REQUIRED FOR PHYSICAL SEARCHES</a:t>
            </a: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35" name="Google Shape;23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
        <p:nvSpPr>
          <p:cNvPr id="236" name="Google Shape;236;p27"/>
          <p:cNvSpPr txBox="1"/>
          <p:nvPr/>
        </p:nvSpPr>
        <p:spPr>
          <a:xfrm>
            <a:off x="3241142" y="1520982"/>
            <a:ext cx="7921781" cy="3157234"/>
          </a:xfrm>
          <a:prstGeom prst="rect">
            <a:avLst/>
          </a:prstGeom>
          <a:noFill/>
          <a:ln>
            <a:noFill/>
          </a:ln>
        </p:spPr>
        <p:txBody>
          <a:bodyPr spcFirstLastPara="1" wrap="square" lIns="91425" tIns="45700" rIns="91425" bIns="45700" anchor="t" anchorCtr="0">
            <a:spAutoFit/>
          </a:bodyPr>
          <a:lstStyle/>
          <a:p>
            <a:pPr marL="571500" lvl="0" indent="-457200" algn="just">
              <a:lnSpc>
                <a:spcPct val="90000"/>
              </a:lnSpc>
              <a:spcBef>
                <a:spcPts val="1000"/>
              </a:spcBef>
              <a:buClr>
                <a:schemeClr val="dk1"/>
              </a:buClr>
              <a:buSzPts val="3200"/>
              <a:buFont typeface="Arial"/>
              <a:buChar char="✔"/>
            </a:pPr>
            <a:r>
              <a:rPr lang="en-US" sz="2500" dirty="0">
                <a:solidFill>
                  <a:schemeClr val="dk1"/>
                </a:solidFill>
                <a:latin typeface="Open Sans"/>
              </a:rPr>
              <a:t>Search diagrams, pencils, color pens, clipboards </a:t>
            </a:r>
            <a:endParaRPr sz="25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500" dirty="0">
                <a:solidFill>
                  <a:schemeClr val="dk1"/>
                </a:solidFill>
                <a:latin typeface="Open Sans"/>
              </a:rPr>
              <a:t>Technical search equipment, specialized or improvised </a:t>
            </a:r>
            <a:endParaRPr sz="25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500" dirty="0">
                <a:solidFill>
                  <a:schemeClr val="dk1"/>
                </a:solidFill>
                <a:latin typeface="Open Sans"/>
              </a:rPr>
              <a:t>Additional materials </a:t>
            </a:r>
            <a:endParaRPr sz="25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500" dirty="0">
                <a:solidFill>
                  <a:schemeClr val="dk1"/>
                </a:solidFill>
                <a:latin typeface="Open Sans"/>
              </a:rPr>
              <a:t>North American Hazardous Materials Response Guide </a:t>
            </a:r>
            <a:endParaRPr sz="25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500" dirty="0">
                <a:solidFill>
                  <a:schemeClr val="dk1"/>
                </a:solidFill>
                <a:latin typeface="Open Sans"/>
              </a:rPr>
              <a:t>Hazardous gas detector</a:t>
            </a:r>
            <a:endParaRPr sz="2500" dirty="0">
              <a:solidFill>
                <a:schemeClr val="dk1"/>
              </a:solidFill>
              <a:latin typeface="Open Sans"/>
            </a:endParaRPr>
          </a:p>
        </p:txBody>
      </p:sp>
      <p:sp>
        <p:nvSpPr>
          <p:cNvPr id="237" name="Google Shape;237;p27"/>
          <p:cNvSpPr txBox="1"/>
          <p:nvPr/>
        </p:nvSpPr>
        <p:spPr>
          <a:xfrm>
            <a:off x="99862" y="2298911"/>
            <a:ext cx="3222760" cy="3170058"/>
          </a:xfrm>
          <a:prstGeom prst="rect">
            <a:avLst/>
          </a:prstGeom>
          <a:noFill/>
          <a:ln>
            <a:noFill/>
          </a:ln>
        </p:spPr>
        <p:txBody>
          <a:bodyPr spcFirstLastPara="1" wrap="square" lIns="91425" tIns="45700" rIns="91425" bIns="45700" anchor="t" anchorCtr="0">
            <a:spAutoFit/>
          </a:bodyPr>
          <a:lstStyle/>
          <a:p>
            <a:pPr algn="just"/>
            <a:r>
              <a:rPr lang="en-US" sz="4000" b="1" dirty="0">
                <a:solidFill>
                  <a:srgbClr val="C00000"/>
                </a:solidFill>
                <a:latin typeface="Open Sans" panose="020B0606030504020204"/>
              </a:rPr>
              <a:t>Basic Equipment Required for Physical Searches</a:t>
            </a:r>
            <a:endParaRPr sz="4000" b="1" dirty="0">
              <a:solidFill>
                <a:srgbClr val="C00000"/>
              </a:solidFill>
              <a:latin typeface="Open Sans" panose="020B0606030504020204"/>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43" name="Google Shape;2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
        <p:nvSpPr>
          <p:cNvPr id="244" name="Google Shape;244;p28"/>
          <p:cNvSpPr txBox="1"/>
          <p:nvPr/>
        </p:nvSpPr>
        <p:spPr>
          <a:xfrm>
            <a:off x="4994030" y="1751246"/>
            <a:ext cx="6849207" cy="4180591"/>
          </a:xfrm>
          <a:prstGeom prst="rect">
            <a:avLst/>
          </a:prstGeom>
          <a:noFill/>
          <a:ln>
            <a:noFill/>
          </a:ln>
        </p:spPr>
        <p:txBody>
          <a:bodyPr spcFirstLastPara="1" wrap="square" lIns="91425" tIns="45700" rIns="91425" bIns="45700" anchor="t" anchorCtr="0">
            <a:spAutoFit/>
          </a:bodyPr>
          <a:lstStyle/>
          <a:p>
            <a:pPr marL="571500" indent="-457200" algn="just">
              <a:spcBef>
                <a:spcPts val="1000"/>
              </a:spcBef>
              <a:buClr>
                <a:schemeClr val="dk1"/>
              </a:buClr>
              <a:buSzPts val="3200"/>
              <a:buFont typeface="Arial"/>
              <a:buChar char="✔"/>
            </a:pPr>
            <a:r>
              <a:rPr lang="en-US" sz="2800" dirty="0">
                <a:solidFill>
                  <a:schemeClr val="dk1"/>
                </a:solidFill>
                <a:latin typeface="Open Sans"/>
              </a:rPr>
              <a:t>Compile and analyze available information. </a:t>
            </a:r>
            <a:endParaRPr sz="2800" dirty="0">
              <a:solidFill>
                <a:schemeClr val="dk1"/>
              </a:solidFill>
              <a:latin typeface="Open Sans"/>
            </a:endParaRPr>
          </a:p>
          <a:p>
            <a:pPr marL="571500" indent="-457200" algn="just">
              <a:spcBef>
                <a:spcPts val="1000"/>
              </a:spcBef>
              <a:buClr>
                <a:schemeClr val="dk1"/>
              </a:buClr>
              <a:buSzPts val="3200"/>
              <a:buFont typeface="Arial"/>
              <a:buChar char="✔"/>
            </a:pPr>
            <a:r>
              <a:rPr lang="en-US" sz="2800" dirty="0">
                <a:solidFill>
                  <a:schemeClr val="dk1"/>
                </a:solidFill>
                <a:latin typeface="Open Sans"/>
              </a:rPr>
              <a:t>Secure the scene. </a:t>
            </a:r>
            <a:endParaRPr sz="2800" dirty="0">
              <a:solidFill>
                <a:schemeClr val="dk1"/>
              </a:solidFill>
              <a:latin typeface="Open Sans"/>
            </a:endParaRPr>
          </a:p>
          <a:p>
            <a:pPr marL="571500" indent="-457200" algn="just">
              <a:spcBef>
                <a:spcPts val="1000"/>
              </a:spcBef>
              <a:buClr>
                <a:schemeClr val="dk1"/>
              </a:buClr>
              <a:buSzPts val="3200"/>
              <a:buFont typeface="Arial"/>
              <a:buChar char="✔"/>
            </a:pPr>
            <a:r>
              <a:rPr lang="en-US" sz="2800" dirty="0">
                <a:solidFill>
                  <a:schemeClr val="dk1"/>
                </a:solidFill>
                <a:latin typeface="Open Sans"/>
              </a:rPr>
              <a:t>Inspect and evaluate the structure. </a:t>
            </a:r>
            <a:endParaRPr sz="2800" dirty="0">
              <a:solidFill>
                <a:schemeClr val="dk1"/>
              </a:solidFill>
              <a:latin typeface="Open Sans"/>
            </a:endParaRPr>
          </a:p>
          <a:p>
            <a:pPr marL="571500" indent="-457200" algn="just">
              <a:spcBef>
                <a:spcPts val="1000"/>
              </a:spcBef>
              <a:buClr>
                <a:schemeClr val="dk1"/>
              </a:buClr>
              <a:buSzPts val="3200"/>
              <a:buFont typeface="Arial"/>
              <a:buChar char="✔"/>
            </a:pPr>
            <a:r>
              <a:rPr lang="en-US" sz="2800" dirty="0">
                <a:solidFill>
                  <a:schemeClr val="dk1"/>
                </a:solidFill>
                <a:latin typeface="Open Sans"/>
              </a:rPr>
              <a:t>Rescue victims with easy access on or near</a:t>
            </a:r>
            <a:endParaRPr sz="2800" dirty="0">
              <a:solidFill>
                <a:schemeClr val="dk1"/>
              </a:solidFill>
              <a:latin typeface="Open Sans"/>
            </a:endParaRPr>
          </a:p>
          <a:p>
            <a:pPr marL="571500" indent="-457200" algn="just">
              <a:spcBef>
                <a:spcPts val="1000"/>
              </a:spcBef>
              <a:buClr>
                <a:schemeClr val="dk1"/>
              </a:buClr>
              <a:buSzPts val="3200"/>
              <a:buFont typeface="Arial"/>
              <a:buChar char="✔"/>
            </a:pPr>
            <a:r>
              <a:rPr lang="en-US" sz="2800" dirty="0">
                <a:solidFill>
                  <a:schemeClr val="dk1"/>
                </a:solidFill>
                <a:latin typeface="Open Sans"/>
              </a:rPr>
              <a:t>    the surface, if this has not already been  done.</a:t>
            </a:r>
            <a:endParaRPr sz="2800" dirty="0">
              <a:solidFill>
                <a:schemeClr val="dk1"/>
              </a:solidFill>
              <a:latin typeface="Open Sans"/>
            </a:endParaRPr>
          </a:p>
        </p:txBody>
      </p:sp>
      <p:sp>
        <p:nvSpPr>
          <p:cNvPr id="245" name="Google Shape;245;p28"/>
          <p:cNvSpPr txBox="1"/>
          <p:nvPr/>
        </p:nvSpPr>
        <p:spPr>
          <a:xfrm>
            <a:off x="319369" y="1822658"/>
            <a:ext cx="2894347" cy="2554505"/>
          </a:xfrm>
          <a:prstGeom prst="rect">
            <a:avLst/>
          </a:prstGeom>
          <a:noFill/>
          <a:ln>
            <a:noFill/>
          </a:ln>
        </p:spPr>
        <p:txBody>
          <a:bodyPr spcFirstLastPara="1" wrap="square" lIns="91425" tIns="45700" rIns="91425" bIns="45700" anchor="t" anchorCtr="0">
            <a:spAutoFit/>
          </a:bodyPr>
          <a:lstStyle/>
          <a:p>
            <a:pPr marL="0" lvl="0" indent="0" algn="ctr">
              <a:buFont typeface="Arial"/>
              <a:buNone/>
            </a:pPr>
            <a:r>
              <a:rPr lang="en-US" sz="4000" b="1" dirty="0">
                <a:solidFill>
                  <a:srgbClr val="C00000"/>
                </a:solidFill>
                <a:latin typeface="Open Sans" panose="020B0606030504020204"/>
              </a:rPr>
              <a:t>STEPS FOR SEARCHING AND LOCATING</a:t>
            </a: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51" name="Google Shape;25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
        <p:nvSpPr>
          <p:cNvPr id="252" name="Google Shape;252;p29"/>
          <p:cNvSpPr txBox="1"/>
          <p:nvPr/>
        </p:nvSpPr>
        <p:spPr>
          <a:xfrm>
            <a:off x="4220308" y="1488391"/>
            <a:ext cx="7469281" cy="4867959"/>
          </a:xfrm>
          <a:prstGeom prst="rect">
            <a:avLst/>
          </a:prstGeom>
          <a:noFill/>
          <a:ln>
            <a:noFill/>
          </a:ln>
        </p:spPr>
        <p:txBody>
          <a:bodyPr spcFirstLastPara="1" wrap="square" lIns="91425" tIns="45700" rIns="91425" bIns="45700" anchor="t" anchorCtr="0">
            <a:spAutoFit/>
          </a:bodyPr>
          <a:lstStyle/>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Make INSARAG markings on the structure as needed, if not already done.</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Create a diagram of the structure. Refer to handout. </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Select the area to be searched. </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Select a search method. </a:t>
            </a:r>
            <a:endParaRPr sz="2800" dirty="0">
              <a:solidFill>
                <a:schemeClr val="dk1"/>
              </a:solidFill>
              <a:latin typeface="Open Sans"/>
            </a:endParaRPr>
          </a:p>
        </p:txBody>
      </p:sp>
      <p:sp>
        <p:nvSpPr>
          <p:cNvPr id="253" name="Google Shape;253;p29"/>
          <p:cNvSpPr txBox="1"/>
          <p:nvPr/>
        </p:nvSpPr>
        <p:spPr>
          <a:xfrm>
            <a:off x="144874" y="2058506"/>
            <a:ext cx="3436525" cy="2554505"/>
          </a:xfrm>
          <a:prstGeom prst="rect">
            <a:avLst/>
          </a:prstGeom>
          <a:noFill/>
          <a:ln>
            <a:noFill/>
          </a:ln>
        </p:spPr>
        <p:txBody>
          <a:bodyPr spcFirstLastPara="1" wrap="square" lIns="91425" tIns="45700" rIns="91425" bIns="45700" anchor="t" anchorCtr="0">
            <a:spAutoFit/>
          </a:bodyPr>
          <a:lstStyle/>
          <a:p>
            <a:pPr algn="ctr"/>
            <a:r>
              <a:rPr lang="en-US" sz="4000" b="1" dirty="0">
                <a:solidFill>
                  <a:srgbClr val="FF0000"/>
                </a:solidFill>
                <a:latin typeface="Open Sans" panose="020B0606030504020204"/>
              </a:rPr>
              <a:t>STEPS FOR SEARCHING AND LOCATING</a:t>
            </a: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59" name="Google Shape;25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
        <p:nvSpPr>
          <p:cNvPr id="260" name="Google Shape;260;p30"/>
          <p:cNvSpPr txBox="1"/>
          <p:nvPr/>
        </p:nvSpPr>
        <p:spPr>
          <a:xfrm>
            <a:off x="4958861" y="1816679"/>
            <a:ext cx="6736813" cy="4483238"/>
          </a:xfrm>
          <a:prstGeom prst="rect">
            <a:avLst/>
          </a:prstGeom>
          <a:noFill/>
          <a:ln>
            <a:noFill/>
          </a:ln>
        </p:spPr>
        <p:txBody>
          <a:bodyPr spcFirstLastPara="1" wrap="square" lIns="91425" tIns="45700" rIns="91425" bIns="45700" anchor="t" anchorCtr="0">
            <a:spAutoFit/>
          </a:bodyPr>
          <a:lstStyle/>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Conduct an appropriate search pattern and place INSARAG markings where potential victims are detected, both on the structure and on the diagram.</a:t>
            </a:r>
            <a:endParaRPr sz="2800" dirty="0">
              <a:solidFill>
                <a:schemeClr val="dk1"/>
              </a:solidFill>
              <a:latin typeface="Open Sans"/>
            </a:endParaRPr>
          </a:p>
          <a:p>
            <a:pPr marL="571500" indent="-457200" algn="just">
              <a:lnSpc>
                <a:spcPct val="90000"/>
              </a:lnSpc>
              <a:spcBef>
                <a:spcPts val="1000"/>
              </a:spcBef>
              <a:buClr>
                <a:schemeClr val="dk1"/>
              </a:buClr>
              <a:buSzPts val="3200"/>
              <a:buFont typeface="Arial"/>
              <a:buChar char="✔"/>
            </a:pPr>
            <a:endParaRPr sz="2800" dirty="0">
              <a:solidFill>
                <a:schemeClr val="dk1"/>
              </a:solidFill>
              <a:latin typeface="Open Sans"/>
            </a:endParaRPr>
          </a:p>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Continually analyze the results and re-evaluate the search plan (make necessary    </a:t>
            </a:r>
            <a:endParaRPr sz="2800" dirty="0">
              <a:solidFill>
                <a:schemeClr val="dk1"/>
              </a:solidFill>
              <a:latin typeface="Open Sans"/>
            </a:endParaRPr>
          </a:p>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    adjustments). </a:t>
            </a:r>
            <a:endParaRPr sz="2800" dirty="0">
              <a:solidFill>
                <a:schemeClr val="dk1"/>
              </a:solidFill>
              <a:latin typeface="Open Sans"/>
            </a:endParaRPr>
          </a:p>
        </p:txBody>
      </p:sp>
      <p:sp>
        <p:nvSpPr>
          <p:cNvPr id="261" name="Google Shape;261;p30"/>
          <p:cNvSpPr txBox="1"/>
          <p:nvPr/>
        </p:nvSpPr>
        <p:spPr>
          <a:xfrm>
            <a:off x="283623" y="2400171"/>
            <a:ext cx="3852353" cy="2554505"/>
          </a:xfrm>
          <a:prstGeom prst="rect">
            <a:avLst/>
          </a:prstGeom>
          <a:noFill/>
          <a:ln>
            <a:noFill/>
          </a:ln>
        </p:spPr>
        <p:txBody>
          <a:bodyPr spcFirstLastPara="1" wrap="square" lIns="91425" tIns="45700" rIns="91425" bIns="45700" anchor="t" anchorCtr="0">
            <a:spAutoFit/>
          </a:bodyPr>
          <a:lstStyle/>
          <a:p>
            <a:pPr marL="0" lvl="0" indent="0" algn="ctr">
              <a:buFont typeface="Arial"/>
              <a:buNone/>
            </a:pPr>
            <a:r>
              <a:rPr lang="en-US" sz="4000" b="1" dirty="0">
                <a:solidFill>
                  <a:srgbClr val="FF0000"/>
                </a:solidFill>
                <a:latin typeface="Open Sans" panose="020B0606030504020204"/>
              </a:rPr>
              <a:t>STEPS FOR SEARCHING AND LOCATING</a:t>
            </a: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67" name="Google Shape;2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
        <p:nvSpPr>
          <p:cNvPr id="268" name="Google Shape;268;p31"/>
          <p:cNvSpPr txBox="1"/>
          <p:nvPr/>
        </p:nvSpPr>
        <p:spPr>
          <a:xfrm>
            <a:off x="4626029" y="2320663"/>
            <a:ext cx="6861778" cy="2803804"/>
          </a:xfrm>
          <a:prstGeom prst="rect">
            <a:avLst/>
          </a:prstGeom>
          <a:noFill/>
          <a:ln>
            <a:noFill/>
          </a:ln>
        </p:spPr>
        <p:txBody>
          <a:bodyPr spcFirstLastPara="1" wrap="square" lIns="91425" tIns="45700" rIns="91425" bIns="45700" anchor="t" anchorCtr="0">
            <a:spAutoFit/>
          </a:bodyPr>
          <a:lstStyle/>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Initiate pre-hospital treatment of the victim. </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Confirm the presence and location of potential victims with the resources and equipment available..</a:t>
            </a:r>
            <a:endParaRPr sz="2800" dirty="0">
              <a:solidFill>
                <a:schemeClr val="dk1"/>
              </a:solidFill>
              <a:latin typeface="Open Sans"/>
            </a:endParaRPr>
          </a:p>
        </p:txBody>
      </p:sp>
      <p:sp>
        <p:nvSpPr>
          <p:cNvPr id="269" name="Google Shape;269;p31"/>
          <p:cNvSpPr txBox="1"/>
          <p:nvPr/>
        </p:nvSpPr>
        <p:spPr>
          <a:xfrm>
            <a:off x="346155" y="2251236"/>
            <a:ext cx="3235245" cy="2554505"/>
          </a:xfrm>
          <a:prstGeom prst="rect">
            <a:avLst/>
          </a:prstGeom>
          <a:noFill/>
          <a:ln>
            <a:noFill/>
          </a:ln>
        </p:spPr>
        <p:txBody>
          <a:bodyPr spcFirstLastPara="1" wrap="square" lIns="91425" tIns="45700" rIns="91425" bIns="45700" anchor="t" anchorCtr="0">
            <a:spAutoFit/>
          </a:bodyPr>
          <a:lstStyle/>
          <a:p>
            <a:pPr algn="ctr"/>
            <a:r>
              <a:rPr lang="en-US" sz="4000" b="1" dirty="0">
                <a:solidFill>
                  <a:srgbClr val="FF0000"/>
                </a:solidFill>
                <a:latin typeface="Open Sans" panose="020B0606030504020204"/>
              </a:rPr>
              <a:t>STEPS FOR SEARCHING AND LOCATING</a:t>
            </a: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4" y="0"/>
            <a:ext cx="1408386" cy="146903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75" name="Google Shape;27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
        <p:nvSpPr>
          <p:cNvPr id="276" name="Google Shape;276;p32"/>
          <p:cNvSpPr txBox="1"/>
          <p:nvPr/>
        </p:nvSpPr>
        <p:spPr>
          <a:xfrm>
            <a:off x="4528037" y="1944987"/>
            <a:ext cx="7332785" cy="3191603"/>
          </a:xfrm>
          <a:prstGeom prst="rect">
            <a:avLst/>
          </a:prstGeom>
          <a:noFill/>
          <a:ln>
            <a:noFill/>
          </a:ln>
        </p:spPr>
        <p:txBody>
          <a:bodyPr spcFirstLastPara="1" wrap="square" lIns="91425" tIns="45700" rIns="91425" bIns="45700" anchor="t" anchorCtr="0">
            <a:spAutoFit/>
          </a:bodyPr>
          <a:lstStyle/>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A physical space in a collapsed structure where a person trapped within could remain alive for a short period. </a:t>
            </a:r>
            <a:endParaRPr sz="2800" dirty="0">
              <a:solidFill>
                <a:schemeClr val="dk1"/>
              </a:solidFill>
              <a:latin typeface="Open Sans"/>
            </a:endParaRPr>
          </a:p>
          <a:p>
            <a:pPr marL="571500" indent="-457200" algn="just">
              <a:lnSpc>
                <a:spcPct val="90000"/>
              </a:lnSpc>
              <a:spcBef>
                <a:spcPts val="1000"/>
              </a:spcBef>
              <a:buClr>
                <a:schemeClr val="dk1"/>
              </a:buClr>
              <a:buSzPts val="3200"/>
              <a:buFont typeface="Arial"/>
              <a:buChar char="✔"/>
            </a:pPr>
            <a:endParaRPr sz="2800" dirty="0">
              <a:solidFill>
                <a:schemeClr val="dk1"/>
              </a:solidFill>
              <a:latin typeface="Open Sans"/>
            </a:endParaRPr>
          </a:p>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Possible location of void spaces in typical collapse patterns</a:t>
            </a:r>
            <a:endParaRPr sz="2800" dirty="0">
              <a:solidFill>
                <a:schemeClr val="dk1"/>
              </a:solidFill>
              <a:latin typeface="Open Sans"/>
            </a:endParaRPr>
          </a:p>
        </p:txBody>
      </p:sp>
      <p:sp>
        <p:nvSpPr>
          <p:cNvPr id="277" name="Google Shape;277;p32"/>
          <p:cNvSpPr txBox="1"/>
          <p:nvPr/>
        </p:nvSpPr>
        <p:spPr>
          <a:xfrm>
            <a:off x="329828" y="2560541"/>
            <a:ext cx="2768479" cy="1323399"/>
          </a:xfrm>
          <a:prstGeom prst="rect">
            <a:avLst/>
          </a:prstGeom>
          <a:noFill/>
          <a:ln>
            <a:noFill/>
          </a:ln>
        </p:spPr>
        <p:txBody>
          <a:bodyPr spcFirstLastPara="1" wrap="square" lIns="91425" tIns="45700" rIns="91425" bIns="45700" anchor="t" anchorCtr="0">
            <a:spAutoFit/>
          </a:bodyPr>
          <a:lstStyle/>
          <a:p>
            <a:pPr marL="0" lvl="0" indent="0" algn="ctr">
              <a:buFont typeface="Arial"/>
              <a:buNone/>
            </a:pPr>
            <a:r>
              <a:rPr lang="en-US" sz="4000" b="1" dirty="0">
                <a:solidFill>
                  <a:srgbClr val="FF0000"/>
                </a:solidFill>
                <a:latin typeface="Open Sans" panose="020B0606030504020204"/>
              </a:rPr>
              <a:t>VOID SPACES</a:t>
            </a: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00657" y="0"/>
            <a:ext cx="1408386" cy="146903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83" name="Google Shape;28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
        <p:nvSpPr>
          <p:cNvPr id="284" name="Google Shape;284;p33"/>
          <p:cNvSpPr txBox="1"/>
          <p:nvPr/>
        </p:nvSpPr>
        <p:spPr>
          <a:xfrm>
            <a:off x="6285390" y="1473693"/>
            <a:ext cx="4542680" cy="4736641"/>
          </a:xfrm>
          <a:prstGeom prst="rect">
            <a:avLst/>
          </a:prstGeom>
          <a:noFill/>
          <a:ln>
            <a:noFill/>
          </a:ln>
        </p:spPr>
        <p:txBody>
          <a:bodyPr spcFirstLastPara="1" wrap="square" lIns="91425" tIns="45700" rIns="91425" bIns="45700" anchor="t" anchorCtr="0">
            <a:spAutoFit/>
          </a:bodyPr>
          <a:lstStyle/>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Basement </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Elevator shaft </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Bathrooms </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Inside hallways</a:t>
            </a:r>
            <a:endParaRPr sz="2800" dirty="0">
              <a:solidFill>
                <a:schemeClr val="dk1"/>
              </a:solidFill>
              <a:latin typeface="Open Sans"/>
            </a:endParaRPr>
          </a:p>
          <a:p>
            <a:pPr marL="114300" lvl="0" algn="just">
              <a:lnSpc>
                <a:spcPct val="90000"/>
              </a:lnSpc>
              <a:spcBef>
                <a:spcPts val="1000"/>
              </a:spcBef>
              <a:buClr>
                <a:schemeClr val="dk1"/>
              </a:buClr>
              <a:buSzPts val="3200"/>
            </a:pP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Concrete walls</a:t>
            </a:r>
            <a:endParaRPr sz="2800" dirty="0">
              <a:solidFill>
                <a:schemeClr val="dk1"/>
              </a:solidFill>
              <a:latin typeface="Open Sans"/>
            </a:endParaRPr>
          </a:p>
        </p:txBody>
      </p:sp>
      <p:sp>
        <p:nvSpPr>
          <p:cNvPr id="285" name="Google Shape;285;p33"/>
          <p:cNvSpPr txBox="1"/>
          <p:nvPr/>
        </p:nvSpPr>
        <p:spPr>
          <a:xfrm>
            <a:off x="548395" y="2419773"/>
            <a:ext cx="4111527" cy="1938952"/>
          </a:xfrm>
          <a:prstGeom prst="rect">
            <a:avLst/>
          </a:prstGeom>
          <a:noFill/>
          <a:ln>
            <a:noFill/>
          </a:ln>
        </p:spPr>
        <p:txBody>
          <a:bodyPr spcFirstLastPara="1" wrap="square" lIns="91425" tIns="45700" rIns="91425" bIns="45700" anchor="t" anchorCtr="0">
            <a:spAutoFit/>
          </a:bodyPr>
          <a:lstStyle/>
          <a:p>
            <a:pPr algn="ctr"/>
            <a:r>
              <a:rPr lang="en-US" sz="4000" b="1" dirty="0">
                <a:solidFill>
                  <a:srgbClr val="FF0000"/>
                </a:solidFill>
                <a:latin typeface="Open Sans" panose="020B0606030504020204"/>
              </a:rPr>
              <a:t>STRUCTURALLY RESISTANT AREAS</a:t>
            </a: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294579" y="2578594"/>
            <a:ext cx="2797481" cy="864400"/>
          </a:xfrm>
          <a:prstGeom prst="rect">
            <a:avLst/>
          </a:prstGeom>
          <a:noFill/>
          <a:ln>
            <a:noFill/>
          </a:ln>
        </p:spPr>
        <p:txBody>
          <a:bodyPr spcFirstLastPara="1" wrap="square" lIns="91425" tIns="45700" rIns="91425" bIns="45700" anchor="ctr" anchorCtr="0">
            <a:normAutofit fontScale="90000"/>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panose="020B0606030504020204"/>
                <a:ea typeface="Arial"/>
                <a:cs typeface="Arial"/>
                <a:sym typeface="Arial"/>
              </a:rPr>
              <a:t>Objectives</a:t>
            </a:r>
            <a:r>
              <a:rPr lang="en-US" dirty="0">
                <a:latin typeface="Open Sans" panose="020B0606030504020204"/>
              </a:rPr>
              <a:t> </a:t>
            </a:r>
            <a:endParaRPr dirty="0">
              <a:latin typeface="Open Sans" panose="020B0606030504020204"/>
            </a:endParaRPr>
          </a:p>
        </p:txBody>
      </p:sp>
      <p:sp>
        <p:nvSpPr>
          <p:cNvPr id="119" name="Google Shape;119;p16"/>
          <p:cNvSpPr txBox="1">
            <a:spLocks noGrp="1"/>
          </p:cNvSpPr>
          <p:nvPr>
            <p:ph type="body" idx="1"/>
          </p:nvPr>
        </p:nvSpPr>
        <p:spPr>
          <a:xfrm>
            <a:off x="4793942" y="2215405"/>
            <a:ext cx="7252554" cy="4525963"/>
          </a:xfrm>
          <a:prstGeom prst="rect">
            <a:avLst/>
          </a:prstGeom>
          <a:noFill/>
          <a:ln>
            <a:noFill/>
          </a:ln>
        </p:spPr>
        <p:txBody>
          <a:bodyPr spcFirstLastPara="1" wrap="square" lIns="91425" tIns="45700" rIns="91425" bIns="45700" anchor="t" anchorCtr="0">
            <a:noAutofit/>
          </a:bodyPr>
          <a:lstStyle/>
          <a:p>
            <a:pPr marL="0" lvl="0" indent="0" algn="just">
              <a:buSzPts val="3200"/>
              <a:buNone/>
            </a:pPr>
            <a:r>
              <a:rPr lang="en-US" dirty="0">
                <a:latin typeface="Open Sans"/>
                <a:ea typeface="Arial"/>
                <a:cs typeface="Arial"/>
                <a:sym typeface="Arial"/>
              </a:rPr>
              <a:t>Define search and location and describe its importance in the success of a CSSR operation. </a:t>
            </a:r>
            <a:endParaRPr dirty="0">
              <a:latin typeface="Open Sans"/>
              <a:ea typeface="Arial"/>
              <a:cs typeface="Arial"/>
              <a:sym typeface="Arial"/>
            </a:endParaRPr>
          </a:p>
          <a:p>
            <a:pPr marL="0" lvl="0" indent="0" algn="just">
              <a:buSzPts val="3200"/>
              <a:buNone/>
            </a:pPr>
            <a:endParaRPr dirty="0">
              <a:latin typeface="Open Sans"/>
              <a:ea typeface="Arial"/>
              <a:cs typeface="Arial"/>
              <a:sym typeface="Arial"/>
            </a:endParaRPr>
          </a:p>
          <a:p>
            <a:pPr marL="0" lvl="0" indent="0" algn="just">
              <a:buSzPts val="3200"/>
              <a:buNone/>
            </a:pPr>
            <a:r>
              <a:rPr lang="en-US" dirty="0">
                <a:latin typeface="Open Sans"/>
                <a:ea typeface="Arial"/>
                <a:cs typeface="Arial"/>
                <a:sym typeface="Arial"/>
              </a:rPr>
              <a:t>Describe the composition of a search team and the basic equipment used. </a:t>
            </a:r>
            <a:endParaRPr dirty="0">
              <a:latin typeface="Open Sans"/>
              <a:ea typeface="Arial"/>
              <a:cs typeface="Arial"/>
              <a:sym typeface="Arial"/>
            </a:endParaRPr>
          </a:p>
          <a:p>
            <a:pPr marL="0" lvl="0" indent="0" algn="just">
              <a:buSzPts val="3200"/>
              <a:buNone/>
            </a:pPr>
            <a:endParaRPr dirty="0">
              <a:latin typeface="Open Sans"/>
              <a:ea typeface="Arial"/>
              <a:cs typeface="Arial"/>
              <a:sym typeface="Arial"/>
            </a:endParaRPr>
          </a:p>
          <a:p>
            <a:pPr marL="0" lvl="0" indent="0" algn="just">
              <a:buSzPts val="3200"/>
              <a:buNone/>
            </a:pPr>
            <a:r>
              <a:rPr lang="en-US" dirty="0">
                <a:latin typeface="Open Sans"/>
                <a:ea typeface="Arial"/>
                <a:cs typeface="Arial"/>
                <a:sym typeface="Arial"/>
              </a:rPr>
              <a:t>List and describe the steps for searching and locating. </a:t>
            </a:r>
            <a:endParaRPr dirty="0">
              <a:latin typeface="Open Sans"/>
              <a:ea typeface="Arial"/>
              <a:cs typeface="Arial"/>
              <a:sym typeface="Arial"/>
            </a:endParaRPr>
          </a:p>
        </p:txBody>
      </p:sp>
      <p:sp>
        <p:nvSpPr>
          <p:cNvPr id="120" name="Google Shape;1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21" name="Google Shape;12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
        <p:nvSpPr>
          <p:cNvPr id="122" name="Google Shape;122;p16"/>
          <p:cNvSpPr txBox="1"/>
          <p:nvPr/>
        </p:nvSpPr>
        <p:spPr>
          <a:xfrm>
            <a:off x="4208016" y="1383812"/>
            <a:ext cx="6575599" cy="867890"/>
          </a:xfrm>
          <a:prstGeom prst="rect">
            <a:avLst/>
          </a:prstGeom>
          <a:noFill/>
          <a:ln>
            <a:noFill/>
          </a:ln>
        </p:spPr>
        <p:txBody>
          <a:bodyPr spcFirstLastPara="1" wrap="square" lIns="91425" tIns="45700" rIns="91425" bIns="45700" anchor="t" anchorCtr="0">
            <a:spAutoFit/>
          </a:bodyPr>
          <a:lstStyle/>
          <a:p>
            <a:pPr algn="just">
              <a:lnSpc>
                <a:spcPct val="90000"/>
              </a:lnSpc>
              <a:buClr>
                <a:schemeClr val="dk1"/>
              </a:buClr>
              <a:buSzPts val="3200"/>
            </a:pPr>
            <a:r>
              <a:rPr lang="en-US" sz="2800" dirty="0">
                <a:solidFill>
                  <a:schemeClr val="dk1"/>
                </a:solidFill>
                <a:latin typeface="Open Sans"/>
              </a:rPr>
              <a:t>Upon completing of this lesson, you will be able to :-</a:t>
            </a:r>
            <a:endParaRPr sz="2800" dirty="0">
              <a:solidFill>
                <a:schemeClr val="dk1"/>
              </a:solidFill>
              <a:latin typeface="Open Sans"/>
              <a:sym typeface="Calibri"/>
            </a:endParaRPr>
          </a:p>
        </p:txBody>
      </p:sp>
      <p:sp>
        <p:nvSpPr>
          <p:cNvPr id="123" name="Google Shape;123;p16"/>
          <p:cNvSpPr/>
          <p:nvPr/>
        </p:nvSpPr>
        <p:spPr>
          <a:xfrm>
            <a:off x="4103054" y="2578594"/>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1</a:t>
            </a:r>
            <a:endParaRPr sz="4000" b="1">
              <a:solidFill>
                <a:srgbClr val="C00000"/>
              </a:solidFill>
              <a:latin typeface="Arial"/>
              <a:ea typeface="Arial"/>
              <a:cs typeface="Arial"/>
              <a:sym typeface="Arial"/>
            </a:endParaRPr>
          </a:p>
        </p:txBody>
      </p:sp>
      <p:sp>
        <p:nvSpPr>
          <p:cNvPr id="124" name="Google Shape;124;p16"/>
          <p:cNvSpPr/>
          <p:nvPr/>
        </p:nvSpPr>
        <p:spPr>
          <a:xfrm>
            <a:off x="4103054" y="4204642"/>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125" name="Google Shape;125;p16"/>
          <p:cNvSpPr/>
          <p:nvPr/>
        </p:nvSpPr>
        <p:spPr>
          <a:xfrm>
            <a:off x="4155535" y="5628829"/>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3</a:t>
            </a:r>
            <a:endParaRPr sz="4000" b="1">
              <a:solidFill>
                <a:srgbClr val="C00000"/>
              </a:solidFill>
              <a:latin typeface="Arial"/>
              <a:ea typeface="Arial"/>
              <a:cs typeface="Arial"/>
              <a:sym typeface="Arial"/>
            </a:endParaRPr>
          </a:p>
        </p:txBody>
      </p:sp>
      <p:pic>
        <p:nvPicPr>
          <p:cNvPr id="10" name="Picture 9"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4"/>
          <p:cNvSpPr txBox="1">
            <a:spLocks noGrp="1"/>
          </p:cNvSpPr>
          <p:nvPr>
            <p:ph type="title"/>
          </p:nvPr>
        </p:nvSpPr>
        <p:spPr>
          <a:xfrm>
            <a:off x="2947721" y="593030"/>
            <a:ext cx="3356364" cy="990600"/>
          </a:xfrm>
          <a:prstGeom prst="rect">
            <a:avLst/>
          </a:prstGeom>
          <a:noFill/>
          <a:ln>
            <a:noFill/>
          </a:ln>
        </p:spPr>
        <p:txBody>
          <a:bodyPr spcFirstLastPara="1" wrap="square" lIns="91425" tIns="45700" rIns="91425" bIns="45700" anchor="ctr" anchorCtr="0">
            <a:noAutofit/>
          </a:bodyPr>
          <a:lstStyle/>
          <a:p>
            <a:pPr marL="0" lvl="0" indent="0" algn="just">
              <a:lnSpc>
                <a:spcPct val="100000"/>
              </a:lnSpc>
              <a:buClr>
                <a:srgbClr val="000000"/>
              </a:buClr>
              <a:buSzPts val="3600"/>
              <a:buFont typeface="Arial"/>
              <a:buNone/>
            </a:pPr>
            <a:r>
              <a:rPr lang="en-US" sz="4000" b="1" dirty="0">
                <a:solidFill>
                  <a:srgbClr val="FF0000"/>
                </a:solidFill>
                <a:latin typeface="Open Sans" panose="020B0606030504020204"/>
                <a:ea typeface="Arial"/>
                <a:cs typeface="Arial"/>
                <a:sym typeface="Arial"/>
              </a:rPr>
              <a:t>CANTILEVER</a:t>
            </a:r>
          </a:p>
        </p:txBody>
      </p:sp>
      <p:sp>
        <p:nvSpPr>
          <p:cNvPr id="291" name="Google Shape;29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92" name="Google Shape;29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pic>
        <p:nvPicPr>
          <p:cNvPr id="293" name="Google Shape;293;p34" descr="Cantilever"/>
          <p:cNvPicPr preferRelativeResize="0"/>
          <p:nvPr/>
        </p:nvPicPr>
        <p:blipFill rotWithShape="1">
          <a:blip r:embed="rId3">
            <a:alphaModFix/>
          </a:blip>
          <a:srcRect/>
          <a:stretch/>
        </p:blipFill>
        <p:spPr>
          <a:xfrm>
            <a:off x="520262" y="1655379"/>
            <a:ext cx="5022841" cy="4461642"/>
          </a:xfrm>
          <a:prstGeom prst="rect">
            <a:avLst/>
          </a:prstGeom>
          <a:noFill/>
          <a:ln>
            <a:noFill/>
          </a:ln>
        </p:spPr>
      </p:pic>
      <p:pic>
        <p:nvPicPr>
          <p:cNvPr id="294" name="Google Shape;294;p34" descr="Lean-to"/>
          <p:cNvPicPr preferRelativeResize="0"/>
          <p:nvPr/>
        </p:nvPicPr>
        <p:blipFill rotWithShape="1">
          <a:blip r:embed="rId4">
            <a:alphaModFix/>
          </a:blip>
          <a:srcRect/>
          <a:stretch/>
        </p:blipFill>
        <p:spPr>
          <a:xfrm>
            <a:off x="6437036" y="1988924"/>
            <a:ext cx="5754964" cy="4156362"/>
          </a:xfrm>
          <a:prstGeom prst="rect">
            <a:avLst/>
          </a:prstGeom>
          <a:noFill/>
          <a:ln>
            <a:noFill/>
          </a:ln>
        </p:spPr>
      </p:pic>
      <p:sp>
        <p:nvSpPr>
          <p:cNvPr id="295" name="Google Shape;295;p34"/>
          <p:cNvSpPr txBox="1"/>
          <p:nvPr/>
        </p:nvSpPr>
        <p:spPr>
          <a:xfrm>
            <a:off x="7508641" y="734407"/>
            <a:ext cx="235027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Open Sans" panose="020B0606030504020204"/>
              </a:rPr>
              <a:t>LEAN-TO</a:t>
            </a:r>
            <a:endParaRPr lang="en-US" sz="4000" b="1" dirty="0">
              <a:solidFill>
                <a:srgbClr val="FF0000"/>
              </a:solidFill>
              <a:latin typeface="Open Sans" panose="020B0606030504020204"/>
              <a:sym typeface="Calibri"/>
            </a:endParaRPr>
          </a:p>
        </p:txBody>
      </p:sp>
      <p:pic>
        <p:nvPicPr>
          <p:cNvPr id="8" name="Picture 7" descr="C:\Users\spicygarg\Downloads\WhatsApp Image 2025-09-09 at 4.44.59 PM (1).jpeg"/>
          <p:cNvPicPr>
            <a:picLocks noChangeAspect="1" noChangeArrowheads="1"/>
          </p:cNvPicPr>
          <p:nvPr/>
        </p:nvPicPr>
        <p:blipFill>
          <a:blip r:embed="rId5"/>
          <a:srcRect/>
          <a:stretch>
            <a:fillRect/>
          </a:stretch>
        </p:blipFill>
        <p:spPr bwMode="auto">
          <a:xfrm>
            <a:off x="0" y="0"/>
            <a:ext cx="2023019" cy="1411531"/>
          </a:xfrm>
          <a:prstGeom prst="rect">
            <a:avLst/>
          </a:prstGeom>
          <a:noFill/>
        </p:spPr>
      </p:pic>
      <p:pic>
        <p:nvPicPr>
          <p:cNvPr id="9" name="Picture 4" descr="C:\Users\spicygarg\Downloads\WhatsApp Image 2025-09-09 at 4.44.59 PM.jpeg"/>
          <p:cNvPicPr>
            <a:picLocks noChangeAspect="1" noChangeArrowheads="1"/>
          </p:cNvPicPr>
          <p:nvPr/>
        </p:nvPicPr>
        <p:blipFill>
          <a:blip r:embed="rId6"/>
          <a:srcRect/>
          <a:stretch>
            <a:fillRect/>
          </a:stretch>
        </p:blipFill>
        <p:spPr bwMode="auto">
          <a:xfrm>
            <a:off x="10783615" y="0"/>
            <a:ext cx="1408386" cy="162060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5"/>
          <p:cNvSpPr txBox="1">
            <a:spLocks noGrp="1"/>
          </p:cNvSpPr>
          <p:nvPr>
            <p:ph type="title"/>
          </p:nvPr>
        </p:nvSpPr>
        <p:spPr>
          <a:xfrm>
            <a:off x="2187991" y="671858"/>
            <a:ext cx="2648691" cy="990600"/>
          </a:xfrm>
          <a:prstGeom prst="rect">
            <a:avLst/>
          </a:prstGeom>
          <a:noFill/>
          <a:ln>
            <a:noFill/>
          </a:ln>
        </p:spPr>
        <p:txBody>
          <a:bodyPr spcFirstLastPara="1" wrap="square" lIns="91425" tIns="45700" rIns="91425" bIns="45700" anchor="ctr" anchorCtr="0">
            <a:noAutofit/>
          </a:bodyPr>
          <a:lstStyle/>
          <a:p>
            <a:pPr>
              <a:lnSpc>
                <a:spcPct val="100000"/>
              </a:lnSpc>
              <a:buClr>
                <a:srgbClr val="000000"/>
              </a:buClr>
              <a:buSzPts val="3600"/>
            </a:pPr>
            <a:r>
              <a:rPr lang="en-US" sz="4000" b="1" dirty="0">
                <a:solidFill>
                  <a:srgbClr val="FF0000"/>
                </a:solidFill>
                <a:latin typeface="Open Sans" panose="020B0606030504020204"/>
                <a:ea typeface="Arial"/>
                <a:cs typeface="Arial"/>
                <a:sym typeface="Arial"/>
              </a:rPr>
              <a:t>PANCAKE</a:t>
            </a:r>
          </a:p>
        </p:txBody>
      </p:sp>
      <p:sp>
        <p:nvSpPr>
          <p:cNvPr id="301" name="Google Shape;30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02" name="Google Shape;30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pic>
        <p:nvPicPr>
          <p:cNvPr id="303" name="Google Shape;303;p35" descr="Pancake"/>
          <p:cNvPicPr preferRelativeResize="0"/>
          <p:nvPr/>
        </p:nvPicPr>
        <p:blipFill rotWithShape="1">
          <a:blip r:embed="rId3">
            <a:alphaModFix/>
          </a:blip>
          <a:srcRect/>
          <a:stretch/>
        </p:blipFill>
        <p:spPr>
          <a:xfrm>
            <a:off x="216575" y="1700808"/>
            <a:ext cx="5087337" cy="4016319"/>
          </a:xfrm>
          <a:prstGeom prst="rect">
            <a:avLst/>
          </a:prstGeom>
          <a:solidFill>
            <a:schemeClr val="dk1"/>
          </a:solidFill>
          <a:ln>
            <a:noFill/>
          </a:ln>
        </p:spPr>
      </p:pic>
      <p:pic>
        <p:nvPicPr>
          <p:cNvPr id="304" name="Google Shape;304;p35" descr="V-shape"/>
          <p:cNvPicPr preferRelativeResize="0"/>
          <p:nvPr/>
        </p:nvPicPr>
        <p:blipFill rotWithShape="1">
          <a:blip r:embed="rId4">
            <a:alphaModFix/>
          </a:blip>
          <a:srcRect/>
          <a:stretch/>
        </p:blipFill>
        <p:spPr>
          <a:xfrm>
            <a:off x="5188860" y="1480286"/>
            <a:ext cx="6661326" cy="4685705"/>
          </a:xfrm>
          <a:prstGeom prst="rect">
            <a:avLst/>
          </a:prstGeom>
          <a:noFill/>
          <a:ln>
            <a:noFill/>
          </a:ln>
        </p:spPr>
      </p:pic>
      <p:sp>
        <p:nvSpPr>
          <p:cNvPr id="305" name="Google Shape;305;p35"/>
          <p:cNvSpPr txBox="1"/>
          <p:nvPr/>
        </p:nvSpPr>
        <p:spPr>
          <a:xfrm>
            <a:off x="7772400" y="980728"/>
            <a:ext cx="2260411" cy="707846"/>
          </a:xfrm>
          <a:prstGeom prst="rect">
            <a:avLst/>
          </a:prstGeom>
          <a:noFill/>
          <a:ln>
            <a:noFill/>
          </a:ln>
        </p:spPr>
        <p:txBody>
          <a:bodyPr spcFirstLastPara="1" wrap="square" lIns="91425" tIns="45700" rIns="91425" bIns="45700" anchor="t" anchorCtr="0">
            <a:spAutoFit/>
          </a:bodyPr>
          <a:lstStyle/>
          <a:p>
            <a:pPr marL="0" lvl="0" indent="0">
              <a:buSzPts val="3600"/>
            </a:pPr>
            <a:r>
              <a:rPr lang="en-US" sz="4000" b="1" dirty="0">
                <a:solidFill>
                  <a:srgbClr val="FF0000"/>
                </a:solidFill>
                <a:latin typeface="Open Sans" panose="020B0606030504020204"/>
              </a:rPr>
              <a:t>V-SHAPE</a:t>
            </a:r>
            <a:endParaRPr lang="en-US" sz="4000" b="1" dirty="0">
              <a:solidFill>
                <a:srgbClr val="FF0000"/>
              </a:solidFill>
              <a:latin typeface="Open Sans" panose="020B0606030504020204"/>
              <a:sym typeface="Calibri"/>
            </a:endParaRPr>
          </a:p>
        </p:txBody>
      </p:sp>
      <p:pic>
        <p:nvPicPr>
          <p:cNvPr id="8" name="Picture 7" descr="C:\Users\spicygarg\Downloads\WhatsApp Image 2025-09-09 at 4.44.59 PM (1).jpeg"/>
          <p:cNvPicPr>
            <a:picLocks noChangeAspect="1" noChangeArrowheads="1"/>
          </p:cNvPicPr>
          <p:nvPr/>
        </p:nvPicPr>
        <p:blipFill>
          <a:blip r:embed="rId5"/>
          <a:srcRect/>
          <a:stretch>
            <a:fillRect/>
          </a:stretch>
        </p:blipFill>
        <p:spPr bwMode="auto">
          <a:xfrm>
            <a:off x="0" y="0"/>
            <a:ext cx="2023019" cy="1411531"/>
          </a:xfrm>
          <a:prstGeom prst="rect">
            <a:avLst/>
          </a:prstGeom>
          <a:noFill/>
        </p:spPr>
      </p:pic>
      <p:pic>
        <p:nvPicPr>
          <p:cNvPr id="9" name="Picture 4" descr="C:\Users\spicygarg\Downloads\WhatsApp Image 2025-09-09 at 4.44.59 PM.jpeg"/>
          <p:cNvPicPr>
            <a:picLocks noChangeAspect="1" noChangeArrowheads="1"/>
          </p:cNvPicPr>
          <p:nvPr/>
        </p:nvPicPr>
        <p:blipFill>
          <a:blip r:embed="rId6"/>
          <a:srcRect/>
          <a:stretch>
            <a:fillRect/>
          </a:stretch>
        </p:blipFill>
        <p:spPr bwMode="auto">
          <a:xfrm>
            <a:off x="10783615" y="0"/>
            <a:ext cx="1408386" cy="162060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11" name="Google Shape;31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
        <p:nvSpPr>
          <p:cNvPr id="312" name="Google Shape;312;p36"/>
          <p:cNvSpPr txBox="1"/>
          <p:nvPr/>
        </p:nvSpPr>
        <p:spPr>
          <a:xfrm>
            <a:off x="4316554" y="1182452"/>
            <a:ext cx="7405982" cy="5468123"/>
          </a:xfrm>
          <a:prstGeom prst="rect">
            <a:avLst/>
          </a:prstGeom>
          <a:noFill/>
          <a:ln>
            <a:noFill/>
          </a:ln>
        </p:spPr>
        <p:txBody>
          <a:bodyPr spcFirstLastPara="1" wrap="square" lIns="91425" tIns="45700" rIns="91425" bIns="45700" anchor="t" anchorCtr="0">
            <a:spAutoFit/>
          </a:bodyPr>
          <a:lstStyle/>
          <a:p>
            <a:pPr marL="0" lvl="0" indent="0">
              <a:buSzPts val="3600"/>
            </a:pPr>
            <a:r>
              <a:rPr lang="en-US" sz="3200" b="1" dirty="0">
                <a:solidFill>
                  <a:srgbClr val="C00000"/>
                </a:solidFill>
                <a:latin typeface="Open Sans" panose="020B0606030504020204"/>
              </a:rPr>
              <a:t>Hasty Search (Primary) </a:t>
            </a:r>
            <a:endParaRPr sz="3200" b="1" dirty="0">
              <a:solidFill>
                <a:srgbClr val="C00000"/>
              </a:solidFill>
              <a:latin typeface="Open Sans" panose="020B0606030504020204"/>
            </a:endParaRPr>
          </a:p>
          <a:p>
            <a:pPr marL="0" marR="0" lvl="0" indent="0" algn="just" rtl="0">
              <a:spcBef>
                <a:spcPts val="0"/>
              </a:spcBef>
              <a:spcAft>
                <a:spcPts val="0"/>
              </a:spcAft>
              <a:buNone/>
            </a:pPr>
            <a:endParaRPr sz="3200" dirty="0">
              <a:solidFill>
                <a:schemeClr val="dk1"/>
              </a:solidFill>
              <a:latin typeface="Arial"/>
              <a:ea typeface="Arial"/>
              <a:cs typeface="Arial"/>
              <a:sym typeface="Arial"/>
            </a:endParaRPr>
          </a:p>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This type of search is conducted to quickly detect the presence of survivors on the surface or easily accessible void spaces. Hasty search accomplishes the following: </a:t>
            </a:r>
            <a:endParaRPr sz="2800" dirty="0">
              <a:solidFill>
                <a:schemeClr val="dk1"/>
              </a:solidFill>
              <a:latin typeface="Open Sans"/>
            </a:endParaRPr>
          </a:p>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Rapid detection of victims </a:t>
            </a:r>
            <a:endParaRPr sz="2800" dirty="0">
              <a:solidFill>
                <a:schemeClr val="dk1"/>
              </a:solidFill>
              <a:latin typeface="Open Sans"/>
            </a:endParaRPr>
          </a:p>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Scene assessment (information gathered as a result aids in size-up of the rescue problem) </a:t>
            </a:r>
            <a:endParaRPr sz="2800" dirty="0">
              <a:solidFill>
                <a:schemeClr val="dk1"/>
              </a:solidFill>
              <a:latin typeface="Open Sans"/>
            </a:endParaRPr>
          </a:p>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Sets priorities</a:t>
            </a:r>
            <a:endParaRPr sz="2800" dirty="0">
              <a:solidFill>
                <a:schemeClr val="dk1"/>
              </a:solidFill>
              <a:latin typeface="Open Sans"/>
            </a:endParaRPr>
          </a:p>
        </p:txBody>
      </p:sp>
      <p:sp>
        <p:nvSpPr>
          <p:cNvPr id="313" name="Google Shape;313;p36"/>
          <p:cNvSpPr txBox="1"/>
          <p:nvPr/>
        </p:nvSpPr>
        <p:spPr>
          <a:xfrm>
            <a:off x="479887" y="2874788"/>
            <a:ext cx="3459825" cy="1323399"/>
          </a:xfrm>
          <a:prstGeom prst="rect">
            <a:avLst/>
          </a:prstGeom>
          <a:noFill/>
          <a:ln>
            <a:noFill/>
          </a:ln>
        </p:spPr>
        <p:txBody>
          <a:bodyPr spcFirstLastPara="1" wrap="square" lIns="91425" tIns="45700" rIns="91425" bIns="45700" anchor="t" anchorCtr="0">
            <a:spAutoFit/>
          </a:bodyPr>
          <a:lstStyle/>
          <a:p>
            <a:pPr algn="ctr">
              <a:buSzPts val="3600"/>
              <a:buFont typeface="Arial"/>
              <a:buNone/>
            </a:pPr>
            <a:r>
              <a:rPr lang="en-US" sz="4000" b="1" dirty="0">
                <a:solidFill>
                  <a:srgbClr val="FF0000"/>
                </a:solidFill>
                <a:latin typeface="Open Sans" panose="020B0606030504020204"/>
              </a:rPr>
              <a:t>SEARCH MODALITIES</a:t>
            </a: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19" name="Google Shape;31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
        <p:nvSpPr>
          <p:cNvPr id="320" name="Google Shape;320;p37"/>
          <p:cNvSpPr txBox="1"/>
          <p:nvPr/>
        </p:nvSpPr>
        <p:spPr>
          <a:xfrm>
            <a:off x="3912576" y="1411531"/>
            <a:ext cx="7850355" cy="5345013"/>
          </a:xfrm>
          <a:prstGeom prst="rect">
            <a:avLst/>
          </a:prstGeom>
          <a:noFill/>
          <a:ln>
            <a:noFill/>
          </a:ln>
        </p:spPr>
        <p:txBody>
          <a:bodyPr spcFirstLastPara="1" wrap="square" lIns="91425" tIns="45700" rIns="91425" bIns="45700" anchor="t" anchorCtr="0">
            <a:spAutoFit/>
          </a:bodyPr>
          <a:lstStyle/>
          <a:p>
            <a:pPr marL="0" lvl="0" indent="0">
              <a:buSzPts val="3600"/>
            </a:pPr>
            <a:r>
              <a:rPr lang="en-US" sz="3200" b="1" dirty="0">
                <a:solidFill>
                  <a:srgbClr val="FF0000"/>
                </a:solidFill>
                <a:latin typeface="Open Sans" panose="020B0606030504020204"/>
              </a:rPr>
              <a:t>2.Extensive (Grid) Search (Secondary) </a:t>
            </a:r>
            <a:endParaRPr sz="3200" b="1" dirty="0">
              <a:solidFill>
                <a:srgbClr val="FF0000"/>
              </a:solidFill>
              <a:latin typeface="Open Sans" panose="020B0606030504020204"/>
            </a:endParaRPr>
          </a:p>
          <a:p>
            <a:pPr marL="0" marR="0" lvl="0" indent="0" algn="just" rtl="0">
              <a:spcBef>
                <a:spcPts val="0"/>
              </a:spcBef>
              <a:spcAft>
                <a:spcPts val="0"/>
              </a:spcAft>
              <a:buNone/>
            </a:pPr>
            <a:endParaRPr sz="2400" dirty="0">
              <a:solidFill>
                <a:srgbClr val="FF0000"/>
              </a:solidFill>
              <a:latin typeface="Arial"/>
              <a:ea typeface="Arial"/>
              <a:cs typeface="Arial"/>
              <a:sym typeface="Arial"/>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This type of search is conducted in a methodical manner to pinpoint the exact location of victims. It is designed to cover the entire assigned search area carefully and in detail. An extensive or grid search accomplishes the following: </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A thorough, systematic search </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Redundant checks </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Allows for use of alternate search resources</a:t>
            </a:r>
            <a:endParaRPr sz="2800" dirty="0">
              <a:solidFill>
                <a:schemeClr val="dk1"/>
              </a:solidFill>
              <a:latin typeface="Open Sans"/>
            </a:endParaRPr>
          </a:p>
        </p:txBody>
      </p:sp>
      <p:sp>
        <p:nvSpPr>
          <p:cNvPr id="321" name="Google Shape;321;p37"/>
          <p:cNvSpPr txBox="1"/>
          <p:nvPr/>
        </p:nvSpPr>
        <p:spPr>
          <a:xfrm>
            <a:off x="313709" y="2418840"/>
            <a:ext cx="3267691" cy="1323399"/>
          </a:xfrm>
          <a:prstGeom prst="rect">
            <a:avLst/>
          </a:prstGeom>
          <a:noFill/>
          <a:ln>
            <a:noFill/>
          </a:ln>
        </p:spPr>
        <p:txBody>
          <a:bodyPr spcFirstLastPara="1" wrap="square" lIns="91425" tIns="45700" rIns="91425" bIns="45700" anchor="t" anchorCtr="0">
            <a:spAutoFit/>
          </a:bodyPr>
          <a:lstStyle/>
          <a:p>
            <a:pPr>
              <a:buSzPts val="3600"/>
              <a:buFont typeface="Arial"/>
              <a:buNone/>
            </a:pPr>
            <a:r>
              <a:rPr lang="en-US" sz="4000" b="1" dirty="0">
                <a:solidFill>
                  <a:srgbClr val="FF0000"/>
                </a:solidFill>
                <a:latin typeface="Open Sans" panose="020B0606030504020204"/>
              </a:rPr>
              <a:t>SEARCH MODALITIES</a:t>
            </a: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27" name="Google Shape;32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
        <p:nvSpPr>
          <p:cNvPr id="328" name="Google Shape;328;p38"/>
          <p:cNvSpPr txBox="1"/>
          <p:nvPr/>
        </p:nvSpPr>
        <p:spPr>
          <a:xfrm>
            <a:off x="3968317" y="1558464"/>
            <a:ext cx="5140513" cy="3943603"/>
          </a:xfrm>
          <a:prstGeom prst="rect">
            <a:avLst/>
          </a:prstGeom>
          <a:noFill/>
          <a:ln>
            <a:noFill/>
          </a:ln>
        </p:spPr>
        <p:txBody>
          <a:bodyPr spcFirstLastPara="1" wrap="square" lIns="91425" tIns="45700" rIns="91425" bIns="45700" anchor="t" anchorCtr="0">
            <a:spAutoFit/>
          </a:bodyPr>
          <a:lstStyle/>
          <a:p>
            <a:pPr marL="0" lvl="0" indent="0">
              <a:buSzPts val="3600"/>
              <a:buFont typeface="Arial"/>
              <a:buNone/>
            </a:pPr>
            <a:r>
              <a:rPr lang="en-US" sz="3200" b="1" dirty="0">
                <a:solidFill>
                  <a:srgbClr val="C00000"/>
                </a:solidFill>
                <a:latin typeface="Open Sans" panose="020B0606030504020204"/>
              </a:rPr>
              <a:t>1.Physical Search </a:t>
            </a:r>
            <a:endParaRPr sz="3200" b="1" dirty="0">
              <a:solidFill>
                <a:srgbClr val="C00000"/>
              </a:solidFill>
              <a:latin typeface="Open Sans" panose="020B0606030504020204"/>
              <a:sym typeface="Calibri"/>
            </a:endParaRPr>
          </a:p>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Physical search operations do not require specialists or unique, expensive equipment. They only require the senses and some established procedures.</a:t>
            </a:r>
            <a:endParaRPr sz="2800" dirty="0">
              <a:solidFill>
                <a:schemeClr val="dk1"/>
              </a:solidFill>
              <a:latin typeface="Open Sans"/>
            </a:endParaRPr>
          </a:p>
          <a:p>
            <a:pPr marL="571500" indent="-457200" algn="just">
              <a:lnSpc>
                <a:spcPct val="90000"/>
              </a:lnSpc>
              <a:spcBef>
                <a:spcPts val="1000"/>
              </a:spcBef>
              <a:buClr>
                <a:schemeClr val="dk1"/>
              </a:buClr>
              <a:buSzPts val="3200"/>
              <a:buFont typeface="Arial"/>
              <a:buChar char="✔"/>
            </a:pPr>
            <a:endParaRPr sz="2800" dirty="0">
              <a:solidFill>
                <a:schemeClr val="dk1"/>
              </a:solidFill>
              <a:latin typeface="Open Sans"/>
            </a:endParaRPr>
          </a:p>
        </p:txBody>
      </p:sp>
      <p:sp>
        <p:nvSpPr>
          <p:cNvPr id="329" name="Google Shape;329;p38"/>
          <p:cNvSpPr txBox="1"/>
          <p:nvPr/>
        </p:nvSpPr>
        <p:spPr>
          <a:xfrm>
            <a:off x="386917" y="2255063"/>
            <a:ext cx="3349841" cy="1323399"/>
          </a:xfrm>
          <a:prstGeom prst="rect">
            <a:avLst/>
          </a:prstGeom>
          <a:noFill/>
          <a:ln>
            <a:noFill/>
          </a:ln>
        </p:spPr>
        <p:txBody>
          <a:bodyPr spcFirstLastPara="1" wrap="square" lIns="91425" tIns="45700" rIns="91425" bIns="45700" anchor="t" anchorCtr="0">
            <a:spAutoFit/>
          </a:bodyPr>
          <a:lstStyle/>
          <a:p>
            <a:pPr algn="ctr">
              <a:buSzPts val="3600"/>
            </a:pPr>
            <a:r>
              <a:rPr lang="en-US" sz="4000" b="1" dirty="0">
                <a:solidFill>
                  <a:srgbClr val="FF0000"/>
                </a:solidFill>
                <a:latin typeface="Open Sans" panose="020B0606030504020204"/>
              </a:rPr>
              <a:t>SEARCH METHODS</a:t>
            </a:r>
          </a:p>
        </p:txBody>
      </p:sp>
      <p:pic>
        <p:nvPicPr>
          <p:cNvPr id="330" name="Google Shape;330;p38" descr="E:\nepal ops\DSCN0082.JPG"/>
          <p:cNvPicPr preferRelativeResize="0"/>
          <p:nvPr/>
        </p:nvPicPr>
        <p:blipFill rotWithShape="1">
          <a:blip r:embed="rId3">
            <a:alphaModFix/>
          </a:blip>
          <a:srcRect/>
          <a:stretch/>
        </p:blipFill>
        <p:spPr>
          <a:xfrm>
            <a:off x="9398977" y="1657715"/>
            <a:ext cx="2793023" cy="2984624"/>
          </a:xfrm>
          <a:prstGeom prst="rect">
            <a:avLst/>
          </a:prstGeom>
          <a:noFill/>
          <a:ln>
            <a:noFill/>
          </a:ln>
        </p:spPr>
      </p:pic>
      <p:sp>
        <p:nvSpPr>
          <p:cNvPr id="331" name="Google Shape;331;p38"/>
          <p:cNvSpPr txBox="1"/>
          <p:nvPr/>
        </p:nvSpPr>
        <p:spPr>
          <a:xfrm>
            <a:off x="3736758" y="5034459"/>
            <a:ext cx="8455242" cy="1771727"/>
          </a:xfrm>
          <a:prstGeom prst="rect">
            <a:avLst/>
          </a:prstGeom>
          <a:noFill/>
          <a:ln>
            <a:noFill/>
          </a:ln>
        </p:spPr>
        <p:txBody>
          <a:bodyPr spcFirstLastPara="1" wrap="square" lIns="91425" tIns="45700" rIns="91425" bIns="45700" anchor="t" anchorCtr="0">
            <a:spAutoFit/>
          </a:bodyPr>
          <a:lstStyle/>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This search tactic is the first, and sometimes the only, search method used by local emergency service agencies that do not possess technical or canine search resources</a:t>
            </a:r>
            <a:endParaRPr sz="2800" dirty="0">
              <a:solidFill>
                <a:schemeClr val="dk1"/>
              </a:solidFill>
              <a:latin typeface="Open Sans"/>
            </a:endParaRPr>
          </a:p>
        </p:txBody>
      </p:sp>
      <p:pic>
        <p:nvPicPr>
          <p:cNvPr id="8" name="Picture 7" descr="C:\Users\spicygarg\Downloads\WhatsApp Image 2025-09-09 at 4.44.59 PM (1).jpeg"/>
          <p:cNvPicPr>
            <a:picLocks noChangeAspect="1" noChangeArrowheads="1"/>
          </p:cNvPicPr>
          <p:nvPr/>
        </p:nvPicPr>
        <p:blipFill>
          <a:blip r:embed="rId4"/>
          <a:srcRect/>
          <a:stretch>
            <a:fillRect/>
          </a:stretch>
        </p:blipFill>
        <p:spPr bwMode="auto">
          <a:xfrm>
            <a:off x="0" y="0"/>
            <a:ext cx="2023019" cy="1411531"/>
          </a:xfrm>
          <a:prstGeom prst="rect">
            <a:avLst/>
          </a:prstGeom>
          <a:noFill/>
        </p:spPr>
      </p:pic>
      <p:pic>
        <p:nvPicPr>
          <p:cNvPr id="9" name="Picture 4" descr="C:\Users\spicygarg\Downloads\WhatsApp Image 2025-09-09 at 4.44.59 PM.jpeg"/>
          <p:cNvPicPr>
            <a:picLocks noChangeAspect="1" noChangeArrowheads="1"/>
          </p:cNvPicPr>
          <p:nvPr/>
        </p:nvPicPr>
        <p:blipFill>
          <a:blip r:embed="rId5"/>
          <a:srcRect/>
          <a:stretch>
            <a:fillRect/>
          </a:stretch>
        </p:blipFill>
        <p:spPr bwMode="auto">
          <a:xfrm>
            <a:off x="10783615" y="0"/>
            <a:ext cx="1408386" cy="162060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37" name="Google Shape;33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
        <p:nvSpPr>
          <p:cNvPr id="338" name="Google Shape;338;p39"/>
          <p:cNvSpPr txBox="1"/>
          <p:nvPr/>
        </p:nvSpPr>
        <p:spPr>
          <a:xfrm>
            <a:off x="4058593" y="1469036"/>
            <a:ext cx="8133407" cy="4246250"/>
          </a:xfrm>
          <a:prstGeom prst="rect">
            <a:avLst/>
          </a:prstGeom>
          <a:noFill/>
          <a:ln>
            <a:noFill/>
          </a:ln>
        </p:spPr>
        <p:txBody>
          <a:bodyPr spcFirstLastPara="1" wrap="square" lIns="91425" tIns="45700" rIns="91425" bIns="45700" anchor="t" anchorCtr="0">
            <a:spAutoFit/>
          </a:bodyPr>
          <a:lstStyle/>
          <a:p>
            <a:pPr marL="0" lvl="0" indent="0">
              <a:buSzPts val="3600"/>
              <a:buFont typeface="Arial"/>
              <a:buNone/>
            </a:pPr>
            <a:r>
              <a:rPr lang="en-US" sz="3200" b="1" dirty="0">
                <a:solidFill>
                  <a:srgbClr val="FF0000"/>
                </a:solidFill>
                <a:latin typeface="Open Sans" panose="020B0606030504020204"/>
              </a:rPr>
              <a:t>Physical Search </a:t>
            </a:r>
            <a:endParaRPr sz="3200" b="1" dirty="0">
              <a:solidFill>
                <a:srgbClr val="FF0000"/>
              </a:solidFill>
              <a:latin typeface="Open Sans" panose="020B0606030504020204"/>
            </a:endParaRPr>
          </a:p>
          <a:p>
            <a:pPr marL="0" marR="0" lvl="0" indent="0" algn="just" rtl="0">
              <a:spcBef>
                <a:spcPts val="0"/>
              </a:spcBef>
              <a:spcAft>
                <a:spcPts val="0"/>
              </a:spcAft>
              <a:buNone/>
            </a:pPr>
            <a:endParaRPr sz="2800" dirty="0">
              <a:solidFill>
                <a:srgbClr val="FF0000"/>
              </a:solidFill>
              <a:latin typeface="Calibri"/>
              <a:ea typeface="Calibri"/>
              <a:cs typeface="Calibri"/>
              <a:sym typeface="Calibri"/>
            </a:endParaRPr>
          </a:p>
          <a:p>
            <a:pPr marL="114300" algn="just">
              <a:lnSpc>
                <a:spcPct val="90000"/>
              </a:lnSpc>
              <a:spcBef>
                <a:spcPts val="1000"/>
              </a:spcBef>
              <a:buClr>
                <a:schemeClr val="dk1"/>
              </a:buClr>
              <a:buSzPts val="3200"/>
            </a:pPr>
            <a:r>
              <a:rPr lang="en-US" sz="2800" dirty="0">
                <a:solidFill>
                  <a:schemeClr val="dk1"/>
                </a:solidFill>
                <a:latin typeface="Open Sans"/>
              </a:rPr>
              <a:t>Local first responders must rely on fundamental search techniques. A readily accessible and willing group of volunteers can be quickly trained and supervised to safely conduct physical search operations after a disaster. Basic physical search is usually performed immediately after an incident, and may be done by locals.</a:t>
            </a:r>
            <a:endParaRPr sz="2800" dirty="0">
              <a:solidFill>
                <a:schemeClr val="dk1"/>
              </a:solidFill>
              <a:latin typeface="Open Sans"/>
            </a:endParaRPr>
          </a:p>
        </p:txBody>
      </p:sp>
      <p:sp>
        <p:nvSpPr>
          <p:cNvPr id="339" name="Google Shape;339;p39"/>
          <p:cNvSpPr txBox="1"/>
          <p:nvPr/>
        </p:nvSpPr>
        <p:spPr>
          <a:xfrm>
            <a:off x="569190" y="2560541"/>
            <a:ext cx="2729035" cy="1323399"/>
          </a:xfrm>
          <a:prstGeom prst="rect">
            <a:avLst/>
          </a:prstGeom>
          <a:noFill/>
          <a:ln>
            <a:noFill/>
          </a:ln>
        </p:spPr>
        <p:txBody>
          <a:bodyPr spcFirstLastPara="1" wrap="square" lIns="91425" tIns="45700" rIns="91425" bIns="45700" anchor="t" anchorCtr="0">
            <a:spAutoFit/>
          </a:bodyPr>
          <a:lstStyle/>
          <a:p>
            <a:pPr>
              <a:buSzPts val="3600"/>
            </a:pPr>
            <a:r>
              <a:rPr lang="en-US" sz="4000" b="1" dirty="0">
                <a:solidFill>
                  <a:srgbClr val="FF0000"/>
                </a:solidFill>
                <a:latin typeface="Open Sans" panose="020B0606030504020204"/>
              </a:rPr>
              <a:t>SEARCH METHODS</a:t>
            </a: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4" y="0"/>
            <a:ext cx="1408386" cy="146903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45" name="Google Shape;34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
        <p:nvSpPr>
          <p:cNvPr id="346" name="Google Shape;346;p40"/>
          <p:cNvSpPr txBox="1"/>
          <p:nvPr/>
        </p:nvSpPr>
        <p:spPr>
          <a:xfrm>
            <a:off x="4431323" y="1724843"/>
            <a:ext cx="7436744" cy="2392409"/>
          </a:xfrm>
          <a:prstGeom prst="rect">
            <a:avLst/>
          </a:prstGeom>
          <a:noFill/>
          <a:ln>
            <a:noFill/>
          </a:ln>
        </p:spPr>
        <p:txBody>
          <a:bodyPr spcFirstLastPara="1" wrap="square" lIns="91425" tIns="45700" rIns="91425" bIns="45700" anchor="t" anchorCtr="0">
            <a:spAutoFit/>
          </a:bodyPr>
          <a:lstStyle/>
          <a:p>
            <a:pPr marL="0" lvl="0" indent="0">
              <a:buSzPts val="3600"/>
              <a:buFont typeface="Arial"/>
              <a:buNone/>
            </a:pPr>
            <a:r>
              <a:rPr lang="en-US" sz="3200" b="1" dirty="0">
                <a:solidFill>
                  <a:srgbClr val="C00000"/>
                </a:solidFill>
                <a:latin typeface="Open Sans" panose="020B0606030504020204"/>
              </a:rPr>
              <a:t>2.Canine Search </a:t>
            </a:r>
            <a:endParaRPr sz="3200" b="1" dirty="0">
              <a:solidFill>
                <a:srgbClr val="C00000"/>
              </a:solidFill>
              <a:latin typeface="Open Sans" panose="020B0606030504020204"/>
              <a:sym typeface="Calibri"/>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Uses the acute sense of smell of dogs specially trained to detect live humans.</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Certified canine teams with highly specialized dogs provide the best </a:t>
            </a:r>
            <a:endParaRPr sz="2800" dirty="0">
              <a:solidFill>
                <a:schemeClr val="dk1"/>
              </a:solidFill>
              <a:latin typeface="Open Sans"/>
            </a:endParaRPr>
          </a:p>
        </p:txBody>
      </p:sp>
      <p:sp>
        <p:nvSpPr>
          <p:cNvPr id="347" name="Google Shape;347;p40"/>
          <p:cNvSpPr txBox="1"/>
          <p:nvPr/>
        </p:nvSpPr>
        <p:spPr>
          <a:xfrm>
            <a:off x="293425" y="2440575"/>
            <a:ext cx="3287975" cy="1323399"/>
          </a:xfrm>
          <a:prstGeom prst="rect">
            <a:avLst/>
          </a:prstGeom>
          <a:noFill/>
          <a:ln>
            <a:noFill/>
          </a:ln>
        </p:spPr>
        <p:txBody>
          <a:bodyPr spcFirstLastPara="1" wrap="square" lIns="91425" tIns="45700" rIns="91425" bIns="45700" anchor="t" anchorCtr="0">
            <a:spAutoFit/>
          </a:bodyPr>
          <a:lstStyle/>
          <a:p>
            <a:pPr algn="ctr">
              <a:buSzPts val="3600"/>
            </a:pPr>
            <a:r>
              <a:rPr lang="en-US" sz="4000" b="1" dirty="0">
                <a:solidFill>
                  <a:srgbClr val="FF0000"/>
                </a:solidFill>
                <a:latin typeface="Open Sans" panose="020B0606030504020204"/>
              </a:rPr>
              <a:t>SEARCH METHODS</a:t>
            </a:r>
          </a:p>
        </p:txBody>
      </p:sp>
      <p:sp>
        <p:nvSpPr>
          <p:cNvPr id="349" name="Google Shape;349;p40"/>
          <p:cNvSpPr txBox="1"/>
          <p:nvPr/>
        </p:nvSpPr>
        <p:spPr>
          <a:xfrm>
            <a:off x="4431323" y="4055288"/>
            <a:ext cx="7370718" cy="2547324"/>
          </a:xfrm>
          <a:prstGeom prst="rect">
            <a:avLst/>
          </a:prstGeom>
          <a:noFill/>
          <a:ln>
            <a:noFill/>
          </a:ln>
        </p:spPr>
        <p:txBody>
          <a:bodyPr spcFirstLastPara="1" wrap="square" lIns="91425" tIns="45700" rIns="91425" bIns="45700" anchor="t" anchorCtr="0">
            <a:spAutoFit/>
          </a:bodyPr>
          <a:lstStyle/>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way to locate trapped victims in a large area in the shortest amount of time. They are able to access areas too small or too unstable for humans to enter. Canines can be used for hasty and extensive operations.</a:t>
            </a:r>
            <a:endParaRPr sz="2800" dirty="0">
              <a:solidFill>
                <a:schemeClr val="dk1"/>
              </a:solidFill>
              <a:latin typeface="Open Sans"/>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55" name="Google Shape;35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sp>
        <p:nvSpPr>
          <p:cNvPr id="356" name="Google Shape;356;p41"/>
          <p:cNvSpPr txBox="1"/>
          <p:nvPr/>
        </p:nvSpPr>
        <p:spPr>
          <a:xfrm>
            <a:off x="5215136" y="1534643"/>
            <a:ext cx="6790927" cy="4203162"/>
          </a:xfrm>
          <a:prstGeom prst="rect">
            <a:avLst/>
          </a:prstGeom>
          <a:noFill/>
          <a:ln>
            <a:noFill/>
          </a:ln>
        </p:spPr>
        <p:txBody>
          <a:bodyPr spcFirstLastPara="1" wrap="square" lIns="91425" tIns="45700" rIns="91425" bIns="45700" anchor="t" anchorCtr="0">
            <a:spAutoFit/>
          </a:bodyPr>
          <a:lstStyle/>
          <a:p>
            <a:pPr marL="0" lvl="0" indent="0">
              <a:buSzPts val="3600"/>
              <a:buFont typeface="Arial"/>
              <a:buNone/>
            </a:pPr>
            <a:r>
              <a:rPr lang="en-US" sz="3200" b="1" dirty="0">
                <a:solidFill>
                  <a:srgbClr val="C00000"/>
                </a:solidFill>
                <a:latin typeface="Open Sans" panose="020B0606030504020204"/>
              </a:rPr>
              <a:t>Canine Search </a:t>
            </a:r>
            <a:endParaRPr sz="3200" b="1" dirty="0">
              <a:solidFill>
                <a:srgbClr val="C00000"/>
              </a:solidFill>
              <a:latin typeface="Open Sans" panose="020B0606030504020204"/>
              <a:sym typeface="Calibri"/>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A thorough site search with two well-qualified search dogs has a high probability of conclusive results. The disaster trained search canine is trained to detect those victims that are still alive. Rescuers should coordinate their activities with that of the canine team during their search operation. </a:t>
            </a:r>
            <a:endParaRPr sz="2800" dirty="0">
              <a:solidFill>
                <a:schemeClr val="dk1"/>
              </a:solidFill>
              <a:latin typeface="Open Sans"/>
            </a:endParaRPr>
          </a:p>
        </p:txBody>
      </p:sp>
      <p:sp>
        <p:nvSpPr>
          <p:cNvPr id="357" name="Google Shape;357;p41"/>
          <p:cNvSpPr txBox="1"/>
          <p:nvPr/>
        </p:nvSpPr>
        <p:spPr>
          <a:xfrm>
            <a:off x="740104" y="2596494"/>
            <a:ext cx="2685566" cy="1323399"/>
          </a:xfrm>
          <a:prstGeom prst="rect">
            <a:avLst/>
          </a:prstGeom>
          <a:noFill/>
          <a:ln>
            <a:noFill/>
          </a:ln>
        </p:spPr>
        <p:txBody>
          <a:bodyPr spcFirstLastPara="1" wrap="square" lIns="91425" tIns="45700" rIns="91425" bIns="45700" anchor="t" anchorCtr="0">
            <a:spAutoFit/>
          </a:bodyPr>
          <a:lstStyle/>
          <a:p>
            <a:pPr algn="ctr">
              <a:buSzPts val="3600"/>
            </a:pPr>
            <a:r>
              <a:rPr lang="en-US" sz="4000" b="1" dirty="0">
                <a:solidFill>
                  <a:srgbClr val="FF0000"/>
                </a:solidFill>
                <a:latin typeface="Open Sans" panose="020B0606030504020204"/>
              </a:rPr>
              <a:t>SEARCH METHODS</a:t>
            </a:r>
          </a:p>
        </p:txBody>
      </p:sp>
      <p:pic>
        <p:nvPicPr>
          <p:cNvPr id="7" name="Picture 6" descr="C:\Users\spicygarg\Downloads\WhatsApp Image 2025-09-09 at 4.44.59 PM (1).jpeg"/>
          <p:cNvPicPr>
            <a:picLocks noChangeAspect="1" noChangeArrowheads="1"/>
          </p:cNvPicPr>
          <p:nvPr/>
        </p:nvPicPr>
        <p:blipFill>
          <a:blip r:embed="rId3"/>
          <a:srcRect/>
          <a:stretch>
            <a:fillRect/>
          </a:stretch>
        </p:blipFill>
        <p:spPr bwMode="auto">
          <a:xfrm>
            <a:off x="1" y="1"/>
            <a:ext cx="1686910" cy="961696"/>
          </a:xfrm>
          <a:prstGeom prst="rect">
            <a:avLst/>
          </a:prstGeom>
          <a:noFill/>
        </p:spPr>
      </p:pic>
      <p:pic>
        <p:nvPicPr>
          <p:cNvPr id="8"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64" name="Google Shape;36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sp>
        <p:nvSpPr>
          <p:cNvPr id="365" name="Google Shape;365;p42"/>
          <p:cNvSpPr txBox="1"/>
          <p:nvPr/>
        </p:nvSpPr>
        <p:spPr>
          <a:xfrm>
            <a:off x="4809393" y="1943875"/>
            <a:ext cx="7268678" cy="3427565"/>
          </a:xfrm>
          <a:prstGeom prst="rect">
            <a:avLst/>
          </a:prstGeom>
          <a:noFill/>
          <a:ln>
            <a:noFill/>
          </a:ln>
        </p:spPr>
        <p:txBody>
          <a:bodyPr spcFirstLastPara="1" wrap="square" lIns="91425" tIns="45700" rIns="91425" bIns="45700" anchor="t" anchorCtr="0">
            <a:spAutoFit/>
          </a:bodyPr>
          <a:lstStyle/>
          <a:p>
            <a:pPr marL="0" lvl="0" indent="0">
              <a:buSzPts val="3600"/>
              <a:buFont typeface="Arial"/>
              <a:buNone/>
            </a:pPr>
            <a:r>
              <a:rPr lang="en-US" sz="3200" b="1" dirty="0">
                <a:solidFill>
                  <a:srgbClr val="C00000"/>
                </a:solidFill>
                <a:latin typeface="Open Sans" panose="020B0606030504020204"/>
              </a:rPr>
              <a:t>Technical Search </a:t>
            </a:r>
            <a:endParaRPr sz="3200" b="1" dirty="0">
              <a:solidFill>
                <a:srgbClr val="C00000"/>
              </a:solidFill>
              <a:latin typeface="Open Sans" panose="020B0606030504020204"/>
              <a:sym typeface="Calibri"/>
            </a:endParaRPr>
          </a:p>
          <a:p>
            <a:pPr marL="571500" indent="-457200" algn="just">
              <a:lnSpc>
                <a:spcPct val="90000"/>
              </a:lnSpc>
              <a:spcBef>
                <a:spcPts val="1000"/>
              </a:spcBef>
              <a:buClr>
                <a:schemeClr val="dk1"/>
              </a:buClr>
              <a:buSzPts val="3200"/>
              <a:buFont typeface="Arial"/>
              <a:buChar char="✔"/>
            </a:pPr>
            <a:r>
              <a:rPr lang="en-US" sz="2800" dirty="0">
                <a:solidFill>
                  <a:schemeClr val="dk1"/>
                </a:solidFill>
                <a:latin typeface="Open Sans"/>
              </a:rPr>
              <a:t>Technical Search Requires highly trained personnel and specialized equipment for sound and temperature detection, video, vibration, etc. Can be carried out using specially manufactured or locally improvised equipment</a:t>
            </a:r>
            <a:r>
              <a:rPr lang="en-US" sz="2500" dirty="0">
                <a:solidFill>
                  <a:schemeClr val="dk1"/>
                </a:solidFill>
                <a:latin typeface="Open Sans"/>
              </a:rPr>
              <a:t>.</a:t>
            </a:r>
            <a:endParaRPr sz="2500" dirty="0">
              <a:solidFill>
                <a:schemeClr val="dk1"/>
              </a:solidFill>
              <a:latin typeface="Open Sans"/>
            </a:endParaRPr>
          </a:p>
        </p:txBody>
      </p:sp>
      <p:sp>
        <p:nvSpPr>
          <p:cNvPr id="366" name="Google Shape;366;p42"/>
          <p:cNvSpPr txBox="1"/>
          <p:nvPr/>
        </p:nvSpPr>
        <p:spPr>
          <a:xfrm>
            <a:off x="650631" y="2375556"/>
            <a:ext cx="2803636" cy="1323399"/>
          </a:xfrm>
          <a:prstGeom prst="rect">
            <a:avLst/>
          </a:prstGeom>
          <a:noFill/>
          <a:ln>
            <a:noFill/>
          </a:ln>
        </p:spPr>
        <p:txBody>
          <a:bodyPr spcFirstLastPara="1" wrap="square" lIns="91425" tIns="45700" rIns="91425" bIns="45700" anchor="t" anchorCtr="0">
            <a:spAutoFit/>
          </a:bodyPr>
          <a:lstStyle/>
          <a:p>
            <a:pPr algn="ctr">
              <a:buSzPts val="3600"/>
            </a:pPr>
            <a:r>
              <a:rPr lang="en-US" sz="4000" b="1" dirty="0">
                <a:solidFill>
                  <a:srgbClr val="FF0000"/>
                </a:solidFill>
                <a:latin typeface="Open Sans" panose="020B0606030504020204"/>
              </a:rPr>
              <a:t>SEARCH METHODS</a:t>
            </a: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74" name="Google Shape;37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29</a:t>
            </a:fld>
            <a:endParaRPr/>
          </a:p>
        </p:txBody>
      </p:sp>
      <p:sp>
        <p:nvSpPr>
          <p:cNvPr id="375" name="Google Shape;375;p43"/>
          <p:cNvSpPr txBox="1"/>
          <p:nvPr/>
        </p:nvSpPr>
        <p:spPr>
          <a:xfrm>
            <a:off x="4811696" y="1564284"/>
            <a:ext cx="7286519" cy="5363479"/>
          </a:xfrm>
          <a:prstGeom prst="rect">
            <a:avLst/>
          </a:prstGeom>
          <a:noFill/>
          <a:ln>
            <a:noFill/>
          </a:ln>
        </p:spPr>
        <p:txBody>
          <a:bodyPr spcFirstLastPara="1" wrap="square" lIns="91425" tIns="45700" rIns="91425" bIns="45700" anchor="t" anchorCtr="0">
            <a:spAutoFit/>
          </a:bodyPr>
          <a:lstStyle/>
          <a:p>
            <a:pPr marL="0" lvl="0" indent="0">
              <a:buSzPts val="3600"/>
              <a:buFont typeface="Arial"/>
              <a:buNone/>
            </a:pPr>
            <a:r>
              <a:rPr lang="en-US" sz="3200" b="1" dirty="0">
                <a:solidFill>
                  <a:srgbClr val="C00000"/>
                </a:solidFill>
                <a:latin typeface="Open Sans" panose="020B0606030504020204"/>
              </a:rPr>
              <a:t>Technical Search </a:t>
            </a:r>
            <a:endParaRPr sz="3200" b="1" dirty="0">
              <a:solidFill>
                <a:srgbClr val="C00000"/>
              </a:solidFill>
              <a:latin typeface="Open Sans" panose="020B0606030504020204"/>
              <a:sym typeface="Calibri"/>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The latest state-of-the-art electronic search equipment has added a new dimension to the search function by extending its range. Whenever possible, dogs and electronic devices should be utilized together. Technical search equipment can be classified into two groups:</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Visual search instruments </a:t>
            </a:r>
            <a:endParaRPr sz="2800" dirty="0">
              <a:solidFill>
                <a:schemeClr val="dk1"/>
              </a:solidFill>
              <a:latin typeface="Open Sans"/>
            </a:endParaRPr>
          </a:p>
          <a:p>
            <a:pPr marL="571500" lvl="0" indent="-457200" algn="just">
              <a:lnSpc>
                <a:spcPct val="90000"/>
              </a:lnSpc>
              <a:spcBef>
                <a:spcPts val="1000"/>
              </a:spcBef>
              <a:buClr>
                <a:schemeClr val="dk1"/>
              </a:buClr>
              <a:buSzPts val="3200"/>
              <a:buFont typeface="Arial"/>
              <a:buChar char="✔"/>
            </a:pPr>
            <a:r>
              <a:rPr lang="en-US" sz="2800" dirty="0">
                <a:solidFill>
                  <a:schemeClr val="dk1"/>
                </a:solidFill>
                <a:latin typeface="Open Sans"/>
              </a:rPr>
              <a:t>Electronic listening devices.</a:t>
            </a:r>
            <a:endParaRPr sz="2800" dirty="0">
              <a:solidFill>
                <a:schemeClr val="dk1"/>
              </a:solidFill>
              <a:latin typeface="Open Sans"/>
            </a:endParaRPr>
          </a:p>
        </p:txBody>
      </p:sp>
      <p:sp>
        <p:nvSpPr>
          <p:cNvPr id="376" name="Google Shape;376;p43"/>
          <p:cNvSpPr txBox="1"/>
          <p:nvPr/>
        </p:nvSpPr>
        <p:spPr>
          <a:xfrm>
            <a:off x="540855" y="2287665"/>
            <a:ext cx="4004512" cy="1323399"/>
          </a:xfrm>
          <a:prstGeom prst="rect">
            <a:avLst/>
          </a:prstGeom>
          <a:noFill/>
          <a:ln>
            <a:noFill/>
          </a:ln>
        </p:spPr>
        <p:txBody>
          <a:bodyPr spcFirstLastPara="1" wrap="square" lIns="91425" tIns="45700" rIns="91425" bIns="45700" anchor="t" anchorCtr="0">
            <a:spAutoFit/>
          </a:bodyPr>
          <a:lstStyle/>
          <a:p>
            <a:pPr algn="ctr">
              <a:buSzPts val="3600"/>
            </a:pPr>
            <a:r>
              <a:rPr lang="en-US" sz="4000" b="1" dirty="0">
                <a:solidFill>
                  <a:srgbClr val="FF0000"/>
                </a:solidFill>
                <a:latin typeface="Open Sans" panose="020B0606030504020204"/>
              </a:rPr>
              <a:t>SEARCH METHODS</a:t>
            </a: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body" idx="1"/>
          </p:nvPr>
        </p:nvSpPr>
        <p:spPr>
          <a:xfrm>
            <a:off x="3307993" y="833943"/>
            <a:ext cx="7179174" cy="60240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Arial"/>
              <a:ea typeface="Arial"/>
              <a:cs typeface="Arial"/>
              <a:sym typeface="Arial"/>
            </a:endParaRPr>
          </a:p>
          <a:p>
            <a:pPr marL="0" indent="0" algn="just">
              <a:buSzPts val="3200"/>
              <a:buNone/>
            </a:pPr>
            <a:r>
              <a:rPr lang="en-US" dirty="0">
                <a:latin typeface="Open Sans"/>
                <a:ea typeface="Arial"/>
                <a:cs typeface="Arial"/>
                <a:sym typeface="Arial"/>
              </a:rPr>
              <a:t>Define void space and identify probable locations in the four basic collapse patterns. </a:t>
            </a:r>
            <a:endParaRPr dirty="0">
              <a:latin typeface="Open Sans"/>
              <a:ea typeface="Arial"/>
              <a:cs typeface="Arial"/>
            </a:endParaRPr>
          </a:p>
          <a:p>
            <a:pPr marL="0" indent="0" algn="just">
              <a:buSzPts val="3200"/>
              <a:buNone/>
            </a:pPr>
            <a:endParaRPr dirty="0">
              <a:latin typeface="Open Sans"/>
              <a:ea typeface="Arial"/>
              <a:cs typeface="Arial"/>
              <a:sym typeface="Arial"/>
            </a:endParaRPr>
          </a:p>
          <a:p>
            <a:pPr marL="0" indent="0" algn="just">
              <a:buSzPts val="3200"/>
              <a:buNone/>
            </a:pPr>
            <a:r>
              <a:rPr lang="en-US" dirty="0">
                <a:latin typeface="Open Sans"/>
                <a:ea typeface="Arial"/>
                <a:cs typeface="Arial"/>
                <a:sym typeface="Arial"/>
              </a:rPr>
              <a:t>Describe the modes, types and patterns of conducting a search. </a:t>
            </a:r>
            <a:endParaRPr dirty="0">
              <a:latin typeface="Open Sans"/>
              <a:ea typeface="Arial"/>
              <a:cs typeface="Arial"/>
            </a:endParaRPr>
          </a:p>
          <a:p>
            <a:pPr marL="0" indent="0" algn="just">
              <a:buSzPts val="3200"/>
              <a:buNone/>
            </a:pPr>
            <a:endParaRPr dirty="0">
              <a:latin typeface="Open Sans"/>
              <a:ea typeface="Arial"/>
              <a:cs typeface="Arial"/>
              <a:sym typeface="Arial"/>
            </a:endParaRPr>
          </a:p>
          <a:p>
            <a:pPr marL="0" indent="0" algn="just">
              <a:buSzPts val="3200"/>
              <a:buNone/>
            </a:pPr>
            <a:r>
              <a:rPr lang="en-US" dirty="0">
                <a:latin typeface="Open Sans"/>
                <a:ea typeface="Arial"/>
                <a:cs typeface="Arial"/>
                <a:sym typeface="Arial"/>
              </a:rPr>
              <a:t>Demonstrate in two practical exercises the steps for a physical search and location, using two different patterns.</a:t>
            </a:r>
            <a:endParaRPr dirty="0">
              <a:latin typeface="Open Sans"/>
              <a:ea typeface="Arial"/>
              <a:cs typeface="Arial"/>
              <a:sym typeface="Arial"/>
            </a:endParaRPr>
          </a:p>
        </p:txBody>
      </p:sp>
      <p:sp>
        <p:nvSpPr>
          <p:cNvPr id="131" name="Google Shape;13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32" name="Google Shape;1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
        <p:nvSpPr>
          <p:cNvPr id="133" name="Google Shape;133;p17"/>
          <p:cNvSpPr/>
          <p:nvPr/>
        </p:nvSpPr>
        <p:spPr>
          <a:xfrm>
            <a:off x="2461677" y="1411531"/>
            <a:ext cx="641416"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dirty="0">
              <a:solidFill>
                <a:srgbClr val="C00000"/>
              </a:solidFill>
              <a:latin typeface="Arial"/>
              <a:ea typeface="Arial"/>
              <a:cs typeface="Arial"/>
              <a:sym typeface="Arial"/>
            </a:endParaRPr>
          </a:p>
        </p:txBody>
      </p:sp>
      <p:sp>
        <p:nvSpPr>
          <p:cNvPr id="134" name="Google Shape;134;p17"/>
          <p:cNvSpPr/>
          <p:nvPr/>
        </p:nvSpPr>
        <p:spPr>
          <a:xfrm>
            <a:off x="2441360" y="2894064"/>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a:solidFill>
                <a:srgbClr val="C00000"/>
              </a:solidFill>
              <a:latin typeface="Arial"/>
              <a:ea typeface="Arial"/>
              <a:cs typeface="Arial"/>
              <a:sym typeface="Arial"/>
            </a:endParaRPr>
          </a:p>
        </p:txBody>
      </p:sp>
      <p:sp>
        <p:nvSpPr>
          <p:cNvPr id="135" name="Google Shape;135;p17"/>
          <p:cNvSpPr/>
          <p:nvPr/>
        </p:nvSpPr>
        <p:spPr>
          <a:xfrm>
            <a:off x="2362129" y="4295248"/>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6</a:t>
            </a:r>
            <a:endParaRPr sz="4000" b="1" dirty="0">
              <a:solidFill>
                <a:srgbClr val="C00000"/>
              </a:solidFill>
              <a:latin typeface="Arial"/>
              <a:ea typeface="Arial"/>
              <a:cs typeface="Arial"/>
              <a:sym typeface="Arial"/>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95253" y="0"/>
            <a:ext cx="1408386" cy="146903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82" name="Google Shape;38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sp>
        <p:nvSpPr>
          <p:cNvPr id="383" name="Google Shape;383;p44"/>
          <p:cNvSpPr txBox="1"/>
          <p:nvPr/>
        </p:nvSpPr>
        <p:spPr>
          <a:xfrm>
            <a:off x="4642339" y="1835587"/>
            <a:ext cx="6845470" cy="2935122"/>
          </a:xfrm>
          <a:prstGeom prst="rect">
            <a:avLst/>
          </a:prstGeom>
          <a:noFill/>
          <a:ln>
            <a:noFill/>
          </a:ln>
        </p:spPr>
        <p:txBody>
          <a:bodyPr spcFirstLastPara="1" wrap="square" lIns="91425" tIns="45700" rIns="91425" bIns="45700" anchor="t" anchorCtr="0">
            <a:spAutoFit/>
          </a:bodyPr>
          <a:lstStyle/>
          <a:p>
            <a:pPr marL="114300" algn="just">
              <a:lnSpc>
                <a:spcPct val="90000"/>
              </a:lnSpc>
              <a:spcBef>
                <a:spcPts val="1000"/>
              </a:spcBef>
              <a:buClr>
                <a:schemeClr val="dk1"/>
              </a:buClr>
              <a:buSzPts val="3200"/>
            </a:pPr>
            <a:r>
              <a:rPr lang="en-US" sz="2800" dirty="0">
                <a:solidFill>
                  <a:schemeClr val="dk1"/>
                </a:solidFill>
                <a:latin typeface="Open Sans"/>
              </a:rPr>
              <a:t>The search team leader signals for silence and all work to stop around the area. Four team members form a cross pattern, spaced at intervals of approximately 8-16 </a:t>
            </a:r>
            <a:r>
              <a:rPr lang="en-US" sz="2800" dirty="0" err="1">
                <a:solidFill>
                  <a:schemeClr val="dk1"/>
                </a:solidFill>
                <a:latin typeface="Open Sans"/>
              </a:rPr>
              <a:t>metres</a:t>
            </a:r>
            <a:r>
              <a:rPr lang="en-US" sz="2800" dirty="0">
                <a:solidFill>
                  <a:schemeClr val="dk1"/>
                </a:solidFill>
                <a:latin typeface="Open Sans"/>
              </a:rPr>
              <a:t>, in safe locations as close as possible around the search area. </a:t>
            </a:r>
            <a:endParaRPr sz="2800" dirty="0">
              <a:solidFill>
                <a:schemeClr val="dk1"/>
              </a:solidFill>
              <a:latin typeface="Open Sans"/>
            </a:endParaRPr>
          </a:p>
        </p:txBody>
      </p:sp>
      <p:sp>
        <p:nvSpPr>
          <p:cNvPr id="384" name="Google Shape;384;p44"/>
          <p:cNvSpPr txBox="1"/>
          <p:nvPr/>
        </p:nvSpPr>
        <p:spPr>
          <a:xfrm>
            <a:off x="148520" y="2178029"/>
            <a:ext cx="3748997" cy="2554505"/>
          </a:xfrm>
          <a:prstGeom prst="rect">
            <a:avLst/>
          </a:prstGeom>
          <a:noFill/>
          <a:ln>
            <a:noFill/>
          </a:ln>
        </p:spPr>
        <p:txBody>
          <a:bodyPr spcFirstLastPara="1" wrap="square" lIns="91425" tIns="45700" rIns="91425" bIns="45700" anchor="t" anchorCtr="0">
            <a:spAutoFit/>
          </a:bodyPr>
          <a:lstStyle/>
          <a:p>
            <a:pPr algn="ctr">
              <a:buSzPts val="3600"/>
            </a:pPr>
            <a:r>
              <a:rPr lang="en-US" sz="4000" b="1" dirty="0">
                <a:solidFill>
                  <a:srgbClr val="FF0000"/>
                </a:solidFill>
                <a:latin typeface="Open Sans" panose="020B0606030504020204"/>
              </a:rPr>
              <a:t>HAILING SEARCH METHOD PROCEDURE</a:t>
            </a:r>
          </a:p>
        </p:txBody>
      </p:sp>
      <p:pic>
        <p:nvPicPr>
          <p:cNvPr id="385" name="Google Shape;385;p44"/>
          <p:cNvPicPr preferRelativeResize="0"/>
          <p:nvPr/>
        </p:nvPicPr>
        <p:blipFill rotWithShape="1">
          <a:blip r:embed="rId3">
            <a:alphaModFix/>
          </a:blip>
          <a:srcRect/>
          <a:stretch/>
        </p:blipFill>
        <p:spPr>
          <a:xfrm>
            <a:off x="9425354" y="4348590"/>
            <a:ext cx="2719317" cy="2439071"/>
          </a:xfrm>
          <a:prstGeom prst="rect">
            <a:avLst/>
          </a:prstGeom>
          <a:noFill/>
          <a:ln>
            <a:noFill/>
          </a:ln>
        </p:spPr>
      </p:pic>
      <p:pic>
        <p:nvPicPr>
          <p:cNvPr id="7" name="Picture 6" descr="C:\Users\spicygarg\Downloads\WhatsApp Image 2025-09-09 at 4.44.59 PM (1).jpeg"/>
          <p:cNvPicPr>
            <a:picLocks noChangeAspect="1" noChangeArrowheads="1"/>
          </p:cNvPicPr>
          <p:nvPr/>
        </p:nvPicPr>
        <p:blipFill>
          <a:blip r:embed="rId4"/>
          <a:srcRect/>
          <a:stretch>
            <a:fillRect/>
          </a:stretch>
        </p:blipFill>
        <p:spPr bwMode="auto">
          <a:xfrm>
            <a:off x="0" y="0"/>
            <a:ext cx="2023019" cy="1411531"/>
          </a:xfrm>
          <a:prstGeom prst="rect">
            <a:avLst/>
          </a:prstGeom>
          <a:noFill/>
        </p:spPr>
      </p:pic>
      <p:pic>
        <p:nvPicPr>
          <p:cNvPr id="8" name="Picture 4" descr="C:\Users\spicygarg\Downloads\WhatsApp Image 2025-09-09 at 4.44.59 PM.jpeg"/>
          <p:cNvPicPr>
            <a:picLocks noChangeAspect="1" noChangeArrowheads="1"/>
          </p:cNvPicPr>
          <p:nvPr/>
        </p:nvPicPr>
        <p:blipFill>
          <a:blip r:embed="rId5"/>
          <a:srcRect/>
          <a:stretch>
            <a:fillRect/>
          </a:stretch>
        </p:blipFill>
        <p:spPr bwMode="auto">
          <a:xfrm>
            <a:off x="10783615" y="0"/>
            <a:ext cx="1408386" cy="162060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391" name="Google Shape;39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31</a:t>
            </a:fld>
            <a:endParaRPr/>
          </a:p>
        </p:txBody>
      </p:sp>
      <p:sp>
        <p:nvSpPr>
          <p:cNvPr id="392" name="Google Shape;392;p45"/>
          <p:cNvSpPr txBox="1"/>
          <p:nvPr/>
        </p:nvSpPr>
        <p:spPr>
          <a:xfrm>
            <a:off x="5512777" y="1800721"/>
            <a:ext cx="6314499" cy="4098518"/>
          </a:xfrm>
          <a:prstGeom prst="rect">
            <a:avLst/>
          </a:prstGeom>
          <a:noFill/>
          <a:ln>
            <a:noFill/>
          </a:ln>
        </p:spPr>
        <p:txBody>
          <a:bodyPr spcFirstLastPara="1" wrap="square" lIns="91425" tIns="45700" rIns="91425" bIns="45700" anchor="t" anchorCtr="0">
            <a:spAutoFit/>
          </a:bodyPr>
          <a:lstStyle/>
          <a:p>
            <a:pPr marL="114300" lvl="0" algn="just">
              <a:lnSpc>
                <a:spcPct val="90000"/>
              </a:lnSpc>
              <a:spcBef>
                <a:spcPts val="1000"/>
              </a:spcBef>
              <a:buClr>
                <a:schemeClr val="dk1"/>
              </a:buClr>
              <a:buSzPts val="3200"/>
            </a:pPr>
            <a:r>
              <a:rPr lang="en-US" sz="2800" dirty="0">
                <a:solidFill>
                  <a:schemeClr val="dk1"/>
                </a:solidFill>
                <a:latin typeface="Open Sans"/>
              </a:rPr>
              <a:t>Going ‘around the clock,’ each searcher calls out loudly or with a megaphone, “If you can hear me call for help or knock five times on something solid.” (Use both English and local language) Instead of hailing, searchers may also knock something solid (usually metallic) that is a contiguous part of the site debris in order to elicit a response.</a:t>
            </a:r>
            <a:endParaRPr sz="2800" dirty="0">
              <a:solidFill>
                <a:schemeClr val="dk1"/>
              </a:solidFill>
              <a:latin typeface="Open Sans"/>
            </a:endParaRPr>
          </a:p>
        </p:txBody>
      </p:sp>
      <p:sp>
        <p:nvSpPr>
          <p:cNvPr id="393" name="Google Shape;393;p45"/>
          <p:cNvSpPr txBox="1"/>
          <p:nvPr/>
        </p:nvSpPr>
        <p:spPr>
          <a:xfrm>
            <a:off x="210291" y="2230761"/>
            <a:ext cx="4484801" cy="1938952"/>
          </a:xfrm>
          <a:prstGeom prst="rect">
            <a:avLst/>
          </a:prstGeom>
          <a:noFill/>
          <a:ln>
            <a:noFill/>
          </a:ln>
        </p:spPr>
        <p:txBody>
          <a:bodyPr spcFirstLastPara="1" wrap="square" lIns="91425" tIns="45700" rIns="91425" bIns="45700" anchor="t" anchorCtr="0">
            <a:spAutoFit/>
          </a:bodyPr>
          <a:lstStyle/>
          <a:p>
            <a:pPr marL="0" lvl="0" indent="0" algn="ctr">
              <a:buSzPts val="3600"/>
              <a:buFont typeface="Arial"/>
              <a:buNone/>
            </a:pPr>
            <a:r>
              <a:rPr lang="en-US" sz="4000" b="1" dirty="0">
                <a:solidFill>
                  <a:srgbClr val="FF0000"/>
                </a:solidFill>
                <a:latin typeface="Open Sans" panose="020B0606030504020204"/>
              </a:rPr>
              <a:t>HAILING SEARCH METHOD PROCEDURE</a:t>
            </a:r>
          </a:p>
        </p:txBody>
      </p:sp>
      <p:pic>
        <p:nvPicPr>
          <p:cNvPr id="7" name="Picture 6"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8"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00" name="Google Shape;40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32</a:t>
            </a:fld>
            <a:endParaRPr/>
          </a:p>
        </p:txBody>
      </p:sp>
      <p:sp>
        <p:nvSpPr>
          <p:cNvPr id="401" name="Google Shape;401;p46"/>
          <p:cNvSpPr txBox="1"/>
          <p:nvPr/>
        </p:nvSpPr>
        <p:spPr>
          <a:xfrm>
            <a:off x="4642338" y="1727293"/>
            <a:ext cx="7266769" cy="4874114"/>
          </a:xfrm>
          <a:prstGeom prst="rect">
            <a:avLst/>
          </a:prstGeom>
          <a:noFill/>
          <a:ln>
            <a:noFill/>
          </a:ln>
        </p:spPr>
        <p:txBody>
          <a:bodyPr spcFirstLastPara="1" wrap="square" lIns="91425" tIns="45700" rIns="91425" bIns="45700" anchor="t" anchorCtr="0">
            <a:spAutoFit/>
          </a:bodyPr>
          <a:lstStyle/>
          <a:p>
            <a:pPr marL="114300" algn="just">
              <a:lnSpc>
                <a:spcPct val="90000"/>
              </a:lnSpc>
              <a:spcBef>
                <a:spcPts val="1000"/>
              </a:spcBef>
              <a:buClr>
                <a:schemeClr val="dk1"/>
              </a:buClr>
              <a:buSzPts val="3200"/>
            </a:pPr>
            <a:r>
              <a:rPr lang="en-US" sz="2800" dirty="0">
                <a:solidFill>
                  <a:schemeClr val="dk1"/>
                </a:solidFill>
                <a:latin typeface="Open Sans"/>
              </a:rPr>
              <a:t>All searchers then listen and point in the direction of any potential response to the instructions. If more than one searcher hears the sound, the direction in which they point will triangulate on the source of the sound of the victim. This must be noted on the site sketch or on personal notes, where each rescuer makes a rough sketch of the area and the direction of the source of sound. Use a coordinate grid system and/or the clock system (using North as 12 o’clock).</a:t>
            </a:r>
            <a:endParaRPr sz="2800" dirty="0">
              <a:solidFill>
                <a:schemeClr val="dk1"/>
              </a:solidFill>
              <a:latin typeface="Open Sans"/>
            </a:endParaRPr>
          </a:p>
        </p:txBody>
      </p:sp>
      <p:sp>
        <p:nvSpPr>
          <p:cNvPr id="402" name="Google Shape;402;p46"/>
          <p:cNvSpPr txBox="1"/>
          <p:nvPr/>
        </p:nvSpPr>
        <p:spPr>
          <a:xfrm>
            <a:off x="0" y="1727293"/>
            <a:ext cx="3965331" cy="2554505"/>
          </a:xfrm>
          <a:prstGeom prst="rect">
            <a:avLst/>
          </a:prstGeom>
          <a:noFill/>
          <a:ln>
            <a:noFill/>
          </a:ln>
        </p:spPr>
        <p:txBody>
          <a:bodyPr spcFirstLastPara="1" wrap="square" lIns="91425" tIns="45700" rIns="91425" bIns="45700" anchor="t" anchorCtr="0">
            <a:spAutoFit/>
          </a:bodyPr>
          <a:lstStyle/>
          <a:p>
            <a:pPr algn="ctr">
              <a:buSzPts val="3600"/>
            </a:pPr>
            <a:r>
              <a:rPr lang="en-US" sz="4000" b="1" dirty="0">
                <a:solidFill>
                  <a:srgbClr val="FF0000"/>
                </a:solidFill>
                <a:latin typeface="Open Sans" panose="020B0606030504020204"/>
              </a:rPr>
              <a:t>HAILING SEARCH METHOD PROCEDURE</a:t>
            </a: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08" name="Google Shape;40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33</a:t>
            </a:fld>
            <a:endParaRPr/>
          </a:p>
        </p:txBody>
      </p:sp>
      <p:sp>
        <p:nvSpPr>
          <p:cNvPr id="409" name="Google Shape;409;p47"/>
          <p:cNvSpPr txBox="1"/>
          <p:nvPr/>
        </p:nvSpPr>
        <p:spPr>
          <a:xfrm>
            <a:off x="325952" y="2302444"/>
            <a:ext cx="3255448" cy="2554505"/>
          </a:xfrm>
          <a:prstGeom prst="rect">
            <a:avLst/>
          </a:prstGeom>
          <a:noFill/>
          <a:ln>
            <a:noFill/>
          </a:ln>
        </p:spPr>
        <p:txBody>
          <a:bodyPr spcFirstLastPara="1" wrap="square" lIns="91425" tIns="45700" rIns="91425" bIns="45700" anchor="t" anchorCtr="0">
            <a:spAutoFit/>
          </a:bodyPr>
          <a:lstStyle/>
          <a:p>
            <a:pPr marL="0" lvl="0" indent="0" algn="ctr">
              <a:buSzPts val="3600"/>
              <a:buFont typeface="Arial"/>
              <a:buNone/>
            </a:pPr>
            <a:r>
              <a:rPr lang="en-US" sz="4000" b="1" dirty="0">
                <a:solidFill>
                  <a:srgbClr val="FF0000"/>
                </a:solidFill>
                <a:latin typeface="Open Sans" panose="020B0606030504020204"/>
              </a:rPr>
              <a:t>HAILING SEARCH METHOD PROCEDURE</a:t>
            </a:r>
          </a:p>
        </p:txBody>
      </p:sp>
      <p:sp>
        <p:nvSpPr>
          <p:cNvPr id="410" name="Google Shape;410;p47"/>
          <p:cNvSpPr txBox="1"/>
          <p:nvPr/>
        </p:nvSpPr>
        <p:spPr>
          <a:xfrm>
            <a:off x="4558222" y="1671496"/>
            <a:ext cx="7633778" cy="3683019"/>
          </a:xfrm>
          <a:prstGeom prst="rect">
            <a:avLst/>
          </a:prstGeom>
          <a:noFill/>
          <a:ln>
            <a:noFill/>
          </a:ln>
        </p:spPr>
        <p:txBody>
          <a:bodyPr spcFirstLastPara="1" wrap="square" lIns="91425" tIns="45700" rIns="91425" bIns="45700" anchor="t" anchorCtr="0">
            <a:spAutoFit/>
          </a:bodyPr>
          <a:lstStyle/>
          <a:p>
            <a:pPr marL="114300" lvl="0" algn="just">
              <a:lnSpc>
                <a:spcPct val="90000"/>
              </a:lnSpc>
              <a:spcBef>
                <a:spcPts val="1000"/>
              </a:spcBef>
              <a:buClr>
                <a:schemeClr val="dk1"/>
              </a:buClr>
              <a:buSzPts val="3200"/>
            </a:pPr>
            <a:r>
              <a:rPr lang="en-US" sz="2500" dirty="0">
                <a:solidFill>
                  <a:schemeClr val="dk1"/>
                </a:solidFill>
                <a:latin typeface="Open Sans"/>
              </a:rPr>
              <a:t>A variation of the hailing method is to set up several searchers in a straight line across the site, or in grid patterns, as when performing the physical/void search. In this scenario, rescuers are also aligned next to, but off, the rubble pile to detect sound the others on the pile may not hear. The rescuers will hail in the order given, listen and then advance as safety permits. This ensures the entire structure is covered in an extensive grid-pattern search</a:t>
            </a:r>
            <a:endParaRPr sz="2500" dirty="0">
              <a:solidFill>
                <a:schemeClr val="dk1"/>
              </a:solidFill>
              <a:latin typeface="Open Sans"/>
            </a:endParaRPr>
          </a:p>
        </p:txBody>
      </p:sp>
      <p:pic>
        <p:nvPicPr>
          <p:cNvPr id="411" name="Google Shape;411;p47"/>
          <p:cNvPicPr preferRelativeResize="0"/>
          <p:nvPr/>
        </p:nvPicPr>
        <p:blipFill rotWithShape="1">
          <a:blip r:embed="rId3">
            <a:alphaModFix/>
          </a:blip>
          <a:srcRect/>
          <a:stretch/>
        </p:blipFill>
        <p:spPr>
          <a:xfrm>
            <a:off x="9425929" y="5354515"/>
            <a:ext cx="2715372" cy="1434597"/>
          </a:xfrm>
          <a:prstGeom prst="rect">
            <a:avLst/>
          </a:prstGeom>
          <a:noFill/>
          <a:ln>
            <a:noFill/>
          </a:ln>
        </p:spPr>
      </p:pic>
      <p:pic>
        <p:nvPicPr>
          <p:cNvPr id="7" name="Picture 6" descr="C:\Users\spicygarg\Downloads\WhatsApp Image 2025-09-09 at 4.44.59 PM (1).jpeg"/>
          <p:cNvPicPr>
            <a:picLocks noChangeAspect="1" noChangeArrowheads="1"/>
          </p:cNvPicPr>
          <p:nvPr/>
        </p:nvPicPr>
        <p:blipFill>
          <a:blip r:embed="rId4"/>
          <a:srcRect/>
          <a:stretch>
            <a:fillRect/>
          </a:stretch>
        </p:blipFill>
        <p:spPr bwMode="auto">
          <a:xfrm>
            <a:off x="0" y="0"/>
            <a:ext cx="2023019" cy="1411531"/>
          </a:xfrm>
          <a:prstGeom prst="rect">
            <a:avLst/>
          </a:prstGeom>
          <a:noFill/>
        </p:spPr>
      </p:pic>
      <p:pic>
        <p:nvPicPr>
          <p:cNvPr id="8" name="Picture 4" descr="C:\Users\spicygarg\Downloads\WhatsApp Image 2025-09-09 at 4.44.59 PM.jpeg"/>
          <p:cNvPicPr>
            <a:picLocks noChangeAspect="1" noChangeArrowheads="1"/>
          </p:cNvPicPr>
          <p:nvPr/>
        </p:nvPicPr>
        <p:blipFill>
          <a:blip r:embed="rId5"/>
          <a:srcRect/>
          <a:stretch>
            <a:fillRect/>
          </a:stretch>
        </p:blipFill>
        <p:spPr bwMode="auto">
          <a:xfrm>
            <a:off x="10783615" y="0"/>
            <a:ext cx="1408386" cy="162060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17" name="Google Shape;41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34</a:t>
            </a:fld>
            <a:endParaRPr/>
          </a:p>
        </p:txBody>
      </p:sp>
      <p:sp>
        <p:nvSpPr>
          <p:cNvPr id="418" name="Google Shape;418;p48"/>
          <p:cNvSpPr txBox="1"/>
          <p:nvPr/>
        </p:nvSpPr>
        <p:spPr>
          <a:xfrm>
            <a:off x="263769" y="1620608"/>
            <a:ext cx="4176346" cy="3170058"/>
          </a:xfrm>
          <a:prstGeom prst="rect">
            <a:avLst/>
          </a:prstGeom>
          <a:noFill/>
          <a:ln>
            <a:noFill/>
          </a:ln>
        </p:spPr>
        <p:txBody>
          <a:bodyPr spcFirstLastPara="1" wrap="square" lIns="91425" tIns="45700" rIns="91425" bIns="45700" anchor="t" anchorCtr="0">
            <a:spAutoFit/>
          </a:bodyPr>
          <a:lstStyle/>
          <a:p>
            <a:pPr algn="ctr">
              <a:buSzPts val="3600"/>
            </a:pPr>
            <a:r>
              <a:rPr lang="en-US" sz="4000" b="1" dirty="0">
                <a:solidFill>
                  <a:srgbClr val="C00000"/>
                </a:solidFill>
                <a:latin typeface="Open Sans" panose="020B0606030504020204"/>
              </a:rPr>
              <a:t>PHYSICAL SEARCH PATTERNS FOR INTERIOR SPACES</a:t>
            </a:r>
          </a:p>
        </p:txBody>
      </p:sp>
      <p:sp>
        <p:nvSpPr>
          <p:cNvPr id="419" name="Google Shape;419;p48"/>
          <p:cNvSpPr txBox="1"/>
          <p:nvPr/>
        </p:nvSpPr>
        <p:spPr>
          <a:xfrm>
            <a:off x="4888523" y="1620608"/>
            <a:ext cx="7004823" cy="3710719"/>
          </a:xfrm>
          <a:prstGeom prst="rect">
            <a:avLst/>
          </a:prstGeom>
          <a:noFill/>
          <a:ln>
            <a:noFill/>
          </a:ln>
        </p:spPr>
        <p:txBody>
          <a:bodyPr spcFirstLastPara="1" wrap="square" lIns="91425" tIns="45700" rIns="91425" bIns="45700" anchor="t" anchorCtr="0">
            <a:spAutoFit/>
          </a:bodyPr>
          <a:lstStyle/>
          <a:p>
            <a:pPr marL="114300" algn="just">
              <a:lnSpc>
                <a:spcPct val="90000"/>
              </a:lnSpc>
              <a:spcBef>
                <a:spcPts val="1000"/>
              </a:spcBef>
              <a:buClr>
                <a:schemeClr val="dk1"/>
              </a:buClr>
              <a:buSzPts val="3200"/>
            </a:pPr>
            <a:r>
              <a:rPr lang="en-US" sz="2800" dirty="0">
                <a:solidFill>
                  <a:schemeClr val="dk1"/>
                </a:solidFill>
                <a:latin typeface="Open Sans"/>
              </a:rPr>
              <a:t>Occasionally you will encounter structures that have not totally collapsed and contain large, open areas or a building with many intact rooms, in which live victims, unable to remove themselves or communicate, will be found. An organized approach will yield the best opportunity to locate a victim, and to declare the area searched.</a:t>
            </a:r>
            <a:endParaRPr sz="2800" dirty="0">
              <a:solidFill>
                <a:schemeClr val="dk1"/>
              </a:solidFill>
              <a:latin typeface="Open Sans"/>
            </a:endParaRPr>
          </a:p>
        </p:txBody>
      </p:sp>
      <p:pic>
        <p:nvPicPr>
          <p:cNvPr id="7" name="Picture 6"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8"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26" name="Google Shape;42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35</a:t>
            </a:fld>
            <a:endParaRPr/>
          </a:p>
        </p:txBody>
      </p:sp>
      <p:sp>
        <p:nvSpPr>
          <p:cNvPr id="427" name="Google Shape;427;p49"/>
          <p:cNvSpPr txBox="1"/>
          <p:nvPr/>
        </p:nvSpPr>
        <p:spPr>
          <a:xfrm>
            <a:off x="155689" y="2383830"/>
            <a:ext cx="4275634" cy="3170058"/>
          </a:xfrm>
          <a:prstGeom prst="rect">
            <a:avLst/>
          </a:prstGeom>
          <a:noFill/>
          <a:ln>
            <a:noFill/>
          </a:ln>
        </p:spPr>
        <p:txBody>
          <a:bodyPr spcFirstLastPara="1" wrap="square" lIns="91425" tIns="45700" rIns="91425" bIns="45700" anchor="t" anchorCtr="0">
            <a:spAutoFit/>
          </a:bodyPr>
          <a:lstStyle/>
          <a:p>
            <a:pPr marL="0" lvl="0" indent="0" algn="ctr">
              <a:buSzPts val="3600"/>
              <a:buFont typeface="Arial"/>
              <a:buNone/>
            </a:pPr>
            <a:r>
              <a:rPr lang="en-US" sz="4000" b="1" dirty="0">
                <a:solidFill>
                  <a:srgbClr val="FF0000"/>
                </a:solidFill>
                <a:latin typeface="Open Sans" panose="020B0606030504020204"/>
              </a:rPr>
              <a:t>PHYSICAL SEARCH PATTERNS FOR INTERIOR SPACES</a:t>
            </a:r>
          </a:p>
        </p:txBody>
      </p:sp>
      <p:sp>
        <p:nvSpPr>
          <p:cNvPr id="428" name="Google Shape;428;p49"/>
          <p:cNvSpPr txBox="1"/>
          <p:nvPr/>
        </p:nvSpPr>
        <p:spPr>
          <a:xfrm>
            <a:off x="4598377" y="1414354"/>
            <a:ext cx="7218485" cy="1938952"/>
          </a:xfrm>
          <a:prstGeom prst="rect">
            <a:avLst/>
          </a:prstGeom>
          <a:noFill/>
          <a:ln>
            <a:noFill/>
          </a:ln>
        </p:spPr>
        <p:txBody>
          <a:bodyPr spcFirstLastPara="1" wrap="square" lIns="91425" tIns="45700" rIns="91425" bIns="45700" anchor="t" anchorCtr="0">
            <a:spAutoFit/>
          </a:bodyPr>
          <a:lstStyle/>
          <a:p>
            <a:pPr>
              <a:buSzPts val="3600"/>
            </a:pPr>
            <a:r>
              <a:rPr lang="en-US" sz="3200" b="1" dirty="0">
                <a:solidFill>
                  <a:srgbClr val="C00000"/>
                </a:solidFill>
                <a:latin typeface="Open Sans" panose="020B0606030504020204"/>
              </a:rPr>
              <a:t>Multiple Rooms</a:t>
            </a:r>
            <a:endParaRPr sz="3200" b="1" dirty="0">
              <a:solidFill>
                <a:srgbClr val="C00000"/>
              </a:solidFill>
              <a:latin typeface="Open Sans" panose="020B0606030504020204"/>
            </a:endParaRPr>
          </a:p>
          <a:p>
            <a:pPr marL="0" marR="0" lvl="0" indent="0" algn="just" rtl="0">
              <a:spcBef>
                <a:spcPts val="0"/>
              </a:spcBef>
              <a:spcAft>
                <a:spcPts val="0"/>
              </a:spcAft>
              <a:buNone/>
            </a:pPr>
            <a:r>
              <a:rPr lang="en-US" sz="2400" dirty="0">
                <a:solidFill>
                  <a:schemeClr val="dk1"/>
                </a:solidFill>
                <a:latin typeface="Arial"/>
                <a:ea typeface="Arial"/>
                <a:cs typeface="Arial"/>
                <a:sym typeface="Arial"/>
              </a:rPr>
              <a:t> </a:t>
            </a:r>
            <a:endParaRPr sz="1100" dirty="0"/>
          </a:p>
          <a:p>
            <a:pPr marL="0" marR="0" lvl="0" indent="0" algn="just" rtl="0">
              <a:spcBef>
                <a:spcPts val="0"/>
              </a:spcBef>
              <a:spcAft>
                <a:spcPts val="0"/>
              </a:spcAft>
              <a:buNone/>
            </a:pPr>
            <a:r>
              <a:rPr lang="en-US" sz="2800" dirty="0">
                <a:solidFill>
                  <a:schemeClr val="dk1"/>
                </a:solidFill>
                <a:latin typeface="Open Sans"/>
              </a:rPr>
              <a:t>The basic instruction for searching multiple rooms is “go right, stay right</a:t>
            </a:r>
            <a:r>
              <a:rPr lang="en-US" sz="3600" b="1" dirty="0">
                <a:solidFill>
                  <a:schemeClr val="dk1"/>
                </a:solidFill>
                <a:latin typeface="Arial"/>
                <a:ea typeface="Arial"/>
                <a:cs typeface="Arial"/>
                <a:sym typeface="Arial"/>
              </a:rPr>
              <a:t>.”</a:t>
            </a:r>
            <a:endParaRPr sz="3600" dirty="0">
              <a:solidFill>
                <a:schemeClr val="dk1"/>
              </a:solidFill>
              <a:latin typeface="Arial"/>
              <a:ea typeface="Arial"/>
              <a:cs typeface="Arial"/>
              <a:sym typeface="Arial"/>
            </a:endParaRPr>
          </a:p>
        </p:txBody>
      </p:sp>
      <p:pic>
        <p:nvPicPr>
          <p:cNvPr id="429" name="Google Shape;429;p49"/>
          <p:cNvPicPr preferRelativeResize="0"/>
          <p:nvPr/>
        </p:nvPicPr>
        <p:blipFill rotWithShape="1">
          <a:blip r:embed="rId3">
            <a:alphaModFix/>
          </a:blip>
          <a:srcRect/>
          <a:stretch/>
        </p:blipFill>
        <p:spPr>
          <a:xfrm>
            <a:off x="7851531" y="3472962"/>
            <a:ext cx="4340469" cy="3248513"/>
          </a:xfrm>
          <a:prstGeom prst="rect">
            <a:avLst/>
          </a:prstGeom>
          <a:noFill/>
          <a:ln>
            <a:noFill/>
          </a:ln>
        </p:spPr>
      </p:pic>
      <p:pic>
        <p:nvPicPr>
          <p:cNvPr id="7" name="Picture 6" descr="C:\Users\spicygarg\Downloads\WhatsApp Image 2025-09-09 at 4.44.59 PM (1).jpeg"/>
          <p:cNvPicPr>
            <a:picLocks noChangeAspect="1" noChangeArrowheads="1"/>
          </p:cNvPicPr>
          <p:nvPr/>
        </p:nvPicPr>
        <p:blipFill>
          <a:blip r:embed="rId4"/>
          <a:srcRect/>
          <a:stretch>
            <a:fillRect/>
          </a:stretch>
        </p:blipFill>
        <p:spPr bwMode="auto">
          <a:xfrm>
            <a:off x="0" y="0"/>
            <a:ext cx="2023019" cy="1411531"/>
          </a:xfrm>
          <a:prstGeom prst="rect">
            <a:avLst/>
          </a:prstGeom>
          <a:noFill/>
        </p:spPr>
      </p:pic>
      <p:pic>
        <p:nvPicPr>
          <p:cNvPr id="8" name="Picture 4" descr="C:\Users\spicygarg\Downloads\WhatsApp Image 2025-09-09 at 4.44.59 PM.jpeg"/>
          <p:cNvPicPr>
            <a:picLocks noChangeAspect="1" noChangeArrowheads="1"/>
          </p:cNvPicPr>
          <p:nvPr/>
        </p:nvPicPr>
        <p:blipFill>
          <a:blip r:embed="rId5"/>
          <a:srcRect/>
          <a:stretch>
            <a:fillRect/>
          </a:stretch>
        </p:blipFill>
        <p:spPr bwMode="auto">
          <a:xfrm>
            <a:off x="10783615" y="0"/>
            <a:ext cx="1408386" cy="162060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35" name="Google Shape;43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36</a:t>
            </a:fld>
            <a:endParaRPr/>
          </a:p>
        </p:txBody>
      </p:sp>
      <p:sp>
        <p:nvSpPr>
          <p:cNvPr id="436" name="Google Shape;436;p50"/>
          <p:cNvSpPr txBox="1"/>
          <p:nvPr/>
        </p:nvSpPr>
        <p:spPr>
          <a:xfrm>
            <a:off x="639277" y="2248174"/>
            <a:ext cx="2833685" cy="1323399"/>
          </a:xfrm>
          <a:prstGeom prst="rect">
            <a:avLst/>
          </a:prstGeom>
          <a:noFill/>
          <a:ln>
            <a:noFill/>
          </a:ln>
        </p:spPr>
        <p:txBody>
          <a:bodyPr spcFirstLastPara="1" wrap="square" lIns="91425" tIns="45700" rIns="91425" bIns="45700" anchor="t" anchorCtr="0">
            <a:spAutoFit/>
          </a:bodyPr>
          <a:lstStyle/>
          <a:p>
            <a:pPr marL="0" lvl="0" indent="0" algn="ctr">
              <a:buSzPts val="3600"/>
              <a:buFont typeface="Arial"/>
              <a:buNone/>
            </a:pPr>
            <a:r>
              <a:rPr lang="en-US" sz="4000" b="1" dirty="0">
                <a:solidFill>
                  <a:srgbClr val="C00000"/>
                </a:solidFill>
                <a:latin typeface="Open Sans" panose="020B0606030504020204"/>
              </a:rPr>
              <a:t>MULTIPLE ROOMS</a:t>
            </a:r>
          </a:p>
        </p:txBody>
      </p:sp>
      <p:sp>
        <p:nvSpPr>
          <p:cNvPr id="437" name="Google Shape;437;p50"/>
          <p:cNvSpPr txBox="1"/>
          <p:nvPr/>
        </p:nvSpPr>
        <p:spPr>
          <a:xfrm>
            <a:off x="4879732" y="1458536"/>
            <a:ext cx="7069014" cy="5262939"/>
          </a:xfrm>
          <a:prstGeom prst="rect">
            <a:avLst/>
          </a:prstGeom>
          <a:noFill/>
          <a:ln>
            <a:noFill/>
          </a:ln>
        </p:spPr>
        <p:txBody>
          <a:bodyPr spcFirstLastPara="1" wrap="square" lIns="91425" tIns="45700" rIns="91425" bIns="45700" anchor="t" anchorCtr="0">
            <a:spAutoFit/>
          </a:bodyPr>
          <a:lstStyle/>
          <a:p>
            <a:pPr algn="just">
              <a:buSzPts val="3200"/>
            </a:pPr>
            <a:r>
              <a:rPr lang="en-US" sz="2800" dirty="0">
                <a:solidFill>
                  <a:schemeClr val="dk1"/>
                </a:solidFill>
                <a:latin typeface="Open Sans"/>
              </a:rPr>
              <a:t>After entering the structure, turn to the right, stay in contact with the right wall, either visually or physically, until the entire accessible area has been searched and the team returns to the starting point. </a:t>
            </a:r>
            <a:endParaRPr sz="2800" dirty="0">
              <a:solidFill>
                <a:schemeClr val="dk1"/>
              </a:solidFill>
              <a:latin typeface="Open Sans"/>
            </a:endParaRPr>
          </a:p>
          <a:p>
            <a:pPr algn="just">
              <a:buSzPts val="3200"/>
            </a:pPr>
            <a:r>
              <a:rPr lang="en-US" sz="2800" dirty="0">
                <a:solidFill>
                  <a:schemeClr val="dk1"/>
                </a:solidFill>
                <a:latin typeface="Open Sans"/>
              </a:rPr>
              <a:t>If the search team needs to exit and cannot remember the direction they entered, simply turn around and stay in contact with the same wall, either physically or visually, keeping it on your left</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43" name="Google Shape;44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37</a:t>
            </a:fld>
            <a:endParaRPr/>
          </a:p>
        </p:txBody>
      </p:sp>
      <p:sp>
        <p:nvSpPr>
          <p:cNvPr id="444" name="Google Shape;444;p51"/>
          <p:cNvSpPr txBox="1"/>
          <p:nvPr/>
        </p:nvSpPr>
        <p:spPr>
          <a:xfrm>
            <a:off x="299933" y="2037946"/>
            <a:ext cx="3547788" cy="1938952"/>
          </a:xfrm>
          <a:prstGeom prst="rect">
            <a:avLst/>
          </a:prstGeom>
          <a:noFill/>
          <a:ln>
            <a:noFill/>
          </a:ln>
        </p:spPr>
        <p:txBody>
          <a:bodyPr spcFirstLastPara="1" wrap="square" lIns="91425" tIns="45700" rIns="91425" bIns="45700" anchor="t" anchorCtr="0">
            <a:spAutoFit/>
          </a:bodyPr>
          <a:lstStyle/>
          <a:p>
            <a:pPr algn="ctr">
              <a:buSzPts val="3600"/>
            </a:pPr>
            <a:r>
              <a:rPr lang="en-US" sz="4000" b="1" dirty="0">
                <a:solidFill>
                  <a:srgbClr val="FF0000"/>
                </a:solidFill>
                <a:latin typeface="Open Sans" panose="020B0606030504020204"/>
              </a:rPr>
              <a:t>LARGE OPEN AREAS (LINE SEARCH)</a:t>
            </a:r>
          </a:p>
        </p:txBody>
      </p:sp>
      <p:sp>
        <p:nvSpPr>
          <p:cNvPr id="445" name="Google Shape;445;p51"/>
          <p:cNvSpPr txBox="1"/>
          <p:nvPr/>
        </p:nvSpPr>
        <p:spPr>
          <a:xfrm>
            <a:off x="4950070" y="1731264"/>
            <a:ext cx="6816966" cy="3539390"/>
          </a:xfrm>
          <a:prstGeom prst="rect">
            <a:avLst/>
          </a:prstGeom>
          <a:noFill/>
          <a:ln>
            <a:noFill/>
          </a:ln>
        </p:spPr>
        <p:txBody>
          <a:bodyPr spcFirstLastPara="1" wrap="square" lIns="91425" tIns="45700" rIns="91425" bIns="45700" anchor="t" anchorCtr="0">
            <a:spAutoFit/>
          </a:bodyPr>
          <a:lstStyle/>
          <a:p>
            <a:pPr marL="0" lvl="0" indent="0" algn="just">
              <a:buSzPts val="3200"/>
              <a:buFont typeface="Arial"/>
              <a:buNone/>
            </a:pPr>
            <a:r>
              <a:rPr lang="en-US" sz="2800" dirty="0">
                <a:solidFill>
                  <a:schemeClr val="dk1"/>
                </a:solidFill>
                <a:latin typeface="Open Sans"/>
              </a:rPr>
              <a:t>Use the line search method in auditoriums, cafeterias, and offices with multiple partitions. </a:t>
            </a:r>
            <a:endParaRPr sz="2800" dirty="0">
              <a:solidFill>
                <a:schemeClr val="dk1"/>
              </a:solidFill>
              <a:latin typeface="Open Sans"/>
            </a:endParaRPr>
          </a:p>
          <a:p>
            <a:pPr marL="457200" lvl="0" indent="-457200" algn="just">
              <a:buSzPts val="3200"/>
              <a:buFont typeface="Arial"/>
              <a:buChar char="▪"/>
            </a:pPr>
            <a:r>
              <a:rPr lang="en-US" sz="2800" dirty="0">
                <a:solidFill>
                  <a:schemeClr val="dk1"/>
                </a:solidFill>
                <a:latin typeface="Open Sans"/>
              </a:rPr>
              <a:t>Spread search team members in a straight line across the open area, 3 to 4 </a:t>
            </a:r>
            <a:r>
              <a:rPr lang="en-US" sz="2800" dirty="0" err="1">
                <a:solidFill>
                  <a:schemeClr val="dk1"/>
                </a:solidFill>
                <a:latin typeface="Open Sans"/>
              </a:rPr>
              <a:t>metres</a:t>
            </a:r>
            <a:r>
              <a:rPr lang="en-US" sz="2800" dirty="0">
                <a:solidFill>
                  <a:schemeClr val="dk1"/>
                </a:solidFill>
                <a:latin typeface="Open Sans"/>
              </a:rPr>
              <a:t> apart. </a:t>
            </a:r>
            <a:endParaRPr sz="2800" dirty="0">
              <a:solidFill>
                <a:schemeClr val="dk1"/>
              </a:solidFill>
              <a:latin typeface="Open Sans"/>
            </a:endParaRPr>
          </a:p>
          <a:p>
            <a:pPr marL="457200" lvl="0" indent="-457200" algn="just">
              <a:buSzPts val="3200"/>
              <a:buFont typeface="Arial"/>
              <a:buChar char="▪"/>
            </a:pPr>
            <a:r>
              <a:rPr lang="en-US" sz="2800" dirty="0">
                <a:solidFill>
                  <a:schemeClr val="dk1"/>
                </a:solidFill>
                <a:latin typeface="Open Sans"/>
              </a:rPr>
              <a:t>Slowly walk through the entire open area to the other side</a:t>
            </a:r>
            <a:endParaRPr sz="2800" dirty="0">
              <a:solidFill>
                <a:schemeClr val="dk1"/>
              </a:solidFill>
              <a:latin typeface="Open Sans"/>
            </a:endParaRPr>
          </a:p>
        </p:txBody>
      </p:sp>
      <p:pic>
        <p:nvPicPr>
          <p:cNvPr id="7" name="Picture 6"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8"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52" name="Google Shape;452;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38</a:t>
            </a:fld>
            <a:endParaRPr/>
          </a:p>
        </p:txBody>
      </p:sp>
      <p:sp>
        <p:nvSpPr>
          <p:cNvPr id="453" name="Google Shape;453;p52"/>
          <p:cNvSpPr txBox="1"/>
          <p:nvPr/>
        </p:nvSpPr>
        <p:spPr>
          <a:xfrm>
            <a:off x="210350" y="2285971"/>
            <a:ext cx="3913242" cy="1938952"/>
          </a:xfrm>
          <a:prstGeom prst="rect">
            <a:avLst/>
          </a:prstGeom>
          <a:noFill/>
          <a:ln>
            <a:noFill/>
          </a:ln>
        </p:spPr>
        <p:txBody>
          <a:bodyPr spcFirstLastPara="1" wrap="square" lIns="91425" tIns="45700" rIns="91425" bIns="45700" anchor="t" anchorCtr="0">
            <a:spAutoFit/>
          </a:bodyPr>
          <a:lstStyle/>
          <a:p>
            <a:pPr marL="0" lvl="0" indent="0" algn="ctr">
              <a:buSzPts val="3600"/>
              <a:buFont typeface="Arial"/>
              <a:buNone/>
            </a:pPr>
            <a:r>
              <a:rPr lang="en-US" sz="4000" b="1" dirty="0">
                <a:solidFill>
                  <a:srgbClr val="FF0000"/>
                </a:solidFill>
                <a:latin typeface="Open Sans" panose="020B0606030504020204"/>
              </a:rPr>
              <a:t>LARGE OPEN AREAS (LINE SEARCH)</a:t>
            </a:r>
          </a:p>
        </p:txBody>
      </p:sp>
      <p:sp>
        <p:nvSpPr>
          <p:cNvPr id="454" name="Google Shape;454;p52"/>
          <p:cNvSpPr txBox="1"/>
          <p:nvPr/>
        </p:nvSpPr>
        <p:spPr>
          <a:xfrm>
            <a:off x="4572000" y="1791948"/>
            <a:ext cx="7091652" cy="2246729"/>
          </a:xfrm>
          <a:prstGeom prst="rect">
            <a:avLst/>
          </a:prstGeom>
          <a:noFill/>
          <a:ln>
            <a:noFill/>
          </a:ln>
        </p:spPr>
        <p:txBody>
          <a:bodyPr spcFirstLastPara="1" wrap="square" lIns="91425" tIns="45700" rIns="91425" bIns="45700" anchor="t" anchorCtr="0">
            <a:spAutoFit/>
          </a:bodyPr>
          <a:lstStyle/>
          <a:p>
            <a:pPr marL="457200" indent="-457200" algn="just">
              <a:buSzPts val="3200"/>
              <a:buFont typeface="Arial"/>
              <a:buChar char="▪"/>
            </a:pPr>
            <a:r>
              <a:rPr lang="en-US" sz="2800" dirty="0">
                <a:solidFill>
                  <a:schemeClr val="dk1"/>
                </a:solidFill>
                <a:latin typeface="Open Sans"/>
              </a:rPr>
              <a:t>Team members on the ends of the line search perimeter rooms using the go right-stay right method. </a:t>
            </a:r>
            <a:endParaRPr sz="2800" dirty="0">
              <a:solidFill>
                <a:schemeClr val="dk1"/>
              </a:solidFill>
              <a:latin typeface="Open Sans"/>
            </a:endParaRPr>
          </a:p>
          <a:p>
            <a:pPr marL="457200" indent="-457200" algn="just">
              <a:buSzPts val="3200"/>
              <a:buFont typeface="Arial"/>
              <a:buChar char="▪"/>
            </a:pPr>
            <a:r>
              <a:rPr lang="en-US" sz="2800" dirty="0">
                <a:solidFill>
                  <a:schemeClr val="dk1"/>
                </a:solidFill>
                <a:latin typeface="Open Sans"/>
              </a:rPr>
              <a:t>The procedure may be repeated in the opposite direction</a:t>
            </a:r>
            <a:r>
              <a:rPr lang="en-US" sz="2800" dirty="0">
                <a:solidFill>
                  <a:schemeClr val="dk1"/>
                </a:solidFill>
                <a:latin typeface="Open Sans"/>
                <a:sym typeface="Calibri"/>
              </a:rPr>
              <a:t>.</a:t>
            </a:r>
            <a:endParaRPr sz="2800" dirty="0">
              <a:solidFill>
                <a:schemeClr val="dk1"/>
              </a:solidFill>
              <a:latin typeface="Open Sans"/>
            </a:endParaRPr>
          </a:p>
        </p:txBody>
      </p:sp>
      <p:pic>
        <p:nvPicPr>
          <p:cNvPr id="7" name="Picture 6"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8"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61" name="Google Shape;46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39</a:t>
            </a:fld>
            <a:endParaRPr/>
          </a:p>
        </p:txBody>
      </p:sp>
      <p:sp>
        <p:nvSpPr>
          <p:cNvPr id="462" name="Google Shape;462;p53"/>
          <p:cNvSpPr txBox="1"/>
          <p:nvPr/>
        </p:nvSpPr>
        <p:spPr>
          <a:xfrm>
            <a:off x="159058" y="2181938"/>
            <a:ext cx="3850234" cy="1323399"/>
          </a:xfrm>
          <a:prstGeom prst="rect">
            <a:avLst/>
          </a:prstGeom>
          <a:noFill/>
          <a:ln>
            <a:noFill/>
          </a:ln>
        </p:spPr>
        <p:txBody>
          <a:bodyPr spcFirstLastPara="1" wrap="square" lIns="91425" tIns="45700" rIns="91425" bIns="45700" anchor="t" anchorCtr="0">
            <a:spAutoFit/>
          </a:bodyPr>
          <a:lstStyle/>
          <a:p>
            <a:pPr algn="ctr">
              <a:buSzPts val="3600"/>
            </a:pPr>
            <a:r>
              <a:rPr lang="en-US" sz="4000" b="1" dirty="0">
                <a:solidFill>
                  <a:srgbClr val="FF0000"/>
                </a:solidFill>
                <a:latin typeface="Open Sans" panose="020B0606030504020204"/>
              </a:rPr>
              <a:t>VICTIM MANAGEMENT</a:t>
            </a:r>
          </a:p>
        </p:txBody>
      </p:sp>
      <p:sp>
        <p:nvSpPr>
          <p:cNvPr id="463" name="Google Shape;463;p53"/>
          <p:cNvSpPr txBox="1"/>
          <p:nvPr/>
        </p:nvSpPr>
        <p:spPr>
          <a:xfrm>
            <a:off x="5042098" y="1581715"/>
            <a:ext cx="6770320" cy="1815841"/>
          </a:xfrm>
          <a:prstGeom prst="rect">
            <a:avLst/>
          </a:prstGeom>
          <a:noFill/>
          <a:ln>
            <a:noFill/>
          </a:ln>
        </p:spPr>
        <p:txBody>
          <a:bodyPr spcFirstLastPara="1" wrap="square" lIns="91425" tIns="45700" rIns="91425" bIns="45700" anchor="t" anchorCtr="0">
            <a:spAutoFit/>
          </a:bodyPr>
          <a:lstStyle/>
          <a:p>
            <a:pPr marL="457200" lvl="0" indent="-457200" algn="just">
              <a:buSzPts val="3200"/>
              <a:buFont typeface="Arial"/>
              <a:buChar char="▪"/>
            </a:pPr>
            <a:r>
              <a:rPr lang="en-US" sz="2800" dirty="0">
                <a:solidFill>
                  <a:schemeClr val="dk1"/>
                </a:solidFill>
                <a:latin typeface="Open Sans"/>
              </a:rPr>
              <a:t>The following concepts and procedures should be applied the moment the search is initiated until the last victim is found.</a:t>
            </a:r>
            <a:endParaRPr sz="2800" dirty="0">
              <a:solidFill>
                <a:schemeClr val="dk1"/>
              </a:solidFill>
              <a:latin typeface="Open Sans"/>
            </a:endParaRPr>
          </a:p>
        </p:txBody>
      </p:sp>
      <p:pic>
        <p:nvPicPr>
          <p:cNvPr id="464" name="Google Shape;464;p53" descr="E:\nepal ops\20150426_085807.jpg"/>
          <p:cNvPicPr preferRelativeResize="0"/>
          <p:nvPr/>
        </p:nvPicPr>
        <p:blipFill rotWithShape="1">
          <a:blip r:embed="rId3">
            <a:alphaModFix/>
          </a:blip>
          <a:srcRect/>
          <a:stretch/>
        </p:blipFill>
        <p:spPr>
          <a:xfrm>
            <a:off x="9240715" y="3358662"/>
            <a:ext cx="2785283" cy="2901666"/>
          </a:xfrm>
          <a:prstGeom prst="rect">
            <a:avLst/>
          </a:prstGeom>
          <a:noFill/>
          <a:ln>
            <a:noFill/>
          </a:ln>
        </p:spPr>
      </p:pic>
      <p:pic>
        <p:nvPicPr>
          <p:cNvPr id="465" name="Google Shape;465;p53"/>
          <p:cNvPicPr preferRelativeResize="0"/>
          <p:nvPr/>
        </p:nvPicPr>
        <p:blipFill rotWithShape="1">
          <a:blip r:embed="rId4">
            <a:alphaModFix/>
          </a:blip>
          <a:srcRect/>
          <a:stretch/>
        </p:blipFill>
        <p:spPr>
          <a:xfrm>
            <a:off x="6337396" y="3358663"/>
            <a:ext cx="2903319" cy="2901666"/>
          </a:xfrm>
          <a:prstGeom prst="rect">
            <a:avLst/>
          </a:prstGeom>
          <a:noFill/>
          <a:ln>
            <a:noFill/>
          </a:ln>
        </p:spPr>
      </p:pic>
      <p:pic>
        <p:nvPicPr>
          <p:cNvPr id="8" name="Picture 7" descr="C:\Users\spicygarg\Downloads\WhatsApp Image 2025-09-09 at 4.44.59 PM (1).jpeg"/>
          <p:cNvPicPr>
            <a:picLocks noChangeAspect="1" noChangeArrowheads="1"/>
          </p:cNvPicPr>
          <p:nvPr/>
        </p:nvPicPr>
        <p:blipFill>
          <a:blip r:embed="rId5"/>
          <a:srcRect/>
          <a:stretch>
            <a:fillRect/>
          </a:stretch>
        </p:blipFill>
        <p:spPr bwMode="auto">
          <a:xfrm>
            <a:off x="24860" y="0"/>
            <a:ext cx="2023019" cy="1411531"/>
          </a:xfrm>
          <a:prstGeom prst="rect">
            <a:avLst/>
          </a:prstGeom>
          <a:noFill/>
        </p:spPr>
      </p:pic>
      <p:pic>
        <p:nvPicPr>
          <p:cNvPr id="9" name="Picture 4" descr="C:\Users\spicygarg\Downloads\WhatsApp Image 2025-09-09 at 4.44.59 PM.jpeg"/>
          <p:cNvPicPr>
            <a:picLocks noChangeAspect="1" noChangeArrowheads="1"/>
          </p:cNvPicPr>
          <p:nvPr/>
        </p:nvPicPr>
        <p:blipFill>
          <a:blip r:embed="rId6"/>
          <a:srcRect/>
          <a:stretch>
            <a:fillRect/>
          </a:stretch>
        </p:blipFill>
        <p:spPr bwMode="auto">
          <a:xfrm>
            <a:off x="10783615" y="0"/>
            <a:ext cx="1408386" cy="162060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p:nvPr>
        </p:nvSpPr>
        <p:spPr>
          <a:xfrm>
            <a:off x="301671" y="2056375"/>
            <a:ext cx="3279729" cy="1771095"/>
          </a:xfrm>
          <a:prstGeom prst="rect">
            <a:avLst/>
          </a:prstGeom>
          <a:noFill/>
          <a:ln>
            <a:noFill/>
          </a:ln>
        </p:spPr>
        <p:txBody>
          <a:bodyPr spcFirstLastPara="1" wrap="square" lIns="91425" tIns="45700" rIns="91425" bIns="45700" anchor="ctr" anchorCtr="0">
            <a:normAutofit/>
          </a:bodyPr>
          <a:lstStyle/>
          <a:p>
            <a:pPr algn="ctr">
              <a:buClr>
                <a:srgbClr val="C00000"/>
              </a:buClr>
              <a:buSzPts val="4000"/>
            </a:pPr>
            <a:r>
              <a:rPr lang="en-US" sz="4000" b="1" dirty="0">
                <a:solidFill>
                  <a:srgbClr val="FF0000"/>
                </a:solidFill>
                <a:latin typeface="Open Sans" panose="020B0606030504020204"/>
                <a:ea typeface="Arial"/>
                <a:cs typeface="Arial"/>
                <a:sym typeface="Arial"/>
              </a:rPr>
              <a:t>SEARCHING AND LOCATING</a:t>
            </a:r>
          </a:p>
        </p:txBody>
      </p:sp>
      <p:sp>
        <p:nvSpPr>
          <p:cNvPr id="141" name="Google Shape;141;p18"/>
          <p:cNvSpPr txBox="1">
            <a:spLocks noGrp="1"/>
          </p:cNvSpPr>
          <p:nvPr>
            <p:ph type="body" idx="1"/>
          </p:nvPr>
        </p:nvSpPr>
        <p:spPr>
          <a:xfrm>
            <a:off x="4106206" y="1411531"/>
            <a:ext cx="4564475" cy="4838330"/>
          </a:xfrm>
          <a:prstGeom prst="rect">
            <a:avLst/>
          </a:prstGeom>
          <a:noFill/>
          <a:ln>
            <a:noFill/>
          </a:ln>
        </p:spPr>
        <p:txBody>
          <a:bodyPr spcFirstLastPara="1" wrap="square" lIns="91425" tIns="45700" rIns="91425" bIns="45700" anchor="t" anchorCtr="0">
            <a:noAutofit/>
          </a:bodyPr>
          <a:lstStyle/>
          <a:p>
            <a:pPr marL="0" indent="0" algn="just">
              <a:buSzPts val="3200"/>
              <a:buNone/>
            </a:pPr>
            <a:r>
              <a:rPr lang="en-US" dirty="0">
                <a:latin typeface="Open Sans"/>
                <a:ea typeface="Arial"/>
                <a:cs typeface="Arial"/>
                <a:sym typeface="Arial"/>
              </a:rPr>
              <a:t>A set of techniques and procedures whose purpose is to obtain a response or indication of the presence of live victims in a void space within the collapsed structure.</a:t>
            </a:r>
            <a:endParaRPr dirty="0">
              <a:latin typeface="Open Sans"/>
              <a:ea typeface="Arial"/>
              <a:cs typeface="Arial"/>
              <a:sym typeface="Arial"/>
            </a:endParaRPr>
          </a:p>
        </p:txBody>
      </p:sp>
      <p:sp>
        <p:nvSpPr>
          <p:cNvPr id="142" name="Google Shape;1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43" name="Google Shape;1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pic>
        <p:nvPicPr>
          <p:cNvPr id="144" name="Google Shape;144;p18"/>
          <p:cNvPicPr preferRelativeResize="0"/>
          <p:nvPr/>
        </p:nvPicPr>
        <p:blipFill rotWithShape="1">
          <a:blip r:embed="rId3">
            <a:alphaModFix/>
          </a:blip>
          <a:srcRect/>
          <a:stretch/>
        </p:blipFill>
        <p:spPr>
          <a:xfrm>
            <a:off x="8730762" y="2497015"/>
            <a:ext cx="3461237" cy="2660910"/>
          </a:xfrm>
          <a:prstGeom prst="rect">
            <a:avLst/>
          </a:prstGeom>
          <a:noFill/>
          <a:ln>
            <a:noFill/>
          </a:ln>
        </p:spPr>
      </p:pic>
      <p:pic>
        <p:nvPicPr>
          <p:cNvPr id="145" name="Google Shape;145;p18"/>
          <p:cNvPicPr preferRelativeResize="0"/>
          <p:nvPr/>
        </p:nvPicPr>
        <p:blipFill rotWithShape="1">
          <a:blip r:embed="rId4">
            <a:alphaModFix/>
          </a:blip>
          <a:srcRect/>
          <a:stretch/>
        </p:blipFill>
        <p:spPr>
          <a:xfrm>
            <a:off x="8730762" y="5250770"/>
            <a:ext cx="3062609" cy="1470705"/>
          </a:xfrm>
          <a:prstGeom prst="rect">
            <a:avLst/>
          </a:prstGeom>
          <a:noFill/>
          <a:ln>
            <a:noFill/>
          </a:ln>
        </p:spPr>
      </p:pic>
      <p:pic>
        <p:nvPicPr>
          <p:cNvPr id="8" name="Picture 7" descr="C:\Users\spicygarg\Downloads\WhatsApp Image 2025-09-09 at 4.44.59 PM (1).jpeg"/>
          <p:cNvPicPr>
            <a:picLocks noChangeAspect="1" noChangeArrowheads="1"/>
          </p:cNvPicPr>
          <p:nvPr/>
        </p:nvPicPr>
        <p:blipFill>
          <a:blip r:embed="rId5"/>
          <a:srcRect/>
          <a:stretch>
            <a:fillRect/>
          </a:stretch>
        </p:blipFill>
        <p:spPr bwMode="auto">
          <a:xfrm>
            <a:off x="0" y="0"/>
            <a:ext cx="2023019" cy="1411531"/>
          </a:xfrm>
          <a:prstGeom prst="rect">
            <a:avLst/>
          </a:prstGeom>
          <a:noFill/>
        </p:spPr>
      </p:pic>
      <p:pic>
        <p:nvPicPr>
          <p:cNvPr id="9" name="Picture 4" descr="C:\Users\spicygarg\Downloads\WhatsApp Image 2025-09-09 at 4.44.59 PM.jpeg"/>
          <p:cNvPicPr>
            <a:picLocks noChangeAspect="1" noChangeArrowheads="1"/>
          </p:cNvPicPr>
          <p:nvPr/>
        </p:nvPicPr>
        <p:blipFill>
          <a:blip r:embed="rId6"/>
          <a:srcRect/>
          <a:stretch>
            <a:fillRect/>
          </a:stretch>
        </p:blipFill>
        <p:spPr bwMode="auto">
          <a:xfrm>
            <a:off x="10795253" y="0"/>
            <a:ext cx="1408386" cy="146903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71" name="Google Shape;47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40</a:t>
            </a:fld>
            <a:endParaRPr/>
          </a:p>
        </p:txBody>
      </p:sp>
      <p:sp>
        <p:nvSpPr>
          <p:cNvPr id="472" name="Google Shape;472;p54"/>
          <p:cNvSpPr txBox="1"/>
          <p:nvPr/>
        </p:nvSpPr>
        <p:spPr>
          <a:xfrm>
            <a:off x="431805" y="2612521"/>
            <a:ext cx="3555989" cy="1938952"/>
          </a:xfrm>
          <a:prstGeom prst="rect">
            <a:avLst/>
          </a:prstGeom>
          <a:noFill/>
          <a:ln>
            <a:noFill/>
          </a:ln>
        </p:spPr>
        <p:txBody>
          <a:bodyPr spcFirstLastPara="1" wrap="square" lIns="91425" tIns="45700" rIns="91425" bIns="45700" anchor="t" anchorCtr="0">
            <a:spAutoFit/>
          </a:bodyPr>
          <a:lstStyle/>
          <a:p>
            <a:pPr marL="0" lvl="0" indent="0" algn="ctr">
              <a:buSzPts val="3600"/>
              <a:buFont typeface="Arial"/>
              <a:buNone/>
            </a:pPr>
            <a:r>
              <a:rPr lang="en-US" sz="4000" b="1" dirty="0">
                <a:solidFill>
                  <a:srgbClr val="FF0000"/>
                </a:solidFill>
                <a:latin typeface="Open Sans" panose="020B0606030504020204"/>
              </a:rPr>
              <a:t>PRECAUTIONS DURING A SEARCH</a:t>
            </a:r>
          </a:p>
        </p:txBody>
      </p:sp>
      <p:sp>
        <p:nvSpPr>
          <p:cNvPr id="473" name="Google Shape;473;p54"/>
          <p:cNvSpPr txBox="1"/>
          <p:nvPr/>
        </p:nvSpPr>
        <p:spPr>
          <a:xfrm>
            <a:off x="4500979" y="1742938"/>
            <a:ext cx="7623613" cy="4708941"/>
          </a:xfrm>
          <a:prstGeom prst="rect">
            <a:avLst/>
          </a:prstGeom>
          <a:noFill/>
          <a:ln>
            <a:noFill/>
          </a:ln>
        </p:spPr>
        <p:txBody>
          <a:bodyPr spcFirstLastPara="1" wrap="square" lIns="91425" tIns="45700" rIns="91425" bIns="45700" anchor="t" anchorCtr="0">
            <a:spAutoFit/>
          </a:bodyPr>
          <a:lstStyle/>
          <a:p>
            <a:pPr marL="457200" indent="-457200" algn="just">
              <a:buSzPts val="3200"/>
              <a:buFont typeface="Arial"/>
              <a:buChar char="▪"/>
            </a:pPr>
            <a:r>
              <a:rPr lang="en-US" sz="2500" dirty="0">
                <a:solidFill>
                  <a:schemeClr val="dk1"/>
                </a:solidFill>
                <a:latin typeface="Open Sans"/>
              </a:rPr>
              <a:t>Never make inappropriate comments the victim should not hear. Keep your comments on a positive note. Always assume someone is listening to you. </a:t>
            </a:r>
            <a:endParaRPr sz="2500" dirty="0">
              <a:solidFill>
                <a:schemeClr val="dk1"/>
              </a:solidFill>
              <a:latin typeface="Open Sans"/>
            </a:endParaRPr>
          </a:p>
          <a:p>
            <a:pPr marL="457200" indent="-457200" algn="just">
              <a:buSzPts val="3200"/>
              <a:buFont typeface="Arial"/>
              <a:buChar char="▪"/>
            </a:pPr>
            <a:r>
              <a:rPr lang="en-US" sz="2500" dirty="0">
                <a:solidFill>
                  <a:schemeClr val="dk1"/>
                </a:solidFill>
                <a:latin typeface="Open Sans"/>
              </a:rPr>
              <a:t>The victim is in the worst possible position and fighting to stay alive, and you can enhance their chances of survival by being positive about the possibility of finding and extricating them. </a:t>
            </a:r>
            <a:endParaRPr sz="2500" dirty="0">
              <a:solidFill>
                <a:schemeClr val="dk1"/>
              </a:solidFill>
              <a:latin typeface="Open Sans"/>
            </a:endParaRPr>
          </a:p>
          <a:p>
            <a:pPr marL="457200" indent="-457200" algn="just">
              <a:buSzPts val="3200"/>
              <a:buFont typeface="Arial"/>
              <a:buChar char="▪"/>
            </a:pPr>
            <a:r>
              <a:rPr lang="en-US" sz="2500" dirty="0">
                <a:solidFill>
                  <a:schemeClr val="dk1"/>
                </a:solidFill>
                <a:latin typeface="Open Sans"/>
              </a:rPr>
              <a:t>You may be the first person the victim is able to communicate with; therefore it is important to project a sense of confidence and hope..</a:t>
            </a:r>
            <a:endParaRPr sz="25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79" name="Google Shape;47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41</a:t>
            </a:fld>
            <a:endParaRPr/>
          </a:p>
        </p:txBody>
      </p:sp>
      <p:sp>
        <p:nvSpPr>
          <p:cNvPr id="480" name="Google Shape;480;p55"/>
          <p:cNvSpPr txBox="1"/>
          <p:nvPr/>
        </p:nvSpPr>
        <p:spPr>
          <a:xfrm>
            <a:off x="0" y="1620608"/>
            <a:ext cx="3865107" cy="3785611"/>
          </a:xfrm>
          <a:prstGeom prst="rect">
            <a:avLst/>
          </a:prstGeom>
          <a:noFill/>
          <a:ln>
            <a:noFill/>
          </a:ln>
        </p:spPr>
        <p:txBody>
          <a:bodyPr spcFirstLastPara="1" wrap="square" lIns="91425" tIns="45700" rIns="91425" bIns="45700" anchor="t" anchorCtr="0">
            <a:spAutoFit/>
          </a:bodyPr>
          <a:lstStyle/>
          <a:p>
            <a:pPr algn="ctr">
              <a:buSzPts val="3600"/>
            </a:pPr>
            <a:r>
              <a:rPr lang="en-US" sz="4000" b="1" dirty="0">
                <a:solidFill>
                  <a:srgbClr val="C00000"/>
                </a:solidFill>
                <a:latin typeface="Open Sans" panose="020B0606030504020204"/>
              </a:rPr>
              <a:t>STEPS FOR INITIAL CONTACT WITH A LOCATED VICTIM</a:t>
            </a:r>
          </a:p>
        </p:txBody>
      </p:sp>
      <p:sp>
        <p:nvSpPr>
          <p:cNvPr id="481" name="Google Shape;481;p55"/>
          <p:cNvSpPr txBox="1"/>
          <p:nvPr/>
        </p:nvSpPr>
        <p:spPr>
          <a:xfrm>
            <a:off x="4460790" y="1529825"/>
            <a:ext cx="7027018" cy="5262939"/>
          </a:xfrm>
          <a:prstGeom prst="rect">
            <a:avLst/>
          </a:prstGeom>
          <a:noFill/>
          <a:ln>
            <a:noFill/>
          </a:ln>
        </p:spPr>
        <p:txBody>
          <a:bodyPr spcFirstLastPara="1" wrap="square" lIns="91425" tIns="45700" rIns="91425" bIns="45700" anchor="t" anchorCtr="0">
            <a:spAutoFit/>
          </a:bodyPr>
          <a:lstStyle/>
          <a:p>
            <a:pPr marL="457200" lvl="0" indent="-457200" algn="just">
              <a:buSzPts val="3200"/>
              <a:buFont typeface="Arial"/>
              <a:buChar char="▪"/>
            </a:pPr>
            <a:r>
              <a:rPr lang="en-US" sz="2800" dirty="0">
                <a:solidFill>
                  <a:schemeClr val="dk1"/>
                </a:solidFill>
                <a:latin typeface="Open Sans"/>
              </a:rPr>
              <a:t>Identify and overcome language barriers. </a:t>
            </a:r>
            <a:endParaRPr sz="2800" dirty="0">
              <a:solidFill>
                <a:schemeClr val="dk1"/>
              </a:solidFill>
              <a:latin typeface="Open Sans"/>
            </a:endParaRPr>
          </a:p>
          <a:p>
            <a:pPr marL="457200" lvl="0" indent="-457200" algn="just">
              <a:buSzPts val="3200"/>
              <a:buFont typeface="Arial"/>
              <a:buChar char="▪"/>
            </a:pPr>
            <a:r>
              <a:rPr lang="en-US" sz="2800" dirty="0">
                <a:solidFill>
                  <a:schemeClr val="dk1"/>
                </a:solidFill>
                <a:latin typeface="Open Sans"/>
              </a:rPr>
              <a:t>Identify yourself as a rescuer, projecting confidence and calm in your voice and choice of words. </a:t>
            </a:r>
            <a:endParaRPr sz="2800" dirty="0">
              <a:solidFill>
                <a:schemeClr val="dk1"/>
              </a:solidFill>
              <a:latin typeface="Open Sans"/>
            </a:endParaRPr>
          </a:p>
          <a:p>
            <a:pPr marL="457200" lvl="0" indent="-457200" algn="just">
              <a:buSzPts val="3200"/>
              <a:buFont typeface="Arial"/>
              <a:buChar char="▪"/>
            </a:pPr>
            <a:r>
              <a:rPr lang="en-US" sz="2800" dirty="0">
                <a:solidFill>
                  <a:schemeClr val="dk1"/>
                </a:solidFill>
                <a:latin typeface="Open Sans"/>
              </a:rPr>
              <a:t>Obtain the following information: </a:t>
            </a:r>
            <a:endParaRPr sz="2800" dirty="0">
              <a:solidFill>
                <a:schemeClr val="dk1"/>
              </a:solidFill>
              <a:latin typeface="Open Sans"/>
            </a:endParaRPr>
          </a:p>
          <a:p>
            <a:pPr marL="457200" lvl="0" indent="-457200" algn="just">
              <a:buSzPts val="3200"/>
              <a:buFont typeface="Arial"/>
              <a:buChar char="▪"/>
            </a:pPr>
            <a:r>
              <a:rPr lang="en-US" sz="2800" dirty="0">
                <a:solidFill>
                  <a:schemeClr val="dk1"/>
                </a:solidFill>
                <a:latin typeface="Open Sans"/>
              </a:rPr>
              <a:t>Name </a:t>
            </a:r>
            <a:endParaRPr sz="2800" dirty="0">
              <a:solidFill>
                <a:schemeClr val="dk1"/>
              </a:solidFill>
              <a:latin typeface="Open Sans"/>
            </a:endParaRPr>
          </a:p>
          <a:p>
            <a:pPr marL="457200" lvl="0" indent="-457200" algn="just">
              <a:buSzPts val="3200"/>
              <a:buFont typeface="Arial"/>
              <a:buChar char="▪"/>
            </a:pPr>
            <a:r>
              <a:rPr lang="en-US" sz="2800" dirty="0">
                <a:solidFill>
                  <a:schemeClr val="dk1"/>
                </a:solidFill>
                <a:latin typeface="Open Sans"/>
              </a:rPr>
              <a:t>Adult or child (approximate age) </a:t>
            </a:r>
            <a:endParaRPr sz="2800" dirty="0">
              <a:solidFill>
                <a:schemeClr val="dk1"/>
              </a:solidFill>
              <a:latin typeface="Open Sans"/>
            </a:endParaRPr>
          </a:p>
          <a:p>
            <a:pPr marL="457200" lvl="0" indent="-457200" algn="just">
              <a:buSzPts val="3200"/>
              <a:buFont typeface="Arial"/>
              <a:buChar char="▪"/>
            </a:pPr>
            <a:r>
              <a:rPr lang="en-US" sz="2800" dirty="0">
                <a:solidFill>
                  <a:schemeClr val="dk1"/>
                </a:solidFill>
                <a:latin typeface="Open Sans"/>
              </a:rPr>
              <a:t>Type and extent of injury </a:t>
            </a:r>
            <a:endParaRPr sz="2800" dirty="0">
              <a:solidFill>
                <a:schemeClr val="dk1"/>
              </a:solidFill>
              <a:latin typeface="Open Sans"/>
            </a:endParaRPr>
          </a:p>
          <a:p>
            <a:pPr marL="457200" lvl="0" indent="-457200" algn="just">
              <a:buSzPts val="3200"/>
              <a:buFont typeface="Arial"/>
              <a:buChar char="▪"/>
            </a:pPr>
            <a:r>
              <a:rPr lang="en-US" sz="2800" dirty="0">
                <a:solidFill>
                  <a:schemeClr val="dk1"/>
                </a:solidFill>
                <a:latin typeface="Open Sans"/>
              </a:rPr>
              <a:t>Hydration status </a:t>
            </a:r>
            <a:endParaRPr sz="2800" dirty="0">
              <a:solidFill>
                <a:schemeClr val="dk1"/>
              </a:solidFill>
              <a:latin typeface="Open Sans"/>
            </a:endParaRPr>
          </a:p>
          <a:p>
            <a:pPr marL="457200" lvl="0" indent="-457200" algn="just">
              <a:buSzPts val="3200"/>
              <a:buFont typeface="Arial"/>
              <a:buChar char="▪"/>
            </a:pPr>
            <a:r>
              <a:rPr lang="en-US" sz="2800" dirty="0">
                <a:solidFill>
                  <a:schemeClr val="dk1"/>
                </a:solidFill>
                <a:latin typeface="Open Sans"/>
              </a:rPr>
              <a:t>Warmth </a:t>
            </a:r>
            <a:endParaRPr sz="2800" dirty="0">
              <a:solidFill>
                <a:schemeClr val="dk1"/>
              </a:solidFill>
              <a:latin typeface="Open Sans"/>
            </a:endParaRPr>
          </a:p>
          <a:p>
            <a:pPr marL="457200" lvl="0" indent="-457200" algn="just">
              <a:buSzPts val="3200"/>
              <a:buFont typeface="Arial"/>
              <a:buChar char="▪"/>
            </a:pPr>
            <a:r>
              <a:rPr lang="en-US" sz="2800" dirty="0">
                <a:solidFill>
                  <a:schemeClr val="dk1"/>
                </a:solidFill>
                <a:latin typeface="Open Sans"/>
              </a:rPr>
              <a:t>Degree of confinement</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87" name="Google Shape;48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42</a:t>
            </a:fld>
            <a:endParaRPr/>
          </a:p>
        </p:txBody>
      </p:sp>
      <p:sp>
        <p:nvSpPr>
          <p:cNvPr id="488" name="Google Shape;488;p56"/>
          <p:cNvSpPr txBox="1"/>
          <p:nvPr/>
        </p:nvSpPr>
        <p:spPr>
          <a:xfrm>
            <a:off x="367006" y="2013481"/>
            <a:ext cx="3826925" cy="3785611"/>
          </a:xfrm>
          <a:prstGeom prst="rect">
            <a:avLst/>
          </a:prstGeom>
          <a:noFill/>
          <a:ln>
            <a:noFill/>
          </a:ln>
        </p:spPr>
        <p:txBody>
          <a:bodyPr spcFirstLastPara="1" wrap="square" lIns="91425" tIns="45700" rIns="91425" bIns="45700" anchor="t" anchorCtr="0">
            <a:spAutoFit/>
          </a:bodyPr>
          <a:lstStyle/>
          <a:p>
            <a:pPr marL="0" lvl="0" indent="0" algn="ctr">
              <a:buSzPts val="3600"/>
              <a:buFont typeface="Arial"/>
              <a:buNone/>
            </a:pPr>
            <a:r>
              <a:rPr lang="en-US" sz="4000" b="1" dirty="0">
                <a:solidFill>
                  <a:srgbClr val="FF0000"/>
                </a:solidFill>
                <a:latin typeface="Open Sans" panose="020B0606030504020204"/>
              </a:rPr>
              <a:t>STEPS FOR INITIAL CONTACT WITH A LOCATED VICTIM</a:t>
            </a:r>
          </a:p>
        </p:txBody>
      </p:sp>
      <p:sp>
        <p:nvSpPr>
          <p:cNvPr id="489" name="Google Shape;489;p56"/>
          <p:cNvSpPr txBox="1"/>
          <p:nvPr/>
        </p:nvSpPr>
        <p:spPr>
          <a:xfrm>
            <a:off x="4631070" y="1620608"/>
            <a:ext cx="7095965" cy="4324220"/>
          </a:xfrm>
          <a:prstGeom prst="rect">
            <a:avLst/>
          </a:prstGeom>
          <a:noFill/>
          <a:ln>
            <a:noFill/>
          </a:ln>
        </p:spPr>
        <p:txBody>
          <a:bodyPr spcFirstLastPara="1" wrap="square" lIns="91425" tIns="45700" rIns="91425" bIns="45700" anchor="t" anchorCtr="0">
            <a:spAutoFit/>
          </a:bodyPr>
          <a:lstStyle/>
          <a:p>
            <a:pPr marL="457200" indent="-457200" algn="just">
              <a:buSzPts val="3200"/>
              <a:buFont typeface="Arial"/>
              <a:buChar char="▪"/>
            </a:pPr>
            <a:r>
              <a:rPr lang="en-US" sz="2500" dirty="0">
                <a:solidFill>
                  <a:schemeClr val="dk1"/>
                </a:solidFill>
                <a:latin typeface="Open Sans"/>
              </a:rPr>
              <a:t>Provide emergency medical treatment as quickly as possible.</a:t>
            </a:r>
            <a:endParaRPr sz="2500" dirty="0">
              <a:solidFill>
                <a:schemeClr val="dk1"/>
              </a:solidFill>
              <a:latin typeface="Open Sans"/>
            </a:endParaRPr>
          </a:p>
          <a:p>
            <a:pPr marL="457200" indent="-457200" algn="just">
              <a:buSzPts val="3200"/>
              <a:buFont typeface="Arial"/>
              <a:buChar char="▪"/>
            </a:pPr>
            <a:r>
              <a:rPr lang="en-US" sz="2500" dirty="0">
                <a:solidFill>
                  <a:schemeClr val="dk1"/>
                </a:solidFill>
                <a:latin typeface="Open Sans"/>
              </a:rPr>
              <a:t>Ask about other potential victims and their condition. </a:t>
            </a:r>
            <a:endParaRPr sz="2500" dirty="0">
              <a:solidFill>
                <a:schemeClr val="dk1"/>
              </a:solidFill>
              <a:latin typeface="Open Sans"/>
            </a:endParaRPr>
          </a:p>
          <a:p>
            <a:pPr marL="457200" indent="-457200" algn="just">
              <a:buSzPts val="3200"/>
              <a:buFont typeface="Arial"/>
              <a:buChar char="▪"/>
            </a:pPr>
            <a:r>
              <a:rPr lang="en-US" sz="2500" dirty="0">
                <a:solidFill>
                  <a:schemeClr val="dk1"/>
                </a:solidFill>
                <a:latin typeface="Open Sans"/>
              </a:rPr>
              <a:t>Inform the victim of rescue operations. </a:t>
            </a:r>
            <a:endParaRPr sz="2500" dirty="0">
              <a:solidFill>
                <a:schemeClr val="dk1"/>
              </a:solidFill>
              <a:latin typeface="Open Sans"/>
            </a:endParaRPr>
          </a:p>
          <a:p>
            <a:pPr marL="457200" indent="-457200" algn="just">
              <a:buSzPts val="3200"/>
              <a:buFont typeface="Arial"/>
              <a:buChar char="▪"/>
            </a:pPr>
            <a:r>
              <a:rPr lang="en-US" sz="2500" dirty="0">
                <a:solidFill>
                  <a:schemeClr val="dk1"/>
                </a:solidFill>
                <a:latin typeface="Open Sans"/>
              </a:rPr>
              <a:t>Inform the victim if you have to leave for short periods. </a:t>
            </a:r>
            <a:endParaRPr sz="2500" dirty="0">
              <a:solidFill>
                <a:schemeClr val="dk1"/>
              </a:solidFill>
              <a:latin typeface="Open Sans"/>
            </a:endParaRPr>
          </a:p>
          <a:p>
            <a:pPr marL="457200" indent="-457200" algn="just">
              <a:buSzPts val="3200"/>
              <a:buFont typeface="Arial"/>
              <a:buChar char="▪"/>
            </a:pPr>
            <a:r>
              <a:rPr lang="en-US" sz="2500" dirty="0">
                <a:solidFill>
                  <a:schemeClr val="dk1"/>
                </a:solidFill>
                <a:latin typeface="Open Sans"/>
              </a:rPr>
              <a:t>Provide protection from the environment as much as possible. </a:t>
            </a:r>
            <a:endParaRPr sz="2500" dirty="0">
              <a:solidFill>
                <a:schemeClr val="dk1"/>
              </a:solidFill>
              <a:latin typeface="Open Sans"/>
            </a:endParaRPr>
          </a:p>
          <a:p>
            <a:pPr marL="457200" indent="-457200" algn="just">
              <a:buSzPts val="3200"/>
              <a:buFont typeface="Arial"/>
              <a:buChar char="▪"/>
            </a:pPr>
            <a:r>
              <a:rPr lang="en-US" sz="2500" dirty="0">
                <a:solidFill>
                  <a:schemeClr val="dk1"/>
                </a:solidFill>
                <a:latin typeface="Open Sans"/>
              </a:rPr>
              <a:t>Consider direct or indirect intervention of a relative or friend, etc.</a:t>
            </a:r>
            <a:endParaRPr sz="25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495" name="Google Shape;49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43</a:t>
            </a:fld>
            <a:endParaRPr/>
          </a:p>
        </p:txBody>
      </p:sp>
      <p:sp>
        <p:nvSpPr>
          <p:cNvPr id="496" name="Google Shape;496;p57"/>
          <p:cNvSpPr txBox="1"/>
          <p:nvPr/>
        </p:nvSpPr>
        <p:spPr>
          <a:xfrm>
            <a:off x="566850" y="1944988"/>
            <a:ext cx="3530541" cy="1938952"/>
          </a:xfrm>
          <a:prstGeom prst="rect">
            <a:avLst/>
          </a:prstGeom>
          <a:noFill/>
          <a:ln>
            <a:noFill/>
          </a:ln>
        </p:spPr>
        <p:txBody>
          <a:bodyPr spcFirstLastPara="1" wrap="square" lIns="91425" tIns="45700" rIns="91425" bIns="45700" anchor="t" anchorCtr="0">
            <a:spAutoFit/>
          </a:bodyPr>
          <a:lstStyle/>
          <a:p>
            <a:pPr algn="ctr">
              <a:buSzPts val="3600"/>
            </a:pPr>
            <a:r>
              <a:rPr lang="en-US" sz="4000" b="1" dirty="0">
                <a:solidFill>
                  <a:srgbClr val="FF0000"/>
                </a:solidFill>
                <a:latin typeface="Open Sans" panose="020B0606030504020204"/>
              </a:rPr>
              <a:t>IMPROVISED SEARCH EQUIPMENT</a:t>
            </a:r>
          </a:p>
        </p:txBody>
      </p:sp>
      <p:sp>
        <p:nvSpPr>
          <p:cNvPr id="497" name="Google Shape;497;p57"/>
          <p:cNvSpPr txBox="1"/>
          <p:nvPr/>
        </p:nvSpPr>
        <p:spPr>
          <a:xfrm>
            <a:off x="4882718" y="1552539"/>
            <a:ext cx="6523956" cy="447810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Acoustic detection (use to amplify sound through a crack or opening in a building) </a:t>
            </a:r>
            <a:endParaRPr sz="3200" dirty="0">
              <a:latin typeface="Open Sans" panose="020B0606030504020204" pitchFamily="34" charset="0"/>
              <a:ea typeface="Open Sans" panose="020B0606030504020204" pitchFamily="34" charset="0"/>
              <a:cs typeface="Open Sans" panose="020B0606030504020204" pitchFamily="34" charset="0"/>
            </a:endParaRPr>
          </a:p>
          <a:p>
            <a:pPr marL="457200" lvl="0" indent="-457200" algn="just">
              <a:buSzPts val="3200"/>
              <a:buFont typeface="Arial"/>
              <a:buChar char="▪"/>
            </a:pPr>
            <a:r>
              <a:rPr lang="en-US" sz="2500" dirty="0">
                <a:solidFill>
                  <a:schemeClr val="dk1"/>
                </a:solidFill>
                <a:latin typeface="Open Sans"/>
              </a:rPr>
              <a:t>Stethoscope </a:t>
            </a:r>
            <a:endParaRPr sz="2500" dirty="0">
              <a:solidFill>
                <a:schemeClr val="dk1"/>
              </a:solidFill>
              <a:latin typeface="Open Sans"/>
            </a:endParaRPr>
          </a:p>
          <a:p>
            <a:pPr marL="457200" lvl="0" indent="-457200" algn="just">
              <a:buSzPts val="3200"/>
              <a:buFont typeface="Arial"/>
              <a:buChar char="▪"/>
            </a:pPr>
            <a:r>
              <a:rPr lang="en-US" sz="2500" dirty="0">
                <a:solidFill>
                  <a:schemeClr val="dk1"/>
                </a:solidFill>
                <a:latin typeface="Open Sans"/>
              </a:rPr>
              <a:t>Recorder with microphone mounted on a pole </a:t>
            </a:r>
            <a:endParaRPr sz="2500" dirty="0">
              <a:solidFill>
                <a:schemeClr val="dk1"/>
              </a:solidFill>
              <a:latin typeface="Open Sans"/>
            </a:endParaRPr>
          </a:p>
          <a:p>
            <a:pPr marL="457200" marR="0" lvl="0" indent="-254000" algn="just" rtl="0">
              <a:spcBef>
                <a:spcPts val="0"/>
              </a:spcBef>
              <a:spcAft>
                <a:spcPts val="0"/>
              </a:spcAft>
              <a:buClr>
                <a:schemeClr val="dk1"/>
              </a:buClr>
              <a:buSzPts val="3200"/>
              <a:buFont typeface="Noto Sans Symbols"/>
              <a:buNone/>
            </a:pPr>
            <a:endParaRPr sz="3200" dirty="0">
              <a:solidFill>
                <a:schemeClr val="dk1"/>
              </a:solidFill>
              <a:latin typeface="Arial"/>
              <a:ea typeface="Arial"/>
              <a:cs typeface="Arial"/>
              <a:sym typeface="Arial"/>
            </a:endParaRPr>
          </a:p>
          <a:p>
            <a:pPr marL="0" marR="0" lvl="0" indent="0" algn="just" rtl="0">
              <a:spcBef>
                <a:spcPts val="0"/>
              </a:spcBef>
              <a:spcAft>
                <a:spcPts val="0"/>
              </a:spcAft>
              <a:buNone/>
            </a:pPr>
            <a:r>
              <a:rPr lang="en-US" sz="32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Visual detection</a:t>
            </a:r>
            <a:r>
              <a:rPr lang="en-US" sz="3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t>
            </a:r>
            <a:endParaRPr dirty="0">
              <a:latin typeface="Open Sans" panose="020B0606030504020204" pitchFamily="34" charset="0"/>
              <a:ea typeface="Open Sans" panose="020B0606030504020204" pitchFamily="34" charset="0"/>
              <a:cs typeface="Open Sans" panose="020B0606030504020204" pitchFamily="34" charset="0"/>
            </a:endParaRPr>
          </a:p>
          <a:p>
            <a:pPr marL="457200" indent="-457200" algn="just">
              <a:buSzPts val="3200"/>
              <a:buFont typeface="Arial"/>
              <a:buChar char="▪"/>
            </a:pPr>
            <a:r>
              <a:rPr lang="en-US" sz="2500" dirty="0">
                <a:solidFill>
                  <a:schemeClr val="dk1"/>
                </a:solidFill>
                <a:latin typeface="Open Sans"/>
              </a:rPr>
              <a:t>Telescopic mirror with illumination </a:t>
            </a:r>
            <a:endParaRPr sz="2500" dirty="0">
              <a:solidFill>
                <a:schemeClr val="dk1"/>
              </a:solidFill>
              <a:latin typeface="Open Sans"/>
            </a:endParaRPr>
          </a:p>
          <a:p>
            <a:pPr marL="457200" indent="-457200" algn="just">
              <a:buSzPts val="3200"/>
              <a:buFont typeface="Arial"/>
              <a:buChar char="▪"/>
            </a:pPr>
            <a:r>
              <a:rPr lang="en-US" sz="2500" dirty="0">
                <a:solidFill>
                  <a:schemeClr val="dk1"/>
                </a:solidFill>
                <a:latin typeface="Open Sans"/>
              </a:rPr>
              <a:t>Common video camera</a:t>
            </a:r>
            <a:endParaRPr sz="25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503" name="Google Shape;50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44</a:t>
            </a:fld>
            <a:endParaRPr/>
          </a:p>
        </p:txBody>
      </p:sp>
      <p:sp>
        <p:nvSpPr>
          <p:cNvPr id="504" name="Google Shape;504;p58"/>
          <p:cNvSpPr txBox="1"/>
          <p:nvPr/>
        </p:nvSpPr>
        <p:spPr>
          <a:xfrm>
            <a:off x="281352" y="2565191"/>
            <a:ext cx="4026877" cy="1938952"/>
          </a:xfrm>
          <a:prstGeom prst="rect">
            <a:avLst/>
          </a:prstGeom>
          <a:noFill/>
          <a:ln>
            <a:noFill/>
          </a:ln>
        </p:spPr>
        <p:txBody>
          <a:bodyPr spcFirstLastPara="1" wrap="square" lIns="91425" tIns="45700" rIns="91425" bIns="45700" anchor="t" anchorCtr="0">
            <a:spAutoFit/>
          </a:bodyPr>
          <a:lstStyle/>
          <a:p>
            <a:pPr marL="0" lvl="0" indent="0" algn="ctr">
              <a:buSzPts val="3600"/>
              <a:buFont typeface="Arial"/>
              <a:buNone/>
            </a:pPr>
            <a:r>
              <a:rPr lang="en-US" sz="4000" b="1" dirty="0">
                <a:solidFill>
                  <a:srgbClr val="FF0000"/>
                </a:solidFill>
                <a:latin typeface="Open Sans" panose="020B0606030504020204"/>
              </a:rPr>
              <a:t>IMPROVISED SEARCH EQUIPMENT</a:t>
            </a:r>
          </a:p>
        </p:txBody>
      </p:sp>
      <p:sp>
        <p:nvSpPr>
          <p:cNvPr id="505" name="Google Shape;505;p58"/>
          <p:cNvSpPr txBox="1"/>
          <p:nvPr/>
        </p:nvSpPr>
        <p:spPr>
          <a:xfrm>
            <a:off x="4997956" y="2132017"/>
            <a:ext cx="6948275" cy="2231340"/>
          </a:xfrm>
          <a:prstGeom prst="rect">
            <a:avLst/>
          </a:prstGeom>
          <a:noFill/>
          <a:ln>
            <a:noFill/>
          </a:ln>
        </p:spPr>
        <p:txBody>
          <a:bodyPr spcFirstLastPara="1" wrap="square" lIns="91425" tIns="45700" rIns="91425" bIns="45700" anchor="t" anchorCtr="0">
            <a:spAutoFit/>
          </a:bodyPr>
          <a:lstStyle/>
          <a:p>
            <a:pPr>
              <a:buSzPts val="3600"/>
            </a:pPr>
            <a:r>
              <a:rPr lang="en-US" sz="3200" b="1" dirty="0">
                <a:solidFill>
                  <a:srgbClr val="FF0000"/>
                </a:solidFill>
                <a:latin typeface="Open Sans" panose="020B0606030504020204"/>
              </a:rPr>
              <a:t>Sound transmission </a:t>
            </a:r>
            <a:endParaRPr sz="3200" b="1" dirty="0">
              <a:solidFill>
                <a:srgbClr val="FF0000"/>
              </a:solidFill>
              <a:latin typeface="Open Sans" panose="020B0606030504020204"/>
            </a:endParaRPr>
          </a:p>
          <a:p>
            <a:pPr marL="457200" lvl="0" indent="-457200" algn="just">
              <a:buSzPts val="3200"/>
              <a:buFont typeface="Arial"/>
              <a:buChar char="▪"/>
            </a:pPr>
            <a:r>
              <a:rPr lang="en-US" sz="2500" dirty="0">
                <a:solidFill>
                  <a:schemeClr val="dk1"/>
                </a:solidFill>
                <a:latin typeface="Open Sans"/>
              </a:rPr>
              <a:t>Loudspeaker mounted on an extension, with microphone .</a:t>
            </a:r>
            <a:endParaRPr sz="2500" dirty="0">
              <a:solidFill>
                <a:schemeClr val="dk1"/>
              </a:solidFill>
              <a:latin typeface="Open Sans"/>
            </a:endParaRPr>
          </a:p>
          <a:p>
            <a:pPr marL="457200" lvl="0" indent="-457200" algn="just">
              <a:buSzPts val="3200"/>
              <a:buFont typeface="Arial"/>
              <a:buChar char="▪"/>
            </a:pPr>
            <a:r>
              <a:rPr lang="en-US" sz="2500" dirty="0">
                <a:solidFill>
                  <a:schemeClr val="dk1"/>
                </a:solidFill>
                <a:latin typeface="Open Sans"/>
              </a:rPr>
              <a:t>Portable radios</a:t>
            </a:r>
            <a:endParaRPr sz="3200" dirty="0">
              <a:solidFill>
                <a:schemeClr val="dk1"/>
              </a:solidFill>
              <a:latin typeface="Arial"/>
              <a:ea typeface="Arial"/>
              <a:cs typeface="Arial"/>
              <a:sym typeface="Arial"/>
            </a:endParaRPr>
          </a:p>
          <a:p>
            <a:pPr marL="0" lvl="0" indent="0">
              <a:buSzPts val="3600"/>
              <a:buFont typeface="Arial"/>
              <a:buNone/>
            </a:pPr>
            <a:r>
              <a:rPr lang="en-US" sz="3200" b="1" dirty="0">
                <a:solidFill>
                  <a:srgbClr val="C00000"/>
                </a:solidFill>
                <a:latin typeface="Open Sans" panose="020B0606030504020204"/>
              </a:rPr>
              <a:t>Other</a:t>
            </a:r>
            <a:endParaRPr sz="3200" b="1" dirty="0">
              <a:solidFill>
                <a:srgbClr val="C00000"/>
              </a:solidFill>
              <a:latin typeface="Open Sans" panose="020B0606030504020204"/>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9"/>
          <p:cNvSpPr txBox="1">
            <a:spLocks noGrp="1"/>
          </p:cNvSpPr>
          <p:nvPr>
            <p:ph type="title"/>
          </p:nvPr>
        </p:nvSpPr>
        <p:spPr>
          <a:xfrm>
            <a:off x="408904" y="2512382"/>
            <a:ext cx="2057504" cy="864400"/>
          </a:xfrm>
          <a:prstGeom prst="rect">
            <a:avLst/>
          </a:prstGeom>
          <a:noFill/>
          <a:ln>
            <a:noFill/>
          </a:ln>
        </p:spPr>
        <p:txBody>
          <a:bodyPr spcFirstLastPara="1" wrap="square" lIns="91425" tIns="45700" rIns="91425" bIns="45700" anchor="ctr" anchorCtr="0">
            <a:normAutofit fontScale="90000"/>
          </a:bodyPr>
          <a:lstStyle/>
          <a:p>
            <a:pPr>
              <a:lnSpc>
                <a:spcPct val="100000"/>
              </a:lnSpc>
              <a:buClr>
                <a:srgbClr val="000000"/>
              </a:buClr>
              <a:buSzPts val="3600"/>
            </a:pPr>
            <a:r>
              <a:rPr lang="en-US" sz="4000" b="1" dirty="0">
                <a:solidFill>
                  <a:srgbClr val="FF0000"/>
                </a:solidFill>
                <a:latin typeface="Open Sans" panose="020B0606030504020204"/>
                <a:ea typeface="Arial"/>
                <a:cs typeface="Arial"/>
                <a:sym typeface="Arial"/>
              </a:rPr>
              <a:t>REVIEW </a:t>
            </a:r>
          </a:p>
        </p:txBody>
      </p:sp>
      <p:sp>
        <p:nvSpPr>
          <p:cNvPr id="511" name="Google Shape;511;p59"/>
          <p:cNvSpPr txBox="1">
            <a:spLocks noGrp="1"/>
          </p:cNvSpPr>
          <p:nvPr>
            <p:ph type="body" idx="1"/>
          </p:nvPr>
        </p:nvSpPr>
        <p:spPr>
          <a:xfrm>
            <a:off x="3359696" y="2215405"/>
            <a:ext cx="8686800" cy="4525963"/>
          </a:xfrm>
          <a:prstGeom prst="rect">
            <a:avLst/>
          </a:prstGeom>
          <a:noFill/>
          <a:ln>
            <a:noFill/>
          </a:ln>
        </p:spPr>
        <p:txBody>
          <a:bodyPr spcFirstLastPara="1" wrap="square" lIns="91425" tIns="45700" rIns="91425" bIns="45700" anchor="t" anchorCtr="0">
            <a:noAutofit/>
          </a:bodyPr>
          <a:lstStyle/>
          <a:p>
            <a:pPr lvl="0" indent="-457200" algn="just">
              <a:lnSpc>
                <a:spcPct val="100000"/>
              </a:lnSpc>
              <a:spcBef>
                <a:spcPts val="0"/>
              </a:spcBef>
              <a:buClr>
                <a:srgbClr val="000000"/>
              </a:buClr>
              <a:buSzPts val="3200"/>
              <a:buFont typeface="Arial"/>
              <a:buChar char="▪"/>
            </a:pPr>
            <a:r>
              <a:rPr lang="en-US" sz="2500" dirty="0">
                <a:latin typeface="Open Sans"/>
                <a:ea typeface="Arial"/>
                <a:cs typeface="Arial"/>
                <a:sym typeface="Arial"/>
              </a:rPr>
              <a:t>Define search and location and describe its importance in the success of a CSSR operation. </a:t>
            </a:r>
            <a:endParaRPr sz="2500" dirty="0">
              <a:latin typeface="Open Sans"/>
              <a:ea typeface="Arial"/>
              <a:cs typeface="Arial"/>
              <a:sym typeface="Arial"/>
            </a:endParaRPr>
          </a:p>
          <a:p>
            <a:pPr lvl="0" indent="-457200" algn="just">
              <a:lnSpc>
                <a:spcPct val="100000"/>
              </a:lnSpc>
              <a:spcBef>
                <a:spcPts val="0"/>
              </a:spcBef>
              <a:buClr>
                <a:srgbClr val="000000"/>
              </a:buClr>
              <a:buSzPts val="3200"/>
              <a:buFont typeface="Arial"/>
              <a:buChar char="▪"/>
            </a:pPr>
            <a:endParaRPr sz="2500" dirty="0">
              <a:latin typeface="Open Sans"/>
              <a:ea typeface="Arial"/>
              <a:cs typeface="Arial"/>
              <a:sym typeface="Arial"/>
            </a:endParaRPr>
          </a:p>
          <a:p>
            <a:pPr lvl="0" indent="-457200" algn="just">
              <a:lnSpc>
                <a:spcPct val="100000"/>
              </a:lnSpc>
              <a:spcBef>
                <a:spcPts val="0"/>
              </a:spcBef>
              <a:buClr>
                <a:srgbClr val="000000"/>
              </a:buClr>
              <a:buSzPts val="3200"/>
              <a:buFont typeface="Arial"/>
              <a:buChar char="▪"/>
            </a:pPr>
            <a:r>
              <a:rPr lang="en-US" sz="2500" dirty="0">
                <a:latin typeface="Open Sans"/>
                <a:ea typeface="Arial"/>
                <a:cs typeface="Arial"/>
                <a:sym typeface="Arial"/>
              </a:rPr>
              <a:t>Describe the composition of a search team and the basic equipment used. </a:t>
            </a:r>
            <a:endParaRPr sz="2500" dirty="0">
              <a:latin typeface="Open Sans"/>
              <a:ea typeface="Arial"/>
              <a:cs typeface="Arial"/>
              <a:sym typeface="Arial"/>
            </a:endParaRPr>
          </a:p>
          <a:p>
            <a:pPr lvl="0" indent="-457200" algn="just">
              <a:lnSpc>
                <a:spcPct val="100000"/>
              </a:lnSpc>
              <a:spcBef>
                <a:spcPts val="0"/>
              </a:spcBef>
              <a:buClr>
                <a:srgbClr val="000000"/>
              </a:buClr>
              <a:buSzPts val="3200"/>
              <a:buFont typeface="Arial"/>
              <a:buChar char="▪"/>
            </a:pPr>
            <a:endParaRPr sz="2500" dirty="0">
              <a:latin typeface="Open Sans"/>
              <a:ea typeface="Arial"/>
              <a:cs typeface="Arial"/>
              <a:sym typeface="Arial"/>
            </a:endParaRPr>
          </a:p>
          <a:p>
            <a:pPr lvl="0" indent="-457200" algn="just">
              <a:lnSpc>
                <a:spcPct val="100000"/>
              </a:lnSpc>
              <a:spcBef>
                <a:spcPts val="0"/>
              </a:spcBef>
              <a:buClr>
                <a:srgbClr val="000000"/>
              </a:buClr>
              <a:buSzPts val="3200"/>
              <a:buFont typeface="Arial"/>
              <a:buChar char="▪"/>
            </a:pPr>
            <a:r>
              <a:rPr lang="en-US" sz="2500" dirty="0">
                <a:latin typeface="Open Sans"/>
                <a:ea typeface="Arial"/>
                <a:cs typeface="Arial"/>
                <a:sym typeface="Arial"/>
              </a:rPr>
              <a:t>List and describe the steps for searching and locating. </a:t>
            </a:r>
            <a:endParaRPr sz="2500" dirty="0">
              <a:latin typeface="Open Sans"/>
              <a:ea typeface="Arial"/>
              <a:cs typeface="Arial"/>
              <a:sym typeface="Arial"/>
            </a:endParaRPr>
          </a:p>
        </p:txBody>
      </p:sp>
      <p:sp>
        <p:nvSpPr>
          <p:cNvPr id="512" name="Google Shape;5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513" name="Google Shape;51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45</a:t>
            </a:fld>
            <a:endParaRPr/>
          </a:p>
        </p:txBody>
      </p:sp>
      <p:sp>
        <p:nvSpPr>
          <p:cNvPr id="514" name="Google Shape;514;p59"/>
          <p:cNvSpPr txBox="1"/>
          <p:nvPr/>
        </p:nvSpPr>
        <p:spPr>
          <a:xfrm>
            <a:off x="4182453" y="1056273"/>
            <a:ext cx="6125496" cy="861734"/>
          </a:xfrm>
          <a:prstGeom prst="rect">
            <a:avLst/>
          </a:prstGeom>
          <a:noFill/>
          <a:ln>
            <a:noFill/>
          </a:ln>
        </p:spPr>
        <p:txBody>
          <a:bodyPr spcFirstLastPara="1" wrap="square" lIns="91425" tIns="45700" rIns="91425" bIns="45700" anchor="t" anchorCtr="0">
            <a:spAutoFit/>
          </a:bodyPr>
          <a:lstStyle/>
          <a:p>
            <a:pPr marL="457200" indent="-457200" algn="just">
              <a:buSzPts val="3200"/>
              <a:buFont typeface="Arial"/>
              <a:buChar char="▪"/>
            </a:pPr>
            <a:r>
              <a:rPr lang="en-US" sz="2500" dirty="0">
                <a:solidFill>
                  <a:schemeClr val="dk1"/>
                </a:solidFill>
                <a:latin typeface="Open Sans"/>
              </a:rPr>
              <a:t>Upon completing of this lesson, you are able to :-</a:t>
            </a:r>
            <a:endParaRPr sz="2500" dirty="0">
              <a:solidFill>
                <a:schemeClr val="dk1"/>
              </a:solidFill>
              <a:latin typeface="Open Sans"/>
            </a:endParaRPr>
          </a:p>
        </p:txBody>
      </p:sp>
      <p:sp>
        <p:nvSpPr>
          <p:cNvPr id="515" name="Google Shape;515;p59"/>
          <p:cNvSpPr/>
          <p:nvPr/>
        </p:nvSpPr>
        <p:spPr>
          <a:xfrm>
            <a:off x="2567608" y="2204864"/>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1</a:t>
            </a:r>
            <a:endParaRPr sz="4000" b="1">
              <a:solidFill>
                <a:srgbClr val="C00000"/>
              </a:solidFill>
              <a:latin typeface="Arial"/>
              <a:ea typeface="Arial"/>
              <a:cs typeface="Arial"/>
              <a:sym typeface="Arial"/>
            </a:endParaRPr>
          </a:p>
        </p:txBody>
      </p:sp>
      <p:sp>
        <p:nvSpPr>
          <p:cNvPr id="516" name="Google Shape;516;p59"/>
          <p:cNvSpPr/>
          <p:nvPr/>
        </p:nvSpPr>
        <p:spPr>
          <a:xfrm>
            <a:off x="2603538" y="3376782"/>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2</a:t>
            </a:r>
            <a:endParaRPr sz="4000" b="1">
              <a:solidFill>
                <a:srgbClr val="C00000"/>
              </a:solidFill>
              <a:latin typeface="Arial"/>
              <a:ea typeface="Arial"/>
              <a:cs typeface="Arial"/>
              <a:sym typeface="Arial"/>
            </a:endParaRPr>
          </a:p>
        </p:txBody>
      </p:sp>
      <p:sp>
        <p:nvSpPr>
          <p:cNvPr id="517" name="Google Shape;517;p59"/>
          <p:cNvSpPr/>
          <p:nvPr/>
        </p:nvSpPr>
        <p:spPr>
          <a:xfrm>
            <a:off x="2603538" y="4414132"/>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3</a:t>
            </a:r>
            <a:endParaRPr sz="4000" b="1">
              <a:solidFill>
                <a:srgbClr val="C00000"/>
              </a:solidFill>
              <a:latin typeface="Arial"/>
              <a:ea typeface="Arial"/>
              <a:cs typeface="Arial"/>
              <a:sym typeface="Arial"/>
            </a:endParaRPr>
          </a:p>
        </p:txBody>
      </p:sp>
      <p:pic>
        <p:nvPicPr>
          <p:cNvPr id="10" name="Picture 9"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11"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0"/>
          <p:cNvSpPr txBox="1">
            <a:spLocks noGrp="1"/>
          </p:cNvSpPr>
          <p:nvPr>
            <p:ph type="body" idx="1"/>
          </p:nvPr>
        </p:nvSpPr>
        <p:spPr>
          <a:xfrm>
            <a:off x="3742237" y="1411531"/>
            <a:ext cx="8263290" cy="60240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Arial"/>
              <a:ea typeface="Arial"/>
              <a:cs typeface="Arial"/>
              <a:sym typeface="Arial"/>
            </a:endParaRPr>
          </a:p>
          <a:p>
            <a:pPr marL="0" indent="0" algn="just">
              <a:lnSpc>
                <a:spcPct val="100000"/>
              </a:lnSpc>
              <a:spcBef>
                <a:spcPts val="0"/>
              </a:spcBef>
              <a:buClr>
                <a:srgbClr val="000000"/>
              </a:buClr>
              <a:buSzPts val="3200"/>
              <a:buNone/>
            </a:pPr>
            <a:r>
              <a:rPr lang="en-US" sz="2500" dirty="0">
                <a:latin typeface="Open Sans"/>
                <a:ea typeface="Arial"/>
                <a:cs typeface="Arial"/>
                <a:sym typeface="Arial"/>
              </a:rPr>
              <a:t>Define void space and identify probable locations in the four basic collapse patterns. </a:t>
            </a:r>
            <a:endParaRPr sz="2500" dirty="0">
              <a:latin typeface="Open Sans"/>
              <a:ea typeface="Arial"/>
              <a:cs typeface="Arial"/>
            </a:endParaRPr>
          </a:p>
          <a:p>
            <a:pPr indent="-457200" algn="just">
              <a:lnSpc>
                <a:spcPct val="100000"/>
              </a:lnSpc>
              <a:spcBef>
                <a:spcPts val="0"/>
              </a:spcBef>
              <a:buClr>
                <a:srgbClr val="000000"/>
              </a:buClr>
              <a:buSzPts val="3200"/>
              <a:buFont typeface="Arial"/>
              <a:buChar char="▪"/>
            </a:pPr>
            <a:endParaRPr sz="2500" dirty="0">
              <a:latin typeface="Open Sans"/>
              <a:ea typeface="Arial"/>
              <a:cs typeface="Arial"/>
              <a:sym typeface="Arial"/>
            </a:endParaRPr>
          </a:p>
          <a:p>
            <a:pPr marL="0" indent="0" algn="just">
              <a:lnSpc>
                <a:spcPct val="100000"/>
              </a:lnSpc>
              <a:spcBef>
                <a:spcPts val="0"/>
              </a:spcBef>
              <a:buClr>
                <a:srgbClr val="000000"/>
              </a:buClr>
              <a:buSzPts val="3200"/>
              <a:buNone/>
            </a:pPr>
            <a:r>
              <a:rPr lang="en-US" sz="2500" dirty="0">
                <a:latin typeface="Open Sans"/>
                <a:ea typeface="Arial"/>
                <a:cs typeface="Arial"/>
                <a:sym typeface="Arial"/>
              </a:rPr>
              <a:t>Describe the modes, types and patterns of conducting a search. </a:t>
            </a:r>
            <a:endParaRPr sz="2500" dirty="0">
              <a:latin typeface="Open Sans"/>
              <a:ea typeface="Arial"/>
              <a:cs typeface="Arial"/>
            </a:endParaRPr>
          </a:p>
          <a:p>
            <a:pPr indent="-457200" algn="just">
              <a:lnSpc>
                <a:spcPct val="100000"/>
              </a:lnSpc>
              <a:spcBef>
                <a:spcPts val="0"/>
              </a:spcBef>
              <a:buClr>
                <a:srgbClr val="000000"/>
              </a:buClr>
              <a:buSzPts val="3200"/>
              <a:buFont typeface="Arial"/>
              <a:buChar char="▪"/>
            </a:pPr>
            <a:endParaRPr sz="2500" dirty="0">
              <a:latin typeface="Open Sans"/>
              <a:ea typeface="Arial"/>
              <a:cs typeface="Arial"/>
              <a:sym typeface="Arial"/>
            </a:endParaRPr>
          </a:p>
          <a:p>
            <a:pPr marL="0" indent="0" algn="just">
              <a:lnSpc>
                <a:spcPct val="100000"/>
              </a:lnSpc>
              <a:spcBef>
                <a:spcPts val="0"/>
              </a:spcBef>
              <a:buClr>
                <a:srgbClr val="000000"/>
              </a:buClr>
              <a:buSzPts val="3200"/>
              <a:buNone/>
            </a:pPr>
            <a:r>
              <a:rPr lang="en-US" sz="2500" dirty="0">
                <a:latin typeface="Open Sans"/>
                <a:ea typeface="Arial"/>
                <a:cs typeface="Arial"/>
                <a:sym typeface="Arial"/>
              </a:rPr>
              <a:t>Demonstrate in two practical exercises the steps for a physical search and location, using two different patterns.</a:t>
            </a:r>
            <a:endParaRPr sz="2500" dirty="0">
              <a:latin typeface="Open Sans"/>
              <a:ea typeface="Arial"/>
              <a:cs typeface="Arial"/>
              <a:sym typeface="Arial"/>
            </a:endParaRPr>
          </a:p>
        </p:txBody>
      </p:sp>
      <p:sp>
        <p:nvSpPr>
          <p:cNvPr id="523" name="Google Shape;523;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524" name="Google Shape;52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46</a:t>
            </a:fld>
            <a:endParaRPr/>
          </a:p>
        </p:txBody>
      </p:sp>
      <p:sp>
        <p:nvSpPr>
          <p:cNvPr id="525" name="Google Shape;525;p60"/>
          <p:cNvSpPr/>
          <p:nvPr/>
        </p:nvSpPr>
        <p:spPr>
          <a:xfrm>
            <a:off x="2747273" y="1902252"/>
            <a:ext cx="641416"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dirty="0">
              <a:solidFill>
                <a:srgbClr val="C00000"/>
              </a:solidFill>
              <a:latin typeface="Arial"/>
              <a:ea typeface="Arial"/>
              <a:cs typeface="Arial"/>
              <a:sym typeface="Arial"/>
            </a:endParaRPr>
          </a:p>
        </p:txBody>
      </p:sp>
      <p:sp>
        <p:nvSpPr>
          <p:cNvPr id="526" name="Google Shape;526;p60"/>
          <p:cNvSpPr/>
          <p:nvPr/>
        </p:nvSpPr>
        <p:spPr>
          <a:xfrm>
            <a:off x="2747273" y="2932068"/>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lvl="0" indent="0">
              <a:buSzPts val="3600"/>
            </a:pPr>
            <a:r>
              <a:rPr lang="en-US" sz="4000" b="1" dirty="0">
                <a:solidFill>
                  <a:srgbClr val="C00000"/>
                </a:solidFill>
                <a:latin typeface="Open Sans" panose="020B0606030504020204"/>
              </a:rPr>
              <a:t>5</a:t>
            </a:r>
            <a:endParaRPr sz="4000" b="1" dirty="0">
              <a:solidFill>
                <a:srgbClr val="C00000"/>
              </a:solidFill>
              <a:latin typeface="Open Sans" panose="020B0606030504020204"/>
            </a:endParaRPr>
          </a:p>
        </p:txBody>
      </p:sp>
      <p:sp>
        <p:nvSpPr>
          <p:cNvPr id="527" name="Google Shape;527;p60"/>
          <p:cNvSpPr/>
          <p:nvPr/>
        </p:nvSpPr>
        <p:spPr>
          <a:xfrm>
            <a:off x="2791435" y="4109140"/>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6</a:t>
            </a:r>
            <a:endParaRPr sz="4000" b="1" dirty="0">
              <a:solidFill>
                <a:srgbClr val="C00000"/>
              </a:solidFill>
              <a:latin typeface="Arial"/>
              <a:ea typeface="Arial"/>
              <a:cs typeface="Arial"/>
              <a:sym typeface="Arial"/>
            </a:endParaRPr>
          </a:p>
        </p:txBody>
      </p:sp>
      <p:pic>
        <p:nvPicPr>
          <p:cNvPr id="8" name="Picture 7"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9"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7" y="3230214"/>
            <a:ext cx="4052325"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latin typeface="Open sans"/>
              </a:rPr>
              <a:t>Any question ? </a:t>
            </a:r>
          </a:p>
        </p:txBody>
      </p:sp>
      <p:sp>
        <p:nvSpPr>
          <p:cNvPr id="223" name="Ensure your safety and the safety of your crew, the patient, and bystanders…"/>
          <p:cNvSpPr txBox="1"/>
          <p:nvPr/>
        </p:nvSpPr>
        <p:spPr>
          <a:xfrm>
            <a:off x="5004915" y="1896739"/>
            <a:ext cx="7238167" cy="1156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4"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6"/>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4" y="112698"/>
            <a:ext cx="1115571" cy="1214299"/>
          </a:xfrm>
          <a:prstGeom prst="rect">
            <a:avLst/>
          </a:prstGeom>
        </p:spPr>
      </p:pic>
      <p:sp>
        <p:nvSpPr>
          <p:cNvPr id="8" name="Rectangle 7"/>
          <p:cNvSpPr/>
          <p:nvPr/>
        </p:nvSpPr>
        <p:spPr>
          <a:xfrm>
            <a:off x="0" y="6207360"/>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a:p>
        </p:txBody>
      </p:sp>
      <p:pic>
        <p:nvPicPr>
          <p:cNvPr id="3" name="Picture 2"/>
          <p:cNvPicPr>
            <a:picLocks noChangeAspect="1"/>
          </p:cNvPicPr>
          <p:nvPr/>
        </p:nvPicPr>
        <p:blipFill>
          <a:blip r:embed="rId5"/>
          <a:stretch>
            <a:fillRect/>
          </a:stretch>
        </p:blipFill>
        <p:spPr>
          <a:xfrm>
            <a:off x="6711442" y="1765970"/>
            <a:ext cx="3368693" cy="3368693"/>
          </a:xfrm>
          <a:prstGeom prst="rect">
            <a:avLst/>
          </a:prstGeom>
        </p:spPr>
      </p:pic>
      <p:pic>
        <p:nvPicPr>
          <p:cNvPr id="10" name="Picture 9"/>
          <p:cNvPicPr>
            <a:picLocks noChangeAspect="1"/>
          </p:cNvPicPr>
          <p:nvPr/>
        </p:nvPicPr>
        <p:blipFill>
          <a:blip r:embed="rId6"/>
          <a:stretch>
            <a:fillRect/>
          </a:stretch>
        </p:blipFill>
        <p:spPr>
          <a:xfrm>
            <a:off x="10817618" y="6619"/>
            <a:ext cx="1387082" cy="1227775"/>
          </a:xfrm>
          <a:prstGeom prst="rect">
            <a:avLst/>
          </a:prstGeom>
          <a:noFill/>
          <a:ln>
            <a:noFill/>
          </a:ln>
        </p:spPr>
      </p:pic>
      <p:pic>
        <p:nvPicPr>
          <p:cNvPr id="11" name="Picture 10"/>
          <p:cNvPicPr>
            <a:picLocks noChangeAspect="1"/>
          </p:cNvPicPr>
          <p:nvPr/>
        </p:nvPicPr>
        <p:blipFill>
          <a:blip r:embed="rId7"/>
          <a:stretch>
            <a:fillRect/>
          </a:stretch>
        </p:blipFill>
        <p:spPr>
          <a:xfrm>
            <a:off x="-12340" y="-26779"/>
            <a:ext cx="1709256" cy="1119067"/>
          </a:xfrm>
          <a:prstGeom prst="rect">
            <a:avLst/>
          </a:prstGeom>
          <a:noFill/>
          <a:ln>
            <a:noFill/>
          </a:ln>
        </p:spPr>
      </p:pic>
    </p:spTree>
    <p:extLst>
      <p:ext uri="{BB962C8B-B14F-4D97-AF65-F5344CB8AC3E}">
        <p14:creationId xmlns:p14="http://schemas.microsoft.com/office/powerpoint/2010/main" val="2222539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7" y="3230214"/>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marL="45720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4"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6"/>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5499" y="112698"/>
            <a:ext cx="1408346" cy="1214299"/>
          </a:xfrm>
          <a:prstGeom prst="rect">
            <a:avLst/>
          </a:prstGeom>
        </p:spPr>
      </p:pic>
      <p:pic>
        <p:nvPicPr>
          <p:cNvPr id="3" name="Picture 2"/>
          <p:cNvPicPr>
            <a:picLocks noChangeAspect="1"/>
          </p:cNvPicPr>
          <p:nvPr/>
        </p:nvPicPr>
        <p:blipFill>
          <a:blip r:embed="rId5"/>
          <a:stretch>
            <a:fillRect/>
          </a:stretch>
        </p:blipFill>
        <p:spPr>
          <a:xfrm>
            <a:off x="5372810" y="1255552"/>
            <a:ext cx="5659694" cy="4863183"/>
          </a:xfrm>
          <a:prstGeom prst="rect">
            <a:avLst/>
          </a:prstGeom>
        </p:spPr>
      </p:pic>
      <p:sp>
        <p:nvSpPr>
          <p:cNvPr id="9" name="Rectangle 8"/>
          <p:cNvSpPr/>
          <p:nvPr/>
        </p:nvSpPr>
        <p:spPr>
          <a:xfrm>
            <a:off x="0" y="6207360"/>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a:p>
        </p:txBody>
      </p:sp>
      <p:pic>
        <p:nvPicPr>
          <p:cNvPr id="10" name="Picture 9"/>
          <p:cNvPicPr>
            <a:picLocks noChangeAspect="1"/>
          </p:cNvPicPr>
          <p:nvPr/>
        </p:nvPicPr>
        <p:blipFill>
          <a:blip r:embed="rId6"/>
          <a:stretch>
            <a:fillRect/>
          </a:stretch>
        </p:blipFill>
        <p:spPr>
          <a:xfrm>
            <a:off x="1" y="0"/>
            <a:ext cx="1837592" cy="1234394"/>
          </a:xfrm>
          <a:prstGeom prst="rect">
            <a:avLst/>
          </a:prstGeom>
          <a:noFill/>
          <a:ln>
            <a:noFill/>
          </a:ln>
        </p:spPr>
      </p:pic>
      <p:pic>
        <p:nvPicPr>
          <p:cNvPr id="11" name="Picture 10"/>
          <p:cNvPicPr>
            <a:picLocks noChangeAspect="1"/>
          </p:cNvPicPr>
          <p:nvPr/>
        </p:nvPicPr>
        <p:blipFill>
          <a:blip r:embed="rId7"/>
          <a:stretch>
            <a:fillRect/>
          </a:stretch>
        </p:blipFill>
        <p:spPr>
          <a:xfrm>
            <a:off x="10682654" y="6619"/>
            <a:ext cx="1522046" cy="1227775"/>
          </a:xfrm>
          <a:prstGeom prst="rect">
            <a:avLst/>
          </a:prstGeom>
          <a:noFill/>
          <a:ln>
            <a:noFill/>
          </a:ln>
        </p:spPr>
      </p:pic>
      <p:pic>
        <p:nvPicPr>
          <p:cNvPr id="6" name="Picture 5">
            <a:extLst>
              <a:ext uri="{FF2B5EF4-FFF2-40B4-BE49-F238E27FC236}">
                <a16:creationId xmlns:a16="http://schemas.microsoft.com/office/drawing/2014/main" id="{B34CA96A-DBE4-90D4-F8B7-34DFA0DBB891}"/>
              </a:ext>
            </a:extLst>
          </p:cNvPr>
          <p:cNvPicPr>
            <a:picLocks noChangeAspect="1"/>
          </p:cNvPicPr>
          <p:nvPr/>
        </p:nvPicPr>
        <p:blipFill>
          <a:blip r:embed="rId7"/>
          <a:stretch>
            <a:fillRect/>
          </a:stretch>
        </p:blipFill>
        <p:spPr>
          <a:xfrm>
            <a:off x="5293116" y="1296545"/>
            <a:ext cx="5739388" cy="5349050"/>
          </a:xfrm>
          <a:prstGeom prst="rect">
            <a:avLst/>
          </a:prstGeom>
          <a:noFill/>
          <a:ln>
            <a:noFill/>
          </a:ln>
        </p:spPr>
      </p:pic>
    </p:spTree>
    <p:extLst>
      <p:ext uri="{BB962C8B-B14F-4D97-AF65-F5344CB8AC3E}">
        <p14:creationId xmlns:p14="http://schemas.microsoft.com/office/powerpoint/2010/main" val="384177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title"/>
          </p:nvPr>
        </p:nvSpPr>
        <p:spPr>
          <a:xfrm>
            <a:off x="3508131" y="4860857"/>
            <a:ext cx="8475785" cy="1335390"/>
          </a:xfrm>
          <a:prstGeom prst="rect">
            <a:avLst/>
          </a:prstGeom>
          <a:noFill/>
          <a:ln>
            <a:noFill/>
          </a:ln>
        </p:spPr>
        <p:txBody>
          <a:bodyPr spcFirstLastPara="1" wrap="square" lIns="91425" tIns="45700" rIns="91425" bIns="45700" anchor="ctr" anchorCtr="0">
            <a:normAutofit fontScale="90000"/>
          </a:bodyPr>
          <a:lstStyle/>
          <a:p>
            <a:pPr lvl="0" algn="just">
              <a:spcBef>
                <a:spcPts val="1000"/>
              </a:spcBef>
              <a:buSzPts val="3200"/>
            </a:pPr>
            <a:br>
              <a:rPr lang="en-US" sz="2800" b="1" dirty="0">
                <a:solidFill>
                  <a:srgbClr val="002060"/>
                </a:solidFill>
              </a:rPr>
            </a:br>
            <a:br>
              <a:rPr lang="en-US" sz="2800" b="1" dirty="0"/>
            </a:br>
            <a:r>
              <a:rPr lang="en-US" sz="2800" b="1" dirty="0"/>
              <a:t> </a:t>
            </a:r>
            <a:r>
              <a:rPr lang="en-US" sz="3200" dirty="0">
                <a:latin typeface="Arial"/>
                <a:ea typeface="Arial"/>
                <a:cs typeface="Arial"/>
                <a:sym typeface="Arial"/>
              </a:rPr>
              <a:t>(</a:t>
            </a:r>
            <a:r>
              <a:rPr lang="en-US" sz="2800" dirty="0">
                <a:latin typeface="Open Sans"/>
                <a:ea typeface="Arial"/>
                <a:cs typeface="Arial"/>
                <a:sym typeface="Arial"/>
              </a:rPr>
              <a:t>L) – squad members rotate positions as logistics person.</a:t>
            </a:r>
            <a:endParaRPr sz="2800" dirty="0">
              <a:latin typeface="Open Sans"/>
              <a:ea typeface="Arial"/>
              <a:cs typeface="Arial"/>
              <a:sym typeface="Arial"/>
            </a:endParaRPr>
          </a:p>
        </p:txBody>
      </p:sp>
      <p:sp>
        <p:nvSpPr>
          <p:cNvPr id="152" name="Google Shape;15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53" name="Google Shape;1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grpSp>
        <p:nvGrpSpPr>
          <p:cNvPr id="154" name="Google Shape;154;p19"/>
          <p:cNvGrpSpPr/>
          <p:nvPr/>
        </p:nvGrpSpPr>
        <p:grpSpPr>
          <a:xfrm>
            <a:off x="4325815" y="1287263"/>
            <a:ext cx="7507431" cy="3005550"/>
            <a:chOff x="1111860" y="283"/>
            <a:chExt cx="11398293" cy="2361633"/>
          </a:xfrm>
        </p:grpSpPr>
        <p:sp>
          <p:nvSpPr>
            <p:cNvPr id="155" name="Google Shape;155;p19"/>
            <p:cNvSpPr/>
            <p:nvPr/>
          </p:nvSpPr>
          <p:spPr>
            <a:xfrm>
              <a:off x="6811007" y="976164"/>
              <a:ext cx="4723265" cy="409870"/>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345A99"/>
              </a:solidFill>
              <a:prstDash val="solid"/>
              <a:miter lim="800000"/>
              <a:headEnd type="none" w="sm" len="sm"/>
              <a:tailEnd type="none" w="sm" len="sm"/>
            </a:ln>
          </p:spPr>
        </p:sp>
        <p:sp>
          <p:nvSpPr>
            <p:cNvPr id="156" name="Google Shape;156;p19"/>
            <p:cNvSpPr/>
            <p:nvPr/>
          </p:nvSpPr>
          <p:spPr>
            <a:xfrm>
              <a:off x="6811007" y="976164"/>
              <a:ext cx="2361632" cy="409870"/>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345A99"/>
              </a:solidFill>
              <a:prstDash val="solid"/>
              <a:miter lim="800000"/>
              <a:headEnd type="none" w="sm" len="sm"/>
              <a:tailEnd type="none" w="sm" len="sm"/>
            </a:ln>
          </p:spPr>
        </p:sp>
        <p:sp>
          <p:nvSpPr>
            <p:cNvPr id="157" name="Google Shape;157;p19"/>
            <p:cNvSpPr/>
            <p:nvPr/>
          </p:nvSpPr>
          <p:spPr>
            <a:xfrm>
              <a:off x="6765287" y="976164"/>
              <a:ext cx="91440" cy="409870"/>
            </a:xfrm>
            <a:custGeom>
              <a:avLst/>
              <a:gdLst/>
              <a:ahLst/>
              <a:cxnLst/>
              <a:rect l="l" t="t" r="r" b="b"/>
              <a:pathLst>
                <a:path w="120000" h="120000" extrusionOk="0">
                  <a:moveTo>
                    <a:pt x="60000" y="0"/>
                  </a:moveTo>
                  <a:lnTo>
                    <a:pt x="60000" y="120000"/>
                  </a:lnTo>
                </a:path>
              </a:pathLst>
            </a:custGeom>
            <a:noFill/>
            <a:ln w="12700" cap="flat" cmpd="sng">
              <a:solidFill>
                <a:srgbClr val="345A99"/>
              </a:solidFill>
              <a:prstDash val="solid"/>
              <a:miter lim="800000"/>
              <a:headEnd type="none" w="sm" len="sm"/>
              <a:tailEnd type="none" w="sm" len="sm"/>
            </a:ln>
          </p:spPr>
        </p:sp>
        <p:sp>
          <p:nvSpPr>
            <p:cNvPr id="158" name="Google Shape;158;p19"/>
            <p:cNvSpPr/>
            <p:nvPr/>
          </p:nvSpPr>
          <p:spPr>
            <a:xfrm>
              <a:off x="4449374" y="976164"/>
              <a:ext cx="2361632" cy="409870"/>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345A99"/>
              </a:solidFill>
              <a:prstDash val="solid"/>
              <a:miter lim="800000"/>
              <a:headEnd type="none" w="sm" len="sm"/>
              <a:tailEnd type="none" w="sm" len="sm"/>
            </a:ln>
          </p:spPr>
        </p:sp>
        <p:sp>
          <p:nvSpPr>
            <p:cNvPr id="159" name="Google Shape;159;p19"/>
            <p:cNvSpPr/>
            <p:nvPr/>
          </p:nvSpPr>
          <p:spPr>
            <a:xfrm>
              <a:off x="2087741" y="976164"/>
              <a:ext cx="4723265" cy="409870"/>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345A99"/>
              </a:solidFill>
              <a:prstDash val="solid"/>
              <a:miter lim="800000"/>
              <a:headEnd type="none" w="sm" len="sm"/>
              <a:tailEnd type="none" w="sm" len="sm"/>
            </a:ln>
          </p:spPr>
        </p:sp>
        <p:sp>
          <p:nvSpPr>
            <p:cNvPr id="160" name="Google Shape;160;p19"/>
            <p:cNvSpPr/>
            <p:nvPr/>
          </p:nvSpPr>
          <p:spPr>
            <a:xfrm>
              <a:off x="5835126" y="283"/>
              <a:ext cx="1951762" cy="975881"/>
            </a:xfrm>
            <a:prstGeom prst="rect">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9"/>
            <p:cNvSpPr txBox="1"/>
            <p:nvPr/>
          </p:nvSpPr>
          <p:spPr>
            <a:xfrm>
              <a:off x="5835126" y="283"/>
              <a:ext cx="1951762" cy="975881"/>
            </a:xfrm>
            <a:prstGeom prst="rect">
              <a:avLst/>
            </a:prstGeom>
            <a:noFill/>
            <a:ln>
              <a:noFill/>
            </a:ln>
          </p:spPr>
          <p:txBody>
            <a:bodyPr spcFirstLastPara="1" wrap="square" lIns="20300" tIns="20300" rIns="20300" bIns="20300" anchor="ctr" anchorCtr="0">
              <a:noAutofit/>
            </a:bodyPr>
            <a:lstStyle/>
            <a:p>
              <a:pPr lvl="0" algn="just">
                <a:lnSpc>
                  <a:spcPct val="90000"/>
                </a:lnSpc>
                <a:spcBef>
                  <a:spcPts val="1000"/>
                </a:spcBef>
                <a:buClr>
                  <a:schemeClr val="dk1"/>
                </a:buClr>
                <a:buSzPts val="3200"/>
              </a:pPr>
              <a:r>
                <a:rPr lang="en-US" sz="2800" dirty="0">
                  <a:solidFill>
                    <a:schemeClr val="dk1"/>
                  </a:solidFill>
                  <a:latin typeface="Open Sans"/>
                </a:rPr>
                <a:t>Squad Leader</a:t>
              </a:r>
              <a:endParaRPr sz="2800" dirty="0">
                <a:solidFill>
                  <a:schemeClr val="dk1"/>
                </a:solidFill>
                <a:latin typeface="Open Sans"/>
                <a:sym typeface="Calibri"/>
              </a:endParaRPr>
            </a:p>
          </p:txBody>
        </p:sp>
        <p:sp>
          <p:nvSpPr>
            <p:cNvPr id="162" name="Google Shape;162;p19"/>
            <p:cNvSpPr/>
            <p:nvPr/>
          </p:nvSpPr>
          <p:spPr>
            <a:xfrm>
              <a:off x="1111860" y="1386035"/>
              <a:ext cx="1951762" cy="975881"/>
            </a:xfrm>
            <a:prstGeom prst="rect">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txBox="1"/>
            <p:nvPr/>
          </p:nvSpPr>
          <p:spPr>
            <a:xfrm>
              <a:off x="1111860" y="1386035"/>
              <a:ext cx="1951762" cy="975881"/>
            </a:xfrm>
            <a:prstGeom prst="rect">
              <a:avLst/>
            </a:prstGeom>
            <a:noFill/>
            <a:ln>
              <a:noFill/>
            </a:ln>
          </p:spPr>
          <p:txBody>
            <a:bodyPr spcFirstLastPara="1" wrap="square" lIns="20300" tIns="20300" rIns="20300" bIns="20300" anchor="ctr" anchorCtr="0">
              <a:noAutofit/>
            </a:bodyPr>
            <a:lstStyle/>
            <a:p>
              <a:pPr marL="0" indent="0" algn="just">
                <a:lnSpc>
                  <a:spcPct val="90000"/>
                </a:lnSpc>
                <a:spcBef>
                  <a:spcPts val="1000"/>
                </a:spcBef>
                <a:buClr>
                  <a:schemeClr val="dk1"/>
                </a:buClr>
                <a:buSzPts val="3200"/>
                <a:buFont typeface="Arial"/>
                <a:buNone/>
              </a:pPr>
              <a:r>
                <a:rPr lang="en-US" sz="2800" dirty="0">
                  <a:solidFill>
                    <a:schemeClr val="dk1"/>
                  </a:solidFill>
                  <a:latin typeface="Open Sans"/>
                </a:rPr>
                <a:t>Rescue Specialist</a:t>
              </a:r>
              <a:endParaRPr sz="2800" dirty="0">
                <a:solidFill>
                  <a:schemeClr val="dk1"/>
                </a:solidFill>
                <a:latin typeface="Open Sans"/>
              </a:endParaRPr>
            </a:p>
          </p:txBody>
        </p:sp>
        <p:sp>
          <p:nvSpPr>
            <p:cNvPr id="164" name="Google Shape;164;p19"/>
            <p:cNvSpPr/>
            <p:nvPr/>
          </p:nvSpPr>
          <p:spPr>
            <a:xfrm>
              <a:off x="3473493" y="1386035"/>
              <a:ext cx="1951762" cy="975881"/>
            </a:xfrm>
            <a:prstGeom prst="rect">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9"/>
            <p:cNvSpPr txBox="1"/>
            <p:nvPr/>
          </p:nvSpPr>
          <p:spPr>
            <a:xfrm>
              <a:off x="3473493" y="1386035"/>
              <a:ext cx="1951762" cy="975881"/>
            </a:xfrm>
            <a:prstGeom prst="rect">
              <a:avLst/>
            </a:prstGeom>
            <a:noFill/>
            <a:ln>
              <a:noFill/>
            </a:ln>
          </p:spPr>
          <p:txBody>
            <a:bodyPr spcFirstLastPara="1" wrap="square" lIns="20300" tIns="20300" rIns="20300" bIns="20300" anchor="ctr" anchorCtr="0">
              <a:noAutofit/>
            </a:bodyPr>
            <a:lstStyle/>
            <a:p>
              <a:pPr lvl="0" algn="just">
                <a:lnSpc>
                  <a:spcPct val="90000"/>
                </a:lnSpc>
                <a:spcBef>
                  <a:spcPts val="1000"/>
                </a:spcBef>
                <a:buClr>
                  <a:schemeClr val="dk1"/>
                </a:buClr>
                <a:buSzPts val="3200"/>
              </a:pPr>
              <a:r>
                <a:rPr lang="en-US" sz="2800" dirty="0">
                  <a:solidFill>
                    <a:schemeClr val="dk1"/>
                  </a:solidFill>
                  <a:latin typeface="Open Sans"/>
                </a:rPr>
                <a:t>R/S</a:t>
              </a:r>
              <a:endParaRPr sz="2800" dirty="0">
                <a:solidFill>
                  <a:schemeClr val="dk1"/>
                </a:solidFill>
                <a:latin typeface="Open Sans"/>
              </a:endParaRPr>
            </a:p>
          </p:txBody>
        </p:sp>
        <p:sp>
          <p:nvSpPr>
            <p:cNvPr id="166" name="Google Shape;166;p19"/>
            <p:cNvSpPr/>
            <p:nvPr/>
          </p:nvSpPr>
          <p:spPr>
            <a:xfrm>
              <a:off x="5835126" y="1386035"/>
              <a:ext cx="1951762" cy="975881"/>
            </a:xfrm>
            <a:prstGeom prst="rect">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txBox="1"/>
            <p:nvPr/>
          </p:nvSpPr>
          <p:spPr>
            <a:xfrm>
              <a:off x="5835126" y="1386035"/>
              <a:ext cx="1951762" cy="975881"/>
            </a:xfrm>
            <a:prstGeom prst="rect">
              <a:avLst/>
            </a:prstGeom>
            <a:noFill/>
            <a:ln>
              <a:noFill/>
            </a:ln>
          </p:spPr>
          <p:txBody>
            <a:bodyPr spcFirstLastPara="1" wrap="square" lIns="20300" tIns="20300" rIns="20300" bIns="20300" anchor="ctr" anchorCtr="0">
              <a:noAutofit/>
            </a:bodyPr>
            <a:lstStyle/>
            <a:p>
              <a:pPr marL="0" indent="0" algn="just">
                <a:lnSpc>
                  <a:spcPct val="90000"/>
                </a:lnSpc>
                <a:spcBef>
                  <a:spcPts val="1000"/>
                </a:spcBef>
                <a:buClr>
                  <a:schemeClr val="dk1"/>
                </a:buClr>
                <a:buSzPts val="3200"/>
                <a:buFont typeface="Arial"/>
                <a:buNone/>
              </a:pPr>
              <a:r>
                <a:rPr lang="en-US" sz="2800" dirty="0">
                  <a:solidFill>
                    <a:schemeClr val="dk1"/>
                  </a:solidFill>
                  <a:latin typeface="Open Sans"/>
                </a:rPr>
                <a:t>R/S</a:t>
              </a:r>
              <a:endParaRPr sz="2800" dirty="0">
                <a:solidFill>
                  <a:schemeClr val="dk1"/>
                </a:solidFill>
                <a:latin typeface="Open Sans"/>
              </a:endParaRPr>
            </a:p>
          </p:txBody>
        </p:sp>
        <p:sp>
          <p:nvSpPr>
            <p:cNvPr id="168" name="Google Shape;168;p19"/>
            <p:cNvSpPr/>
            <p:nvPr/>
          </p:nvSpPr>
          <p:spPr>
            <a:xfrm>
              <a:off x="8196759" y="1386035"/>
              <a:ext cx="1951762" cy="975881"/>
            </a:xfrm>
            <a:prstGeom prst="rect">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txBox="1"/>
            <p:nvPr/>
          </p:nvSpPr>
          <p:spPr>
            <a:xfrm>
              <a:off x="8196759" y="1386035"/>
              <a:ext cx="1951762" cy="975881"/>
            </a:xfrm>
            <a:prstGeom prst="rect">
              <a:avLst/>
            </a:prstGeom>
            <a:noFill/>
            <a:ln>
              <a:noFill/>
            </a:ln>
          </p:spPr>
          <p:txBody>
            <a:bodyPr spcFirstLastPara="1" wrap="square" lIns="20300" tIns="20300" rIns="20300" bIns="20300" anchor="ctr" anchorCtr="0">
              <a:noAutofit/>
            </a:bodyPr>
            <a:lstStyle/>
            <a:p>
              <a:pPr lvl="0" algn="just">
                <a:lnSpc>
                  <a:spcPct val="90000"/>
                </a:lnSpc>
                <a:spcBef>
                  <a:spcPts val="1000"/>
                </a:spcBef>
                <a:buClr>
                  <a:schemeClr val="dk1"/>
                </a:buClr>
                <a:buSzPts val="3200"/>
              </a:pPr>
              <a:r>
                <a:rPr lang="en-US" sz="2800" dirty="0">
                  <a:solidFill>
                    <a:schemeClr val="dk1"/>
                  </a:solidFill>
                  <a:latin typeface="Open Sans"/>
                </a:rPr>
                <a:t>R/S</a:t>
              </a:r>
              <a:endParaRPr sz="2800" dirty="0">
                <a:solidFill>
                  <a:schemeClr val="dk1"/>
                </a:solidFill>
                <a:latin typeface="Open Sans"/>
              </a:endParaRPr>
            </a:p>
          </p:txBody>
        </p:sp>
        <p:sp>
          <p:nvSpPr>
            <p:cNvPr id="170" name="Google Shape;170;p19"/>
            <p:cNvSpPr/>
            <p:nvPr/>
          </p:nvSpPr>
          <p:spPr>
            <a:xfrm>
              <a:off x="10558391" y="1386035"/>
              <a:ext cx="1951762" cy="975881"/>
            </a:xfrm>
            <a:prstGeom prst="rect">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txBox="1"/>
            <p:nvPr/>
          </p:nvSpPr>
          <p:spPr>
            <a:xfrm>
              <a:off x="10558391" y="1386035"/>
              <a:ext cx="1951762" cy="975881"/>
            </a:xfrm>
            <a:prstGeom prst="rect">
              <a:avLst/>
            </a:prstGeom>
            <a:noFill/>
            <a:ln>
              <a:noFill/>
            </a:ln>
          </p:spPr>
          <p:txBody>
            <a:bodyPr spcFirstLastPara="1" wrap="square" lIns="20300" tIns="20300" rIns="20300" bIns="20300" anchor="ctr" anchorCtr="0">
              <a:noAutofit/>
            </a:bodyPr>
            <a:lstStyle/>
            <a:p>
              <a:pPr marL="0" indent="0" algn="just">
                <a:lnSpc>
                  <a:spcPct val="90000"/>
                </a:lnSpc>
                <a:spcBef>
                  <a:spcPts val="1000"/>
                </a:spcBef>
                <a:buClr>
                  <a:schemeClr val="dk1"/>
                </a:buClr>
                <a:buSzPts val="3200"/>
                <a:buFont typeface="Arial"/>
                <a:buNone/>
              </a:pPr>
              <a:r>
                <a:rPr lang="en-US" sz="2800" dirty="0">
                  <a:solidFill>
                    <a:schemeClr val="dk1"/>
                  </a:solidFill>
                  <a:latin typeface="Open Sans"/>
                </a:rPr>
                <a:t>R/S (L)</a:t>
              </a:r>
              <a:endParaRPr sz="2800" dirty="0">
                <a:solidFill>
                  <a:schemeClr val="dk1"/>
                </a:solidFill>
                <a:latin typeface="Open Sans"/>
              </a:endParaRPr>
            </a:p>
          </p:txBody>
        </p:sp>
      </p:grpSp>
      <p:sp>
        <p:nvSpPr>
          <p:cNvPr id="172" name="Google Shape;172;p19"/>
          <p:cNvSpPr txBox="1"/>
          <p:nvPr/>
        </p:nvSpPr>
        <p:spPr>
          <a:xfrm>
            <a:off x="200433" y="2776869"/>
            <a:ext cx="4095268"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C00000"/>
                </a:solidFill>
                <a:latin typeface="Open Sans" panose="020B0606030504020204"/>
              </a:rPr>
              <a:t>CSSR SQUAD ORGANIZATION</a:t>
            </a:r>
            <a:br>
              <a:rPr lang="en-US" sz="1800" b="1" dirty="0">
                <a:solidFill>
                  <a:srgbClr val="002060"/>
                </a:solidFill>
                <a:latin typeface="Calibri"/>
                <a:ea typeface="Calibri"/>
                <a:cs typeface="Calibri"/>
                <a:sym typeface="Calibri"/>
              </a:rPr>
            </a:br>
            <a:endParaRPr lang="en-US" sz="1800" dirty="0">
              <a:solidFill>
                <a:schemeClr val="dk1"/>
              </a:solidFill>
              <a:latin typeface="Calibri"/>
              <a:ea typeface="Calibri"/>
              <a:cs typeface="Calibri"/>
              <a:sym typeface="Calibri"/>
            </a:endParaRPr>
          </a:p>
        </p:txBody>
      </p:sp>
      <p:pic>
        <p:nvPicPr>
          <p:cNvPr id="24" name="Picture 23"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25" name="Picture 4" descr="C:\Users\spicygarg\Downloads\WhatsApp Image 2025-09-09 at 4.44.59 PM.jpeg"/>
          <p:cNvPicPr>
            <a:picLocks noChangeAspect="1" noChangeArrowheads="1"/>
          </p:cNvPicPr>
          <p:nvPr/>
        </p:nvPicPr>
        <p:blipFill>
          <a:blip r:embed="rId4"/>
          <a:srcRect/>
          <a:stretch>
            <a:fillRect/>
          </a:stretch>
        </p:blipFill>
        <p:spPr bwMode="auto">
          <a:xfrm>
            <a:off x="10716423" y="0"/>
            <a:ext cx="1408386" cy="14690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78" name="Google Shape;17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
        <p:nvSpPr>
          <p:cNvPr id="179" name="Google Shape;179;p20"/>
          <p:cNvSpPr txBox="1"/>
          <p:nvPr/>
        </p:nvSpPr>
        <p:spPr>
          <a:xfrm>
            <a:off x="728112" y="2657256"/>
            <a:ext cx="2207409" cy="13233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Open Sans" panose="020B0606030504020204"/>
              </a:rPr>
              <a:t>SQUAD LEADER</a:t>
            </a:r>
          </a:p>
        </p:txBody>
      </p:sp>
      <p:sp>
        <p:nvSpPr>
          <p:cNvPr id="180" name="Google Shape;180;p20"/>
          <p:cNvSpPr txBox="1"/>
          <p:nvPr/>
        </p:nvSpPr>
        <p:spPr>
          <a:xfrm>
            <a:off x="4114800" y="2165065"/>
            <a:ext cx="7827629" cy="3579401"/>
          </a:xfrm>
          <a:prstGeom prst="rect">
            <a:avLst/>
          </a:prstGeom>
          <a:noFill/>
          <a:ln>
            <a:noFill/>
          </a:ln>
        </p:spPr>
        <p:txBody>
          <a:bodyPr spcFirstLastPara="1" wrap="square" lIns="91425" tIns="45700" rIns="91425" bIns="45700" anchor="t" anchorCtr="0">
            <a:spAutoFit/>
          </a:bodyPr>
          <a:lstStyle/>
          <a:p>
            <a:pPr algn="just">
              <a:lnSpc>
                <a:spcPct val="90000"/>
              </a:lnSpc>
              <a:spcBef>
                <a:spcPts val="1000"/>
              </a:spcBef>
              <a:buClr>
                <a:schemeClr val="dk1"/>
              </a:buClr>
              <a:buSzPts val="3200"/>
            </a:pPr>
            <a:r>
              <a:rPr lang="en-US" sz="2800" dirty="0">
                <a:solidFill>
                  <a:schemeClr val="dk1"/>
                </a:solidFill>
                <a:latin typeface="Open Sans"/>
              </a:rPr>
              <a:t>Responsible for developing the search plan, drawing diagrams, keeping documentation and making recommendations to the Incident Commander. </a:t>
            </a:r>
            <a:endParaRPr sz="2800" dirty="0">
              <a:solidFill>
                <a:schemeClr val="dk1"/>
              </a:solidFill>
              <a:latin typeface="Open Sans"/>
              <a:sym typeface="Calibri"/>
            </a:endParaRPr>
          </a:p>
          <a:p>
            <a:pPr marL="203200" algn="just">
              <a:lnSpc>
                <a:spcPct val="90000"/>
              </a:lnSpc>
              <a:spcBef>
                <a:spcPts val="1000"/>
              </a:spcBef>
              <a:buClr>
                <a:schemeClr val="dk1"/>
              </a:buClr>
              <a:buSzPts val="3200"/>
            </a:pPr>
            <a:endParaRPr sz="2800" dirty="0">
              <a:solidFill>
                <a:schemeClr val="dk1"/>
              </a:solidFill>
              <a:latin typeface="Open Sans"/>
            </a:endParaRPr>
          </a:p>
          <a:p>
            <a:pPr algn="just">
              <a:lnSpc>
                <a:spcPct val="90000"/>
              </a:lnSpc>
              <a:spcBef>
                <a:spcPts val="1000"/>
              </a:spcBef>
              <a:buClr>
                <a:schemeClr val="dk1"/>
              </a:buClr>
              <a:buSzPts val="3200"/>
            </a:pPr>
            <a:r>
              <a:rPr lang="en-US" sz="2800" dirty="0">
                <a:solidFill>
                  <a:schemeClr val="dk1"/>
                </a:solidFill>
                <a:latin typeface="Open Sans"/>
              </a:rPr>
              <a:t>Performs the duties of the Safety Officer and is responsible for monitoring security during the search operation</a:t>
            </a:r>
            <a:endParaRPr sz="2800" dirty="0">
              <a:solidFill>
                <a:schemeClr val="dk1"/>
              </a:solidFill>
              <a:latin typeface="Open Sans"/>
            </a:endParaRP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86" name="Google Shape;18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
        <p:nvSpPr>
          <p:cNvPr id="187" name="Google Shape;187;p21"/>
          <p:cNvSpPr txBox="1"/>
          <p:nvPr/>
        </p:nvSpPr>
        <p:spPr>
          <a:xfrm>
            <a:off x="5231423" y="2216641"/>
            <a:ext cx="6873426" cy="2805856"/>
          </a:xfrm>
          <a:prstGeom prst="rect">
            <a:avLst/>
          </a:prstGeom>
          <a:noFill/>
          <a:ln>
            <a:noFill/>
          </a:ln>
        </p:spPr>
        <p:txBody>
          <a:bodyPr spcFirstLastPara="1" wrap="square" lIns="91425" tIns="45700" rIns="91425" bIns="45700" anchor="t" anchorCtr="0">
            <a:spAutoFit/>
          </a:bodyPr>
          <a:lstStyle/>
          <a:p>
            <a:pPr marL="0" lvl="0" indent="0" algn="just">
              <a:lnSpc>
                <a:spcPct val="200000"/>
              </a:lnSpc>
              <a:spcBef>
                <a:spcPts val="1000"/>
              </a:spcBef>
              <a:buClr>
                <a:schemeClr val="dk1"/>
              </a:buClr>
              <a:buSzPts val="3200"/>
              <a:buFont typeface="Arial"/>
              <a:buNone/>
            </a:pPr>
            <a:r>
              <a:rPr lang="en-US" sz="2800" dirty="0">
                <a:solidFill>
                  <a:schemeClr val="dk1"/>
                </a:solidFill>
                <a:latin typeface="Open Sans"/>
              </a:rPr>
              <a:t>Physically carry out the search operation as outlined by the squad leader.</a:t>
            </a:r>
            <a:endParaRPr sz="2800" dirty="0">
              <a:solidFill>
                <a:schemeClr val="dk1"/>
              </a:solidFill>
              <a:latin typeface="Open Sans"/>
            </a:endParaRPr>
          </a:p>
        </p:txBody>
      </p:sp>
      <p:sp>
        <p:nvSpPr>
          <p:cNvPr id="188" name="Google Shape;188;p21"/>
          <p:cNvSpPr txBox="1"/>
          <p:nvPr/>
        </p:nvSpPr>
        <p:spPr>
          <a:xfrm>
            <a:off x="407409" y="2775748"/>
            <a:ext cx="2794613" cy="707846"/>
          </a:xfrm>
          <a:prstGeom prst="rect">
            <a:avLst/>
          </a:prstGeom>
          <a:noFill/>
          <a:ln>
            <a:noFill/>
          </a:ln>
        </p:spPr>
        <p:txBody>
          <a:bodyPr spcFirstLastPara="1" wrap="square" lIns="91425" tIns="45700" rIns="91425" bIns="45700" anchor="t" anchorCtr="0">
            <a:spAutoFit/>
          </a:bodyPr>
          <a:lstStyle/>
          <a:p>
            <a:pPr algn="just"/>
            <a:r>
              <a:rPr lang="en-US" sz="4000" b="1" dirty="0">
                <a:solidFill>
                  <a:srgbClr val="C00000"/>
                </a:solidFill>
                <a:latin typeface="Open Sans" panose="020B0606030504020204"/>
              </a:rPr>
              <a:t>RESCUERS</a:t>
            </a:r>
          </a:p>
        </p:txBody>
      </p:sp>
      <p:pic>
        <p:nvPicPr>
          <p:cNvPr id="6" name="Picture 4" descr="C:\Users\spicygarg\Downloads\WhatsApp Image 2025-09-09 at 4.44.59 PM.jpeg"/>
          <p:cNvPicPr>
            <a:picLocks noChangeAspect="1" noChangeArrowheads="1"/>
          </p:cNvPicPr>
          <p:nvPr/>
        </p:nvPicPr>
        <p:blipFill>
          <a:blip r:embed="rId3"/>
          <a:srcRect/>
          <a:stretch>
            <a:fillRect/>
          </a:stretch>
        </p:blipFill>
        <p:spPr bwMode="auto">
          <a:xfrm>
            <a:off x="10783615" y="0"/>
            <a:ext cx="1408386" cy="1620608"/>
          </a:xfrm>
          <a:prstGeom prst="rect">
            <a:avLst/>
          </a:prstGeom>
          <a:noFill/>
        </p:spPr>
      </p:pic>
      <p:pic>
        <p:nvPicPr>
          <p:cNvPr id="7" name="Picture 6" descr="C:\Users\spicygarg\Downloads\WhatsApp Image 2025-09-09 at 4.44.59 PM (1).jpeg"/>
          <p:cNvPicPr>
            <a:picLocks noChangeAspect="1" noChangeArrowheads="1"/>
          </p:cNvPicPr>
          <p:nvPr/>
        </p:nvPicPr>
        <p:blipFill>
          <a:blip r:embed="rId4"/>
          <a:srcRect/>
          <a:stretch>
            <a:fillRect/>
          </a:stretch>
        </p:blipFill>
        <p:spPr bwMode="auto">
          <a:xfrm>
            <a:off x="0" y="0"/>
            <a:ext cx="2023019" cy="141153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194" name="Google Shape;19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
        <p:nvSpPr>
          <p:cNvPr id="195" name="Google Shape;195;p22"/>
          <p:cNvSpPr txBox="1"/>
          <p:nvPr/>
        </p:nvSpPr>
        <p:spPr>
          <a:xfrm>
            <a:off x="4359179" y="785441"/>
            <a:ext cx="4344359" cy="5774874"/>
          </a:xfrm>
          <a:prstGeom prst="rect">
            <a:avLst/>
          </a:prstGeom>
          <a:noFill/>
          <a:ln>
            <a:noFill/>
          </a:ln>
        </p:spPr>
        <p:txBody>
          <a:bodyPr spcFirstLastPara="1" wrap="square" lIns="91425" tIns="45700" rIns="91425" bIns="45700" anchor="t" anchorCtr="0">
            <a:spAutoFit/>
          </a:bodyPr>
          <a:lstStyle/>
          <a:p>
            <a:pPr marL="342900" indent="-342900" algn="just">
              <a:lnSpc>
                <a:spcPct val="90000"/>
              </a:lnSpc>
              <a:spcBef>
                <a:spcPts val="1000"/>
              </a:spcBef>
              <a:buClr>
                <a:schemeClr val="dk1"/>
              </a:buClr>
              <a:buSzPts val="3200"/>
              <a:buFont typeface="Arial" panose="020B0604020202020204" pitchFamily="34" charset="0"/>
              <a:buChar char="•"/>
            </a:pPr>
            <a:r>
              <a:rPr lang="en-US" sz="2800" dirty="0">
                <a:solidFill>
                  <a:schemeClr val="dk1"/>
                </a:solidFill>
                <a:latin typeface="Open Sans"/>
              </a:rPr>
              <a:t>Complete set of personal protective equipment and emergency medical kit. </a:t>
            </a:r>
            <a:endParaRPr sz="2800" dirty="0">
              <a:solidFill>
                <a:schemeClr val="dk1"/>
              </a:solidFill>
              <a:latin typeface="Open Sans"/>
            </a:endParaRPr>
          </a:p>
          <a:p>
            <a:pPr marL="342900" indent="-342900" algn="just">
              <a:lnSpc>
                <a:spcPct val="90000"/>
              </a:lnSpc>
              <a:spcBef>
                <a:spcPts val="1000"/>
              </a:spcBef>
              <a:buClr>
                <a:schemeClr val="dk1"/>
              </a:buClr>
              <a:buSzPts val="3200"/>
              <a:buFont typeface="Arial" panose="020B0604020202020204" pitchFamily="34" charset="0"/>
              <a:buChar char="•"/>
            </a:pPr>
            <a:r>
              <a:rPr lang="en-US" sz="2800" dirty="0">
                <a:solidFill>
                  <a:schemeClr val="dk1"/>
                </a:solidFill>
                <a:latin typeface="Open Sans"/>
              </a:rPr>
              <a:t>Minimum personal supplies required to function unassisted for at least 12 hours. These supplies includes: </a:t>
            </a:r>
            <a:endParaRPr sz="2800" dirty="0">
              <a:solidFill>
                <a:schemeClr val="dk1"/>
              </a:solidFill>
              <a:latin typeface="Open Sans"/>
            </a:endParaRPr>
          </a:p>
          <a:p>
            <a:pPr marL="342900" indent="-342900" algn="just">
              <a:lnSpc>
                <a:spcPct val="90000"/>
              </a:lnSpc>
              <a:spcBef>
                <a:spcPts val="1000"/>
              </a:spcBef>
              <a:buClr>
                <a:schemeClr val="dk1"/>
              </a:buClr>
              <a:buSzPts val="3200"/>
              <a:buFont typeface="Arial" panose="020B0604020202020204" pitchFamily="34" charset="0"/>
              <a:buChar char="•"/>
            </a:pPr>
            <a:r>
              <a:rPr lang="en-US" sz="2800" dirty="0">
                <a:solidFill>
                  <a:schemeClr val="dk1"/>
                </a:solidFill>
                <a:latin typeface="Open Sans"/>
              </a:rPr>
              <a:t>Drinking water </a:t>
            </a:r>
            <a:endParaRPr sz="2800" dirty="0">
              <a:solidFill>
                <a:schemeClr val="dk1"/>
              </a:solidFill>
              <a:latin typeface="Open Sans"/>
            </a:endParaRPr>
          </a:p>
          <a:p>
            <a:pPr marL="342900" indent="-342900" algn="just">
              <a:lnSpc>
                <a:spcPct val="90000"/>
              </a:lnSpc>
              <a:spcBef>
                <a:spcPts val="1000"/>
              </a:spcBef>
              <a:buClr>
                <a:schemeClr val="dk1"/>
              </a:buClr>
              <a:buSzPts val="3200"/>
              <a:buFont typeface="Arial" panose="020B0604020202020204" pitchFamily="34" charset="0"/>
              <a:buChar char="•"/>
            </a:pPr>
            <a:r>
              <a:rPr lang="en-US" sz="2800" dirty="0">
                <a:solidFill>
                  <a:schemeClr val="dk1"/>
                </a:solidFill>
                <a:latin typeface="Open Sans"/>
              </a:rPr>
              <a:t>Food </a:t>
            </a:r>
            <a:endParaRPr sz="2800" dirty="0">
              <a:solidFill>
                <a:schemeClr val="dk1"/>
              </a:solidFill>
              <a:latin typeface="Open Sans"/>
            </a:endParaRPr>
          </a:p>
          <a:p>
            <a:pPr marL="342900" indent="-342900" algn="just">
              <a:lnSpc>
                <a:spcPct val="90000"/>
              </a:lnSpc>
              <a:spcBef>
                <a:spcPts val="1000"/>
              </a:spcBef>
              <a:buClr>
                <a:schemeClr val="dk1"/>
              </a:buClr>
              <a:buSzPts val="3200"/>
              <a:buFont typeface="Arial" panose="020B0604020202020204" pitchFamily="34" charset="0"/>
              <a:buChar char="•"/>
            </a:pPr>
            <a:r>
              <a:rPr lang="en-US" sz="2800" dirty="0">
                <a:solidFill>
                  <a:schemeClr val="dk1"/>
                </a:solidFill>
                <a:latin typeface="Open Sans"/>
              </a:rPr>
              <a:t>Proper clothing</a:t>
            </a:r>
            <a:endParaRPr sz="2800" dirty="0">
              <a:solidFill>
                <a:schemeClr val="dk1"/>
              </a:solidFill>
              <a:latin typeface="Open Sans"/>
            </a:endParaRPr>
          </a:p>
        </p:txBody>
      </p:sp>
      <p:sp>
        <p:nvSpPr>
          <p:cNvPr id="196" name="Google Shape;196;p22"/>
          <p:cNvSpPr txBox="1"/>
          <p:nvPr/>
        </p:nvSpPr>
        <p:spPr>
          <a:xfrm>
            <a:off x="371699" y="1780073"/>
            <a:ext cx="3302640" cy="3785611"/>
          </a:xfrm>
          <a:prstGeom prst="rect">
            <a:avLst/>
          </a:prstGeom>
          <a:noFill/>
          <a:ln>
            <a:noFill/>
          </a:ln>
        </p:spPr>
        <p:txBody>
          <a:bodyPr spcFirstLastPara="1" wrap="square" lIns="91425" tIns="45700" rIns="91425" bIns="45700" anchor="t" anchorCtr="0">
            <a:spAutoFit/>
          </a:bodyPr>
          <a:lstStyle/>
          <a:p>
            <a:pPr marL="0" lvl="0" indent="0" algn="ctr">
              <a:buFont typeface="Arial"/>
              <a:buNone/>
            </a:pPr>
            <a:r>
              <a:rPr lang="en-US" sz="4000" b="1" dirty="0">
                <a:solidFill>
                  <a:srgbClr val="C00000"/>
                </a:solidFill>
                <a:latin typeface="Open Sans" panose="020B0606030504020204"/>
              </a:rPr>
              <a:t>BASIC EQUIPMENT REQUIRED FOR PHYSICAL SEARCHES</a:t>
            </a:r>
          </a:p>
        </p:txBody>
      </p:sp>
      <p:pic>
        <p:nvPicPr>
          <p:cNvPr id="197" name="Google Shape;197;p22"/>
          <p:cNvPicPr preferRelativeResize="0"/>
          <p:nvPr/>
        </p:nvPicPr>
        <p:blipFill rotWithShape="1">
          <a:blip r:embed="rId3">
            <a:alphaModFix/>
          </a:blip>
          <a:srcRect b="8061"/>
          <a:stretch/>
        </p:blipFill>
        <p:spPr>
          <a:xfrm>
            <a:off x="8610599" y="2321168"/>
            <a:ext cx="3281499" cy="4268365"/>
          </a:xfrm>
          <a:prstGeom prst="rect">
            <a:avLst/>
          </a:prstGeom>
          <a:noFill/>
          <a:ln>
            <a:noFill/>
          </a:ln>
        </p:spPr>
      </p:pic>
      <p:pic>
        <p:nvPicPr>
          <p:cNvPr id="7" name="Picture 6" descr="C:\Users\spicygarg\Downloads\WhatsApp Image 2025-09-09 at 4.44.59 PM (1).jpeg"/>
          <p:cNvPicPr>
            <a:picLocks noChangeAspect="1" noChangeArrowheads="1"/>
          </p:cNvPicPr>
          <p:nvPr/>
        </p:nvPicPr>
        <p:blipFill>
          <a:blip r:embed="rId4"/>
          <a:srcRect/>
          <a:stretch>
            <a:fillRect/>
          </a:stretch>
        </p:blipFill>
        <p:spPr bwMode="auto">
          <a:xfrm>
            <a:off x="0" y="0"/>
            <a:ext cx="2023019" cy="1411531"/>
          </a:xfrm>
          <a:prstGeom prst="rect">
            <a:avLst/>
          </a:prstGeom>
          <a:noFill/>
        </p:spPr>
      </p:pic>
      <p:pic>
        <p:nvPicPr>
          <p:cNvPr id="8" name="Picture 4" descr="C:\Users\spicygarg\Downloads\WhatsApp Image 2025-09-09 at 4.44.59 PM.jpeg"/>
          <p:cNvPicPr>
            <a:picLocks noChangeAspect="1" noChangeArrowheads="1"/>
          </p:cNvPicPr>
          <p:nvPr/>
        </p:nvPicPr>
        <p:blipFill>
          <a:blip r:embed="rId5"/>
          <a:srcRect/>
          <a:stretch>
            <a:fillRect/>
          </a:stretch>
        </p:blipFill>
        <p:spPr bwMode="auto">
          <a:xfrm>
            <a:off x="10783615" y="0"/>
            <a:ext cx="1408386" cy="16206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5/24/2025</a:t>
            </a:r>
            <a:endParaRPr/>
          </a:p>
        </p:txBody>
      </p:sp>
      <p:sp>
        <p:nvSpPr>
          <p:cNvPr id="203" name="Google Shape;20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
        <p:nvSpPr>
          <p:cNvPr id="204" name="Google Shape;204;p23"/>
          <p:cNvSpPr txBox="1"/>
          <p:nvPr/>
        </p:nvSpPr>
        <p:spPr>
          <a:xfrm>
            <a:off x="5595851" y="2139212"/>
            <a:ext cx="5891957" cy="3558883"/>
          </a:xfrm>
          <a:prstGeom prst="rect">
            <a:avLst/>
          </a:prstGeom>
          <a:noFill/>
          <a:ln>
            <a:noFill/>
          </a:ln>
        </p:spPr>
        <p:txBody>
          <a:bodyPr spcFirstLastPara="1" wrap="square" lIns="91425" tIns="45700" rIns="91425" bIns="45700" anchor="t" anchorCtr="0">
            <a:spAutoFit/>
          </a:bodyPr>
          <a:lstStyle/>
          <a:p>
            <a:pPr marL="571500" lvl="0" indent="-571500" algn="just">
              <a:lnSpc>
                <a:spcPct val="90000"/>
              </a:lnSpc>
              <a:spcBef>
                <a:spcPts val="1000"/>
              </a:spcBef>
              <a:buClr>
                <a:schemeClr val="dk1"/>
              </a:buClr>
              <a:buSzPts val="3200"/>
              <a:buFont typeface="Arial"/>
              <a:buChar char="▪"/>
            </a:pPr>
            <a:r>
              <a:rPr lang="en-US" sz="2800" dirty="0">
                <a:solidFill>
                  <a:schemeClr val="dk1"/>
                </a:solidFill>
                <a:latin typeface="Open Sans"/>
              </a:rPr>
              <a:t>Basic tools </a:t>
            </a:r>
            <a:endParaRPr sz="2800" dirty="0">
              <a:solidFill>
                <a:schemeClr val="dk1"/>
              </a:solidFill>
              <a:latin typeface="Open Sans"/>
            </a:endParaRPr>
          </a:p>
          <a:p>
            <a:pPr marL="571500" lvl="0" indent="-368300" algn="just">
              <a:lnSpc>
                <a:spcPct val="90000"/>
              </a:lnSpc>
              <a:spcBef>
                <a:spcPts val="1000"/>
              </a:spcBef>
              <a:buClr>
                <a:schemeClr val="dk1"/>
              </a:buClr>
              <a:buSzPts val="3200"/>
              <a:buFont typeface="Arial"/>
              <a:buNone/>
            </a:pPr>
            <a:endParaRPr sz="2800" dirty="0">
              <a:solidFill>
                <a:schemeClr val="dk1"/>
              </a:solidFill>
              <a:latin typeface="Open Sans"/>
            </a:endParaRPr>
          </a:p>
          <a:p>
            <a:pPr marL="571500" lvl="0" indent="-571500" algn="just">
              <a:lnSpc>
                <a:spcPct val="90000"/>
              </a:lnSpc>
              <a:spcBef>
                <a:spcPts val="1000"/>
              </a:spcBef>
              <a:buClr>
                <a:schemeClr val="dk1"/>
              </a:buClr>
              <a:buSzPts val="3200"/>
              <a:buFont typeface="Arial"/>
              <a:buChar char="▪"/>
            </a:pPr>
            <a:r>
              <a:rPr lang="en-US" sz="2800" dirty="0">
                <a:solidFill>
                  <a:schemeClr val="dk1"/>
                </a:solidFill>
                <a:latin typeface="Open Sans"/>
              </a:rPr>
              <a:t>Radio equipment to communicate with team members and Command Post </a:t>
            </a:r>
            <a:endParaRPr sz="2800" dirty="0">
              <a:solidFill>
                <a:schemeClr val="dk1"/>
              </a:solidFill>
              <a:latin typeface="Open Sans"/>
            </a:endParaRPr>
          </a:p>
          <a:p>
            <a:pPr marL="571500" lvl="0" indent="-368300" algn="just">
              <a:lnSpc>
                <a:spcPct val="90000"/>
              </a:lnSpc>
              <a:spcBef>
                <a:spcPts val="1000"/>
              </a:spcBef>
              <a:buClr>
                <a:schemeClr val="dk1"/>
              </a:buClr>
              <a:buSzPts val="3200"/>
              <a:buFont typeface="Arial"/>
              <a:buNone/>
            </a:pPr>
            <a:endParaRPr sz="2800" dirty="0">
              <a:solidFill>
                <a:schemeClr val="dk1"/>
              </a:solidFill>
              <a:latin typeface="Open Sans"/>
            </a:endParaRPr>
          </a:p>
          <a:p>
            <a:pPr marL="571500" lvl="0" indent="-571500" algn="just">
              <a:lnSpc>
                <a:spcPct val="90000"/>
              </a:lnSpc>
              <a:spcBef>
                <a:spcPts val="1000"/>
              </a:spcBef>
              <a:buClr>
                <a:schemeClr val="dk1"/>
              </a:buClr>
              <a:buSzPts val="3200"/>
              <a:buFont typeface="Arial"/>
              <a:buChar char="▪"/>
            </a:pPr>
            <a:r>
              <a:rPr lang="en-US" sz="2800" dirty="0">
                <a:solidFill>
                  <a:schemeClr val="dk1"/>
                </a:solidFill>
                <a:latin typeface="Open Sans"/>
              </a:rPr>
              <a:t>Portable radios (walkie-talkie</a:t>
            </a:r>
            <a:r>
              <a:rPr lang="en-US" sz="3600" dirty="0">
                <a:solidFill>
                  <a:schemeClr val="dk1"/>
                </a:solidFill>
                <a:latin typeface="Arial"/>
                <a:ea typeface="Arial"/>
                <a:cs typeface="Arial"/>
                <a:sym typeface="Arial"/>
              </a:rPr>
              <a:t>) </a:t>
            </a:r>
            <a:endParaRPr sz="1600" dirty="0"/>
          </a:p>
        </p:txBody>
      </p:sp>
      <p:sp>
        <p:nvSpPr>
          <p:cNvPr id="205" name="Google Shape;205;p23"/>
          <p:cNvSpPr txBox="1"/>
          <p:nvPr/>
        </p:nvSpPr>
        <p:spPr>
          <a:xfrm>
            <a:off x="687251" y="1873498"/>
            <a:ext cx="3366003" cy="3785611"/>
          </a:xfrm>
          <a:prstGeom prst="rect">
            <a:avLst/>
          </a:prstGeom>
          <a:noFill/>
          <a:ln>
            <a:noFill/>
          </a:ln>
        </p:spPr>
        <p:txBody>
          <a:bodyPr spcFirstLastPara="1" wrap="square" lIns="91425" tIns="45700" rIns="91425" bIns="45700" anchor="t" anchorCtr="0">
            <a:spAutoFit/>
          </a:bodyPr>
          <a:lstStyle/>
          <a:p>
            <a:pPr algn="ctr"/>
            <a:r>
              <a:rPr lang="en-US" sz="4000" b="1" dirty="0">
                <a:solidFill>
                  <a:srgbClr val="C00000"/>
                </a:solidFill>
                <a:latin typeface="Open Sans" panose="020B0606030504020204"/>
              </a:rPr>
              <a:t>BASIC EQUIPMENT REQUIRED FOR PHYSICAL SEARCHES</a:t>
            </a:r>
          </a:p>
        </p:txBody>
      </p:sp>
      <p:pic>
        <p:nvPicPr>
          <p:cNvPr id="6" name="Picture 5" descr="C:\Users\spicygarg\Downloads\WhatsApp Image 2025-09-09 at 4.44.59 PM (1).jpeg"/>
          <p:cNvPicPr>
            <a:picLocks noChangeAspect="1" noChangeArrowheads="1"/>
          </p:cNvPicPr>
          <p:nvPr/>
        </p:nvPicPr>
        <p:blipFill>
          <a:blip r:embed="rId3"/>
          <a:srcRect/>
          <a:stretch>
            <a:fillRect/>
          </a:stretch>
        </p:blipFill>
        <p:spPr bwMode="auto">
          <a:xfrm>
            <a:off x="0" y="0"/>
            <a:ext cx="2023019" cy="1411531"/>
          </a:xfrm>
          <a:prstGeom prst="rect">
            <a:avLst/>
          </a:prstGeom>
          <a:noFill/>
        </p:spPr>
      </p:pic>
      <p:pic>
        <p:nvPicPr>
          <p:cNvPr id="7" name="Picture 4" descr="C:\Users\spicygarg\Downloads\WhatsApp Image 2025-09-09 at 4.44.59 PM.jpeg"/>
          <p:cNvPicPr>
            <a:picLocks noChangeAspect="1" noChangeArrowheads="1"/>
          </p:cNvPicPr>
          <p:nvPr/>
        </p:nvPicPr>
        <p:blipFill>
          <a:blip r:embed="rId4"/>
          <a:srcRect/>
          <a:stretch>
            <a:fillRect/>
          </a:stretch>
        </p:blipFill>
        <p:spPr bwMode="auto">
          <a:xfrm>
            <a:off x="10783615" y="0"/>
            <a:ext cx="1408386" cy="162060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2126</Words>
  <Application>Microsoft Office PowerPoint</Application>
  <PresentationFormat>Widescreen</PresentationFormat>
  <Paragraphs>335</Paragraphs>
  <Slides>48</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Arial Black</vt:lpstr>
      <vt:lpstr>Calibri</vt:lpstr>
      <vt:lpstr>Noto Sans Symbols</vt:lpstr>
      <vt:lpstr>Open Sans</vt:lpstr>
      <vt:lpstr>Open Sans</vt:lpstr>
      <vt:lpstr>Open Sans SemiBold</vt:lpstr>
      <vt:lpstr>Verdana</vt:lpstr>
      <vt:lpstr>Office Theme</vt:lpstr>
      <vt:lpstr>PowerPoint Presentation</vt:lpstr>
      <vt:lpstr>Objectives </vt:lpstr>
      <vt:lpstr>PowerPoint Presentation</vt:lpstr>
      <vt:lpstr>SEARCHING AND LOCATING</vt:lpstr>
      <vt:lpstr>   (L) – squad members rotate positions as logistics person.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CANTILEVER</vt:lpstr>
      <vt:lpstr>PANCAKE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aggarwal</dc:creator>
  <cp:lastModifiedBy>Aatish Panwar</cp:lastModifiedBy>
  <cp:revision>17</cp:revision>
  <dcterms:modified xsi:type="dcterms:W3CDTF">2026-01-17T15:48:41Z</dcterms:modified>
</cp:coreProperties>
</file>