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8" r:id="rId3"/>
  </p:sldMasterIdLst>
  <p:notesMasterIdLst>
    <p:notesMasterId r:id="rId46"/>
  </p:notesMasterIdLst>
  <p:sldIdLst>
    <p:sldId id="308" r:id="rId4"/>
    <p:sldId id="257" r:id="rId5"/>
    <p:sldId id="258" r:id="rId6"/>
    <p:sldId id="290" r:id="rId7"/>
    <p:sldId id="303" r:id="rId8"/>
    <p:sldId id="294" r:id="rId9"/>
    <p:sldId id="295" r:id="rId10"/>
    <p:sldId id="296" r:id="rId11"/>
    <p:sldId id="297" r:id="rId12"/>
    <p:sldId id="304" r:id="rId13"/>
    <p:sldId id="299" r:id="rId14"/>
    <p:sldId id="259" r:id="rId15"/>
    <p:sldId id="260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305" r:id="rId43"/>
    <p:sldId id="298" r:id="rId44"/>
    <p:sldId id="307" r:id="rId45"/>
  </p:sldIdLst>
  <p:sldSz cx="24384000" cy="13716000"/>
  <p:notesSz cx="6858000" cy="9144000"/>
  <p:defaultTextStyle>
    <a:defPPr marL="0" marR="0" indent="0" algn="l" defTabSz="91438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19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38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57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76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83" y="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2983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595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190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785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380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2975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570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165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760" defTabSz="1662509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3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9"/>
            <a:ext cx="645406" cy="635147"/>
          </a:xfrm>
          <a:prstGeom prst="rect">
            <a:avLst/>
          </a:prstGeom>
        </p:spPr>
        <p:txBody>
          <a:bodyPr lIns="78282" tIns="78282" rIns="78282" bIns="78282" anchor="t"/>
          <a:lstStyle>
            <a:lvl1pPr algn="ctr">
              <a:spcBef>
                <a:spcPts val="600"/>
              </a:spcBef>
              <a:defRPr sz="31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1C66-D3AE-4BED-871B-BBFE08BE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843C-4653-4D74-AA4C-02E9F2277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95C0E-3F3C-4A74-8171-EDC3ACAFA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06B9F-CED6-45DA-A076-8F549B52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F3CA5-39AD-4727-9E98-85ADB214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11B39-EC4C-444A-9F0C-0EBD6201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898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93EF-FB99-4673-9B9B-23A650DB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6B83F-1D8F-4F80-96FD-CDDC0573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9" y="3362326"/>
            <a:ext cx="1031557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80" indent="0">
              <a:buNone/>
              <a:defRPr sz="4000" b="1"/>
            </a:lvl2pPr>
            <a:lvl3pPr marL="1828760" indent="0">
              <a:buNone/>
              <a:defRPr sz="3600" b="1"/>
            </a:lvl3pPr>
            <a:lvl4pPr marL="2743140" indent="0">
              <a:buNone/>
              <a:defRPr sz="3100" b="1"/>
            </a:lvl4pPr>
            <a:lvl5pPr marL="3657520" indent="0">
              <a:buNone/>
              <a:defRPr sz="3100" b="1"/>
            </a:lvl5pPr>
            <a:lvl6pPr marL="4571899" indent="0">
              <a:buNone/>
              <a:defRPr sz="3100" b="1"/>
            </a:lvl6pPr>
            <a:lvl7pPr marL="5486279" indent="0">
              <a:buNone/>
              <a:defRPr sz="3100" b="1"/>
            </a:lvl7pPr>
            <a:lvl8pPr marL="6400659" indent="0">
              <a:buNone/>
              <a:defRPr sz="3100" b="1"/>
            </a:lvl8pPr>
            <a:lvl9pPr marL="7315039" indent="0">
              <a:buNone/>
              <a:defRPr sz="3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AFE0A-FB1F-46E4-BD6C-5359001D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9" y="5010150"/>
            <a:ext cx="10315573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26DE0-9E55-4238-88DF-5DCA82206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80" indent="0">
              <a:buNone/>
              <a:defRPr sz="4000" b="1"/>
            </a:lvl2pPr>
            <a:lvl3pPr marL="1828760" indent="0">
              <a:buNone/>
              <a:defRPr sz="3600" b="1"/>
            </a:lvl3pPr>
            <a:lvl4pPr marL="2743140" indent="0">
              <a:buNone/>
              <a:defRPr sz="3100" b="1"/>
            </a:lvl4pPr>
            <a:lvl5pPr marL="3657520" indent="0">
              <a:buNone/>
              <a:defRPr sz="3100" b="1"/>
            </a:lvl5pPr>
            <a:lvl6pPr marL="4571899" indent="0">
              <a:buNone/>
              <a:defRPr sz="3100" b="1"/>
            </a:lvl6pPr>
            <a:lvl7pPr marL="5486279" indent="0">
              <a:buNone/>
              <a:defRPr sz="3100" b="1"/>
            </a:lvl7pPr>
            <a:lvl8pPr marL="6400659" indent="0">
              <a:buNone/>
              <a:defRPr sz="3100" b="1"/>
            </a:lvl8pPr>
            <a:lvl9pPr marL="7315039" indent="0">
              <a:buNone/>
              <a:defRPr sz="3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9A025-B82B-432F-A29B-AEB464767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953D7-DC57-4BFB-92BC-B204499A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6423E-8975-4550-89AA-B59FDD7E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F06EF-9BB8-4B47-BC8C-013F36AB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84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F44A-4151-44B7-9707-1F2EDC15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8009B-3206-437A-8962-1E07DED0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45358-24BF-4853-A593-94B2B154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0A529-CAE4-4BAC-85EE-93B6F6EB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90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1373-7115-4839-A43C-0DBB928C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F2983-EAC0-443F-95F5-8A9943E8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8CA85-DF4C-4E38-A5A0-E2ADA6BB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19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47A6-3502-4C37-936D-8EBBF326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CF06-AAFF-4404-91AF-4636B8FA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7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2484D-66EB-42FE-8484-EB7B9AD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</p:spPr>
        <p:txBody>
          <a:bodyPr/>
          <a:lstStyle>
            <a:lvl1pPr marL="0" indent="0">
              <a:buNone/>
              <a:defRPr sz="3100"/>
            </a:lvl1pPr>
            <a:lvl2pPr marL="914380" indent="0">
              <a:buNone/>
              <a:defRPr sz="2900"/>
            </a:lvl2pPr>
            <a:lvl3pPr marL="1828760" indent="0">
              <a:buNone/>
              <a:defRPr sz="2400"/>
            </a:lvl3pPr>
            <a:lvl4pPr marL="2743140" indent="0">
              <a:buNone/>
              <a:defRPr sz="1900"/>
            </a:lvl4pPr>
            <a:lvl5pPr marL="3657520" indent="0">
              <a:buNone/>
              <a:defRPr sz="1900"/>
            </a:lvl5pPr>
            <a:lvl6pPr marL="4571899" indent="0">
              <a:buNone/>
              <a:defRPr sz="1900"/>
            </a:lvl6pPr>
            <a:lvl7pPr marL="5486279" indent="0">
              <a:buNone/>
              <a:defRPr sz="1900"/>
            </a:lvl7pPr>
            <a:lvl8pPr marL="6400659" indent="0">
              <a:buNone/>
              <a:defRPr sz="1900"/>
            </a:lvl8pPr>
            <a:lvl9pPr marL="7315039" indent="0">
              <a:buNone/>
              <a:defRPr sz="1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E5379-AD09-47D7-B739-546EC62B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9FDE2-A93D-4E83-A357-BD28BB80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DA46B-ED4D-4E8A-B32A-6C08D797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35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3ED7-2BB8-4533-A8FB-83279166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5E99A-A8F8-4679-B0EB-FF228397F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380" indent="0">
              <a:buNone/>
              <a:defRPr sz="5700"/>
            </a:lvl2pPr>
            <a:lvl3pPr marL="1828760" indent="0">
              <a:buNone/>
              <a:defRPr sz="4800"/>
            </a:lvl3pPr>
            <a:lvl4pPr marL="2743140" indent="0">
              <a:buNone/>
              <a:defRPr sz="4000"/>
            </a:lvl4pPr>
            <a:lvl5pPr marL="3657520" indent="0">
              <a:buNone/>
              <a:defRPr sz="4000"/>
            </a:lvl5pPr>
            <a:lvl6pPr marL="4571899" indent="0">
              <a:buNone/>
              <a:defRPr sz="4000"/>
            </a:lvl6pPr>
            <a:lvl7pPr marL="5486279" indent="0">
              <a:buNone/>
              <a:defRPr sz="4000"/>
            </a:lvl7pPr>
            <a:lvl8pPr marL="6400659" indent="0">
              <a:buNone/>
              <a:defRPr sz="4000"/>
            </a:lvl8pPr>
            <a:lvl9pPr marL="7315039" indent="0">
              <a:buNone/>
              <a:defRPr sz="4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79BC7-3013-4746-B5EA-4828F223F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</p:spPr>
        <p:txBody>
          <a:bodyPr/>
          <a:lstStyle>
            <a:lvl1pPr marL="0" indent="0">
              <a:buNone/>
              <a:defRPr sz="3100"/>
            </a:lvl1pPr>
            <a:lvl2pPr marL="914380" indent="0">
              <a:buNone/>
              <a:defRPr sz="2900"/>
            </a:lvl2pPr>
            <a:lvl3pPr marL="1828760" indent="0">
              <a:buNone/>
              <a:defRPr sz="2400"/>
            </a:lvl3pPr>
            <a:lvl4pPr marL="2743140" indent="0">
              <a:buNone/>
              <a:defRPr sz="1900"/>
            </a:lvl4pPr>
            <a:lvl5pPr marL="3657520" indent="0">
              <a:buNone/>
              <a:defRPr sz="1900"/>
            </a:lvl5pPr>
            <a:lvl6pPr marL="4571899" indent="0">
              <a:buNone/>
              <a:defRPr sz="1900"/>
            </a:lvl6pPr>
            <a:lvl7pPr marL="5486279" indent="0">
              <a:buNone/>
              <a:defRPr sz="1900"/>
            </a:lvl7pPr>
            <a:lvl8pPr marL="6400659" indent="0">
              <a:buNone/>
              <a:defRPr sz="1900"/>
            </a:lvl8pPr>
            <a:lvl9pPr marL="7315039" indent="0">
              <a:buNone/>
              <a:defRPr sz="1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CE64-8B4F-435F-AD41-280DB841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C1B09-E3DD-4B2C-BB49-7B30DF92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687B-12E2-49DA-A175-F4032624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59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01BA-0AA3-4C76-8A48-9E64FD06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229EB-1AC2-4F58-9A86-A30898B56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8808-C4AA-44ED-9973-C08AC507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9EFB-B979-4E6B-9243-76EC7B17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5D73-132B-4E71-897B-BFD57231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800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76372-7751-4C52-8C32-958EAF25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D6F64-B325-4079-869C-69F39C98E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7E437-16F1-4972-92E3-3CF0E597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020C2-2A15-4724-BD96-665F4C68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87E24-555A-41D0-AB87-A0B4B49D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26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2"/>
            <a:ext cx="20726400" cy="29400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4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9"/>
            <a:ext cx="645406" cy="635147"/>
          </a:xfrm>
          <a:prstGeom prst="rect">
            <a:avLst/>
          </a:prstGeom>
        </p:spPr>
        <p:txBody>
          <a:bodyPr lIns="78282" tIns="78282" rIns="78282" bIns="78282" anchor="t"/>
          <a:lstStyle>
            <a:lvl1pPr algn="ctr">
              <a:spcBef>
                <a:spcPts val="600"/>
              </a:spcBef>
              <a:defRPr sz="3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5"/>
            <a:ext cx="20726400" cy="2724150"/>
          </a:xfrm>
        </p:spPr>
        <p:txBody>
          <a:bodyPr anchor="t"/>
          <a:lstStyle>
            <a:lvl1pPr algn="l">
              <a:defRPr sz="10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1pPr>
            <a:lvl2pPr marL="121914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28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65742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87657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09571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31485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5340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75314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5"/>
            <a:ext cx="10769600" cy="9051926"/>
          </a:xfrm>
        </p:spPr>
        <p:txBody>
          <a:bodyPr/>
          <a:lstStyle>
            <a:lvl1pPr>
              <a:defRPr sz="7600"/>
            </a:lvl1pPr>
            <a:lvl2pPr>
              <a:defRPr sz="6400"/>
            </a:lvl2pPr>
            <a:lvl3pPr>
              <a:defRPr sz="52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5"/>
            <a:ext cx="10769600" cy="9051926"/>
          </a:xfrm>
        </p:spPr>
        <p:txBody>
          <a:bodyPr/>
          <a:lstStyle>
            <a:lvl1pPr>
              <a:defRPr sz="7600"/>
            </a:lvl1pPr>
            <a:lvl2pPr>
              <a:defRPr sz="6400"/>
            </a:lvl2pPr>
            <a:lvl3pPr>
              <a:defRPr sz="52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9"/>
            <a:ext cx="10773835" cy="1279526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42" indent="0">
              <a:buNone/>
              <a:defRPr sz="5200" b="1"/>
            </a:lvl2pPr>
            <a:lvl3pPr marL="2438284" indent="0">
              <a:buNone/>
              <a:defRPr sz="4800" b="1"/>
            </a:lvl3pPr>
            <a:lvl4pPr marL="3657429" indent="0">
              <a:buNone/>
              <a:defRPr sz="4300" b="1"/>
            </a:lvl4pPr>
            <a:lvl5pPr marL="4876571" indent="0">
              <a:buNone/>
              <a:defRPr sz="4300" b="1"/>
            </a:lvl5pPr>
            <a:lvl6pPr marL="6095714" indent="0">
              <a:buNone/>
              <a:defRPr sz="4300" b="1"/>
            </a:lvl6pPr>
            <a:lvl7pPr marL="7314856" indent="0">
              <a:buNone/>
              <a:defRPr sz="4300" b="1"/>
            </a:lvl7pPr>
            <a:lvl8pPr marL="8534000" indent="0">
              <a:buNone/>
              <a:defRPr sz="4300" b="1"/>
            </a:lvl8pPr>
            <a:lvl9pPr marL="9753143" indent="0">
              <a:buNone/>
              <a:defRPr sz="4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48"/>
            <a:ext cx="10773835" cy="7902576"/>
          </a:xfrm>
        </p:spPr>
        <p:txBody>
          <a:bodyPr/>
          <a:lstStyle>
            <a:lvl1pPr>
              <a:defRPr sz="6400"/>
            </a:lvl1pPr>
            <a:lvl2pPr>
              <a:defRPr sz="52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0" y="3070229"/>
            <a:ext cx="10778067" cy="1279526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42" indent="0">
              <a:buNone/>
              <a:defRPr sz="5200" b="1"/>
            </a:lvl2pPr>
            <a:lvl3pPr marL="2438284" indent="0">
              <a:buNone/>
              <a:defRPr sz="4800" b="1"/>
            </a:lvl3pPr>
            <a:lvl4pPr marL="3657429" indent="0">
              <a:buNone/>
              <a:defRPr sz="4300" b="1"/>
            </a:lvl4pPr>
            <a:lvl5pPr marL="4876571" indent="0">
              <a:buNone/>
              <a:defRPr sz="4300" b="1"/>
            </a:lvl5pPr>
            <a:lvl6pPr marL="6095714" indent="0">
              <a:buNone/>
              <a:defRPr sz="4300" b="1"/>
            </a:lvl6pPr>
            <a:lvl7pPr marL="7314856" indent="0">
              <a:buNone/>
              <a:defRPr sz="4300" b="1"/>
            </a:lvl7pPr>
            <a:lvl8pPr marL="8534000" indent="0">
              <a:buNone/>
              <a:defRPr sz="4300" b="1"/>
            </a:lvl8pPr>
            <a:lvl9pPr marL="9753143" indent="0">
              <a:buNone/>
              <a:defRPr sz="4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0" y="4349748"/>
            <a:ext cx="10778067" cy="7902576"/>
          </a:xfrm>
        </p:spPr>
        <p:txBody>
          <a:bodyPr/>
          <a:lstStyle>
            <a:lvl1pPr>
              <a:defRPr sz="6400"/>
            </a:lvl1pPr>
            <a:lvl2pPr>
              <a:defRPr sz="52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7" y="546101"/>
            <a:ext cx="8022168" cy="2324102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4"/>
            <a:ext cx="13631333" cy="11706228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4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7" y="2870205"/>
            <a:ext cx="8022168" cy="9382126"/>
          </a:xfrm>
        </p:spPr>
        <p:txBody>
          <a:bodyPr/>
          <a:lstStyle>
            <a:lvl1pPr marL="0" indent="0">
              <a:buNone/>
              <a:defRPr sz="3800"/>
            </a:lvl1pPr>
            <a:lvl2pPr marL="1219142" indent="0">
              <a:buNone/>
              <a:defRPr sz="3100"/>
            </a:lvl2pPr>
            <a:lvl3pPr marL="2438284" indent="0">
              <a:buNone/>
              <a:defRPr sz="2600"/>
            </a:lvl3pPr>
            <a:lvl4pPr marL="3657429" indent="0">
              <a:buNone/>
              <a:defRPr sz="2400"/>
            </a:lvl4pPr>
            <a:lvl5pPr marL="4876571" indent="0">
              <a:buNone/>
              <a:defRPr sz="2400"/>
            </a:lvl5pPr>
            <a:lvl6pPr marL="6095714" indent="0">
              <a:buNone/>
              <a:defRPr sz="2400"/>
            </a:lvl6pPr>
            <a:lvl7pPr marL="7314856" indent="0">
              <a:buNone/>
              <a:defRPr sz="2400"/>
            </a:lvl7pPr>
            <a:lvl8pPr marL="8534000" indent="0">
              <a:buNone/>
              <a:defRPr sz="2400"/>
            </a:lvl8pPr>
            <a:lvl9pPr marL="9753143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1"/>
            <a:ext cx="14630400" cy="1133478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8600"/>
            </a:lvl1pPr>
            <a:lvl2pPr marL="1219142" indent="0">
              <a:buNone/>
              <a:defRPr sz="7600"/>
            </a:lvl2pPr>
            <a:lvl3pPr marL="2438284" indent="0">
              <a:buNone/>
              <a:defRPr sz="6400"/>
            </a:lvl3pPr>
            <a:lvl4pPr marL="3657429" indent="0">
              <a:buNone/>
              <a:defRPr sz="5200"/>
            </a:lvl4pPr>
            <a:lvl5pPr marL="4876571" indent="0">
              <a:buNone/>
              <a:defRPr sz="5200"/>
            </a:lvl5pPr>
            <a:lvl6pPr marL="6095714" indent="0">
              <a:buNone/>
              <a:defRPr sz="5200"/>
            </a:lvl6pPr>
            <a:lvl7pPr marL="7314856" indent="0">
              <a:buNone/>
              <a:defRPr sz="5200"/>
            </a:lvl7pPr>
            <a:lvl8pPr marL="8534000" indent="0">
              <a:buNone/>
              <a:defRPr sz="5200"/>
            </a:lvl8pPr>
            <a:lvl9pPr marL="9753143" indent="0">
              <a:buNone/>
              <a:defRPr sz="5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7"/>
            <a:ext cx="14630400" cy="1609726"/>
          </a:xfrm>
        </p:spPr>
        <p:txBody>
          <a:bodyPr/>
          <a:lstStyle>
            <a:lvl1pPr marL="0" indent="0">
              <a:buNone/>
              <a:defRPr sz="3800"/>
            </a:lvl1pPr>
            <a:lvl2pPr marL="1219142" indent="0">
              <a:buNone/>
              <a:defRPr sz="3100"/>
            </a:lvl2pPr>
            <a:lvl3pPr marL="2438284" indent="0">
              <a:buNone/>
              <a:defRPr sz="2600"/>
            </a:lvl3pPr>
            <a:lvl4pPr marL="3657429" indent="0">
              <a:buNone/>
              <a:defRPr sz="2400"/>
            </a:lvl4pPr>
            <a:lvl5pPr marL="4876571" indent="0">
              <a:buNone/>
              <a:defRPr sz="2400"/>
            </a:lvl5pPr>
            <a:lvl6pPr marL="6095714" indent="0">
              <a:buNone/>
              <a:defRPr sz="2400"/>
            </a:lvl6pPr>
            <a:lvl7pPr marL="7314856" indent="0">
              <a:buNone/>
              <a:defRPr sz="2400"/>
            </a:lvl7pPr>
            <a:lvl8pPr marL="8534000" indent="0">
              <a:buNone/>
              <a:defRPr sz="2400"/>
            </a:lvl8pPr>
            <a:lvl9pPr marL="9753143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8"/>
            <a:ext cx="5486400" cy="117030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8"/>
            <a:ext cx="16052800" cy="117030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4"/>
            <a:ext cx="534799" cy="527425"/>
          </a:xfrm>
          <a:prstGeom prst="rect">
            <a:avLst/>
          </a:prstGeom>
        </p:spPr>
        <p:txBody>
          <a:bodyPr lIns="78282" tIns="78282" rIns="78282" bIns="78282" anchor="t"/>
          <a:lstStyle>
            <a:lvl1pPr algn="l" defTabSz="1662509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71" y="3401616"/>
            <a:ext cx="7298269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300" b="1" i="0">
                <a:solidFill>
                  <a:srgbClr val="C00000"/>
                </a:solidFill>
              </a:defRPr>
            </a:lvl1pPr>
            <a:lvl2pPr marL="1057253" indent="-600063">
              <a:spcBef>
                <a:spcPts val="1000"/>
              </a:spcBef>
              <a:buSzPct val="100000"/>
              <a:buChar char="–"/>
              <a:defRPr sz="4300" b="1" i="0">
                <a:solidFill>
                  <a:srgbClr val="C00000"/>
                </a:solidFill>
              </a:defRPr>
            </a:lvl2pPr>
            <a:lvl3pPr marL="1447768" indent="-533388">
              <a:spcBef>
                <a:spcPts val="1000"/>
              </a:spcBef>
              <a:buSzPct val="100000"/>
              <a:buChar char="•"/>
              <a:defRPr sz="4300" b="1" i="0">
                <a:solidFill>
                  <a:srgbClr val="C00000"/>
                </a:solidFill>
              </a:defRPr>
            </a:lvl3pPr>
            <a:lvl4pPr marL="1971633" indent="-600063">
              <a:spcBef>
                <a:spcPts val="1000"/>
              </a:spcBef>
              <a:buSzPct val="100000"/>
              <a:buChar char="–"/>
              <a:defRPr sz="4300" b="1" i="0">
                <a:solidFill>
                  <a:srgbClr val="C00000"/>
                </a:solidFill>
              </a:defRPr>
            </a:lvl4pPr>
            <a:lvl5pPr marL="2428823" indent="-600063">
              <a:spcBef>
                <a:spcPts val="1000"/>
              </a:spcBef>
              <a:buSzPct val="100000"/>
              <a:buChar char="»"/>
              <a:defRPr sz="43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71" y="4169703"/>
            <a:ext cx="7296413" cy="172621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429"/>
              </a:spcBef>
              <a:defRPr sz="2600" i="0">
                <a:solidFill>
                  <a:srgbClr val="000000"/>
                </a:solidFill>
              </a:defRPr>
            </a:lvl1pPr>
          </a:lstStyle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600" y="905339"/>
            <a:ext cx="22851536" cy="960970"/>
          </a:xfrm>
          <a:prstGeom prst="rect">
            <a:avLst/>
          </a:prstGeom>
        </p:spPr>
        <p:txBody>
          <a:bodyPr/>
          <a:lstStyle>
            <a:lvl1pPr>
              <a:spcBef>
                <a:spcPts val="4048"/>
              </a:spcBef>
              <a:defRPr sz="7400" b="1" i="0">
                <a:solidFill>
                  <a:srgbClr val="C00000"/>
                </a:solidFill>
              </a:defRPr>
            </a:lvl1pPr>
          </a:lstStyle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600" y="2060775"/>
            <a:ext cx="22851536" cy="766234"/>
          </a:xfrm>
          <a:prstGeom prst="rect">
            <a:avLst/>
          </a:prstGeom>
        </p:spPr>
        <p:txBody>
          <a:bodyPr/>
          <a:lstStyle>
            <a:lvl1pPr>
              <a:spcBef>
                <a:spcPts val="2857"/>
              </a:spcBef>
              <a:defRPr sz="5200">
                <a:solidFill>
                  <a:srgbClr val="000000"/>
                </a:solidFill>
              </a:defRPr>
            </a:lvl1pPr>
          </a:lstStyle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6" y="2825552"/>
            <a:ext cx="3793069" cy="269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6" y="8184447"/>
            <a:ext cx="3781781" cy="334151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5" y="3593639"/>
            <a:ext cx="8640960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570" indent="-914380">
              <a:spcBef>
                <a:spcPts val="1500"/>
              </a:spcBef>
              <a:buSzPct val="100000"/>
              <a:buChar char="–"/>
              <a:defRPr sz="6400" i="0"/>
            </a:lvl2pPr>
            <a:lvl3pPr marL="1727162" indent="-812782">
              <a:spcBef>
                <a:spcPts val="1500"/>
              </a:spcBef>
              <a:buSzPct val="100000"/>
              <a:buChar char="•"/>
              <a:defRPr sz="6400" i="0"/>
            </a:lvl3pPr>
            <a:lvl4pPr marL="2285950" indent="-914380">
              <a:spcBef>
                <a:spcPts val="1500"/>
              </a:spcBef>
              <a:buSzPct val="100000"/>
              <a:buChar char="–"/>
              <a:defRPr sz="6400" i="0"/>
            </a:lvl4pPr>
            <a:lvl5pPr marL="2743140" indent="-91438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9" y="10314385"/>
            <a:ext cx="6528728" cy="576066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ts val="1905"/>
              </a:spcBef>
              <a:defRPr sz="3600" b="1" i="0"/>
            </a:lvl1pPr>
          </a:lstStyle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9" y="11082471"/>
            <a:ext cx="6528728" cy="576066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ts val="1429"/>
              </a:spcBef>
              <a:defRPr sz="2600" i="0"/>
            </a:lvl1pPr>
          </a:lstStyle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1CA1-04DB-4248-A728-ABD8064FF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19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7761D-6035-4C37-BF5D-7EE942BE1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80" indent="0" algn="ctr">
              <a:buNone/>
              <a:defRPr sz="4000"/>
            </a:lvl2pPr>
            <a:lvl3pPr marL="1828760" indent="0" algn="ctr">
              <a:buNone/>
              <a:defRPr sz="3600"/>
            </a:lvl3pPr>
            <a:lvl4pPr marL="2743140" indent="0" algn="ctr">
              <a:buNone/>
              <a:defRPr sz="3100"/>
            </a:lvl4pPr>
            <a:lvl5pPr marL="3657520" indent="0" algn="ctr">
              <a:buNone/>
              <a:defRPr sz="3100"/>
            </a:lvl5pPr>
            <a:lvl6pPr marL="4571899" indent="0" algn="ctr">
              <a:buNone/>
              <a:defRPr sz="3100"/>
            </a:lvl6pPr>
            <a:lvl7pPr marL="5486279" indent="0" algn="ctr">
              <a:buNone/>
              <a:defRPr sz="3100"/>
            </a:lvl7pPr>
            <a:lvl8pPr marL="6400659" indent="0" algn="ctr">
              <a:buNone/>
              <a:defRPr sz="3100"/>
            </a:lvl8pPr>
            <a:lvl9pPr marL="7315039" indent="0" algn="ctr">
              <a:buNone/>
              <a:defRPr sz="31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E6AB-4C4D-47F3-9BE1-E8D0290C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34D6D-BBE8-4A66-B31F-7BA8836F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B1F6F-82E1-48FD-8ED1-DF2524ED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4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08AD-3DFF-4909-B922-DA9AE46B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48A23-160B-4696-9793-E9D609BFC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5C654-43BF-4AC6-A655-6059DCC8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A23CC-C661-4B18-ADF7-58A1FF46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DB10-3609-4A44-AF43-5E0D9010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0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55AC-4727-4163-86ED-DD933034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1" y="3419479"/>
            <a:ext cx="21031200" cy="5705474"/>
          </a:xfrm>
        </p:spPr>
        <p:txBody>
          <a:bodyPr anchor="b"/>
          <a:lstStyle>
            <a:lvl1pPr>
              <a:defRPr sz="119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1973F-1DA2-4D1D-9A9F-65DE8E04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1" y="9178929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8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65752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57189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48627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40065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31503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D0A53-5083-42D9-B522-C3DE4CB5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FB4D-B8E3-484F-9BF1-65ED5E4F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474BD-EF4F-4847-9EC5-2BEC223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49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5" y="10698426"/>
            <a:ext cx="20726400" cy="768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6" tIns="121916" rIns="121916" bIns="12191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1" y="11658535"/>
            <a:ext cx="20738304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6" tIns="121916" rIns="121916" bIns="12191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41674" y="12344401"/>
            <a:ext cx="733526" cy="723267"/>
          </a:xfrm>
          <a:prstGeom prst="rect">
            <a:avLst/>
          </a:prstGeom>
          <a:ln w="12700">
            <a:miter lim="400000"/>
          </a:ln>
        </p:spPr>
        <p:txBody>
          <a:bodyPr wrap="none" lIns="121916" tIns="121916" rIns="121916" bIns="121916" anchor="ctr">
            <a:spAutoFit/>
          </a:bodyPr>
          <a:lstStyle>
            <a:lvl1pPr algn="r" defTabSz="2438346">
              <a:defRPr sz="31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19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38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57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76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595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14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33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520" algn="l" defTabSz="2438346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19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38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57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76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595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14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33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520" algn="r" defTabSz="243834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E466C-CBA9-4644-9E37-2EE35940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vert="horz" lIns="182877" tIns="91438" rIns="182877" bIns="9143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C6667-ABA7-476B-BADB-3A1E4CA7E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77" tIns="91438" rIns="182877" bIns="9143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0CF1A-4C47-4CC8-BB4D-70F63F188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vert="horz" lIns="182877" tIns="91438" rIns="182877" bIns="91438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5C54-2B17-4267-B8DF-8798430E0F64}" type="datetimeFigureOut">
              <a:rPr lang="en-IN" smtClean="0"/>
              <a:pPr/>
              <a:t>17-01-2026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27B8F-47E6-4C3A-92B1-36665C143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vert="horz" lIns="182877" tIns="91438" rIns="182877" bIns="91438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A9FC-5B1D-4401-8175-926C6CCEF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vert="horz" lIns="182877" tIns="91438" rIns="182877" bIns="91438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A1F4-0417-40C0-B21E-75F3130C92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012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182876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0" indent="-457190" algn="l" defTabSz="182876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70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50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30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09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89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69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49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29" indent="-457190" algn="l" defTabSz="18287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80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60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40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20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99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79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59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39" algn="l" defTabSz="18287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243828" tIns="121914" rIns="243828" bIns="1219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5"/>
            <a:ext cx="21945600" cy="9051926"/>
          </a:xfrm>
          <a:prstGeom prst="rect">
            <a:avLst/>
          </a:prstGeom>
        </p:spPr>
        <p:txBody>
          <a:bodyPr vert="horz" lIns="243828" tIns="121914" rIns="243828" bIns="1219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2"/>
            <a:ext cx="5689600" cy="730252"/>
          </a:xfrm>
          <a:prstGeom prst="rect">
            <a:avLst/>
          </a:prstGeom>
        </p:spPr>
        <p:txBody>
          <a:bodyPr vert="horz" lIns="243828" tIns="121914" rIns="243828" bIns="121914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2"/>
            <a:ext cx="7721600" cy="730252"/>
          </a:xfrm>
          <a:prstGeom prst="rect">
            <a:avLst/>
          </a:prstGeom>
        </p:spPr>
        <p:txBody>
          <a:bodyPr vert="horz" lIns="243828" tIns="121914" rIns="243828" bIns="121914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2"/>
            <a:ext cx="5689600" cy="730252"/>
          </a:xfrm>
          <a:prstGeom prst="rect">
            <a:avLst/>
          </a:prstGeom>
        </p:spPr>
        <p:txBody>
          <a:bodyPr vert="horz" lIns="243828" tIns="121914" rIns="243828" bIns="121914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2438284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2438284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106" indent="-761964" algn="l" defTabSz="2438284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857" indent="-609572" algn="l" defTabSz="243828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6999" indent="-609572" algn="l" defTabSz="2438284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141" indent="-609572" algn="l" defTabSz="2438284" rtl="0" eaLnBrk="1" latinLnBrk="0" hangingPunct="1">
        <a:spcBef>
          <a:spcPct val="20000"/>
        </a:spcBef>
        <a:buFont typeface="Arial" pitchFamily="34" charset="0"/>
        <a:buChar char="»"/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283" indent="-609572" algn="l" defTabSz="2438284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428" indent="-609572" algn="l" defTabSz="2438284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570" indent="-609572" algn="l" defTabSz="2438284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712" indent="-609572" algn="l" defTabSz="2438284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2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84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429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571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714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856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000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143" algn="l" defTabSz="243828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cha.org/what-we-do/coordination-tools/osocc-rdc/overview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3"/>
            <a:ext cx="3686352" cy="6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956775"/>
            <a:ext cx="3686352" cy="677270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1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1800"/>
          </a:p>
        </p:txBody>
      </p:sp>
      <p:sp>
        <p:nvSpPr>
          <p:cNvPr id="79" name="PPT 2 -"/>
          <p:cNvSpPr txBox="1"/>
          <p:nvPr/>
        </p:nvSpPr>
        <p:spPr>
          <a:xfrm>
            <a:off x="21336000" y="12813339"/>
            <a:ext cx="1828799" cy="61976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1800"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588028" y="25626676"/>
            <a:ext cx="1281199" cy="12395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6566" tIns="156566" rIns="156566" bIns="156566" anchor="t">
            <a:spAutoFit/>
          </a:bodyPr>
          <a:lstStyle>
            <a:defPPr marL="0" marR="0" indent="0" algn="l" defTabSz="1828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32509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91440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82880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274320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365760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33250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2" y="3886200"/>
            <a:ext cx="13772464" cy="297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lumMod val="75000"/>
              <a:alpha val="90000"/>
            </a:schemeClr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1800"/>
          </a:p>
        </p:txBody>
      </p:sp>
      <p:sp>
        <p:nvSpPr>
          <p:cNvPr id="84" name="LESSON 2…"/>
          <p:cNvSpPr txBox="1"/>
          <p:nvPr/>
        </p:nvSpPr>
        <p:spPr>
          <a:xfrm>
            <a:off x="628756" y="4083125"/>
            <a:ext cx="11848996" cy="191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defTabSz="2438346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b="1" dirty="0"/>
              <a:t>Structural Triage and </a:t>
            </a:r>
          </a:p>
          <a:p>
            <a:pPr defTabSz="2438346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b="1" dirty="0"/>
              <a:t>INSARAG Marking System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2" y="2458"/>
            <a:ext cx="24410276" cy="2753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4" tIns="78284" rIns="78284" bIns="78284" numCol="1" anchor="t">
            <a:noAutofit/>
          </a:bodyPr>
          <a:lstStyle/>
          <a:p>
            <a:endParaRPr sz="1800"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7" y="7112433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3" y="-86295"/>
            <a:ext cx="2231142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9" y="354063"/>
            <a:ext cx="16234426" cy="99216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4" tIns="78284" rIns="78284" bIns="78284" numCol="1" spcCol="38100" rtlCol="0" anchor="t">
            <a:spAutoFit/>
          </a:bodyPr>
          <a:lstStyle/>
          <a:p>
            <a:pPr defTabSz="1662546"/>
            <a:r>
              <a:rPr lang="en-US" sz="4800" dirty="0">
                <a:latin typeface="Arial Black" panose="020B0A04020102020204" pitchFamily="34" charset="0"/>
              </a:rPr>
              <a:t>   COLLAPSE STRUCTURE SEARCH &amp; RESCUE</a:t>
            </a:r>
            <a:endParaRPr lang="en-IN" sz="4800" dirty="0">
              <a:latin typeface="Arial Black" panose="020B0A04020102020204" pitchFamily="34" charset="0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1" y="12960660"/>
            <a:ext cx="4642558" cy="52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CSSR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6" cy="8810456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D0F45C84-41E3-9C0B-8A72-2C3033944BBE}"/>
              </a:ext>
            </a:extLst>
          </p:cNvPr>
          <p:cNvSpPr txBox="1"/>
          <p:nvPr/>
        </p:nvSpPr>
        <p:spPr>
          <a:xfrm>
            <a:off x="3657600" y="7682515"/>
            <a:ext cx="762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548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892800" y="201700"/>
            <a:ext cx="9956800" cy="2084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243823" tIns="82096" rIns="243823" bIns="12191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9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</a:rPr>
              <a:t>LEMA</a:t>
            </a:r>
          </a:p>
        </p:txBody>
      </p:sp>
      <p:pic>
        <p:nvPicPr>
          <p:cNvPr id="5" name="Picture 2" descr="J:\RETTUNGSKETTE SCHWEIZ\BILDER SALVATAGGIO 2005\Fotos D-A-CH 2005 by Ulrich Ott\DSCN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0600" y="3962400"/>
            <a:ext cx="7391400" cy="739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2"/>
          <p:cNvSpPr txBox="1"/>
          <p:nvPr/>
        </p:nvSpPr>
        <p:spPr>
          <a:xfrm>
            <a:off x="990600" y="3429000"/>
            <a:ext cx="14020800" cy="7552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64192" tIns="82096" rIns="164192" bIns="82096" rtlCol="0">
            <a:spAutoFit/>
          </a:bodyPr>
          <a:lstStyle/>
          <a:p>
            <a:pPr algn="just" eaLnBrk="0">
              <a:buNone/>
            </a:pPr>
            <a:r>
              <a:rPr lang="de-DE" sz="4800" dirty="0">
                <a:latin typeface="Open Sans"/>
              </a:rPr>
              <a:t>LEMA (Local Emergency Management  Authority) is the ultimate responsible authority for the </a:t>
            </a:r>
            <a:r>
              <a:rPr lang="de-DE" sz="4800" dirty="0">
                <a:solidFill>
                  <a:srgbClr val="FF0000"/>
                </a:solidFill>
                <a:latin typeface="Open Sans"/>
              </a:rPr>
              <a:t>overall</a:t>
            </a:r>
            <a:r>
              <a:rPr lang="de-DE" sz="4800" dirty="0">
                <a:latin typeface="Open Sans"/>
              </a:rPr>
              <a:t> command, coordination and management of the response operation. </a:t>
            </a:r>
          </a:p>
          <a:p>
            <a:pPr algn="just" eaLnBrk="0">
              <a:buNone/>
            </a:pPr>
            <a:endParaRPr lang="de-DE" sz="4800" dirty="0">
              <a:latin typeface="Open Sans"/>
            </a:endParaRPr>
          </a:p>
          <a:p>
            <a:pPr algn="just" eaLnBrk="0">
              <a:buNone/>
            </a:pPr>
            <a:endParaRPr lang="de-DE" sz="4800" dirty="0">
              <a:latin typeface="Open Sans"/>
            </a:endParaRPr>
          </a:p>
          <a:p>
            <a:pPr algn="just" eaLnBrk="0">
              <a:buNone/>
            </a:pPr>
            <a:r>
              <a:rPr lang="de-DE" sz="4800" dirty="0">
                <a:latin typeface="Open Sans"/>
              </a:rPr>
              <a:t>LEMA can refer to national, regional or local authorities, or combinations thereof, which are collectively responsible for the disaster response operation.</a:t>
            </a: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68F3DC81-A28E-638A-DD4D-FB5D0C396DE4}"/>
              </a:ext>
            </a:extLst>
          </p:cNvPr>
          <p:cNvSpPr txBox="1"/>
          <p:nvPr/>
        </p:nvSpPr>
        <p:spPr>
          <a:xfrm>
            <a:off x="803137" y="12954000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1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28819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6600" y="2057400"/>
            <a:ext cx="17068800" cy="207747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43828" tIns="121914" rIns="243828" bIns="121914" anchor="ctr"/>
          <a:lstStyle/>
          <a:p>
            <a:pPr algn="ctr">
              <a:buNone/>
              <a:defRPr/>
            </a:pPr>
            <a:r>
              <a:rPr lang="de-DE" sz="7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</a:rPr>
              <a:t>Reception / Departure   Centre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19200" y="6324600"/>
            <a:ext cx="22656800" cy="32008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43828" tIns="121914" rIns="243828" bIns="121914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de-DE" sz="4800" b="1" dirty="0" err="1">
                <a:latin typeface="Open Sans"/>
              </a:rPr>
              <a:t>At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entry</a:t>
            </a:r>
            <a:r>
              <a:rPr lang="de-DE" sz="4800" b="1" dirty="0">
                <a:latin typeface="Open Sans"/>
              </a:rPr>
              <a:t>/</a:t>
            </a:r>
            <a:r>
              <a:rPr lang="de-DE" sz="4800" b="1" dirty="0" err="1">
                <a:latin typeface="Open Sans"/>
              </a:rPr>
              <a:t>exit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points</a:t>
            </a:r>
            <a:r>
              <a:rPr lang="de-DE" sz="4800" b="1" dirty="0">
                <a:latin typeface="Open Sans"/>
              </a:rPr>
              <a:t> (e.g. </a:t>
            </a:r>
            <a:r>
              <a:rPr lang="de-DE" sz="4800" b="1" dirty="0" err="1">
                <a:latin typeface="Open Sans"/>
              </a:rPr>
              <a:t>airports</a:t>
            </a:r>
            <a:r>
              <a:rPr lang="de-DE" sz="4800" b="1" dirty="0">
                <a:latin typeface="Open Sans"/>
              </a:rPr>
              <a:t>) </a:t>
            </a:r>
            <a:r>
              <a:rPr lang="de-DE" sz="4800" b="1" dirty="0" err="1">
                <a:latin typeface="Open Sans"/>
              </a:rPr>
              <a:t>to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assist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airport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authorities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with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registration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of</a:t>
            </a:r>
            <a:r>
              <a:rPr lang="de-DE" sz="4800" b="1" dirty="0">
                <a:latin typeface="Open Sans"/>
              </a:rPr>
              <a:t> international </a:t>
            </a:r>
            <a:r>
              <a:rPr lang="de-DE" sz="4800" b="1" dirty="0" err="1">
                <a:latin typeface="Open Sans"/>
              </a:rPr>
              <a:t>relief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actors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and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facilitate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their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arrival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and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departure</a:t>
            </a:r>
            <a:r>
              <a:rPr lang="de-DE" sz="4800" b="1" dirty="0">
                <a:latin typeface="Open Sans"/>
              </a:rPr>
              <a:t> in </a:t>
            </a:r>
            <a:r>
              <a:rPr lang="de-DE" sz="4800" b="1" dirty="0" err="1">
                <a:latin typeface="Open Sans"/>
              </a:rPr>
              <a:t>terms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of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provision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of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information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updates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and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logistics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and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administration</a:t>
            </a:r>
            <a:r>
              <a:rPr lang="de-DE" sz="4800" b="1" dirty="0">
                <a:latin typeface="Open Sans"/>
              </a:rPr>
              <a:t> </a:t>
            </a:r>
            <a:r>
              <a:rPr lang="de-DE" sz="4800" b="1" dirty="0" err="1">
                <a:latin typeface="Open Sans"/>
              </a:rPr>
              <a:t>support</a:t>
            </a:r>
            <a:endParaRPr lang="de-DE" sz="4800" b="1" dirty="0">
              <a:latin typeface="Open Sans"/>
            </a:endParaRP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6B54CEFB-A3EF-DCB9-A7F3-1D4642E81718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18009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8167732" y="1"/>
            <a:ext cx="16216269" cy="13716002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36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37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38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2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141" name="Sectorization"/>
          <p:cNvSpPr txBox="1"/>
          <p:nvPr/>
        </p:nvSpPr>
        <p:spPr>
          <a:xfrm>
            <a:off x="735524" y="5930552"/>
            <a:ext cx="6918894" cy="104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Sectorization</a:t>
            </a:r>
            <a:r>
              <a:rPr dirty="0"/>
              <a:t> </a:t>
            </a:r>
          </a:p>
        </p:txBody>
      </p:sp>
      <p:sp>
        <p:nvSpPr>
          <p:cNvPr id="142" name="In case of large scale events, effecting large area or numerous cities, or even more than one country, Sectorization is done to allow effective co-ordination of Search and Rescue efforts for better operational planning and effective deployment of search and rescue teams."/>
          <p:cNvSpPr txBox="1"/>
          <p:nvPr/>
        </p:nvSpPr>
        <p:spPr>
          <a:xfrm>
            <a:off x="8763000" y="5918829"/>
            <a:ext cx="14935200" cy="497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>
                <a:latin typeface="Open Sans"/>
              </a:rPr>
              <a:t>In case of </a:t>
            </a:r>
            <a:r>
              <a:rPr dirty="0">
                <a:solidFill>
                  <a:schemeClr val="bg1"/>
                </a:solidFill>
                <a:latin typeface="Open Sans"/>
              </a:rPr>
              <a:t>large scale events, </a:t>
            </a:r>
            <a:r>
              <a:rPr lang="en-US" dirty="0">
                <a:latin typeface="Open Sans"/>
              </a:rPr>
              <a:t>a</a:t>
            </a:r>
            <a:r>
              <a:rPr dirty="0">
                <a:latin typeface="Open Sans"/>
              </a:rPr>
              <a:t>ffecting </a:t>
            </a:r>
            <a:r>
              <a:rPr dirty="0">
                <a:solidFill>
                  <a:srgbClr val="FFC000"/>
                </a:solidFill>
                <a:latin typeface="Open Sans"/>
              </a:rPr>
              <a:t>large area </a:t>
            </a:r>
            <a:r>
              <a:rPr dirty="0">
                <a:latin typeface="Open Sans"/>
              </a:rPr>
              <a:t>or numerous cities, or even more than one country, </a:t>
            </a:r>
            <a:r>
              <a:rPr dirty="0" err="1">
                <a:latin typeface="Open Sans"/>
              </a:rPr>
              <a:t>Sectorization</a:t>
            </a:r>
            <a:r>
              <a:rPr dirty="0">
                <a:latin typeface="Open Sans"/>
              </a:rPr>
              <a:t> is done to allow </a:t>
            </a:r>
            <a:r>
              <a:rPr dirty="0">
                <a:solidFill>
                  <a:srgbClr val="FFC000"/>
                </a:solidFill>
                <a:latin typeface="Open Sans"/>
              </a:rPr>
              <a:t>effective co-ordination </a:t>
            </a:r>
            <a:r>
              <a:rPr dirty="0">
                <a:latin typeface="Open Sans"/>
              </a:rPr>
              <a:t>of </a:t>
            </a:r>
            <a:r>
              <a:rPr dirty="0">
                <a:solidFill>
                  <a:schemeClr val="bg1"/>
                </a:solidFill>
                <a:latin typeface="Open Sans"/>
              </a:rPr>
              <a:t>Search and Rescue </a:t>
            </a:r>
            <a:r>
              <a:rPr dirty="0">
                <a:latin typeface="Open Sans"/>
              </a:rPr>
              <a:t>efforts for better </a:t>
            </a:r>
            <a:r>
              <a:rPr dirty="0">
                <a:solidFill>
                  <a:schemeClr val="bg1"/>
                </a:solidFill>
                <a:latin typeface="Open Sans"/>
              </a:rPr>
              <a:t>operational planning</a:t>
            </a:r>
            <a:r>
              <a:rPr dirty="0">
                <a:latin typeface="Open Sans"/>
              </a:rPr>
              <a:t> and </a:t>
            </a:r>
            <a:r>
              <a:rPr dirty="0">
                <a:solidFill>
                  <a:srgbClr val="FFC000"/>
                </a:solidFill>
                <a:latin typeface="Open Sans"/>
              </a:rPr>
              <a:t>effective deployment</a:t>
            </a:r>
            <a:r>
              <a:rPr dirty="0">
                <a:latin typeface="Open Sans"/>
              </a:rPr>
              <a:t> of search and rescue teams.</a:t>
            </a:r>
          </a:p>
        </p:txBody>
      </p:sp>
      <p:sp>
        <p:nvSpPr>
          <p:cNvPr id="143" name="Line"/>
          <p:cNvSpPr/>
          <p:nvPr/>
        </p:nvSpPr>
        <p:spPr>
          <a:xfrm>
            <a:off x="7544231" y="3619648"/>
            <a:ext cx="17011187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2B8F6D3E-B832-AAA0-1B2F-14CDD703F26D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46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47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14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2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150" name="Sector…"/>
          <p:cNvSpPr txBox="1"/>
          <p:nvPr/>
        </p:nvSpPr>
        <p:spPr>
          <a:xfrm>
            <a:off x="767968" y="4419600"/>
            <a:ext cx="7801211" cy="215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Sector </a:t>
            </a:r>
          </a:p>
          <a:p>
            <a:pPr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identification </a:t>
            </a:r>
          </a:p>
        </p:txBody>
      </p:sp>
      <p:sp>
        <p:nvSpPr>
          <p:cNvPr id="151" name="A simple lettering system is used to code each sector, like A, B, C, D and so on and a local name or description can also be added to ensure clarity.…"/>
          <p:cNvSpPr txBox="1"/>
          <p:nvPr/>
        </p:nvSpPr>
        <p:spPr>
          <a:xfrm>
            <a:off x="9381729" y="4953000"/>
            <a:ext cx="14316472" cy="4248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algn="just" defTabSz="1896299">
              <a:spcBef>
                <a:spcPts val="2100"/>
              </a:spcBef>
              <a:tabLst>
                <a:tab pos="2285950" algn="l"/>
                <a:tab pos="3644820" algn="l"/>
                <a:tab pos="5029089" algn="l"/>
                <a:tab pos="6387959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A simple lettering system is used to code each sector, like </a:t>
            </a:r>
            <a:r>
              <a:rPr sz="4800" dirty="0">
                <a:solidFill>
                  <a:srgbClr val="C00000"/>
                </a:solidFill>
              </a:rPr>
              <a:t>A, B, C, D </a:t>
            </a:r>
            <a:r>
              <a:rPr sz="4800" dirty="0"/>
              <a:t>and so on and a local name or description can also be added to ensure clarity.</a:t>
            </a:r>
            <a:endParaRPr lang="en-US" sz="4800" dirty="0"/>
          </a:p>
          <a:p>
            <a:pPr algn="just" defTabSz="1896299">
              <a:spcBef>
                <a:spcPts val="2100"/>
              </a:spcBef>
              <a:tabLst>
                <a:tab pos="2285950" algn="l"/>
                <a:tab pos="3644820" algn="l"/>
                <a:tab pos="5029089" algn="l"/>
                <a:tab pos="6387959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endParaRPr sz="4800" dirty="0"/>
          </a:p>
          <a:p>
            <a:pPr algn="just" defTabSz="1896299">
              <a:spcBef>
                <a:spcPts val="1000"/>
              </a:spcBef>
              <a:tabLst>
                <a:tab pos="2285950" algn="l"/>
                <a:tab pos="3644820" algn="l"/>
                <a:tab pos="5029089" algn="l"/>
                <a:tab pos="6387959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e.g. </a:t>
            </a:r>
            <a:r>
              <a:rPr lang="en-US" sz="4800" dirty="0">
                <a:solidFill>
                  <a:srgbClr val="C00000"/>
                </a:solidFill>
              </a:rPr>
              <a:t>S</a:t>
            </a:r>
            <a:r>
              <a:rPr sz="4800" dirty="0">
                <a:solidFill>
                  <a:srgbClr val="C00000"/>
                </a:solidFill>
              </a:rPr>
              <a:t>ector A, Kashmir </a:t>
            </a:r>
            <a:r>
              <a:rPr sz="4800" dirty="0"/>
              <a:t>etc.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E4DDC45E-0044-48BB-3755-2157F9A0C579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54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55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15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2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158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30" y="3657600"/>
            <a:ext cx="13989520" cy="868001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ector…"/>
          <p:cNvSpPr txBox="1"/>
          <p:nvPr/>
        </p:nvSpPr>
        <p:spPr>
          <a:xfrm>
            <a:off x="573083" y="5562600"/>
            <a:ext cx="7801211" cy="215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Sector </a:t>
            </a:r>
          </a:p>
          <a:p>
            <a:pPr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identification 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B8BEC7AF-3B78-CF23-EB73-1144680C3293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169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70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71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2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174" name="Sector Assessment…"/>
          <p:cNvSpPr txBox="1"/>
          <p:nvPr/>
        </p:nvSpPr>
        <p:spPr>
          <a:xfrm>
            <a:off x="1021862" y="5109067"/>
            <a:ext cx="7304579" cy="514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6000" b="1" cap="all" spc="119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Sector Assessment </a:t>
            </a:r>
          </a:p>
          <a:p>
            <a:pPr defTabSz="1896299">
              <a:lnSpc>
                <a:spcPct val="90000"/>
              </a:lnSpc>
              <a:defRPr sz="6000" b="1" cap="all" spc="119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worksite Triage Category Flowchart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28" y="685800"/>
            <a:ext cx="10939043" cy="1218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25C54620-E4BA-EF9E-2EB5-A5693FF1418E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78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79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2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182" name="Rounded Rectangle"/>
          <p:cNvSpPr/>
          <p:nvPr/>
        </p:nvSpPr>
        <p:spPr>
          <a:xfrm>
            <a:off x="2677288" y="4130437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83" name="Occupancy type"/>
          <p:cNvSpPr txBox="1"/>
          <p:nvPr/>
        </p:nvSpPr>
        <p:spPr>
          <a:xfrm>
            <a:off x="3266206" y="4889977"/>
            <a:ext cx="7712165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latin typeface="Open Sans"/>
              </a:rPr>
              <a:t>Occupancy type</a:t>
            </a:r>
          </a:p>
        </p:txBody>
      </p:sp>
      <p:sp>
        <p:nvSpPr>
          <p:cNvPr id="184" name="Rounded Rectangle"/>
          <p:cNvSpPr/>
          <p:nvPr/>
        </p:nvSpPr>
        <p:spPr>
          <a:xfrm>
            <a:off x="12816712" y="4130437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85" name="Type of structure"/>
          <p:cNvSpPr txBox="1"/>
          <p:nvPr/>
        </p:nvSpPr>
        <p:spPr>
          <a:xfrm>
            <a:off x="13565111" y="4889977"/>
            <a:ext cx="7686168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Type of structure</a:t>
            </a:r>
          </a:p>
        </p:txBody>
      </p:sp>
      <p:sp>
        <p:nvSpPr>
          <p:cNvPr id="186" name="Factors in Worksite Triage"/>
          <p:cNvSpPr txBox="1"/>
          <p:nvPr/>
        </p:nvSpPr>
        <p:spPr>
          <a:xfrm>
            <a:off x="7553496" y="1245349"/>
            <a:ext cx="8016013" cy="215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Factors in</a:t>
            </a:r>
            <a:br>
              <a:rPr dirty="0">
                <a:latin typeface="Open Sans"/>
              </a:rPr>
            </a:br>
            <a:r>
              <a:rPr dirty="0">
                <a:latin typeface="Open Sans"/>
              </a:rPr>
              <a:t>Worksite Triage</a:t>
            </a:r>
          </a:p>
        </p:txBody>
      </p:sp>
      <p:sp>
        <p:nvSpPr>
          <p:cNvPr id="187" name="Rounded Rectangle"/>
          <p:cNvSpPr/>
          <p:nvPr/>
        </p:nvSpPr>
        <p:spPr>
          <a:xfrm>
            <a:off x="2677288" y="6966021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88" name="Condition of the  structure"/>
          <p:cNvSpPr txBox="1"/>
          <p:nvPr/>
        </p:nvSpPr>
        <p:spPr>
          <a:xfrm>
            <a:off x="3266205" y="7725560"/>
            <a:ext cx="7912789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Condition of the  structure</a:t>
            </a:r>
          </a:p>
        </p:txBody>
      </p:sp>
      <p:sp>
        <p:nvSpPr>
          <p:cNvPr id="189" name="Rounded Rectangle"/>
          <p:cNvSpPr/>
          <p:nvPr/>
        </p:nvSpPr>
        <p:spPr>
          <a:xfrm>
            <a:off x="12816712" y="6966021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90" name="Mechanism of collapse"/>
          <p:cNvSpPr txBox="1"/>
          <p:nvPr/>
        </p:nvSpPr>
        <p:spPr>
          <a:xfrm>
            <a:off x="13594584" y="7725560"/>
            <a:ext cx="7627216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Mechanism of collapse</a:t>
            </a:r>
          </a:p>
        </p:txBody>
      </p:sp>
      <p:sp>
        <p:nvSpPr>
          <p:cNvPr id="191" name="Rounded Rectangle"/>
          <p:cNvSpPr/>
          <p:nvPr/>
        </p:nvSpPr>
        <p:spPr>
          <a:xfrm>
            <a:off x="2677288" y="9801607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92" name="Day, date, and time of collapse"/>
          <p:cNvSpPr txBox="1"/>
          <p:nvPr/>
        </p:nvSpPr>
        <p:spPr>
          <a:xfrm>
            <a:off x="3266207" y="10211897"/>
            <a:ext cx="5610733" cy="133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Day, date, and time of collapse</a:t>
            </a:r>
          </a:p>
        </p:txBody>
      </p:sp>
      <p:pic>
        <p:nvPicPr>
          <p:cNvPr id="18" name="Picture 1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E036CEDB-9BE2-7202-E629-4473CDF5CB6E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3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95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96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9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199" name="Rounded Rectangle"/>
          <p:cNvSpPr/>
          <p:nvPr/>
        </p:nvSpPr>
        <p:spPr>
          <a:xfrm>
            <a:off x="2677288" y="5425661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00" name="Prior intelligence"/>
          <p:cNvSpPr txBox="1"/>
          <p:nvPr/>
        </p:nvSpPr>
        <p:spPr>
          <a:xfrm>
            <a:off x="3266206" y="6185200"/>
            <a:ext cx="7712165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Prior intelligence</a:t>
            </a:r>
          </a:p>
        </p:txBody>
      </p:sp>
      <p:sp>
        <p:nvSpPr>
          <p:cNvPr id="201" name="Rounded Rectangle"/>
          <p:cNvSpPr/>
          <p:nvPr/>
        </p:nvSpPr>
        <p:spPr>
          <a:xfrm>
            <a:off x="12816712" y="5425661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02" name="Availability of resources"/>
          <p:cNvSpPr txBox="1"/>
          <p:nvPr/>
        </p:nvSpPr>
        <p:spPr>
          <a:xfrm>
            <a:off x="13565111" y="6185200"/>
            <a:ext cx="7686168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Availability of resources</a:t>
            </a:r>
          </a:p>
        </p:txBody>
      </p:sp>
      <p:sp>
        <p:nvSpPr>
          <p:cNvPr id="203" name="Factors in Worksite Triage…"/>
          <p:cNvSpPr txBox="1"/>
          <p:nvPr/>
        </p:nvSpPr>
        <p:spPr>
          <a:xfrm>
            <a:off x="6970364" y="1135006"/>
            <a:ext cx="8016013" cy="281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Factors in</a:t>
            </a:r>
            <a:br>
              <a:rPr dirty="0">
                <a:latin typeface="Open Sans"/>
              </a:rPr>
            </a:br>
            <a:r>
              <a:rPr dirty="0">
                <a:latin typeface="Open Sans"/>
              </a:rPr>
              <a:t>Worksite Triage</a:t>
            </a:r>
          </a:p>
          <a:p>
            <a:pPr algn="ctr" defTabSz="1896299">
              <a:lnSpc>
                <a:spcPct val="90000"/>
              </a:lnSpc>
              <a:defRPr sz="4800"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>
                <a:latin typeface="Open Sans"/>
              </a:rPr>
              <a:t>(Cont.)</a:t>
            </a:r>
          </a:p>
        </p:txBody>
      </p:sp>
      <p:sp>
        <p:nvSpPr>
          <p:cNvPr id="204" name="Rounded Rectangle"/>
          <p:cNvSpPr/>
          <p:nvPr/>
        </p:nvSpPr>
        <p:spPr>
          <a:xfrm>
            <a:off x="2677288" y="8261245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05" name="Location of utility shut-offs"/>
          <p:cNvSpPr txBox="1"/>
          <p:nvPr/>
        </p:nvSpPr>
        <p:spPr>
          <a:xfrm>
            <a:off x="3266205" y="9020786"/>
            <a:ext cx="7912789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Location of utility shut-offs</a:t>
            </a:r>
          </a:p>
        </p:txBody>
      </p:sp>
      <p:sp>
        <p:nvSpPr>
          <p:cNvPr id="206" name="Rounded Rectangle"/>
          <p:cNvSpPr/>
          <p:nvPr/>
        </p:nvSpPr>
        <p:spPr>
          <a:xfrm>
            <a:off x="12816712" y="8261245"/>
            <a:ext cx="8890000" cy="2319182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07" name="Possible presence of hazardous materials"/>
          <p:cNvSpPr txBox="1"/>
          <p:nvPr/>
        </p:nvSpPr>
        <p:spPr>
          <a:xfrm>
            <a:off x="13594584" y="8671535"/>
            <a:ext cx="7627216" cy="133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>
            <a:spAutoFit/>
          </a:bodyPr>
          <a:lstStyle>
            <a:lvl1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0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Possible presence of hazardous materials</a:t>
            </a:r>
          </a:p>
        </p:txBody>
      </p: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997F66C4-998B-B4F2-7265-371A350980BA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1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10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11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8167732" y="1"/>
            <a:ext cx="16216269" cy="13716002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15" name="INSARAG Marking System"/>
          <p:cNvSpPr txBox="1"/>
          <p:nvPr/>
        </p:nvSpPr>
        <p:spPr>
          <a:xfrm>
            <a:off x="1575724" y="5105400"/>
            <a:ext cx="6511229" cy="281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INSARAG Marking System</a:t>
            </a:r>
          </a:p>
        </p:txBody>
      </p:sp>
      <p:sp>
        <p:nvSpPr>
          <p:cNvPr id="216" name="The International Search and Rescue Advisory Group (INSARAG) Marking System uses symbols to identify the condition of structures, the presence of hazards and the status of victims in a standardized, simple and clear fashion that can be understood by all local, national and international rescue personnel.…"/>
          <p:cNvSpPr txBox="1"/>
          <p:nvPr/>
        </p:nvSpPr>
        <p:spPr>
          <a:xfrm>
            <a:off x="8763000" y="3124200"/>
            <a:ext cx="15087600" cy="10400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>
            <a:spAutoFit/>
          </a:bodyPr>
          <a:lstStyle/>
          <a:p>
            <a:pPr algn="just" defTabSz="1896299">
              <a:lnSpc>
                <a:spcPct val="110000"/>
              </a:lnSpc>
              <a:spcBef>
                <a:spcPts val="1000"/>
              </a:spcBef>
              <a:tabLst>
                <a:tab pos="2285950" algn="l"/>
                <a:tab pos="3644820" algn="l"/>
                <a:tab pos="5029089" algn="l"/>
                <a:tab pos="6387959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4800" dirty="0">
                <a:latin typeface="Open Sans"/>
              </a:rPr>
              <a:t>The International Search and Rescue Advisory Group (INSARAG) Marking System uses </a:t>
            </a:r>
            <a:r>
              <a:rPr sz="4800" dirty="0">
                <a:solidFill>
                  <a:srgbClr val="FFC000"/>
                </a:solidFill>
                <a:latin typeface="Open Sans"/>
              </a:rPr>
              <a:t>symbols</a:t>
            </a:r>
            <a:r>
              <a:rPr sz="4800" dirty="0">
                <a:latin typeface="Open Sans"/>
              </a:rPr>
              <a:t> to identify the condition of structures, the presence of hazards and the status of victims in a </a:t>
            </a:r>
            <a:r>
              <a:rPr sz="4800" dirty="0">
                <a:solidFill>
                  <a:srgbClr val="FFC000"/>
                </a:solidFill>
                <a:latin typeface="Open Sans"/>
              </a:rPr>
              <a:t>standardized, simple </a:t>
            </a:r>
            <a:r>
              <a:rPr sz="4800" dirty="0">
                <a:latin typeface="Open Sans"/>
              </a:rPr>
              <a:t>and </a:t>
            </a:r>
            <a:r>
              <a:rPr sz="4800" dirty="0">
                <a:solidFill>
                  <a:srgbClr val="FFC000"/>
                </a:solidFill>
                <a:latin typeface="Open Sans"/>
              </a:rPr>
              <a:t>clear fashion </a:t>
            </a:r>
            <a:r>
              <a:rPr sz="4800" dirty="0">
                <a:latin typeface="Open Sans"/>
              </a:rPr>
              <a:t>that can be understood by all local, national and international rescue personnel.</a:t>
            </a:r>
            <a:endParaRPr lang="en-US" sz="4800" dirty="0">
              <a:latin typeface="Open Sans"/>
            </a:endParaRPr>
          </a:p>
          <a:p>
            <a:pPr algn="just" defTabSz="1896299">
              <a:lnSpc>
                <a:spcPct val="110000"/>
              </a:lnSpc>
              <a:spcBef>
                <a:spcPts val="1000"/>
              </a:spcBef>
              <a:tabLst>
                <a:tab pos="2285950" algn="l"/>
                <a:tab pos="3644820" algn="l"/>
                <a:tab pos="5029089" algn="l"/>
                <a:tab pos="6387959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4800" dirty="0">
                <a:latin typeface="Open Sans"/>
              </a:rPr>
              <a:t> </a:t>
            </a:r>
          </a:p>
          <a:p>
            <a:pPr defTabSz="1896299">
              <a:lnSpc>
                <a:spcPct val="110000"/>
              </a:lnSpc>
              <a:spcBef>
                <a:spcPts val="2000"/>
              </a:spcBef>
              <a:tabLst>
                <a:tab pos="2285950" algn="l"/>
                <a:tab pos="3644820" algn="l"/>
                <a:tab pos="5029089" algn="l"/>
                <a:tab pos="6387959" algn="l"/>
              </a:tabLst>
              <a:defRPr sz="4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>
                <a:latin typeface="Open Sans"/>
              </a:rPr>
              <a:t>The INSARAG Marking System consists of three principle Marking elements, these being: </a:t>
            </a:r>
          </a:p>
          <a:p>
            <a:pPr marL="1015978" indent="-507989" defTabSz="1896299">
              <a:spcBef>
                <a:spcPts val="1000"/>
              </a:spcBef>
              <a:buSzPct val="100000"/>
              <a:buChar char="•"/>
              <a:tabLst>
                <a:tab pos="2285950" algn="l"/>
                <a:tab pos="3644820" algn="l"/>
                <a:tab pos="5029089" algn="l"/>
                <a:tab pos="6387959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4800" dirty="0">
                <a:latin typeface="Open Sans"/>
              </a:rPr>
              <a:t>Worksite Marking</a:t>
            </a:r>
          </a:p>
          <a:p>
            <a:pPr marL="1015978" indent="-507989" defTabSz="1896299">
              <a:spcBef>
                <a:spcPts val="1000"/>
              </a:spcBef>
              <a:buSzPct val="100000"/>
              <a:buChar char="•"/>
              <a:tabLst>
                <a:tab pos="2285950" algn="l"/>
                <a:tab pos="3644820" algn="l"/>
                <a:tab pos="5029089" algn="l"/>
                <a:tab pos="6387959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4800" dirty="0">
                <a:latin typeface="Open Sans"/>
              </a:rPr>
              <a:t>Victim Marking</a:t>
            </a:r>
          </a:p>
          <a:p>
            <a:pPr marL="1015978" indent="-507989" defTabSz="1896299">
              <a:spcBef>
                <a:spcPts val="1000"/>
              </a:spcBef>
              <a:buSzPct val="100000"/>
              <a:buChar char="•"/>
              <a:tabLst>
                <a:tab pos="2285950" algn="l"/>
                <a:tab pos="3644820" algn="l"/>
                <a:tab pos="5029089" algn="l"/>
                <a:tab pos="6387959" algn="l"/>
              </a:tabLst>
              <a:defRPr sz="4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4800" dirty="0">
                <a:latin typeface="Open Sans"/>
              </a:rPr>
              <a:t>Rapid Clearance Marking</a:t>
            </a:r>
          </a:p>
        </p:txBody>
      </p:sp>
      <p:sp>
        <p:nvSpPr>
          <p:cNvPr id="217" name="Line"/>
          <p:cNvSpPr/>
          <p:nvPr/>
        </p:nvSpPr>
        <p:spPr>
          <a:xfrm>
            <a:off x="7036230" y="1893766"/>
            <a:ext cx="17787077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5BBBF8C4-B753-A76D-2095-ADD40F2D2F3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20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21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2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pic>
        <p:nvPicPr>
          <p:cNvPr id="224" name="Spraying" descr="Spray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672" y="2057400"/>
            <a:ext cx="8463381" cy="10160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Clear Markings"/>
          <p:cNvSpPr txBox="1"/>
          <p:nvPr/>
        </p:nvSpPr>
        <p:spPr>
          <a:xfrm>
            <a:off x="1077423" y="4857915"/>
            <a:ext cx="5863105" cy="215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Clear Markings</a:t>
            </a:r>
          </a:p>
        </p:txBody>
      </p:sp>
      <p:sp>
        <p:nvSpPr>
          <p:cNvPr id="226" name="All markings must be conspicuous and made using a high contrast, durable, fluorescent colour."/>
          <p:cNvSpPr txBox="1"/>
          <p:nvPr/>
        </p:nvSpPr>
        <p:spPr>
          <a:xfrm>
            <a:off x="12115563" y="9283416"/>
            <a:ext cx="10439637" cy="4356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4" tIns="89234" rIns="89234" bIns="89234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just"/>
            <a:r>
              <a:rPr dirty="0"/>
              <a:t>All markings must be conspicuous and made using a high contrast, durable, fluorescent </a:t>
            </a:r>
            <a:r>
              <a:rPr dirty="0" err="1"/>
              <a:t>colour</a:t>
            </a:r>
            <a:r>
              <a:rPr dirty="0"/>
              <a:t>.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536" y="670612"/>
            <a:ext cx="9587475" cy="762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E1DBC5F-7A1A-6FB5-C351-0C5D64C0A2BF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07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2" y="12813339"/>
            <a:ext cx="379307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602391" y="5646541"/>
            <a:ext cx="7627209" cy="2506859"/>
          </a:xfrm>
          <a:prstGeom prst="rect">
            <a:avLst/>
          </a:prstGeom>
        </p:spPr>
        <p:txBody>
          <a:bodyPr lIns="89234" tIns="89234" rIns="89234" bIns="89234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478810" y="3744801"/>
            <a:ext cx="6005848" cy="1266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5" y="4740715"/>
            <a:ext cx="1219200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5" y="7069665"/>
            <a:ext cx="1219200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5" y="9011865"/>
            <a:ext cx="1219200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Sectorization, its identification and five ASR Levels.…"/>
          <p:cNvSpPr txBox="1"/>
          <p:nvPr/>
        </p:nvSpPr>
        <p:spPr>
          <a:xfrm>
            <a:off x="11835645" y="4824217"/>
            <a:ext cx="11875355" cy="5544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/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</a:t>
            </a:r>
            <a:r>
              <a:rPr dirty="0" err="1"/>
              <a:t>Sectorization</a:t>
            </a:r>
            <a:r>
              <a:rPr dirty="0"/>
              <a:t>, its identification and five ASR Levels.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four categories of Worksite Triage.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at least 8 factors to consider in worksite triage.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3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0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31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2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234" name="Marking System Information Categories"/>
          <p:cNvSpPr txBox="1"/>
          <p:nvPr/>
        </p:nvSpPr>
        <p:spPr>
          <a:xfrm>
            <a:off x="228600" y="4089319"/>
            <a:ext cx="8680768" cy="314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Marking System</a:t>
            </a:r>
            <a:br>
              <a:rPr dirty="0"/>
            </a:br>
            <a:r>
              <a:rPr dirty="0"/>
              <a:t>Information Categories</a:t>
            </a:r>
          </a:p>
        </p:txBody>
      </p:sp>
      <p:grpSp>
        <p:nvGrpSpPr>
          <p:cNvPr id="237" name="Group"/>
          <p:cNvGrpSpPr/>
          <p:nvPr/>
        </p:nvGrpSpPr>
        <p:grpSpPr>
          <a:xfrm>
            <a:off x="9851429" y="4128669"/>
            <a:ext cx="1219200" cy="1681958"/>
            <a:chOff x="0" y="115975"/>
            <a:chExt cx="1219200" cy="1681957"/>
          </a:xfrm>
        </p:grpSpPr>
        <p:sp>
          <p:nvSpPr>
            <p:cNvPr id="23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0" name="Group"/>
          <p:cNvGrpSpPr/>
          <p:nvPr/>
        </p:nvGrpSpPr>
        <p:grpSpPr>
          <a:xfrm>
            <a:off x="9851429" y="6289645"/>
            <a:ext cx="1219200" cy="1681958"/>
            <a:chOff x="0" y="115975"/>
            <a:chExt cx="1219200" cy="1681957"/>
          </a:xfrm>
        </p:grpSpPr>
        <p:sp>
          <p:nvSpPr>
            <p:cNvPr id="23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9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43" name="Group"/>
          <p:cNvGrpSpPr/>
          <p:nvPr/>
        </p:nvGrpSpPr>
        <p:grpSpPr>
          <a:xfrm>
            <a:off x="9851429" y="8509999"/>
            <a:ext cx="1219200" cy="1681958"/>
            <a:chOff x="0" y="115975"/>
            <a:chExt cx="1219200" cy="1681957"/>
          </a:xfrm>
        </p:grpSpPr>
        <p:sp>
          <p:nvSpPr>
            <p:cNvPr id="24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244" name="General Area Marking…"/>
          <p:cNvSpPr txBox="1"/>
          <p:nvPr/>
        </p:nvSpPr>
        <p:spPr>
          <a:xfrm>
            <a:off x="11674001" y="4419600"/>
            <a:ext cx="10957400" cy="680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General Area Marking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Structure Orientation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Cordon Markings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Worksite Marking</a:t>
            </a:r>
          </a:p>
        </p:txBody>
      </p:sp>
      <p:grpSp>
        <p:nvGrpSpPr>
          <p:cNvPr id="247" name="Group"/>
          <p:cNvGrpSpPr/>
          <p:nvPr/>
        </p:nvGrpSpPr>
        <p:grpSpPr>
          <a:xfrm>
            <a:off x="9851429" y="10755753"/>
            <a:ext cx="1219200" cy="1681958"/>
            <a:chOff x="0" y="115975"/>
            <a:chExt cx="1219200" cy="1681957"/>
          </a:xfrm>
        </p:grpSpPr>
        <p:sp>
          <p:nvSpPr>
            <p:cNvPr id="24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E3B0E19-CFDC-FB6C-4F64-C5D880AFB3E3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7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50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51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25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254" name="Marking System Information Categories (Cont.)"/>
          <p:cNvSpPr txBox="1"/>
          <p:nvPr/>
        </p:nvSpPr>
        <p:spPr>
          <a:xfrm>
            <a:off x="1077424" y="3875125"/>
            <a:ext cx="7215459" cy="481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Marking System</a:t>
            </a:r>
            <a:br>
              <a:rPr dirty="0"/>
            </a:br>
            <a:r>
              <a:rPr dirty="0"/>
              <a:t>Information Categories </a:t>
            </a:r>
            <a:r>
              <a:rPr sz="480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9701261" y="4128669"/>
            <a:ext cx="1219200" cy="1681958"/>
            <a:chOff x="0" y="115975"/>
            <a:chExt cx="1219200" cy="1681957"/>
          </a:xfrm>
        </p:grpSpPr>
        <p:sp>
          <p:nvSpPr>
            <p:cNvPr id="25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5</a:t>
              </a:r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9701261" y="5486400"/>
            <a:ext cx="1219200" cy="1681959"/>
            <a:chOff x="0" y="-687270"/>
            <a:chExt cx="1219200" cy="1681958"/>
          </a:xfrm>
        </p:grpSpPr>
        <p:sp>
          <p:nvSpPr>
            <p:cNvPr id="258" name="Circle"/>
            <p:cNvSpPr/>
            <p:nvPr/>
          </p:nvSpPr>
          <p:spPr>
            <a:xfrm>
              <a:off x="0" y="-611070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6"/>
            <p:cNvSpPr txBox="1"/>
            <p:nvPr/>
          </p:nvSpPr>
          <p:spPr>
            <a:xfrm>
              <a:off x="261804" y="-687270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6</a:t>
              </a:r>
            </a:p>
          </p:txBody>
        </p:sp>
      </p:grpSp>
      <p:grpSp>
        <p:nvGrpSpPr>
          <p:cNvPr id="263" name="Group"/>
          <p:cNvGrpSpPr/>
          <p:nvPr/>
        </p:nvGrpSpPr>
        <p:grpSpPr>
          <a:xfrm>
            <a:off x="9701261" y="6928642"/>
            <a:ext cx="1219200" cy="1681958"/>
            <a:chOff x="0" y="115975"/>
            <a:chExt cx="1219200" cy="1681957"/>
          </a:xfrm>
        </p:grpSpPr>
        <p:sp>
          <p:nvSpPr>
            <p:cNvPr id="26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7</a:t>
              </a:r>
            </a:p>
          </p:txBody>
        </p:sp>
      </p:grpSp>
      <p:sp>
        <p:nvSpPr>
          <p:cNvPr id="264" name="Victim Marking…"/>
          <p:cNvSpPr txBox="1"/>
          <p:nvPr/>
        </p:nvSpPr>
        <p:spPr>
          <a:xfrm>
            <a:off x="11523829" y="4212173"/>
            <a:ext cx="12013536" cy="53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/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Victim Marking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Rapid Clearance Marking (RCM)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Facilities and Vehicle Markings</a:t>
            </a:r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sz="4800" dirty="0"/>
          </a:p>
          <a:p>
            <a:pPr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800" dirty="0"/>
              <a:t>Team and Function Markings</a:t>
            </a:r>
          </a:p>
        </p:txBody>
      </p:sp>
      <p:grpSp>
        <p:nvGrpSpPr>
          <p:cNvPr id="267" name="Group"/>
          <p:cNvGrpSpPr/>
          <p:nvPr/>
        </p:nvGrpSpPr>
        <p:grpSpPr>
          <a:xfrm>
            <a:off x="9701261" y="8305800"/>
            <a:ext cx="1219200" cy="1681958"/>
            <a:chOff x="0" y="115975"/>
            <a:chExt cx="1219200" cy="1681957"/>
          </a:xfrm>
        </p:grpSpPr>
        <p:sp>
          <p:nvSpPr>
            <p:cNvPr id="26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8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8</a:t>
              </a:r>
            </a:p>
          </p:txBody>
        </p:sp>
      </p:grp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E387AAA6-6E5C-A5F6-4368-1896C51E5F55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7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70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71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2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pic>
        <p:nvPicPr>
          <p:cNvPr id="274" name="image.jpeg" descr="image.jpeg"/>
          <p:cNvPicPr>
            <a:picLocks noChangeAspect="1"/>
          </p:cNvPicPr>
          <p:nvPr/>
        </p:nvPicPr>
        <p:blipFill>
          <a:blip r:embed="rId2"/>
          <a:srcRect l="6728" t="24625" r="6728" b="2618"/>
          <a:stretch>
            <a:fillRect/>
          </a:stretch>
        </p:blipFill>
        <p:spPr>
          <a:xfrm>
            <a:off x="11260473" y="4369171"/>
            <a:ext cx="10755915" cy="767022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General Area Marking"/>
          <p:cNvSpPr txBox="1"/>
          <p:nvPr/>
        </p:nvSpPr>
        <p:spPr>
          <a:xfrm>
            <a:off x="1077421" y="2641519"/>
            <a:ext cx="6771179" cy="314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General Area Marking</a:t>
            </a:r>
          </a:p>
        </p:txBody>
      </p:sp>
      <p:sp>
        <p:nvSpPr>
          <p:cNvPr id="276" name="Street &amp; Number Identification"/>
          <p:cNvSpPr txBox="1"/>
          <p:nvPr/>
        </p:nvSpPr>
        <p:spPr>
          <a:xfrm>
            <a:off x="11833544" y="3285496"/>
            <a:ext cx="8892856" cy="100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9234" tIns="89234" rIns="89234" bIns="89234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Street &amp; Number Identification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A8E96A6E-7ED6-EF3D-6892-6056E0A7D29C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79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80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8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283" name="Location References — Exterior and Interior"/>
          <p:cNvSpPr txBox="1"/>
          <p:nvPr/>
        </p:nvSpPr>
        <p:spPr>
          <a:xfrm>
            <a:off x="5638800" y="1780468"/>
            <a:ext cx="12437045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Location References — Exterior and Interior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259" y="4729881"/>
            <a:ext cx="8860896" cy="60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84" y="4724398"/>
            <a:ext cx="11802709" cy="60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1F245B18-02F5-7C3E-8777-3EA7E099BC27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2107701"/>
            <a:ext cx="11166232" cy="1096284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90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sp>
        <p:nvSpPr>
          <p:cNvPr id="293" name="Identifying Floors"/>
          <p:cNvSpPr txBox="1"/>
          <p:nvPr/>
        </p:nvSpPr>
        <p:spPr>
          <a:xfrm>
            <a:off x="2057400" y="5791200"/>
            <a:ext cx="604572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Identifying </a:t>
            </a:r>
            <a:endParaRPr lang="en-US" dirty="0"/>
          </a:p>
          <a:p>
            <a:pPr algn="ctr"/>
            <a:r>
              <a:rPr dirty="0"/>
              <a:t>Floors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4993A58E-677F-20EF-4B49-68DE7E9E590D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96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97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2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pic>
        <p:nvPicPr>
          <p:cNvPr id="300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251" y="2888155"/>
            <a:ext cx="9765149" cy="1016000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Identifying Columns/ Pillars"/>
          <p:cNvSpPr txBox="1"/>
          <p:nvPr/>
        </p:nvSpPr>
        <p:spPr>
          <a:xfrm>
            <a:off x="1077421" y="3431118"/>
            <a:ext cx="7685579" cy="281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Identifying Columns/ Pillars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9260895D-A26E-2A60-EDD0-2C06304D5724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04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05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0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sp>
        <p:nvSpPr>
          <p:cNvPr id="308" name="Operations Work Zone"/>
          <p:cNvSpPr txBox="1"/>
          <p:nvPr/>
        </p:nvSpPr>
        <p:spPr>
          <a:xfrm>
            <a:off x="803137" y="4724400"/>
            <a:ext cx="699977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Operations Work Zone</a:t>
            </a:r>
          </a:p>
        </p:txBody>
      </p:sp>
      <p:pic>
        <p:nvPicPr>
          <p:cNvPr id="309" name="PAK-CSSR-PW.032.jpg" descr="PAK-CSSR-PW.032.jpg"/>
          <p:cNvPicPr>
            <a:picLocks noChangeAspect="1"/>
          </p:cNvPicPr>
          <p:nvPr/>
        </p:nvPicPr>
        <p:blipFill>
          <a:blip r:embed="rId2"/>
          <a:srcRect l="34965" t="18094" r="25326" b="52537"/>
          <a:stretch>
            <a:fillRect/>
          </a:stretch>
        </p:blipFill>
        <p:spPr>
          <a:xfrm>
            <a:off x="15480724" y="4495800"/>
            <a:ext cx="6058476" cy="6499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4DD20BEF-CDF4-2414-E6BF-2E0597F3ED62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12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13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/>
          </a:p>
        </p:txBody>
      </p:sp>
      <p:sp>
        <p:nvSpPr>
          <p:cNvPr id="316" name="Collapse / Hazard Zone"/>
          <p:cNvSpPr txBox="1"/>
          <p:nvPr/>
        </p:nvSpPr>
        <p:spPr>
          <a:xfrm>
            <a:off x="602391" y="5392265"/>
            <a:ext cx="760937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Collapse / Hazard Zone</a:t>
            </a:r>
          </a:p>
        </p:txBody>
      </p:sp>
      <p:pic>
        <p:nvPicPr>
          <p:cNvPr id="317" name="PAK-CSSR-PW.032.jpg" descr="PAK-CSSR-PW.032.jpg"/>
          <p:cNvPicPr>
            <a:picLocks noChangeAspect="1"/>
          </p:cNvPicPr>
          <p:nvPr/>
        </p:nvPicPr>
        <p:blipFill>
          <a:blip r:embed="rId2"/>
          <a:srcRect l="34965" t="58659" r="25326" b="11050"/>
          <a:stretch>
            <a:fillRect/>
          </a:stretch>
        </p:blipFill>
        <p:spPr>
          <a:xfrm>
            <a:off x="13694906" y="4343400"/>
            <a:ext cx="8801679" cy="6703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C20CCAC9-438C-6257-5487-B920DA174BEF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104349" y="0"/>
            <a:ext cx="15244482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19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320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321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32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28</a:t>
            </a:fld>
            <a:endParaRPr/>
          </a:p>
        </p:txBody>
      </p:sp>
      <p:grpSp>
        <p:nvGrpSpPr>
          <p:cNvPr id="332" name="Group"/>
          <p:cNvGrpSpPr/>
          <p:nvPr/>
        </p:nvGrpSpPr>
        <p:grpSpPr>
          <a:xfrm>
            <a:off x="9395144" y="2631145"/>
            <a:ext cx="13280933" cy="10160002"/>
            <a:chOff x="0" y="0"/>
            <a:chExt cx="13280932" cy="10159999"/>
          </a:xfrm>
        </p:grpSpPr>
        <p:sp>
          <p:nvSpPr>
            <p:cNvPr id="324" name="Line"/>
            <p:cNvSpPr/>
            <p:nvPr/>
          </p:nvSpPr>
          <p:spPr>
            <a:xfrm>
              <a:off x="11901466" y="152613"/>
              <a:ext cx="1379465" cy="31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80">
                <a:defRPr sz="2100"/>
              </a:pPr>
              <a:endParaRPr>
                <a:latin typeface="Open Sans"/>
              </a:endParaRPr>
            </a:p>
          </p:txBody>
        </p:sp>
        <p:sp>
          <p:nvSpPr>
            <p:cNvPr id="325" name="Line"/>
            <p:cNvSpPr/>
            <p:nvPr/>
          </p:nvSpPr>
          <p:spPr>
            <a:xfrm>
              <a:off x="12073901" y="7932715"/>
              <a:ext cx="1207032" cy="31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80">
                <a:defRPr sz="2100"/>
              </a:pPr>
              <a:endParaRPr>
                <a:latin typeface="Open Sans"/>
              </a:endParaRPr>
            </a:p>
          </p:txBody>
        </p:sp>
        <p:sp>
          <p:nvSpPr>
            <p:cNvPr id="326" name="Line"/>
            <p:cNvSpPr/>
            <p:nvPr/>
          </p:nvSpPr>
          <p:spPr>
            <a:xfrm flipH="1">
              <a:off x="12587606" y="155793"/>
              <a:ext cx="3592" cy="77801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80">
                <a:defRPr sz="2100"/>
              </a:pPr>
              <a:endParaRPr>
                <a:latin typeface="Open Sans"/>
              </a:endParaRPr>
            </a:p>
          </p:txBody>
        </p:sp>
        <p:sp>
          <p:nvSpPr>
            <p:cNvPr id="327" name="Rectangle"/>
            <p:cNvSpPr/>
            <p:nvPr/>
          </p:nvSpPr>
          <p:spPr>
            <a:xfrm>
              <a:off x="1796" y="0"/>
              <a:ext cx="11899648" cy="7783281"/>
            </a:xfrm>
            <a:prstGeom prst="rect">
              <a:avLst/>
            </a:prstGeom>
            <a:noFill/>
            <a:ln w="539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042965">
                <a:defRPr sz="1800"/>
              </a:pPr>
              <a:endParaRPr>
                <a:latin typeface="Open Sans"/>
              </a:endParaRPr>
            </a:p>
          </p:txBody>
        </p:sp>
        <p:sp>
          <p:nvSpPr>
            <p:cNvPr id="328" name="Line"/>
            <p:cNvSpPr/>
            <p:nvPr/>
          </p:nvSpPr>
          <p:spPr>
            <a:xfrm flipH="1">
              <a:off x="0" y="7935893"/>
              <a:ext cx="3595" cy="9156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80">
                <a:defRPr sz="2100"/>
              </a:pPr>
              <a:endParaRPr>
                <a:latin typeface="Open Sans"/>
              </a:endParaRPr>
            </a:p>
          </p:txBody>
        </p:sp>
        <p:sp>
          <p:nvSpPr>
            <p:cNvPr id="329" name="Line"/>
            <p:cNvSpPr/>
            <p:nvPr/>
          </p:nvSpPr>
          <p:spPr>
            <a:xfrm flipH="1">
              <a:off x="12070306" y="8088507"/>
              <a:ext cx="3594" cy="76306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80">
                <a:defRPr sz="2100"/>
              </a:pPr>
              <a:endParaRPr>
                <a:latin typeface="Open Sans"/>
              </a:endParaRPr>
            </a:p>
          </p:txBody>
        </p:sp>
        <p:sp>
          <p:nvSpPr>
            <p:cNvPr id="330" name="Line"/>
            <p:cNvSpPr/>
            <p:nvPr/>
          </p:nvSpPr>
          <p:spPr>
            <a:xfrm>
              <a:off x="1796" y="8390552"/>
              <a:ext cx="12072106" cy="318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80">
                <a:defRPr sz="2100"/>
              </a:pPr>
              <a:endParaRPr>
                <a:latin typeface="Open Sans"/>
              </a:endParaRPr>
            </a:p>
          </p:txBody>
        </p:sp>
        <p:sp>
          <p:nvSpPr>
            <p:cNvPr id="331" name="1.2 M"/>
            <p:cNvSpPr txBox="1"/>
            <p:nvPr/>
          </p:nvSpPr>
          <p:spPr>
            <a:xfrm>
              <a:off x="5313877" y="8600083"/>
              <a:ext cx="3276227" cy="1559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1.2 M</a:t>
              </a:r>
            </a:p>
          </p:txBody>
        </p:sp>
      </p:grpSp>
      <p:sp>
        <p:nvSpPr>
          <p:cNvPr id="333" name="Place the mark at…"/>
          <p:cNvSpPr txBox="1"/>
          <p:nvPr/>
        </p:nvSpPr>
        <p:spPr>
          <a:xfrm>
            <a:off x="1189787" y="5541466"/>
            <a:ext cx="7135616" cy="237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/>
          <a:p>
            <a:pPr algn="just"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Place the mark at </a:t>
            </a:r>
          </a:p>
          <a:p>
            <a:pPr algn="just" defTabSz="1896299">
              <a:tabLst>
                <a:tab pos="2285950" algn="l"/>
                <a:tab pos="3644820" algn="l"/>
                <a:tab pos="5029089" algn="l"/>
                <a:tab pos="6387959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the primary access point into the structure.</a:t>
            </a:r>
          </a:p>
        </p:txBody>
      </p:sp>
      <p:sp>
        <p:nvSpPr>
          <p:cNvPr id="334" name="1 M"/>
          <p:cNvSpPr txBox="1">
            <a:spLocks noGrp="1"/>
          </p:cNvSpPr>
          <p:nvPr>
            <p:ph type="title" idx="4294967295"/>
          </p:nvPr>
        </p:nvSpPr>
        <p:spPr>
          <a:xfrm>
            <a:off x="22574594" y="6659637"/>
            <a:ext cx="1398781" cy="2103018"/>
          </a:xfrm>
          <a:prstGeom prst="rect">
            <a:avLst/>
          </a:prstGeom>
        </p:spPr>
        <p:txBody>
          <a:bodyPr lIns="78282" tIns="78282" rIns="78282" bIns="78282" anchor="t">
            <a:no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3600" b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 M</a:t>
            </a:r>
          </a:p>
        </p:txBody>
      </p:sp>
      <p:pic>
        <p:nvPicPr>
          <p:cNvPr id="18" name="Picture 1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132D9D25-2D8E-3744-473F-28AF28441239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4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37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38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3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29</a:t>
            </a:fld>
            <a:endParaRPr/>
          </a:p>
        </p:txBody>
      </p:sp>
      <p:sp>
        <p:nvSpPr>
          <p:cNvPr id="341" name="Marking Format"/>
          <p:cNvSpPr txBox="1"/>
          <p:nvPr/>
        </p:nvSpPr>
        <p:spPr>
          <a:xfrm>
            <a:off x="803137" y="5334000"/>
            <a:ext cx="12437045" cy="104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Marking Format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213" y="3368211"/>
            <a:ext cx="10745637" cy="787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03BA4071-5109-F370-7DA7-FDA463C05C6D}"/>
              </a:ext>
            </a:extLst>
          </p:cNvPr>
          <p:cNvSpPr txBox="1"/>
          <p:nvPr/>
        </p:nvSpPr>
        <p:spPr>
          <a:xfrm>
            <a:off x="803137" y="12877800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25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2" y="12813339"/>
            <a:ext cx="379307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9" name="OBJECTIVES"/>
          <p:cNvSpPr txBox="1"/>
          <p:nvPr/>
        </p:nvSpPr>
        <p:spPr>
          <a:xfrm>
            <a:off x="799504" y="5090482"/>
            <a:ext cx="6005848" cy="1266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Define the INSARAG marking system, list and describe 8 categories of INSARAG Marking System"/>
          <p:cNvSpPr txBox="1"/>
          <p:nvPr/>
        </p:nvSpPr>
        <p:spPr>
          <a:xfrm>
            <a:off x="11860613" y="4490319"/>
            <a:ext cx="11893115" cy="246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Define the INSARAG marking system, list and describe 8 categories of INSARAG Marking System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5" y="4215819"/>
            <a:ext cx="1219200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90AA2220-BE65-F65A-8487-485BD627D4B7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9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5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46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4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30</a:t>
            </a:fld>
            <a:endParaRPr/>
          </a:p>
        </p:txBody>
      </p:sp>
      <p:sp>
        <p:nvSpPr>
          <p:cNvPr id="349" name="Sample Marking:…"/>
          <p:cNvSpPr txBox="1"/>
          <p:nvPr/>
        </p:nvSpPr>
        <p:spPr>
          <a:xfrm>
            <a:off x="1016000" y="4953000"/>
            <a:ext cx="8295179" cy="281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Sample Marking:  </a:t>
            </a:r>
          </a:p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“Work in Progress”</a:t>
            </a:r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87" y="3500293"/>
            <a:ext cx="10745640" cy="787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014127C1-86B1-4B73-F7A4-F1C6B9E25A9E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 | INDIA</a:t>
            </a:r>
          </a:p>
        </p:txBody>
      </p:sp>
      <p:sp>
        <p:nvSpPr>
          <p:cNvPr id="353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54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5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31</a:t>
            </a:fld>
            <a:endParaRPr/>
          </a:p>
        </p:txBody>
      </p:sp>
      <p:sp>
        <p:nvSpPr>
          <p:cNvPr id="357" name="Sample Marking:…"/>
          <p:cNvSpPr txBox="1"/>
          <p:nvPr/>
        </p:nvSpPr>
        <p:spPr>
          <a:xfrm>
            <a:off x="803137" y="5743336"/>
            <a:ext cx="7914179" cy="3703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Sample Marking: </a:t>
            </a:r>
          </a:p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“Work Completed”</a:t>
            </a:r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3322500"/>
            <a:ext cx="13112409" cy="854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023EE97D-7854-E782-8BC0-0A96BA2EFED4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8" y="1623196"/>
            <a:ext cx="22951949" cy="11340708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 | INDIA</a:t>
            </a:r>
          </a:p>
        </p:txBody>
      </p:sp>
      <p:sp>
        <p:nvSpPr>
          <p:cNvPr id="362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63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6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32</a:t>
            </a:fld>
            <a:endParaRPr/>
          </a:p>
        </p:txBody>
      </p:sp>
      <p:sp>
        <p:nvSpPr>
          <p:cNvPr id="366" name="Sample Marking:…"/>
          <p:cNvSpPr txBox="1"/>
          <p:nvPr/>
        </p:nvSpPr>
        <p:spPr>
          <a:xfrm>
            <a:off x="1077421" y="1802914"/>
            <a:ext cx="12437045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Sample Marking: </a:t>
            </a:r>
          </a:p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“Work Completed”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C88DC48-6D1F-6DD9-CF7A-E176285389D9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04349" y="0"/>
            <a:ext cx="15244482" cy="7120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sp>
        <p:nvSpPr>
          <p:cNvPr id="368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latin typeface="Open Sans"/>
              </a:rPr>
              <a:t>PEER | CSSR | INDIA</a:t>
            </a:r>
          </a:p>
        </p:txBody>
      </p:sp>
      <p:sp>
        <p:nvSpPr>
          <p:cNvPr id="369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370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4</a:t>
            </a:r>
            <a:r>
              <a:rPr b="1" spc="-60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3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>
              <a:latin typeface="Open Sans"/>
            </a:endParaRP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33</a:t>
            </a:fld>
            <a:endParaRPr/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rcRect l="751" b="89870"/>
          <a:stretch>
            <a:fillRect/>
          </a:stretch>
        </p:blipFill>
        <p:spPr>
          <a:xfrm>
            <a:off x="16611600" y="2590800"/>
            <a:ext cx="7230363" cy="568206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Potential Victim Location"/>
          <p:cNvSpPr txBox="1"/>
          <p:nvPr/>
        </p:nvSpPr>
        <p:spPr>
          <a:xfrm>
            <a:off x="1016000" y="6096000"/>
            <a:ext cx="7380778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Potential Victim Location</a:t>
            </a:r>
          </a:p>
        </p:txBody>
      </p:sp>
      <p:sp>
        <p:nvSpPr>
          <p:cNvPr id="375" name="Draw a large “V” as close as possible to the location of known or potential victim(s)."/>
          <p:cNvSpPr txBox="1"/>
          <p:nvPr/>
        </p:nvSpPr>
        <p:spPr>
          <a:xfrm>
            <a:off x="12192000" y="6716492"/>
            <a:ext cx="7268413" cy="311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just"/>
            <a:r>
              <a:rPr dirty="0"/>
              <a:t>Draw a large “V” </a:t>
            </a:r>
            <a:r>
              <a:rPr dirty="0">
                <a:solidFill>
                  <a:srgbClr val="C00000"/>
                </a:solidFill>
              </a:rPr>
              <a:t>as close as </a:t>
            </a:r>
            <a:r>
              <a:rPr dirty="0"/>
              <a:t>possible to the location of known or potential victim(s).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CD5DA66B-00AB-08B8-F70E-76431AD0F4AD}"/>
              </a:ext>
            </a:extLst>
          </p:cNvPr>
          <p:cNvSpPr txBox="1"/>
          <p:nvPr/>
        </p:nvSpPr>
        <p:spPr>
          <a:xfrm>
            <a:off x="803137" y="12877800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78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79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34</a:t>
            </a:fld>
            <a:endParaRPr/>
          </a:p>
        </p:txBody>
      </p:sp>
      <p:sp>
        <p:nvSpPr>
          <p:cNvPr id="382" name="Confirmed…"/>
          <p:cNvSpPr txBox="1"/>
          <p:nvPr/>
        </p:nvSpPr>
        <p:spPr>
          <a:xfrm>
            <a:off x="1033585" y="5562600"/>
            <a:ext cx="677117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Confirmed </a:t>
            </a:r>
          </a:p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Live Victims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10200652" y="4417475"/>
            <a:ext cx="9887144" cy="7102582"/>
            <a:chOff x="0" y="608827"/>
            <a:chExt cx="9887141" cy="7102580"/>
          </a:xfrm>
        </p:grpSpPr>
        <p:pic>
          <p:nvPicPr>
            <p:cNvPr id="383" name="image.pdf" descr="image.pdf"/>
            <p:cNvPicPr>
              <a:picLocks noChangeAspect="1"/>
            </p:cNvPicPr>
            <p:nvPr/>
          </p:nvPicPr>
          <p:blipFill>
            <a:blip r:embed="rId2"/>
            <a:srcRect l="48144" t="43958" b="20594"/>
            <a:stretch>
              <a:fillRect/>
            </a:stretch>
          </p:blipFill>
          <p:spPr>
            <a:xfrm>
              <a:off x="6856731" y="3971587"/>
              <a:ext cx="2813302" cy="1680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Image" descr="Image"/>
            <p:cNvPicPr>
              <a:picLocks noChangeAspect="1"/>
            </p:cNvPicPr>
            <p:nvPr/>
          </p:nvPicPr>
          <p:blipFill>
            <a:blip r:embed="rId3"/>
            <a:srcRect l="751" b="89870"/>
            <a:stretch>
              <a:fillRect/>
            </a:stretch>
          </p:blipFill>
          <p:spPr>
            <a:xfrm>
              <a:off x="0" y="608827"/>
              <a:ext cx="9037951" cy="7102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image.pdf" descr="image.pdf"/>
            <p:cNvPicPr>
              <a:picLocks noChangeAspect="1"/>
            </p:cNvPicPr>
            <p:nvPr/>
          </p:nvPicPr>
          <p:blipFill>
            <a:blip r:embed="rId2"/>
            <a:srcRect t="77764"/>
            <a:stretch>
              <a:fillRect/>
            </a:stretch>
          </p:blipFill>
          <p:spPr>
            <a:xfrm>
              <a:off x="4461860" y="5951913"/>
              <a:ext cx="5425282" cy="1054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6" y="228234"/>
            <a:ext cx="2159001" cy="1189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0" y="198926"/>
            <a:ext cx="1833282" cy="1301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F52CB79-CBAB-0F7C-F972-19D791040B96}"/>
              </a:ext>
            </a:extLst>
          </p:cNvPr>
          <p:cNvSpPr txBox="1"/>
          <p:nvPr/>
        </p:nvSpPr>
        <p:spPr>
          <a:xfrm>
            <a:off x="803137" y="12954000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0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 | INDIA</a:t>
            </a:r>
          </a:p>
        </p:txBody>
      </p:sp>
      <p:sp>
        <p:nvSpPr>
          <p:cNvPr id="389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90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35</a:t>
            </a:fld>
            <a:endParaRPr/>
          </a:p>
        </p:txBody>
      </p:sp>
      <p:pic>
        <p:nvPicPr>
          <p:cNvPr id="393" name="Image" descr="Image"/>
          <p:cNvPicPr>
            <a:picLocks noChangeAspect="1"/>
          </p:cNvPicPr>
          <p:nvPr/>
        </p:nvPicPr>
        <p:blipFill>
          <a:blip r:embed="rId2"/>
          <a:srcRect l="751" t="68418" b="16752"/>
          <a:stretch>
            <a:fillRect/>
          </a:stretch>
        </p:blipFill>
        <p:spPr>
          <a:xfrm>
            <a:off x="11718600" y="3339046"/>
            <a:ext cx="7230363" cy="8317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Update of Victims"/>
          <p:cNvSpPr txBox="1"/>
          <p:nvPr/>
        </p:nvSpPr>
        <p:spPr>
          <a:xfrm>
            <a:off x="1598149" y="5392265"/>
            <a:ext cx="646637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Update of Victims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DCC33628-F64E-BB5A-DA72-77FB5DB74F44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97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398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3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4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36</a:t>
            </a:fld>
            <a:endParaRPr/>
          </a:p>
        </p:txBody>
      </p:sp>
      <p:pic>
        <p:nvPicPr>
          <p:cNvPr id="401" name="Image" descr="Image"/>
          <p:cNvPicPr>
            <a:picLocks noChangeAspect="1"/>
          </p:cNvPicPr>
          <p:nvPr/>
        </p:nvPicPr>
        <p:blipFill>
          <a:blip r:embed="rId2"/>
          <a:srcRect t="88200"/>
          <a:stretch>
            <a:fillRect/>
          </a:stretch>
        </p:blipFill>
        <p:spPr>
          <a:xfrm>
            <a:off x="11663868" y="3733698"/>
            <a:ext cx="7285096" cy="6619144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Extricated…"/>
          <p:cNvSpPr txBox="1"/>
          <p:nvPr/>
        </p:nvSpPr>
        <p:spPr>
          <a:xfrm>
            <a:off x="1143000" y="5791200"/>
            <a:ext cx="669497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/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Extricated </a:t>
            </a:r>
          </a:p>
          <a:p>
            <a:pPr defTabSz="1896299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All Victims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CEF443C6-47A8-C208-CDFF-5AF9DF79BC9E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 | INDIA</a:t>
            </a:r>
          </a:p>
        </p:txBody>
      </p:sp>
      <p:sp>
        <p:nvSpPr>
          <p:cNvPr id="405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406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4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37</a:t>
            </a:fld>
            <a:endParaRPr/>
          </a:p>
        </p:txBody>
      </p:sp>
      <p:sp>
        <p:nvSpPr>
          <p:cNvPr id="409" name="Rapid Clearance Marking (RCM)"/>
          <p:cNvSpPr txBox="1"/>
          <p:nvPr/>
        </p:nvSpPr>
        <p:spPr>
          <a:xfrm>
            <a:off x="798049" y="5462954"/>
            <a:ext cx="806657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Rapid Clearance Marking (RCM)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097" y="1348141"/>
            <a:ext cx="6096000" cy="60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862" y="5486400"/>
            <a:ext cx="6096000" cy="609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Clear"/>
          <p:cNvSpPr txBox="1"/>
          <p:nvPr/>
        </p:nvSpPr>
        <p:spPr>
          <a:xfrm>
            <a:off x="11828097" y="8277821"/>
            <a:ext cx="381000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Clear</a:t>
            </a:r>
          </a:p>
        </p:txBody>
      </p:sp>
      <p:sp>
        <p:nvSpPr>
          <p:cNvPr id="413" name="Deceased"/>
          <p:cNvSpPr txBox="1"/>
          <p:nvPr/>
        </p:nvSpPr>
        <p:spPr>
          <a:xfrm>
            <a:off x="18270415" y="11782374"/>
            <a:ext cx="381000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Deceased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B963568-A142-778C-9D76-270F0DC36A59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PEER | CSSR | INDIA"/>
          <p:cNvSpPr txBox="1"/>
          <p:nvPr/>
        </p:nvSpPr>
        <p:spPr>
          <a:xfrm>
            <a:off x="602391" y="12876838"/>
            <a:ext cx="4642557" cy="52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/>
              <a:t>PEER | CSSR | INDIA</a:t>
            </a:r>
          </a:p>
        </p:txBody>
      </p:sp>
      <p:sp>
        <p:nvSpPr>
          <p:cNvPr id="416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417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4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38</a:t>
            </a:fld>
            <a:endParaRPr/>
          </a:p>
        </p:txBody>
      </p:sp>
      <p:pic>
        <p:nvPicPr>
          <p:cNvPr id="42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98" y="2016383"/>
            <a:ext cx="14830592" cy="10668002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Table Top Exercise"/>
          <p:cNvSpPr txBox="1"/>
          <p:nvPr/>
        </p:nvSpPr>
        <p:spPr>
          <a:xfrm>
            <a:off x="875800" y="5892557"/>
            <a:ext cx="7911077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Table Top Exercise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6" y="228234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0" y="198926"/>
            <a:ext cx="1833282" cy="130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532AD279-1619-DEE4-4B10-3252C656129B}"/>
              </a:ext>
            </a:extLst>
          </p:cNvPr>
          <p:cNvSpPr txBox="1"/>
          <p:nvPr/>
        </p:nvSpPr>
        <p:spPr>
          <a:xfrm>
            <a:off x="1077421" y="1276830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04349" y="0"/>
            <a:ext cx="15244482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PEER | CSSR | INDIA"/>
          <p:cNvSpPr txBox="1"/>
          <p:nvPr/>
        </p:nvSpPr>
        <p:spPr>
          <a:xfrm>
            <a:off x="4426623" y="12792557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424" name="Rectangle"/>
          <p:cNvSpPr/>
          <p:nvPr/>
        </p:nvSpPr>
        <p:spPr>
          <a:xfrm>
            <a:off x="1016000" y="13512800"/>
            <a:ext cx="3815339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425" name="PPT 4 -"/>
          <p:cNvSpPr txBox="1"/>
          <p:nvPr/>
        </p:nvSpPr>
        <p:spPr>
          <a:xfrm>
            <a:off x="21512911" y="12813339"/>
            <a:ext cx="1455243" cy="619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2" tIns="78282" rIns="78282" bIns="78282">
            <a:spAutoFit/>
          </a:bodyPr>
          <a:lstStyle/>
          <a:p>
            <a:pPr algn="ctr" defTabSz="2438346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4</a:t>
            </a:r>
            <a:r>
              <a:rPr b="1" spc="-60"/>
              <a:t> </a:t>
            </a:r>
            <a:r>
              <a:rPr b="1"/>
              <a:t>-</a:t>
            </a:r>
          </a:p>
        </p:txBody>
      </p:sp>
      <p:sp>
        <p:nvSpPr>
          <p:cNvPr id="4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2" tIns="78282" rIns="78282" bIns="78282"/>
          <a:lstStyle/>
          <a:p>
            <a:endParaRPr/>
          </a:p>
        </p:txBody>
      </p:sp>
      <p:sp>
        <p:nvSpPr>
          <p:cNvPr id="4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4" y="12813339"/>
            <a:ext cx="600522" cy="63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39</a:t>
            </a:fld>
            <a:endParaRPr/>
          </a:p>
        </p:txBody>
      </p:sp>
      <p:pic>
        <p:nvPicPr>
          <p:cNvPr id="428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11" y="3016739"/>
            <a:ext cx="14878971" cy="812800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Table Top Exercise"/>
          <p:cNvSpPr txBox="1"/>
          <p:nvPr/>
        </p:nvSpPr>
        <p:spPr>
          <a:xfrm>
            <a:off x="1239914" y="5334000"/>
            <a:ext cx="7228379" cy="193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2" tIns="78282" rIns="78282" bIns="78282">
            <a:spAutoFit/>
          </a:bodyPr>
          <a:lstStyle>
            <a:lvl1pPr defTabSz="1896340">
              <a:lnSpc>
                <a:spcPct val="90000"/>
              </a:lnSpc>
              <a:defRPr sz="64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Table Top Exercise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14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3"/>
          <p:cNvSpPr txBox="1">
            <a:spLocks noGrp="1"/>
          </p:cNvSpPr>
          <p:nvPr>
            <p:ph type="title"/>
          </p:nvPr>
        </p:nvSpPr>
        <p:spPr>
          <a:xfrm>
            <a:off x="5892800" y="788639"/>
            <a:ext cx="12395200" cy="1812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64192" tIns="82096" rIns="164192" bIns="82096" rtlCol="0">
            <a:spAutoFit/>
          </a:bodyPr>
          <a:lstStyle/>
          <a:p>
            <a:pPr algn="ctr">
              <a:buNone/>
            </a:pPr>
            <a:r>
              <a:rPr lang="de-CH" sz="10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</a:rPr>
              <a:t>OCHA - UNO</a:t>
            </a:r>
          </a:p>
        </p:txBody>
      </p:sp>
      <p:sp>
        <p:nvSpPr>
          <p:cNvPr id="5" name="Textfeld 1"/>
          <p:cNvSpPr txBox="1">
            <a:spLocks noGrp="1"/>
          </p:cNvSpPr>
          <p:nvPr>
            <p:ph idx="1"/>
          </p:nvPr>
        </p:nvSpPr>
        <p:spPr>
          <a:xfrm>
            <a:off x="762000" y="3429000"/>
            <a:ext cx="14325600" cy="8882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64192" tIns="82096" rIns="164192" bIns="82096" rtlCol="0">
            <a:spAutoFit/>
          </a:bodyPr>
          <a:lstStyle/>
          <a:p>
            <a:pPr algn="just" eaLnBrk="0">
              <a:buNone/>
            </a:pPr>
            <a:r>
              <a:rPr lang="de-DE" sz="4800" dirty="0">
                <a:latin typeface="Open Sans"/>
              </a:rPr>
              <a:t>       UN OCHA serves as the INSARAG Secretariat of the INSARAG Steering  Group.</a:t>
            </a:r>
          </a:p>
          <a:p>
            <a:pPr algn="just" eaLnBrk="0">
              <a:buNone/>
            </a:pPr>
            <a:endParaRPr lang="de-DE" sz="4800" dirty="0">
              <a:latin typeface="Open Sans"/>
            </a:endParaRPr>
          </a:p>
          <a:p>
            <a:pPr algn="just" eaLnBrk="0">
              <a:buNone/>
            </a:pPr>
            <a:r>
              <a:rPr lang="de-DE" sz="4800" dirty="0">
                <a:latin typeface="Open Sans"/>
              </a:rPr>
              <a:t>	Mandated to </a:t>
            </a:r>
            <a:r>
              <a:rPr lang="de-DE" sz="4800" dirty="0">
                <a:solidFill>
                  <a:srgbClr val="FF0000"/>
                </a:solidFill>
                <a:latin typeface="Open Sans"/>
              </a:rPr>
              <a:t>coordinate </a:t>
            </a:r>
            <a:r>
              <a:rPr lang="de-DE" sz="4800" dirty="0">
                <a:solidFill>
                  <a:schemeClr val="tx1"/>
                </a:solidFill>
                <a:latin typeface="Open Sans"/>
              </a:rPr>
              <a:t>international assistance </a:t>
            </a:r>
            <a:r>
              <a:rPr lang="de-DE" sz="4800" dirty="0">
                <a:latin typeface="Open Sans"/>
              </a:rPr>
              <a:t>in disasters </a:t>
            </a:r>
            <a:r>
              <a:rPr lang="de-DE" sz="4800" dirty="0">
                <a:solidFill>
                  <a:srgbClr val="FF0000"/>
                </a:solidFill>
                <a:latin typeface="Open Sans"/>
              </a:rPr>
              <a:t>exceeding</a:t>
            </a:r>
            <a:r>
              <a:rPr lang="de-DE" sz="4800" dirty="0">
                <a:latin typeface="Open Sans"/>
              </a:rPr>
              <a:t> the </a:t>
            </a:r>
            <a:r>
              <a:rPr lang="de-DE" sz="4800" dirty="0">
                <a:solidFill>
                  <a:srgbClr val="FF0000"/>
                </a:solidFill>
                <a:latin typeface="Open Sans"/>
              </a:rPr>
              <a:t>capacity </a:t>
            </a:r>
            <a:r>
              <a:rPr lang="de-DE" sz="4800" dirty="0">
                <a:latin typeface="Open Sans"/>
              </a:rPr>
              <a:t>of the affected country. </a:t>
            </a:r>
          </a:p>
          <a:p>
            <a:pPr algn="just" eaLnBrk="0">
              <a:buNone/>
            </a:pPr>
            <a:r>
              <a:rPr lang="de-DE" sz="4800" dirty="0">
                <a:latin typeface="Open Sans"/>
              </a:rPr>
              <a:t>	</a:t>
            </a:r>
          </a:p>
          <a:p>
            <a:pPr algn="just" eaLnBrk="0">
              <a:buNone/>
            </a:pPr>
            <a:r>
              <a:rPr lang="de-DE" sz="4800" dirty="0">
                <a:latin typeface="Open Sans"/>
              </a:rPr>
              <a:t>	UN OCHA works with all participants to assist the government of the affected country in an effort to ensure the most </a:t>
            </a:r>
            <a:r>
              <a:rPr lang="de-DE" sz="4800" dirty="0">
                <a:solidFill>
                  <a:srgbClr val="FF0000"/>
                </a:solidFill>
                <a:latin typeface="Open Sans"/>
              </a:rPr>
              <a:t>effective use </a:t>
            </a:r>
            <a:r>
              <a:rPr lang="de-DE" sz="4800" dirty="0">
                <a:latin typeface="Open Sans"/>
              </a:rPr>
              <a:t>of international resources.</a:t>
            </a:r>
          </a:p>
        </p:txBody>
      </p:sp>
      <p:pic>
        <p:nvPicPr>
          <p:cNvPr id="1026" name="Picture 2" descr="C:\Users\PANKAJ KUMAR\Desktop\OCH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837" y="3583710"/>
            <a:ext cx="6188363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1D3D7E5-C2E2-37F3-C794-069394BB4C72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2672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310256" y="-172444"/>
            <a:ext cx="15389176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13065" y="5253418"/>
            <a:ext cx="8509558" cy="153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8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80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9615056" y="3352800"/>
            <a:ext cx="14574980" cy="828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marL="1219200" indent="-1219200" algn="just">
              <a:lnSpc>
                <a:spcPct val="90000"/>
              </a:lnSpc>
              <a:buSzPts val="3600"/>
              <a:buFont typeface="Arial"/>
              <a:buAutoNum type="arabicPeriod"/>
            </a:pPr>
            <a:r>
              <a:rPr lang="en-US" sz="5600" dirty="0">
                <a:latin typeface="Open sans"/>
                <a:ea typeface="Times New Roman"/>
                <a:cs typeface="Times New Roman"/>
                <a:sym typeface="Times New Roman"/>
              </a:rPr>
              <a:t>Identify the possible mechanisms of injury in a structural collapse.</a:t>
            </a:r>
            <a:endParaRPr lang="en-US" sz="5600" dirty="0">
              <a:latin typeface="Open sans"/>
            </a:endParaRPr>
          </a:p>
          <a:p>
            <a:pPr marL="1219200" indent="-1219200" algn="just">
              <a:lnSpc>
                <a:spcPct val="90000"/>
              </a:lnSpc>
              <a:spcBef>
                <a:spcPts val="7488"/>
              </a:spcBef>
              <a:buSzPts val="3600"/>
              <a:buFont typeface="Arial"/>
              <a:buAutoNum type="arabicPeriod"/>
            </a:pPr>
            <a:r>
              <a:rPr lang="en-US" sz="5600" dirty="0">
                <a:latin typeface="Open sans"/>
                <a:ea typeface="Times New Roman"/>
                <a:cs typeface="Times New Roman"/>
                <a:sym typeface="Times New Roman"/>
              </a:rPr>
              <a:t>List the potential injuries that could be expected in a structural collapse.</a:t>
            </a:r>
            <a:endParaRPr lang="en-US" sz="5600" dirty="0">
              <a:latin typeface="Open sans"/>
            </a:endParaRPr>
          </a:p>
          <a:p>
            <a:pPr marL="1219200" indent="-1219200" algn="just">
              <a:lnSpc>
                <a:spcPct val="90000"/>
              </a:lnSpc>
              <a:spcBef>
                <a:spcPts val="7488"/>
              </a:spcBef>
              <a:buSzPts val="3600"/>
              <a:buFont typeface="Arial"/>
              <a:buAutoNum type="arabicPeriod"/>
            </a:pPr>
            <a:r>
              <a:rPr lang="en-US" sz="5600" dirty="0">
                <a:latin typeface="Open sans"/>
                <a:ea typeface="Times New Roman"/>
                <a:cs typeface="Times New Roman"/>
                <a:sym typeface="Times New Roman"/>
              </a:rPr>
              <a:t>Describe the conditions in a patient that might indicate the presence of crush syndrome or compartment syndrome</a:t>
            </a:r>
            <a:r>
              <a:rPr lang="en-US" sz="5600" b="1" dirty="0">
                <a:latin typeface="Open sans"/>
                <a:ea typeface="Times New Roman"/>
                <a:cs typeface="Times New Roman"/>
                <a:sym typeface="Times New Roman"/>
              </a:rPr>
              <a:t>.</a:t>
            </a:r>
            <a:endParaRPr lang="en-US" sz="56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8352" y="13004737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2332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877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096988" y="-29077"/>
            <a:ext cx="15389176" cy="13745078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0" y="6460427"/>
            <a:ext cx="8839200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10009829" y="3793479"/>
            <a:ext cx="14476334" cy="195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marL="914400" indent="-9144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56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2883" y="3531939"/>
            <a:ext cx="6737386" cy="6737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29078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740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096988" y="-29077"/>
            <a:ext cx="15389176" cy="13745078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Open sans"/>
              </a:rPr>
              <a:t>THANK YOU </a:t>
            </a:r>
            <a:r>
              <a:rPr lang="en-US" sz="8000" dirty="0">
                <a:solidFill>
                  <a:srgbClr val="C00000"/>
                </a:solidFill>
                <a:latin typeface="Open sans"/>
              </a:rPr>
              <a:t>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10009830" y="2623046"/>
            <a:ext cx="13563492" cy="89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marL="914400" indent="-9144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4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5954" y="2653993"/>
            <a:ext cx="11319388" cy="9726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539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5954" y="2653992"/>
            <a:ext cx="11319388" cy="9757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70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Aspect="1" noChangeShapeType="1"/>
          </p:cNvSpPr>
          <p:nvPr/>
        </p:nvSpPr>
        <p:spPr bwMode="auto">
          <a:xfrm flipH="1">
            <a:off x="5617635" y="3114680"/>
            <a:ext cx="5452533" cy="385048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243828" tIns="121914" rIns="243828" bIns="121914" anchor="ctr"/>
          <a:lstStyle/>
          <a:p>
            <a:endParaRPr lang="fr-CH">
              <a:latin typeface="Open San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76952" y="1043238"/>
            <a:ext cx="17107504" cy="861762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243828" tIns="121914" rIns="243828" bIns="121914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None/>
            </a:pPr>
            <a:r>
              <a:rPr lang="en-GB" sz="4000" b="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</a:rPr>
              <a:t>International Search and Rescue Advisory Group (INSARAG)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6871" y="5257800"/>
            <a:ext cx="22313901" cy="54168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43828" tIns="121914" rIns="243828" bIns="121914">
            <a:spAutoFit/>
          </a:bodyPr>
          <a:lstStyle/>
          <a:p>
            <a:pPr lvl="0" algn="just">
              <a:buNone/>
            </a:pPr>
            <a:r>
              <a:rPr lang="en-GB" sz="4800" dirty="0">
                <a:latin typeface="Open Sans"/>
              </a:rPr>
              <a:t>INSARAG is a global network of </a:t>
            </a:r>
            <a:r>
              <a:rPr lang="en-GB" sz="4800" dirty="0">
                <a:solidFill>
                  <a:srgbClr val="FF0000"/>
                </a:solidFill>
                <a:latin typeface="Open Sans"/>
              </a:rPr>
              <a:t>more than 80 countries </a:t>
            </a:r>
            <a:r>
              <a:rPr lang="en-GB" sz="4800" dirty="0">
                <a:latin typeface="Open Sans"/>
              </a:rPr>
              <a:t>and </a:t>
            </a:r>
            <a:r>
              <a:rPr lang="en-GB" sz="4800" dirty="0">
                <a:solidFill>
                  <a:srgbClr val="FF0000"/>
                </a:solidFill>
                <a:latin typeface="Open Sans"/>
              </a:rPr>
              <a:t>organizations</a:t>
            </a:r>
            <a:r>
              <a:rPr lang="en-GB" sz="4800" dirty="0">
                <a:latin typeface="Open Sans"/>
              </a:rPr>
              <a:t> under the United Nations umbrella.</a:t>
            </a:r>
          </a:p>
          <a:p>
            <a:pPr lvl="0" algn="just">
              <a:buNone/>
            </a:pPr>
            <a:endParaRPr lang="en-GB" sz="4800" dirty="0">
              <a:latin typeface="Open Sans"/>
            </a:endParaRPr>
          </a:p>
          <a:p>
            <a:pPr lvl="0" algn="just">
              <a:buNone/>
            </a:pPr>
            <a:endParaRPr lang="en-GB" sz="4800" dirty="0">
              <a:latin typeface="Open Sans"/>
            </a:endParaRPr>
          </a:p>
          <a:p>
            <a:pPr lvl="0" algn="just">
              <a:buNone/>
            </a:pPr>
            <a:r>
              <a:rPr lang="en-GB" sz="4800" dirty="0">
                <a:latin typeface="Open Sans"/>
              </a:rPr>
              <a:t>INSARAG deals with urban search and rescue (USAR) related issues, aiming to </a:t>
            </a:r>
            <a:r>
              <a:rPr lang="en-GB" sz="4800" dirty="0">
                <a:solidFill>
                  <a:schemeClr val="tx1"/>
                </a:solidFill>
                <a:latin typeface="Open Sans"/>
              </a:rPr>
              <a:t>establish minimum </a:t>
            </a:r>
            <a:r>
              <a:rPr lang="en-GB" sz="4800" dirty="0">
                <a:solidFill>
                  <a:srgbClr val="FF0000"/>
                </a:solidFill>
                <a:latin typeface="Open Sans"/>
              </a:rPr>
              <a:t>international standards for USAR teams </a:t>
            </a:r>
            <a:r>
              <a:rPr lang="en-GB" sz="4800" dirty="0">
                <a:latin typeface="Open Sans"/>
              </a:rPr>
              <a:t>in earthquake response</a:t>
            </a:r>
            <a:endParaRPr lang="en-GB" sz="4800" b="1" dirty="0">
              <a:solidFill>
                <a:srgbClr val="0066FF"/>
              </a:solidFill>
              <a:latin typeface="Open Sans"/>
            </a:endParaRPr>
          </a:p>
        </p:txBody>
      </p:sp>
      <p:sp>
        <p:nvSpPr>
          <p:cNvPr id="8" name="ZoneTexte 4"/>
          <p:cNvSpPr txBox="1"/>
          <p:nvPr/>
        </p:nvSpPr>
        <p:spPr>
          <a:xfrm>
            <a:off x="3962400" y="2989195"/>
            <a:ext cx="16992599" cy="1354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43828" tIns="121914" rIns="243828" bIns="121914" rtlCol="0">
            <a:spAutoFit/>
          </a:bodyPr>
          <a:lstStyle/>
          <a:p>
            <a:pPr>
              <a:buNone/>
            </a:pPr>
            <a:r>
              <a:rPr lang="en-GB" b="1" dirty="0">
                <a:latin typeface="Open Sans"/>
              </a:rPr>
              <a:t>UN Resolution 46/182 from 19th Dec 1991</a:t>
            </a:r>
          </a:p>
          <a:p>
            <a:pPr>
              <a:buNone/>
            </a:pPr>
            <a:r>
              <a:rPr lang="en-GB" b="1" dirty="0">
                <a:latin typeface="Open Sans"/>
              </a:rPr>
              <a:t>	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AE772265-B7EE-4C07-16A1-311257D5BA0D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3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67251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/>
          <p:cNvSpPr/>
          <p:nvPr/>
        </p:nvSpPr>
        <p:spPr>
          <a:xfrm>
            <a:off x="5176429" y="642575"/>
            <a:ext cx="13411200" cy="141576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243828" tIns="121914" rIns="243828" bIns="121914">
            <a:spAutoFit/>
          </a:bodyPr>
          <a:lstStyle/>
          <a:p>
            <a:pPr algn="ctr">
              <a:buNone/>
            </a:pPr>
            <a:r>
              <a:rPr lang="de-DE" sz="7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INSARAG REGIONAL GROUPS</a:t>
            </a:r>
          </a:p>
        </p:txBody>
      </p:sp>
      <p:pic>
        <p:nvPicPr>
          <p:cNvPr id="5" name="Picture 2" descr="_Pic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08" y="3218912"/>
            <a:ext cx="19135243" cy="973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4FFF554A-5BB7-CD36-6FE3-687DFFBE659F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33549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/>
          <p:nvPr/>
        </p:nvSpPr>
        <p:spPr>
          <a:xfrm>
            <a:off x="2235200" y="355601"/>
            <a:ext cx="19913600" cy="984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43828" tIns="121914" rIns="243828" bIns="121914" rtlCol="0">
            <a:sp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rgbClr val="002060"/>
                </a:solidFill>
                <a:latin typeface="Open Sans"/>
              </a:rPr>
              <a:t>UNDAC   =  United Nations Disaster Assessment and Coordination </a:t>
            </a:r>
            <a:endParaRPr lang="de-DE" sz="4800" b="1" dirty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5" name="Picture 2" descr="http://profile.ak.fbcdn.net/hprofile-ak-snc4/50253_122847921059812_541545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917">
            <a:off x="1553386" y="4417341"/>
            <a:ext cx="6934136" cy="5649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6"/>
          <p:cNvSpPr/>
          <p:nvPr/>
        </p:nvSpPr>
        <p:spPr>
          <a:xfrm>
            <a:off x="10363200" y="2743200"/>
            <a:ext cx="8367972" cy="984873"/>
          </a:xfrm>
          <a:prstGeom prst="rect">
            <a:avLst/>
          </a:prstGeom>
        </p:spPr>
        <p:txBody>
          <a:bodyPr wrap="none" lIns="243828" tIns="121914" rIns="243828" bIns="121914">
            <a:spAutoFit/>
          </a:bodyPr>
          <a:lstStyle/>
          <a:p>
            <a:pPr>
              <a:buNone/>
            </a:pPr>
            <a:r>
              <a:rPr lang="en-US" sz="4800" dirty="0">
                <a:latin typeface="Open Sans"/>
              </a:rPr>
              <a:t>UNDAC was created in 1993</a:t>
            </a:r>
            <a:endParaRPr lang="de-DE" sz="4800" dirty="0">
              <a:latin typeface="Open Sans"/>
            </a:endParaRPr>
          </a:p>
        </p:txBody>
      </p:sp>
      <p:sp>
        <p:nvSpPr>
          <p:cNvPr id="9" name="Rechteck 7"/>
          <p:cNvSpPr/>
          <p:nvPr/>
        </p:nvSpPr>
        <p:spPr>
          <a:xfrm>
            <a:off x="10363200" y="4800600"/>
            <a:ext cx="13472117" cy="3200864"/>
          </a:xfrm>
          <a:prstGeom prst="rect">
            <a:avLst/>
          </a:prstGeom>
        </p:spPr>
        <p:txBody>
          <a:bodyPr wrap="square" lIns="243828" tIns="121914" rIns="243828" bIns="121914">
            <a:spAutoFit/>
          </a:bodyPr>
          <a:lstStyle/>
          <a:p>
            <a:pPr>
              <a:buNone/>
            </a:pPr>
            <a:r>
              <a:rPr lang="en-US" sz="4800" dirty="0">
                <a:latin typeface="Open Sans"/>
              </a:rPr>
              <a:t>It is designed to help the United Nations and governments of disaster-affected countries during the first phase of a sudden-onset emergency</a:t>
            </a:r>
            <a:endParaRPr lang="de-DE" sz="4800" dirty="0">
              <a:latin typeface="Open Sans"/>
            </a:endParaRPr>
          </a:p>
        </p:txBody>
      </p:sp>
      <p:sp>
        <p:nvSpPr>
          <p:cNvPr id="10" name="Rechteck 8"/>
          <p:cNvSpPr/>
          <p:nvPr/>
        </p:nvSpPr>
        <p:spPr>
          <a:xfrm>
            <a:off x="10287000" y="8763000"/>
            <a:ext cx="13408781" cy="2462200"/>
          </a:xfrm>
          <a:prstGeom prst="rect">
            <a:avLst/>
          </a:prstGeom>
        </p:spPr>
        <p:txBody>
          <a:bodyPr wrap="square" lIns="243828" tIns="121914" rIns="243828" bIns="121914">
            <a:spAutoFit/>
          </a:bodyPr>
          <a:lstStyle/>
          <a:p>
            <a:pPr algn="just">
              <a:buNone/>
            </a:pPr>
            <a:r>
              <a:rPr lang="en-US" sz="4800" dirty="0">
                <a:latin typeface="Open Sans"/>
              </a:rPr>
              <a:t>UNDAC also </a:t>
            </a:r>
            <a:r>
              <a:rPr lang="en-US" sz="4800" dirty="0">
                <a:solidFill>
                  <a:srgbClr val="C00000"/>
                </a:solidFill>
                <a:latin typeface="Open Sans"/>
              </a:rPr>
              <a:t>assists in the coordination </a:t>
            </a:r>
            <a:r>
              <a:rPr lang="en-US" sz="4800" dirty="0">
                <a:latin typeface="Open Sans"/>
              </a:rPr>
              <a:t>of incoming international relief at national level and/or at the site of the emergency.</a:t>
            </a:r>
            <a:endParaRPr lang="de-DE" sz="4800" dirty="0">
              <a:latin typeface="Open Sans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21416590-A951-882C-1FDC-4605602C3F6A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36099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10101944" y="3048000"/>
            <a:ext cx="14282056" cy="1723537"/>
          </a:xfrm>
          <a:prstGeom prst="rect">
            <a:avLst/>
          </a:prstGeom>
        </p:spPr>
        <p:txBody>
          <a:bodyPr wrap="square" lIns="243828" tIns="121914" rIns="243828" bIns="121914">
            <a:spAutoFit/>
          </a:bodyPr>
          <a:lstStyle/>
          <a:p>
            <a:pPr>
              <a:buNone/>
            </a:pPr>
            <a:r>
              <a:rPr lang="en-US" sz="4800" dirty="0">
                <a:latin typeface="Open Sans"/>
              </a:rPr>
              <a:t>UNDAC teams can deploy at short notice (12-48 hours) anywhere in the world. </a:t>
            </a:r>
            <a:endParaRPr lang="de-DE" sz="4800" dirty="0">
              <a:latin typeface="Open Sans"/>
            </a:endParaRPr>
          </a:p>
        </p:txBody>
      </p:sp>
      <p:sp>
        <p:nvSpPr>
          <p:cNvPr id="5" name="Rechteck 7"/>
          <p:cNvSpPr/>
          <p:nvPr/>
        </p:nvSpPr>
        <p:spPr>
          <a:xfrm>
            <a:off x="10134600" y="5410200"/>
            <a:ext cx="13300363" cy="1723537"/>
          </a:xfrm>
          <a:prstGeom prst="rect">
            <a:avLst/>
          </a:prstGeom>
        </p:spPr>
        <p:txBody>
          <a:bodyPr wrap="square" lIns="243828" tIns="121914" rIns="243828" bIns="121914">
            <a:spAutoFit/>
          </a:bodyPr>
          <a:lstStyle/>
          <a:p>
            <a:pPr>
              <a:buNone/>
            </a:pPr>
            <a:r>
              <a:rPr lang="en-US" sz="4800" dirty="0">
                <a:latin typeface="Open Sans"/>
              </a:rPr>
              <a:t>They are provided </a:t>
            </a:r>
            <a:r>
              <a:rPr lang="en-US" sz="4800" dirty="0">
                <a:solidFill>
                  <a:srgbClr val="C00000"/>
                </a:solidFill>
                <a:latin typeface="Open Sans"/>
              </a:rPr>
              <a:t>free of charge </a:t>
            </a:r>
            <a:r>
              <a:rPr lang="en-US" sz="4800" dirty="0">
                <a:latin typeface="Open Sans"/>
              </a:rPr>
              <a:t>to the disaster-affected country, </a:t>
            </a:r>
          </a:p>
        </p:txBody>
      </p:sp>
      <p:sp>
        <p:nvSpPr>
          <p:cNvPr id="6" name="Rechteck 8"/>
          <p:cNvSpPr/>
          <p:nvPr/>
        </p:nvSpPr>
        <p:spPr>
          <a:xfrm>
            <a:off x="9982200" y="8305800"/>
            <a:ext cx="13617035" cy="2462200"/>
          </a:xfrm>
          <a:prstGeom prst="rect">
            <a:avLst/>
          </a:prstGeom>
        </p:spPr>
        <p:txBody>
          <a:bodyPr wrap="square" lIns="243828" tIns="121914" rIns="243828" bIns="121914">
            <a:spAutoFit/>
          </a:bodyPr>
          <a:lstStyle/>
          <a:p>
            <a:pPr>
              <a:buNone/>
            </a:pPr>
            <a:r>
              <a:rPr lang="en-US" sz="4800" dirty="0">
                <a:latin typeface="Open Sans"/>
              </a:rPr>
              <a:t>They are </a:t>
            </a:r>
            <a:r>
              <a:rPr lang="en-US" sz="4800" dirty="0">
                <a:solidFill>
                  <a:srgbClr val="C00000"/>
                </a:solidFill>
                <a:latin typeface="Open Sans"/>
              </a:rPr>
              <a:t>deployed upon the request </a:t>
            </a:r>
            <a:r>
              <a:rPr lang="en-US" sz="4800" dirty="0">
                <a:latin typeface="Open Sans"/>
              </a:rPr>
              <a:t>of the United Nations Resident or Humanitarian Coordinator and/or the affected Government.</a:t>
            </a: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6095136" cy="388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6B50A7D4-87EF-039C-B42E-461761E58F50}"/>
              </a:ext>
            </a:extLst>
          </p:cNvPr>
          <p:cNvSpPr txBox="1"/>
          <p:nvPr/>
        </p:nvSpPr>
        <p:spPr>
          <a:xfrm>
            <a:off x="803137" y="12954000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2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39467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4" y="1914824"/>
            <a:ext cx="8005117" cy="450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hteck 5"/>
          <p:cNvSpPr/>
          <p:nvPr/>
        </p:nvSpPr>
        <p:spPr>
          <a:xfrm>
            <a:off x="9677400" y="5105400"/>
            <a:ext cx="13836072" cy="467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243828" tIns="121914" rIns="243828" bIns="121914">
            <a:spAutoFit/>
          </a:bodyPr>
          <a:lstStyle/>
          <a:p>
            <a:pPr algn="just">
              <a:buNone/>
            </a:pPr>
            <a:r>
              <a:rPr lang="en-US" sz="4800" dirty="0">
                <a:latin typeface="Open Sans"/>
              </a:rPr>
              <a:t>Specifically in response to earthquakes, UNDAC teams set up and manage the </a:t>
            </a:r>
            <a:r>
              <a:rPr lang="en-US" sz="4800" dirty="0">
                <a:latin typeface="Open Sans"/>
                <a:hlinkClick r:id="rId3" action="ppaction://hlinkfile"/>
              </a:rPr>
              <a:t>On-Site Operations Coordination Centre (OSOCC)</a:t>
            </a:r>
            <a:r>
              <a:rPr lang="en-US" sz="4800" dirty="0">
                <a:latin typeface="Open Sans"/>
              </a:rPr>
              <a:t> to help &amp; coordinate international Urban Search and Rescue (USAR) teams responding to the disaster. </a:t>
            </a:r>
            <a:endParaRPr lang="de-DE" sz="4800" dirty="0">
              <a:latin typeface="Open Sans"/>
            </a:endParaRPr>
          </a:p>
        </p:txBody>
      </p:sp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" y="75834"/>
            <a:ext cx="2159001" cy="1189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0" y="46526"/>
            <a:ext cx="1833282" cy="130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0" y="16369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26691"/>
            <a:ext cx="2497760" cy="1742774"/>
          </a:xfrm>
          <a:prstGeom prst="rect">
            <a:avLst/>
          </a:prstGeom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B5FFEA33-BDEC-736F-E446-F08E84E1B5D5}"/>
              </a:ext>
            </a:extLst>
          </p:cNvPr>
          <p:cNvSpPr txBox="1"/>
          <p:nvPr/>
        </p:nvSpPr>
        <p:spPr>
          <a:xfrm>
            <a:off x="803137" y="129801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" name="PEER | CSSR | INDIA">
            <a:extLst>
              <a:ext uri="{FF2B5EF4-FFF2-40B4-BE49-F238E27FC236}">
                <a16:creationId xmlns:a16="http://schemas.microsoft.com/office/drawing/2014/main" id="{70094CA8-32DF-6D42-59A7-A36D78690CEB}"/>
              </a:ext>
            </a:extLst>
          </p:cNvPr>
          <p:cNvSpPr txBox="1"/>
          <p:nvPr/>
        </p:nvSpPr>
        <p:spPr>
          <a:xfrm>
            <a:off x="955537" y="13132561"/>
            <a:ext cx="4642557" cy="5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2" tIns="78282" rIns="78282" bIns="7828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</a:t>
            </a:r>
            <a:r>
              <a:rPr dirty="0"/>
              <a:t> | CSSR | INDIA</a:t>
            </a:r>
          </a:p>
        </p:txBody>
      </p:sp>
    </p:spTree>
    <p:extLst>
      <p:ext uri="{BB962C8B-B14F-4D97-AF65-F5344CB8AC3E}">
        <p14:creationId xmlns:p14="http://schemas.microsoft.com/office/powerpoint/2010/main" val="42166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1546</Words>
  <Application>Microsoft Office PowerPoint</Application>
  <PresentationFormat>Custom</PresentationFormat>
  <Paragraphs>308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HelveticaNeueLT Std Lt</vt:lpstr>
      <vt:lpstr>Noto Sans Symbols</vt:lpstr>
      <vt:lpstr>Open sans</vt:lpstr>
      <vt:lpstr>Open sans</vt:lpstr>
      <vt:lpstr>Open Sans Light</vt:lpstr>
      <vt:lpstr>Tw Cen MT</vt:lpstr>
      <vt:lpstr>Verdana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OCHA - UNO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RDP</dc:creator>
  <cp:lastModifiedBy>Aatish Panwar</cp:lastModifiedBy>
  <cp:revision>52</cp:revision>
  <dcterms:modified xsi:type="dcterms:W3CDTF">2026-01-17T15:48:04Z</dcterms:modified>
</cp:coreProperties>
</file>