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6"/>
  </p:notesMasterIdLst>
  <p:sldIdLst>
    <p:sldId id="30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298"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87922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13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569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46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
        <p:nvSpPr>
          <p:cNvPr id="238" name="Google Shape;2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 – Squad members rotate positions as Logistics person</a:t>
            </a:r>
            <a:endParaRPr/>
          </a:p>
        </p:txBody>
      </p:sp>
    </p:spTree>
    <p:extLst>
      <p:ext uri="{BB962C8B-B14F-4D97-AF65-F5344CB8AC3E}">
        <p14:creationId xmlns:p14="http://schemas.microsoft.com/office/powerpoint/2010/main" val="167063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033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5321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91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205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49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576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724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447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657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33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1816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1283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14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612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4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830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6448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38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813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8285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996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663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119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124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971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675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347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363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87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785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2519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73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57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52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862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18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479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a:spLocks noGrp="1"/>
          </p:cNvSpPr>
          <p:nvPr>
            <p:ph type="pic" idx="2"/>
          </p:nvPr>
        </p:nvSpPr>
        <p:spPr>
          <a:xfrm>
            <a:off x="5183188" y="987425"/>
            <a:ext cx="6172200" cy="4873625"/>
          </a:xfrm>
          <a:prstGeom prst="rect">
            <a:avLst/>
          </a:prstGeom>
          <a:noFill/>
          <a:ln>
            <a:noFill/>
          </a:ln>
        </p:spPr>
      </p:sp>
      <p:sp>
        <p:nvSpPr>
          <p:cNvPr id="80" name="Google Shape;80;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a:spLocks noGrp="1"/>
          </p:cNvSpPr>
          <p:nvPr>
            <p:ph type="dgm" idx="2"/>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 name="Picture 14"/>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938270" y="0"/>
            <a:ext cx="1253730" cy="92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8484550" y="6417766"/>
            <a:ext cx="1843176" cy="338635"/>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81" name="Slide Number"/>
          <p:cNvSpPr txBox="1">
            <a:spLocks noGrp="1"/>
          </p:cNvSpPr>
          <p:nvPr>
            <p:ph type="sldNum" sz="quarter" idx="4294967295"/>
          </p:nvPr>
        </p:nvSpPr>
        <p:spPr>
          <a:xfrm>
            <a:off x="22812204" y="12813338"/>
            <a:ext cx="604219"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1</a:t>
            </a:fld>
            <a:endParaRPr/>
          </a:p>
        </p:txBody>
      </p:sp>
      <p:sp>
        <p:nvSpPr>
          <p:cNvPr id="83"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endParaRPr sz="900"/>
          </a:p>
        </p:txBody>
      </p:sp>
      <p:sp>
        <p:nvSpPr>
          <p:cNvPr id="84" name="LESSON 2…"/>
          <p:cNvSpPr txBox="1"/>
          <p:nvPr/>
        </p:nvSpPr>
        <p:spPr>
          <a:xfrm>
            <a:off x="314378" y="2041562"/>
            <a:ext cx="5924498" cy="1371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r>
              <a:rPr lang="en-US" sz="2800" dirty="0">
                <a:solidFill>
                  <a:schemeClr val="lt1"/>
                </a:solidFill>
                <a:latin typeface="Arial Black"/>
                <a:ea typeface="Arial Black"/>
                <a:cs typeface="Arial Black"/>
                <a:sym typeface="Arial Black"/>
              </a:rPr>
              <a:t>CONSTRUCTION MATERIALS, </a:t>
            </a:r>
            <a:endParaRPr lang="en-US" sz="2800" dirty="0"/>
          </a:p>
          <a:p>
            <a:pPr lvl="0" algn="ctr"/>
            <a:r>
              <a:rPr lang="en-US" sz="2800" dirty="0">
                <a:solidFill>
                  <a:schemeClr val="lt1"/>
                </a:solidFill>
                <a:latin typeface="Arial Black"/>
                <a:ea typeface="Arial Black"/>
                <a:cs typeface="Arial Black"/>
                <a:sym typeface="Arial Black"/>
              </a:rPr>
              <a:t>STRUCTURES AND DAMAGE TYPES</a:t>
            </a:r>
            <a:endParaRPr lang="en-US" sz="2800" dirty="0"/>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471"/>
            <a:ext cx="1629047" cy="1109759"/>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9371" y="-43148"/>
            <a:ext cx="1115571" cy="1214299"/>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defTabSz="831273" hangingPunct="0"/>
            <a:r>
              <a:rPr lang="en-US" sz="2400" dirty="0">
                <a:solidFill>
                  <a:srgbClr val="000000"/>
                </a:solidFill>
                <a:latin typeface="Arial Black" panose="020B0A04020102020204" pitchFamily="34" charset="0"/>
                <a:sym typeface="Arial"/>
              </a:rPr>
              <a:t>   COLLAPSE STRUCTURE SEARCH &amp; RESCUE</a:t>
            </a:r>
            <a:endParaRPr lang="en-IN" sz="2400" dirty="0">
              <a:solidFill>
                <a:srgbClr val="000000"/>
              </a:solidFill>
              <a:latin typeface="Arial Black" panose="020B0A04020102020204" pitchFamily="34" charset="0"/>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331675" y="6480330"/>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solidFill>
                  <a:srgbClr val="FF0000"/>
                </a:solidFill>
              </a:rPr>
              <a:t>CAPF</a:t>
            </a:r>
            <a:r>
              <a:rPr sz="1200" dirty="0">
                <a:solidFill>
                  <a:srgbClr val="FF0000"/>
                </a:solidFill>
              </a:rPr>
              <a:t> | </a:t>
            </a:r>
            <a:r>
              <a:rPr lang="en-US" sz="1200" dirty="0">
                <a:solidFill>
                  <a:srgbClr val="FF0000"/>
                </a:solidFill>
              </a:rPr>
              <a:t>CSSR</a:t>
            </a:r>
            <a:r>
              <a:rPr sz="1200" dirty="0">
                <a:solidFill>
                  <a:srgbClr val="FF0000"/>
                </a:solidFill>
              </a:rPr>
              <a:t> | INDIA</a:t>
            </a: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6"/>
          <a:stretch>
            <a:fillRect/>
          </a:stretch>
        </p:blipFill>
        <p:spPr>
          <a:xfrm>
            <a:off x="7055243" y="1715588"/>
            <a:ext cx="4405228" cy="4405228"/>
          </a:xfrm>
          <a:prstGeom prst="rect">
            <a:avLst/>
          </a:prstGeom>
        </p:spPr>
      </p:pic>
      <p:sp>
        <p:nvSpPr>
          <p:cNvPr id="6" name="TextBox 10">
            <a:extLst>
              <a:ext uri="{FF2B5EF4-FFF2-40B4-BE49-F238E27FC236}">
                <a16:creationId xmlns:a16="http://schemas.microsoft.com/office/drawing/2014/main" id="{D0F45C84-41E3-9C0B-8A72-2C3033944BBE}"/>
              </a:ext>
            </a:extLst>
          </p:cNvPr>
          <p:cNvSpPr txBox="1"/>
          <p:nvPr/>
        </p:nvSpPr>
        <p:spPr>
          <a:xfrm>
            <a:off x="2351176" y="3969031"/>
            <a:ext cx="3823207"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82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16" name="Google Shape;216;p24" descr="C:\Users\AzuapNaum\Desktop\april 2017 Nagpur\CONSTRUCTION MATERIALS\photos\shear.gif"/>
          <p:cNvPicPr preferRelativeResize="0"/>
          <p:nvPr/>
        </p:nvPicPr>
        <p:blipFill rotWithShape="1">
          <a:blip r:embed="rId3">
            <a:alphaModFix/>
          </a:blip>
          <a:srcRect/>
          <a:stretch/>
        </p:blipFill>
        <p:spPr>
          <a:xfrm>
            <a:off x="8684167" y="3826142"/>
            <a:ext cx="1636414" cy="1856715"/>
          </a:xfrm>
          <a:prstGeom prst="rect">
            <a:avLst/>
          </a:prstGeom>
          <a:noFill/>
          <a:ln>
            <a:noFill/>
          </a:ln>
        </p:spPr>
      </p:pic>
      <p:sp>
        <p:nvSpPr>
          <p:cNvPr id="217" name="Google Shape;217;p24"/>
          <p:cNvSpPr txBox="1"/>
          <p:nvPr/>
        </p:nvSpPr>
        <p:spPr>
          <a:xfrm>
            <a:off x="1312349" y="1584442"/>
            <a:ext cx="4723645" cy="2554505"/>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FORCES ACTING ON CONSTRUCTION                   </a:t>
            </a:r>
          </a:p>
          <a:p>
            <a:pPr marL="0" marR="0" lvl="0" indent="0" algn="just" rtl="0">
              <a:spcBef>
                <a:spcPts val="0"/>
              </a:spcBef>
              <a:spcAft>
                <a:spcPts val="0"/>
              </a:spcAft>
              <a:buNone/>
            </a:pPr>
            <a:r>
              <a:rPr lang="en-US" sz="4000" b="1" dirty="0">
                <a:solidFill>
                  <a:srgbClr val="FF0000"/>
                </a:solidFill>
                <a:latin typeface="Open Sans"/>
              </a:rPr>
              <a:t>            </a:t>
            </a:r>
            <a:r>
              <a:rPr lang="en-US" sz="4000" b="1" dirty="0">
                <a:solidFill>
                  <a:srgbClr val="FF0000"/>
                </a:solidFill>
                <a:latin typeface="Open Sans"/>
                <a:sym typeface="Arial"/>
              </a:rPr>
              <a:t>MATERIAL</a:t>
            </a:r>
          </a:p>
        </p:txBody>
      </p:sp>
      <p:sp>
        <p:nvSpPr>
          <p:cNvPr id="218" name="Google Shape;218;p24"/>
          <p:cNvSpPr txBox="1"/>
          <p:nvPr/>
        </p:nvSpPr>
        <p:spPr>
          <a:xfrm>
            <a:off x="7029729" y="1584442"/>
            <a:ext cx="3924595" cy="20620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F0000"/>
                </a:solidFill>
                <a:latin typeface="Arial"/>
                <a:ea typeface="Arial"/>
                <a:cs typeface="Arial"/>
                <a:sym typeface="Arial"/>
              </a:rPr>
              <a:t>Shear: </a:t>
            </a:r>
            <a:r>
              <a:rPr lang="en-US" sz="2400" dirty="0">
                <a:solidFill>
                  <a:schemeClr val="dk1"/>
                </a:solidFill>
                <a:latin typeface="Open Sans"/>
                <a:sym typeface="Arial"/>
              </a:rPr>
              <a:t>Forces acting in opposite, parallel directions and on different planes so that they cut or break a material.</a:t>
            </a:r>
            <a:endParaRPr sz="2400" dirty="0">
              <a:solidFill>
                <a:schemeClr val="dk1"/>
              </a:solidFill>
              <a:latin typeface="Open Sans"/>
              <a:ea typeface="Calibri"/>
              <a:cs typeface="Calibri"/>
              <a:sym typeface="Calibri"/>
            </a:endParaRPr>
          </a:p>
        </p:txBody>
      </p:sp>
      <p:pic>
        <p:nvPicPr>
          <p:cNvPr id="2" name="Picture 2">
            <a:extLst>
              <a:ext uri="{FF2B5EF4-FFF2-40B4-BE49-F238E27FC236}">
                <a16:creationId xmlns:a16="http://schemas.microsoft.com/office/drawing/2014/main" id="{7CA99E36-BBBC-8244-00B5-C206C6C80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25" name="Google Shape;22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26" name="Google Shape;226;p25"/>
          <p:cNvSpPr txBox="1"/>
          <p:nvPr/>
        </p:nvSpPr>
        <p:spPr>
          <a:xfrm>
            <a:off x="6192569" y="1631459"/>
            <a:ext cx="5166417"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solidFill>
                  <a:srgbClr val="FF0000"/>
                </a:solidFill>
                <a:latin typeface="Open Sans"/>
                <a:sym typeface="Arial"/>
              </a:rPr>
              <a:t>Concrete:</a:t>
            </a:r>
            <a:r>
              <a:rPr lang="en-US" sz="2400" dirty="0">
                <a:solidFill>
                  <a:schemeClr val="dk1"/>
                </a:solidFill>
                <a:latin typeface="Open Sans"/>
                <a:sym typeface="Arial"/>
              </a:rPr>
              <a:t> A construction material consisting of a mix of cement, rock, sand and/or other inert materials, water and a small amount of air. </a:t>
            </a:r>
            <a:endParaRPr sz="2400" dirty="0">
              <a:latin typeface="Open Sans"/>
            </a:endParaRPr>
          </a:p>
          <a:p>
            <a:pPr marL="0" marR="0" lvl="0" indent="0" algn="just" rtl="0">
              <a:spcBef>
                <a:spcPts val="0"/>
              </a:spcBef>
              <a:spcAft>
                <a:spcPts val="0"/>
              </a:spcAft>
              <a:buNone/>
            </a:pPr>
            <a:endParaRPr sz="2400" b="1" dirty="0">
              <a:solidFill>
                <a:schemeClr val="accent1"/>
              </a:solidFill>
              <a:latin typeface="Open Sans"/>
              <a:sym typeface="Arial"/>
            </a:endParaRPr>
          </a:p>
          <a:p>
            <a:pPr marL="0" marR="0" lvl="0" indent="0" algn="just" rtl="0">
              <a:spcBef>
                <a:spcPts val="0"/>
              </a:spcBef>
              <a:spcAft>
                <a:spcPts val="0"/>
              </a:spcAft>
              <a:buNone/>
            </a:pPr>
            <a:r>
              <a:rPr lang="en-US" sz="2400" b="1" dirty="0">
                <a:solidFill>
                  <a:schemeClr val="accent1"/>
                </a:solidFill>
                <a:latin typeface="Open Sans"/>
                <a:sym typeface="Arial"/>
              </a:rPr>
              <a:t>Characteristics</a:t>
            </a:r>
            <a:r>
              <a:rPr lang="en-US" sz="2400" dirty="0">
                <a:solidFill>
                  <a:schemeClr val="dk1"/>
                </a:solidFill>
                <a:latin typeface="Open Sans"/>
                <a:sym typeface="Arial"/>
              </a:rPr>
              <a: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Resistant to </a:t>
            </a:r>
            <a:r>
              <a:rPr lang="en-US" sz="2400" b="1" dirty="0">
                <a:solidFill>
                  <a:schemeClr val="dk1"/>
                </a:solidFill>
                <a:latin typeface="Open Sans"/>
                <a:sym typeface="Arial"/>
              </a:rPr>
              <a:t>fire</a:t>
            </a:r>
            <a:r>
              <a:rPr lang="en-US" sz="2400" dirty="0">
                <a:solidFill>
                  <a:schemeClr val="dk1"/>
                </a:solidFill>
                <a:latin typeface="Open Sans"/>
                <a:sym typeface="Arial"/>
              </a:rPr>
              <a:t> and </a:t>
            </a:r>
            <a:r>
              <a:rPr lang="en-US" sz="2400" b="1" dirty="0">
                <a:solidFill>
                  <a:schemeClr val="dk1"/>
                </a:solidFill>
                <a:latin typeface="Open Sans"/>
                <a:sym typeface="Arial"/>
              </a:rPr>
              <a:t>compression.</a:t>
            </a:r>
            <a:r>
              <a:rPr lang="en-US" sz="2400" dirty="0">
                <a:solidFill>
                  <a:schemeClr val="dk1"/>
                </a:solidFill>
                <a:latin typeface="Open Sans"/>
                <a:sym typeface="Arial"/>
              </a:rPr>
              <a: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Weak under </a:t>
            </a:r>
            <a:r>
              <a:rPr lang="en-US" sz="2400" b="1" dirty="0">
                <a:solidFill>
                  <a:schemeClr val="dk1"/>
                </a:solidFill>
                <a:latin typeface="Open Sans"/>
                <a:sym typeface="Arial"/>
              </a:rPr>
              <a:t>tension</a:t>
            </a:r>
            <a:r>
              <a:rPr lang="en-US" sz="2400" dirty="0">
                <a:solidFill>
                  <a:schemeClr val="dk1"/>
                </a:solidFill>
                <a:latin typeface="Open Sans"/>
                <a:sym typeface="Arial"/>
              </a:rPr>
              <a:t> and </a:t>
            </a:r>
            <a:r>
              <a:rPr lang="en-US" sz="2400" b="1" dirty="0">
                <a:solidFill>
                  <a:schemeClr val="dk1"/>
                </a:solidFill>
                <a:latin typeface="Open Sans"/>
                <a:sym typeface="Arial"/>
              </a:rPr>
              <a:t>shear</a:t>
            </a:r>
            <a:r>
              <a:rPr lang="en-US" sz="2400" dirty="0">
                <a:solidFill>
                  <a:schemeClr val="dk1"/>
                </a:solidFill>
                <a:latin typeface="Open Sans"/>
                <a:sym typeface="Arial"/>
              </a:rPr>
              <a: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Continues to harden with time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Very heavy: one cubic meter (m3) weighs almost </a:t>
            </a:r>
            <a:r>
              <a:rPr lang="en-US" sz="2400" b="1" dirty="0">
                <a:solidFill>
                  <a:schemeClr val="dk1"/>
                </a:solidFill>
                <a:latin typeface="Open Sans"/>
                <a:sym typeface="Arial"/>
              </a:rPr>
              <a:t>3,000 kg.</a:t>
            </a:r>
            <a:endParaRPr sz="2400" b="1" dirty="0">
              <a:solidFill>
                <a:schemeClr val="dk1"/>
              </a:solidFill>
              <a:latin typeface="Open Sans"/>
              <a:sym typeface="Arial"/>
            </a:endParaRPr>
          </a:p>
        </p:txBody>
      </p:sp>
      <p:sp>
        <p:nvSpPr>
          <p:cNvPr id="227" name="Google Shape;227;p25"/>
          <p:cNvSpPr txBox="1"/>
          <p:nvPr/>
        </p:nvSpPr>
        <p:spPr>
          <a:xfrm>
            <a:off x="909226" y="2844381"/>
            <a:ext cx="4812564"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PROPERTIES OF CONSTRUCTION MATERIALS</a:t>
            </a:r>
            <a:endParaRPr lang="en-US" dirty="0">
              <a:solidFill>
                <a:srgbClr val="FF0000"/>
              </a:solidFill>
              <a:latin typeface="Open Sans"/>
            </a:endParaRPr>
          </a:p>
        </p:txBody>
      </p:sp>
      <p:pic>
        <p:nvPicPr>
          <p:cNvPr id="2" name="Picture 2">
            <a:extLst>
              <a:ext uri="{FF2B5EF4-FFF2-40B4-BE49-F238E27FC236}">
                <a16:creationId xmlns:a16="http://schemas.microsoft.com/office/drawing/2014/main" id="{52FAEF82-C366-0D4E-6158-9EC33C3F4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33" name="Google Shape;23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34" name="Google Shape;234;p26"/>
          <p:cNvSpPr txBox="1"/>
          <p:nvPr/>
        </p:nvSpPr>
        <p:spPr>
          <a:xfrm>
            <a:off x="5571285" y="1646182"/>
            <a:ext cx="6505669" cy="39087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3200"/>
              <a:buFont typeface="Arial"/>
              <a:buNone/>
            </a:pPr>
            <a:r>
              <a:rPr lang="en-US" sz="2400" b="1" dirty="0">
                <a:solidFill>
                  <a:srgbClr val="FF0000"/>
                </a:solidFill>
                <a:latin typeface="Open Sans"/>
                <a:sym typeface="Arial"/>
              </a:rPr>
              <a:t>Steel </a:t>
            </a:r>
            <a:endParaRPr sz="2400" dirty="0">
              <a:latin typeface="Open Sans"/>
            </a:endParaRPr>
          </a:p>
          <a:p>
            <a:pPr marL="0" marR="0" lvl="0" indent="0" algn="l" rtl="0">
              <a:spcBef>
                <a:spcPts val="0"/>
              </a:spcBef>
              <a:spcAft>
                <a:spcPts val="0"/>
              </a:spcAft>
              <a:buClr>
                <a:schemeClr val="dk1"/>
              </a:buClr>
              <a:buSzPts val="3200"/>
              <a:buFont typeface="Calibri"/>
              <a:buNone/>
            </a:pPr>
            <a:endParaRPr sz="2400" b="1" dirty="0">
              <a:solidFill>
                <a:schemeClr val="accent1"/>
              </a:solidFill>
              <a:latin typeface="Open Sans"/>
              <a:sym typeface="Arial"/>
            </a:endParaRPr>
          </a:p>
          <a:p>
            <a:pPr marL="0" marR="0" lvl="0" indent="0" algn="just" rtl="0">
              <a:spcBef>
                <a:spcPts val="0"/>
              </a:spcBef>
              <a:spcAft>
                <a:spcPts val="0"/>
              </a:spcAft>
              <a:buClr>
                <a:schemeClr val="accent1"/>
              </a:buClr>
              <a:buSzPts val="3200"/>
              <a:buFont typeface="Arial"/>
              <a:buNone/>
            </a:pPr>
            <a:r>
              <a:rPr lang="en-US" sz="2400" b="1" dirty="0">
                <a:solidFill>
                  <a:schemeClr val="accent1"/>
                </a:solidFill>
                <a:latin typeface="Open Sans"/>
                <a:sym typeface="Arial"/>
              </a:rPr>
              <a:t>Characteristics</a:t>
            </a:r>
            <a:r>
              <a:rPr lang="en-US" sz="2400" dirty="0">
                <a:solidFill>
                  <a:schemeClr val="dk1"/>
                </a:solidFill>
                <a:latin typeface="Open Sans"/>
                <a:sym typeface="Arial"/>
              </a:rPr>
              <a: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 Can be bent without breaking (malleable).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 Easily conducts </a:t>
            </a:r>
            <a:r>
              <a:rPr lang="en-US" sz="2400" b="1" dirty="0">
                <a:solidFill>
                  <a:schemeClr val="dk1"/>
                </a:solidFill>
                <a:latin typeface="Open Sans"/>
                <a:sym typeface="Arial"/>
              </a:rPr>
              <a:t>heat, sound</a:t>
            </a:r>
            <a:r>
              <a:rPr lang="en-US" sz="2400" dirty="0">
                <a:solidFill>
                  <a:schemeClr val="dk1"/>
                </a:solidFill>
                <a:latin typeface="Open Sans"/>
                <a:sym typeface="Arial"/>
              </a:rPr>
              <a:t> and </a:t>
            </a:r>
            <a:r>
              <a:rPr lang="en-US" sz="2400" b="1" dirty="0">
                <a:solidFill>
                  <a:schemeClr val="dk1"/>
                </a:solidFill>
                <a:latin typeface="Open Sans"/>
                <a:sym typeface="Arial"/>
              </a:rPr>
              <a:t>electricity.</a:t>
            </a:r>
            <a:r>
              <a:rPr lang="en-US" sz="2400" dirty="0">
                <a:solidFill>
                  <a:schemeClr val="dk1"/>
                </a:solidFill>
                <a:latin typeface="Open Sans"/>
                <a:sym typeface="Arial"/>
              </a:rPr>
              <a: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 Resistant to fire and </a:t>
            </a:r>
            <a:r>
              <a:rPr lang="en-US" sz="2400" b="1" dirty="0">
                <a:solidFill>
                  <a:schemeClr val="dk1"/>
                </a:solidFill>
                <a:latin typeface="Open Sans"/>
                <a:sym typeface="Arial"/>
              </a:rPr>
              <a:t>compression</a:t>
            </a:r>
            <a:r>
              <a:rPr lang="en-US" sz="2400" dirty="0">
                <a:solidFill>
                  <a:schemeClr val="dk1"/>
                </a:solidFill>
                <a:latin typeface="Open Sans"/>
                <a:sym typeface="Arial"/>
              </a:rPr>
              <a:t>. It  starts to     </a:t>
            </a:r>
            <a:endParaRPr sz="2400" dirty="0">
              <a:latin typeface="Open Sans"/>
            </a:endParaRPr>
          </a:p>
          <a:p>
            <a:pPr marL="0" marR="0" lvl="0" indent="0" algn="just" rtl="0">
              <a:spcBef>
                <a:spcPts val="0"/>
              </a:spcBef>
              <a:spcAft>
                <a:spcPts val="0"/>
              </a:spcAft>
              <a:buNone/>
            </a:pPr>
            <a:r>
              <a:rPr lang="en-US" sz="2400" dirty="0">
                <a:solidFill>
                  <a:schemeClr val="dk1"/>
                </a:solidFill>
                <a:latin typeface="Open Sans"/>
                <a:sym typeface="Arial"/>
              </a:rPr>
              <a:t>     lose strength above 700 degree Fahrenheit</a:t>
            </a:r>
            <a:r>
              <a:rPr lang="en-US" sz="3200" dirty="0">
                <a:solidFill>
                  <a:schemeClr val="dk1"/>
                </a:solidFill>
                <a:latin typeface="Arial"/>
                <a:ea typeface="Arial"/>
                <a:cs typeface="Arial"/>
                <a:sym typeface="Arial"/>
              </a:rPr>
              <a:t>.</a:t>
            </a:r>
            <a:endParaRPr sz="3200" dirty="0">
              <a:solidFill>
                <a:srgbClr val="0C0C0C"/>
              </a:solidFill>
              <a:latin typeface="Arial"/>
              <a:ea typeface="Arial"/>
              <a:cs typeface="Arial"/>
              <a:sym typeface="Arial"/>
            </a:endParaRPr>
          </a:p>
        </p:txBody>
      </p:sp>
      <p:sp>
        <p:nvSpPr>
          <p:cNvPr id="235" name="Google Shape;235;p26"/>
          <p:cNvSpPr txBox="1"/>
          <p:nvPr/>
        </p:nvSpPr>
        <p:spPr>
          <a:xfrm>
            <a:off x="166586" y="2631067"/>
            <a:ext cx="5404699"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PROPERTIES OF CONSTRUCTION MATERIALS</a:t>
            </a:r>
            <a:endParaRPr lang="en-US" dirty="0">
              <a:solidFill>
                <a:srgbClr val="FF0000"/>
              </a:solidFill>
              <a:latin typeface="Open Sans"/>
            </a:endParaRPr>
          </a:p>
        </p:txBody>
      </p:sp>
      <p:pic>
        <p:nvPicPr>
          <p:cNvPr id="2" name="Picture 2">
            <a:extLst>
              <a:ext uri="{FF2B5EF4-FFF2-40B4-BE49-F238E27FC236}">
                <a16:creationId xmlns:a16="http://schemas.microsoft.com/office/drawing/2014/main" id="{A238CCCA-8615-5108-9A55-02C05CADE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42" name="Google Shape;24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43" name="Google Shape;243;p27"/>
          <p:cNvSpPr txBox="1"/>
          <p:nvPr/>
        </p:nvSpPr>
        <p:spPr>
          <a:xfrm>
            <a:off x="5573478" y="1362462"/>
            <a:ext cx="6618522"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Open Sans"/>
                <a:sym typeface="Arial"/>
              </a:rPr>
              <a:t>Wood</a:t>
            </a:r>
            <a:r>
              <a:rPr lang="en-US" sz="2400" dirty="0">
                <a:solidFill>
                  <a:schemeClr val="dk1"/>
                </a:solidFill>
                <a:latin typeface="Open Sans"/>
                <a:sym typeface="Arial"/>
              </a:rPr>
              <a:t> </a:t>
            </a:r>
            <a:endParaRPr sz="2400" dirty="0">
              <a:latin typeface="Open Sans"/>
            </a:endParaRPr>
          </a:p>
          <a:p>
            <a:pPr marL="0" marR="0" lvl="0" indent="0" algn="l" rtl="0">
              <a:spcBef>
                <a:spcPts val="0"/>
              </a:spcBef>
              <a:spcAft>
                <a:spcPts val="0"/>
              </a:spcAft>
              <a:buNone/>
            </a:pPr>
            <a:endParaRPr sz="2400" dirty="0">
              <a:solidFill>
                <a:schemeClr val="dk1"/>
              </a:solidFill>
              <a:latin typeface="Open Sans"/>
              <a:sym typeface="Arial"/>
            </a:endParaRPr>
          </a:p>
          <a:p>
            <a:pPr marL="0" marR="0" lvl="0" indent="0" algn="l" rtl="0">
              <a:spcBef>
                <a:spcPts val="0"/>
              </a:spcBef>
              <a:spcAft>
                <a:spcPts val="0"/>
              </a:spcAft>
              <a:buNone/>
            </a:pPr>
            <a:r>
              <a:rPr lang="en-US" sz="2400" b="1" dirty="0">
                <a:solidFill>
                  <a:schemeClr val="accent1"/>
                </a:solidFill>
                <a:latin typeface="Open Sans"/>
                <a:sym typeface="Arial"/>
              </a:rPr>
              <a:t>Characteristics</a:t>
            </a:r>
            <a:r>
              <a:rPr lang="en-US" sz="2400" dirty="0">
                <a:solidFill>
                  <a:schemeClr val="dk1"/>
                </a:solidFill>
                <a:latin typeface="Open Sans"/>
                <a:sym typeface="Arial"/>
              </a:rPr>
              <a: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Easy to cut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Light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Not fire-resistant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Good </a:t>
            </a:r>
            <a:r>
              <a:rPr lang="en-US" sz="2400" b="1" dirty="0">
                <a:solidFill>
                  <a:schemeClr val="dk1"/>
                </a:solidFill>
                <a:latin typeface="Open Sans"/>
                <a:sym typeface="Arial"/>
              </a:rPr>
              <a:t>insulator</a:t>
            </a:r>
            <a:r>
              <a:rPr lang="en-US" sz="2400" dirty="0">
                <a:solidFill>
                  <a:schemeClr val="dk1"/>
                </a:solidFill>
                <a:latin typeface="Open Sans"/>
                <a:sym typeface="Arial"/>
              </a:rPr>
              <a:t> (will not transmit electricity)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Provides warning — </a:t>
            </a:r>
            <a:r>
              <a:rPr lang="en-US" sz="2400" b="1" dirty="0">
                <a:solidFill>
                  <a:schemeClr val="dk1"/>
                </a:solidFill>
                <a:latin typeface="Open Sans"/>
                <a:sym typeface="Arial"/>
              </a:rPr>
              <a:t>creaks</a:t>
            </a:r>
            <a:r>
              <a:rPr lang="en-US" sz="2400" dirty="0">
                <a:solidFill>
                  <a:schemeClr val="dk1"/>
                </a:solidFill>
                <a:latin typeface="Open Sans"/>
                <a:sym typeface="Arial"/>
              </a:rPr>
              <a:t> before breaking</a:t>
            </a:r>
            <a:endParaRPr sz="2400" dirty="0">
              <a:solidFill>
                <a:schemeClr val="dk1"/>
              </a:solidFill>
              <a:latin typeface="Open Sans"/>
              <a:sym typeface="Arial"/>
            </a:endParaRPr>
          </a:p>
        </p:txBody>
      </p:sp>
      <p:sp>
        <p:nvSpPr>
          <p:cNvPr id="244" name="Google Shape;244;p27"/>
          <p:cNvSpPr txBox="1"/>
          <p:nvPr/>
        </p:nvSpPr>
        <p:spPr>
          <a:xfrm>
            <a:off x="639374" y="2109918"/>
            <a:ext cx="4531480"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PROPERTIES OF CONSTRUCTION MATERIALS</a:t>
            </a:r>
            <a:endParaRPr lang="en-US" dirty="0">
              <a:solidFill>
                <a:srgbClr val="FF0000"/>
              </a:solidFill>
              <a:latin typeface="Open Sans"/>
            </a:endParaRPr>
          </a:p>
        </p:txBody>
      </p:sp>
      <p:pic>
        <p:nvPicPr>
          <p:cNvPr id="2" name="Picture 2">
            <a:extLst>
              <a:ext uri="{FF2B5EF4-FFF2-40B4-BE49-F238E27FC236}">
                <a16:creationId xmlns:a16="http://schemas.microsoft.com/office/drawing/2014/main" id="{164163A6-9C2C-57BE-BE00-44BDFF8AA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50" name="Google Shape;25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51" name="Google Shape;251;p28"/>
          <p:cNvSpPr txBox="1"/>
          <p:nvPr/>
        </p:nvSpPr>
        <p:spPr>
          <a:xfrm>
            <a:off x="6654297" y="1089204"/>
            <a:ext cx="5097855" cy="5632271"/>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The type of construction will give some indication of the way a building will collapse.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Experience has shown that there are patterns in the way structures collapse.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The knowledge is useful in determining the </a:t>
            </a:r>
            <a:r>
              <a:rPr lang="en-US" sz="2400" b="1" dirty="0">
                <a:solidFill>
                  <a:schemeClr val="dk1"/>
                </a:solidFill>
                <a:latin typeface="Open Sans"/>
                <a:sym typeface="Arial"/>
              </a:rPr>
              <a:t>probable location</a:t>
            </a:r>
            <a:r>
              <a:rPr lang="en-US" sz="2400" dirty="0">
                <a:solidFill>
                  <a:schemeClr val="dk1"/>
                </a:solidFill>
                <a:latin typeface="Open Sans"/>
                <a:sym typeface="Arial"/>
              </a:rPr>
              <a:t> of voids and spaces where victims may be trapped, and in selecting the methods to employ in extricating them.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Buildings can be divided into two main categories: </a:t>
            </a:r>
            <a:r>
              <a:rPr lang="en-US" sz="2400" b="1" dirty="0">
                <a:solidFill>
                  <a:schemeClr val="dk1"/>
                </a:solidFill>
                <a:latin typeface="Open Sans"/>
                <a:sym typeface="Arial"/>
              </a:rPr>
              <a:t>framed </a:t>
            </a:r>
            <a:r>
              <a:rPr lang="en-US" sz="2400" dirty="0">
                <a:solidFill>
                  <a:schemeClr val="dk1"/>
                </a:solidFill>
                <a:latin typeface="Open Sans"/>
                <a:sym typeface="Arial"/>
              </a:rPr>
              <a:t>and </a:t>
            </a:r>
            <a:r>
              <a:rPr lang="en-US" sz="2400" b="1" dirty="0">
                <a:solidFill>
                  <a:schemeClr val="dk1"/>
                </a:solidFill>
                <a:latin typeface="Open Sans"/>
                <a:sym typeface="Arial"/>
              </a:rPr>
              <a:t>unframed</a:t>
            </a:r>
            <a:endParaRPr sz="2400" dirty="0">
              <a:latin typeface="Open Sans"/>
            </a:endParaRPr>
          </a:p>
        </p:txBody>
      </p:sp>
      <p:sp>
        <p:nvSpPr>
          <p:cNvPr id="252" name="Google Shape;252;p28"/>
          <p:cNvSpPr txBox="1"/>
          <p:nvPr/>
        </p:nvSpPr>
        <p:spPr>
          <a:xfrm>
            <a:off x="1448963" y="2954557"/>
            <a:ext cx="4535378" cy="1465543"/>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sym typeface="Arial"/>
              </a:rPr>
              <a:t>METHODS OF CONSTRUCTION</a:t>
            </a:r>
          </a:p>
        </p:txBody>
      </p:sp>
      <p:pic>
        <p:nvPicPr>
          <p:cNvPr id="2" name="Picture 2">
            <a:extLst>
              <a:ext uri="{FF2B5EF4-FFF2-40B4-BE49-F238E27FC236}">
                <a16:creationId xmlns:a16="http://schemas.microsoft.com/office/drawing/2014/main" id="{6748C19C-3761-6F78-2A41-33F14BD64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58" name="Google Shape;25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59" name="Google Shape;259;p29"/>
          <p:cNvSpPr txBox="1"/>
          <p:nvPr/>
        </p:nvSpPr>
        <p:spPr>
          <a:xfrm>
            <a:off x="5386594" y="1575738"/>
            <a:ext cx="6096000" cy="1938952"/>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Unframed structures are those in which the weight of the floors and roof are supported by the </a:t>
            </a:r>
            <a:r>
              <a:rPr lang="en-US" sz="2400" b="1" dirty="0">
                <a:solidFill>
                  <a:schemeClr val="dk1"/>
                </a:solidFill>
                <a:latin typeface="Open Sans"/>
                <a:sym typeface="Arial"/>
              </a:rPr>
              <a:t>bearing wall</a:t>
            </a:r>
            <a:r>
              <a:rPr lang="en-US" sz="2400" dirty="0">
                <a:solidFill>
                  <a:schemeClr val="dk1"/>
                </a:solidFill>
                <a:latin typeface="Open Sans"/>
                <a:sym typeface="Arial"/>
              </a:rPr>
              <a: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As a general rule, Unframed structures  do not exceed seven stories in height.  </a:t>
            </a:r>
            <a:endParaRPr sz="2400" u="sng" dirty="0">
              <a:solidFill>
                <a:schemeClr val="dk1"/>
              </a:solidFill>
              <a:latin typeface="Open Sans"/>
              <a:sym typeface="Arial"/>
            </a:endParaRPr>
          </a:p>
        </p:txBody>
      </p:sp>
      <p:sp>
        <p:nvSpPr>
          <p:cNvPr id="261" name="Google Shape;261;p29"/>
          <p:cNvSpPr txBox="1"/>
          <p:nvPr/>
        </p:nvSpPr>
        <p:spPr>
          <a:xfrm>
            <a:off x="925598" y="2381091"/>
            <a:ext cx="3748689" cy="1066800"/>
          </a:xfrm>
          <a:prstGeom prst="rect">
            <a:avLst/>
          </a:prstGeom>
          <a:solidFill>
            <a:schemeClr val="bg1"/>
          </a:solid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Arial"/>
                <a:ea typeface="Arial"/>
                <a:cs typeface="Arial"/>
                <a:sym typeface="Arial"/>
              </a:rPr>
              <a:t>    </a:t>
            </a:r>
            <a:r>
              <a:rPr lang="en-US" sz="3600" b="1" dirty="0">
                <a:solidFill>
                  <a:srgbClr val="FF0000"/>
                </a:solidFill>
                <a:latin typeface="Open Sans"/>
                <a:sym typeface="Arial"/>
              </a:rPr>
              <a:t>UNFRAMED STRUCTURES</a:t>
            </a:r>
            <a:endParaRPr dirty="0">
              <a:solidFill>
                <a:srgbClr val="FF0000"/>
              </a:solidFill>
              <a:latin typeface="Open Sans"/>
            </a:endParaRPr>
          </a:p>
        </p:txBody>
      </p:sp>
      <p:pic>
        <p:nvPicPr>
          <p:cNvPr id="2" name="Picture 2">
            <a:extLst>
              <a:ext uri="{FF2B5EF4-FFF2-40B4-BE49-F238E27FC236}">
                <a16:creationId xmlns:a16="http://schemas.microsoft.com/office/drawing/2014/main" id="{84EBF144-CB29-D5CF-951D-CAD66C80C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9" y="1"/>
            <a:ext cx="1188720"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542692" y="2987644"/>
            <a:ext cx="5658932" cy="967408"/>
          </a:xfrm>
          <a:prstGeom prst="rect">
            <a:avLst/>
          </a:prstGeom>
          <a:solidFill>
            <a:schemeClr val="bg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Arial"/>
                <a:ea typeface="Arial"/>
                <a:cs typeface="Arial"/>
                <a:sym typeface="Arial"/>
              </a:rPr>
              <a:t>    </a:t>
            </a:r>
            <a:r>
              <a:rPr lang="en-US" b="1" dirty="0">
                <a:solidFill>
                  <a:srgbClr val="FF0000"/>
                </a:solidFill>
                <a:latin typeface="Open Sans"/>
                <a:ea typeface="Arial"/>
                <a:cs typeface="Arial"/>
                <a:sym typeface="Arial"/>
              </a:rPr>
              <a:t>FRAMED STRUCTURES</a:t>
            </a:r>
            <a:endParaRPr lang="en-US" sz="4900" dirty="0">
              <a:solidFill>
                <a:srgbClr val="FF0000"/>
              </a:solidFill>
              <a:latin typeface="Open Sans"/>
            </a:endParaRPr>
          </a:p>
        </p:txBody>
      </p:sp>
      <p:sp>
        <p:nvSpPr>
          <p:cNvPr id="267" name="Google Shape;26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68" name="Google Shape;26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70" name="Google Shape;270;p30"/>
          <p:cNvSpPr txBox="1"/>
          <p:nvPr/>
        </p:nvSpPr>
        <p:spPr>
          <a:xfrm>
            <a:off x="6609735" y="1561565"/>
            <a:ext cx="5582265" cy="4154943"/>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Framed structures are erected by constructing a structural steel or reinforced concrete skeleton made of </a:t>
            </a:r>
            <a:r>
              <a:rPr lang="en-US" sz="2400" b="1" dirty="0">
                <a:solidFill>
                  <a:schemeClr val="dk1"/>
                </a:solidFill>
                <a:sym typeface="Arial"/>
              </a:rPr>
              <a:t>horizontal beams</a:t>
            </a:r>
            <a:r>
              <a:rPr lang="en-US" sz="2400" dirty="0">
                <a:solidFill>
                  <a:schemeClr val="dk1"/>
                </a:solidFill>
                <a:sym typeface="Arial"/>
              </a:rPr>
              <a:t> and </a:t>
            </a:r>
            <a:r>
              <a:rPr lang="en-US" sz="2400" b="1" dirty="0">
                <a:solidFill>
                  <a:schemeClr val="dk1"/>
                </a:solidFill>
                <a:sym typeface="Arial"/>
              </a:rPr>
              <a:t>vertical columns.</a:t>
            </a:r>
            <a:r>
              <a:rPr lang="en-US" sz="2400" dirty="0">
                <a:solidFill>
                  <a:schemeClr val="dk1"/>
                </a:solidFill>
                <a:sym typeface="Arial"/>
              </a:rPr>
              <a:t>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The floors and roof are </a:t>
            </a:r>
            <a:r>
              <a:rPr lang="en-US" sz="2400" b="1" dirty="0">
                <a:solidFill>
                  <a:schemeClr val="dk1"/>
                </a:solidFill>
                <a:sym typeface="Arial"/>
              </a:rPr>
              <a:t>not</a:t>
            </a:r>
            <a:r>
              <a:rPr lang="en-US" sz="2400" dirty="0">
                <a:solidFill>
                  <a:schemeClr val="dk1"/>
                </a:solidFill>
                <a:sym typeface="Arial"/>
              </a:rPr>
              <a:t> dependent on the walls for support. but older concrete structures can suffer a pancake failure, and some steel structures with poor joints have overturned. </a:t>
            </a:r>
            <a:endParaRPr sz="2400" dirty="0"/>
          </a:p>
        </p:txBody>
      </p:sp>
      <p:pic>
        <p:nvPicPr>
          <p:cNvPr id="2" name="Picture 2">
            <a:extLst>
              <a:ext uri="{FF2B5EF4-FFF2-40B4-BE49-F238E27FC236}">
                <a16:creationId xmlns:a16="http://schemas.microsoft.com/office/drawing/2014/main" id="{5811B820-528D-B8ED-05DE-6F8693E0B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1"/>
          <p:cNvSpPr txBox="1">
            <a:spLocks noGrp="1"/>
          </p:cNvSpPr>
          <p:nvPr>
            <p:ph type="body" idx="1"/>
          </p:nvPr>
        </p:nvSpPr>
        <p:spPr>
          <a:xfrm>
            <a:off x="6147303" y="1214859"/>
            <a:ext cx="6185392" cy="52555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400" dirty="0">
                <a:latin typeface="Open Sans"/>
                <a:ea typeface="Arial"/>
                <a:cs typeface="Arial"/>
                <a:sym typeface="Arial"/>
              </a:rPr>
              <a:t>Based on experience with earthquakes   and collapses, building types can be also divided into four separate groups, with each exhibiting a distinctive collapse pattern. </a:t>
            </a:r>
            <a:endParaRPr sz="2400" dirty="0">
              <a:latin typeface="Open Sans"/>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These groups are:</a:t>
            </a:r>
            <a:endParaRPr sz="2400"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1.</a:t>
            </a:r>
            <a:r>
              <a:rPr lang="en-US" sz="2400" b="1" dirty="0">
                <a:solidFill>
                  <a:srgbClr val="FF0000"/>
                </a:solidFill>
                <a:latin typeface="Open Sans"/>
                <a:ea typeface="Arial"/>
                <a:cs typeface="Arial"/>
                <a:sym typeface="Arial"/>
              </a:rPr>
              <a:t> </a:t>
            </a:r>
            <a:r>
              <a:rPr lang="en-US" sz="2400" dirty="0">
                <a:latin typeface="Open Sans"/>
                <a:ea typeface="Arial"/>
                <a:cs typeface="Arial"/>
                <a:sym typeface="Arial"/>
              </a:rPr>
              <a:t>Light Frame</a:t>
            </a:r>
            <a:endParaRPr sz="2400" dirty="0">
              <a:latin typeface="Open Sans"/>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2. Heavy Wall (URM) Unreinforced  </a:t>
            </a:r>
            <a:endParaRPr sz="2400" dirty="0">
              <a:latin typeface="Open Sans"/>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    Masonry</a:t>
            </a:r>
            <a:endParaRPr sz="2400" dirty="0">
              <a:latin typeface="Open Sans"/>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3. Heavy Floor</a:t>
            </a:r>
            <a:endParaRPr sz="2400" dirty="0">
              <a:latin typeface="Open Sans"/>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4. Pre-Cast Concrete Buildings</a:t>
            </a:r>
            <a:endParaRPr sz="2400" dirty="0">
              <a:latin typeface="Open Sans"/>
            </a:endParaRPr>
          </a:p>
        </p:txBody>
      </p:sp>
      <p:sp>
        <p:nvSpPr>
          <p:cNvPr id="276" name="Google Shape;27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77" name="Google Shape;2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78" name="Google Shape;278;p31"/>
          <p:cNvSpPr txBox="1"/>
          <p:nvPr/>
        </p:nvSpPr>
        <p:spPr>
          <a:xfrm>
            <a:off x="1312349" y="2698656"/>
            <a:ext cx="4195982"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STRUCTURAL TYPES</a:t>
            </a:r>
          </a:p>
        </p:txBody>
      </p:sp>
      <p:pic>
        <p:nvPicPr>
          <p:cNvPr id="2" name="Picture 2">
            <a:extLst>
              <a:ext uri="{FF2B5EF4-FFF2-40B4-BE49-F238E27FC236}">
                <a16:creationId xmlns:a16="http://schemas.microsoft.com/office/drawing/2014/main" id="{0E41C9EE-2B1E-4BEA-09AE-4AB04F825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2"/>
          <p:cNvSpPr txBox="1">
            <a:spLocks noGrp="1"/>
          </p:cNvSpPr>
          <p:nvPr>
            <p:ph type="title"/>
          </p:nvPr>
        </p:nvSpPr>
        <p:spPr>
          <a:xfrm>
            <a:off x="1103617" y="2711171"/>
            <a:ext cx="3985125" cy="851159"/>
          </a:xfrm>
          <a:prstGeom prst="rect">
            <a:avLst/>
          </a:prstGeom>
          <a:solidFill>
            <a:schemeClr val="bg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 </a:t>
            </a:r>
            <a:r>
              <a:rPr lang="en-US" b="1" dirty="0">
                <a:solidFill>
                  <a:srgbClr val="FF0000"/>
                </a:solidFill>
                <a:latin typeface="Open Sans"/>
                <a:ea typeface="Arial"/>
                <a:cs typeface="Arial"/>
                <a:sym typeface="Arial"/>
              </a:rPr>
              <a:t>LIGHT FRAME</a:t>
            </a:r>
            <a:endParaRPr lang="en-US" sz="6000" dirty="0">
              <a:solidFill>
                <a:srgbClr val="FF0000"/>
              </a:solidFill>
              <a:latin typeface="Open Sans"/>
            </a:endParaRPr>
          </a:p>
        </p:txBody>
      </p:sp>
      <p:sp>
        <p:nvSpPr>
          <p:cNvPr id="284" name="Google Shape;284;p32"/>
          <p:cNvSpPr txBox="1">
            <a:spLocks noGrp="1"/>
          </p:cNvSpPr>
          <p:nvPr>
            <p:ph type="body" idx="1"/>
          </p:nvPr>
        </p:nvSpPr>
        <p:spPr>
          <a:xfrm>
            <a:off x="5741377" y="1076935"/>
            <a:ext cx="6184875" cy="578106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Font typeface="Noto Sans Symbols"/>
              <a:buChar char="▪"/>
            </a:pPr>
            <a:r>
              <a:rPr lang="en-US" sz="2400" dirty="0">
                <a:latin typeface="Arial"/>
                <a:ea typeface="Arial"/>
                <a:cs typeface="Arial"/>
                <a:sym typeface="Arial"/>
              </a:rPr>
              <a:t>Residential homes and apartments of      up to </a:t>
            </a:r>
            <a:r>
              <a:rPr lang="en-US" sz="2400" b="1" dirty="0">
                <a:latin typeface="Arial"/>
                <a:ea typeface="Arial"/>
                <a:cs typeface="Arial"/>
                <a:sym typeface="Arial"/>
              </a:rPr>
              <a:t>four</a:t>
            </a:r>
            <a:r>
              <a:rPr lang="en-US" sz="2400" dirty="0">
                <a:latin typeface="Arial"/>
                <a:ea typeface="Arial"/>
                <a:cs typeface="Arial"/>
                <a:sym typeface="Arial"/>
              </a:rPr>
              <a:t> stories. </a:t>
            </a:r>
            <a:endParaRPr sz="2400" dirty="0"/>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Constructed mainly of </a:t>
            </a:r>
            <a:r>
              <a:rPr lang="en-US" sz="2400" b="1" dirty="0">
                <a:latin typeface="Arial"/>
                <a:ea typeface="Arial"/>
                <a:cs typeface="Arial"/>
                <a:sym typeface="Arial"/>
              </a:rPr>
              <a:t>wood.</a:t>
            </a:r>
            <a:r>
              <a:rPr lang="en-US" sz="2400" dirty="0">
                <a:latin typeface="Arial"/>
                <a:ea typeface="Arial"/>
                <a:cs typeface="Arial"/>
                <a:sym typeface="Arial"/>
              </a:rPr>
              <a:t> </a:t>
            </a:r>
            <a:endParaRPr sz="2400" dirty="0"/>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The principal weakness is the </a:t>
            </a:r>
            <a:r>
              <a:rPr lang="en-US" sz="2400" b="1" dirty="0">
                <a:latin typeface="Arial"/>
                <a:ea typeface="Arial"/>
                <a:cs typeface="Arial"/>
                <a:sym typeface="Arial"/>
              </a:rPr>
              <a:t>lateral</a:t>
            </a:r>
            <a:r>
              <a:rPr lang="en-US" sz="2400" dirty="0">
                <a:latin typeface="Arial"/>
                <a:ea typeface="Arial"/>
                <a:cs typeface="Arial"/>
                <a:sym typeface="Arial"/>
              </a:rPr>
              <a:t>    strength of the walls and the connections.</a:t>
            </a:r>
            <a:endParaRPr sz="2400" dirty="0"/>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Stability problems by looking for badly cracked or leaning walls.  </a:t>
            </a:r>
            <a:endParaRPr sz="2400" dirty="0"/>
          </a:p>
          <a:p>
            <a:pPr marL="228600" lvl="0" indent="-228600" algn="l"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Leaning first story in multi-floor dwellings.</a:t>
            </a:r>
            <a:endParaRPr sz="2400" dirty="0"/>
          </a:p>
        </p:txBody>
      </p:sp>
      <p:sp>
        <p:nvSpPr>
          <p:cNvPr id="285" name="Google Shape;28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86" name="Google Shape;28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 name="Picture 2">
            <a:extLst>
              <a:ext uri="{FF2B5EF4-FFF2-40B4-BE49-F238E27FC236}">
                <a16:creationId xmlns:a16="http://schemas.microsoft.com/office/drawing/2014/main" id="{29367C90-8171-45C4-F025-A9326C600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3"/>
          <p:cNvSpPr/>
          <p:nvPr/>
        </p:nvSpPr>
        <p:spPr>
          <a:xfrm>
            <a:off x="5336931" y="1671391"/>
            <a:ext cx="5871000" cy="4031873"/>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These buildings are one to </a:t>
            </a:r>
            <a:r>
              <a:rPr lang="en-US" sz="2400" b="1" dirty="0">
                <a:solidFill>
                  <a:schemeClr val="dk1"/>
                </a:solidFill>
                <a:sym typeface="Arial"/>
              </a:rPr>
              <a:t>six</a:t>
            </a:r>
            <a:r>
              <a:rPr lang="en-US" sz="2400" dirty="0">
                <a:solidFill>
                  <a:schemeClr val="dk1"/>
                </a:solidFill>
                <a:sym typeface="Arial"/>
              </a:rPr>
              <a:t> stories in height, and may be residential, commercial, industrial, or institutional.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They have </a:t>
            </a:r>
            <a:r>
              <a:rPr lang="en-US" sz="2400" b="1" dirty="0">
                <a:solidFill>
                  <a:schemeClr val="dk1"/>
                </a:solidFill>
                <a:sym typeface="Arial"/>
              </a:rPr>
              <a:t>heavy</a:t>
            </a:r>
            <a:r>
              <a:rPr lang="en-US" sz="2400" dirty="0">
                <a:solidFill>
                  <a:schemeClr val="dk1"/>
                </a:solidFill>
                <a:sym typeface="Arial"/>
              </a:rPr>
              <a:t> masonry walls and </a:t>
            </a:r>
            <a:r>
              <a:rPr lang="en-US" sz="2400" b="1" dirty="0">
                <a:solidFill>
                  <a:schemeClr val="dk1"/>
                </a:solidFill>
                <a:sym typeface="Arial"/>
              </a:rPr>
              <a:t>wooden</a:t>
            </a:r>
            <a:r>
              <a:rPr lang="en-US" sz="2400" dirty="0">
                <a:solidFill>
                  <a:schemeClr val="dk1"/>
                </a:solidFill>
                <a:sym typeface="Arial"/>
              </a:rPr>
              <a:t> floors. </a:t>
            </a:r>
            <a:endParaRPr sz="2400" dirty="0"/>
          </a:p>
        </p:txBody>
      </p:sp>
      <p:sp>
        <p:nvSpPr>
          <p:cNvPr id="294" name="Google Shape;294;p33"/>
          <p:cNvSpPr txBox="1">
            <a:spLocks noGrp="1"/>
          </p:cNvSpPr>
          <p:nvPr>
            <p:ph type="title"/>
          </p:nvPr>
        </p:nvSpPr>
        <p:spPr>
          <a:xfrm>
            <a:off x="264906" y="1621543"/>
            <a:ext cx="5203909" cy="2065785"/>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200"/>
              <a:buFont typeface="Arial"/>
              <a:buNone/>
            </a:pPr>
            <a:r>
              <a:rPr lang="en-US" sz="4000" b="1" dirty="0">
                <a:solidFill>
                  <a:srgbClr val="FF0000"/>
                </a:solidFill>
                <a:latin typeface="Open Sans"/>
                <a:ea typeface="Arial"/>
                <a:cs typeface="Arial"/>
                <a:sym typeface="Arial"/>
              </a:rPr>
              <a:t>HEAVY WALL (URM) UNREINFORCED MASONRY</a:t>
            </a:r>
            <a:endParaRPr lang="en-US" sz="4000" dirty="0">
              <a:solidFill>
                <a:srgbClr val="FF0000"/>
              </a:solidFill>
              <a:latin typeface="Open Sans"/>
            </a:endParaRPr>
          </a:p>
        </p:txBody>
      </p:sp>
      <p:sp>
        <p:nvSpPr>
          <p:cNvPr id="295" name="Google Shape;29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96" name="Google Shape;29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 name="Picture 2">
            <a:extLst>
              <a:ext uri="{FF2B5EF4-FFF2-40B4-BE49-F238E27FC236}">
                <a16:creationId xmlns:a16="http://schemas.microsoft.com/office/drawing/2014/main" id="{112CDD03-5270-767E-7AE5-30BC71946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770114" y="1519431"/>
            <a:ext cx="3805733"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OBJECTIVES</a:t>
            </a:r>
            <a:r>
              <a:rPr lang="en-US" dirty="0">
                <a:solidFill>
                  <a:srgbClr val="FF0000"/>
                </a:solidFill>
                <a:latin typeface="Open Sans"/>
              </a:rPr>
              <a:t> </a:t>
            </a:r>
          </a:p>
        </p:txBody>
      </p:sp>
      <p:sp>
        <p:nvSpPr>
          <p:cNvPr id="119" name="Google Shape;119;p16"/>
          <p:cNvSpPr txBox="1">
            <a:spLocks noGrp="1"/>
          </p:cNvSpPr>
          <p:nvPr>
            <p:ph type="body" idx="1"/>
          </p:nvPr>
        </p:nvSpPr>
        <p:spPr>
          <a:xfrm>
            <a:off x="5443217" y="1353031"/>
            <a:ext cx="6748783"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2600" dirty="0">
                <a:latin typeface="Open Sans"/>
                <a:ea typeface="Arial"/>
                <a:cs typeface="Arial"/>
                <a:sym typeface="Arial"/>
              </a:rPr>
              <a:t>Define construction materials and classify them by their composition types and uses. </a:t>
            </a:r>
            <a:endParaRPr sz="2600" dirty="0">
              <a:latin typeface="Open Sans"/>
            </a:endParaRPr>
          </a:p>
          <a:p>
            <a:pPr marL="0" lvl="0" indent="0" algn="just" rtl="0">
              <a:lnSpc>
                <a:spcPct val="90000"/>
              </a:lnSpc>
              <a:spcBef>
                <a:spcPts val="1000"/>
              </a:spcBef>
              <a:spcAft>
                <a:spcPts val="0"/>
              </a:spcAft>
              <a:buClr>
                <a:schemeClr val="dk1"/>
              </a:buClr>
              <a:buSzPct val="100000"/>
              <a:buNone/>
            </a:pPr>
            <a:endParaRPr sz="2600"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2600" dirty="0">
                <a:latin typeface="Open Sans"/>
                <a:ea typeface="Arial"/>
                <a:cs typeface="Arial"/>
                <a:sym typeface="Arial"/>
              </a:rPr>
              <a:t>List and describe three forces that can affect construction materials </a:t>
            </a:r>
            <a:endParaRPr sz="2600" dirty="0">
              <a:latin typeface="Open Sans"/>
            </a:endParaRPr>
          </a:p>
          <a:p>
            <a:pPr marL="0" lvl="0" indent="0" algn="just" rtl="0">
              <a:lnSpc>
                <a:spcPct val="90000"/>
              </a:lnSpc>
              <a:spcBef>
                <a:spcPts val="1000"/>
              </a:spcBef>
              <a:spcAft>
                <a:spcPts val="0"/>
              </a:spcAft>
              <a:buClr>
                <a:schemeClr val="dk1"/>
              </a:buClr>
              <a:buSzPct val="100000"/>
              <a:buNone/>
            </a:pPr>
            <a:endParaRPr sz="2600"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2600" dirty="0">
                <a:latin typeface="Open Sans"/>
                <a:ea typeface="Arial"/>
                <a:cs typeface="Arial"/>
                <a:sym typeface="Arial"/>
              </a:rPr>
              <a:t>List three properties of each material: concrete, steel and wood. </a:t>
            </a:r>
            <a:endParaRPr sz="2600" dirty="0">
              <a:latin typeface="Open Sans"/>
            </a:endParaRPr>
          </a:p>
          <a:p>
            <a:pPr marL="0" lvl="0" indent="0" algn="just" rtl="0">
              <a:lnSpc>
                <a:spcPct val="90000"/>
              </a:lnSpc>
              <a:spcBef>
                <a:spcPts val="1000"/>
              </a:spcBef>
              <a:spcAft>
                <a:spcPts val="0"/>
              </a:spcAft>
              <a:buClr>
                <a:schemeClr val="dk1"/>
              </a:buClr>
              <a:buSzPct val="100000"/>
              <a:buNone/>
            </a:pPr>
            <a:endParaRPr sz="2600"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2600" dirty="0">
                <a:latin typeface="Open Sans"/>
                <a:ea typeface="Arial"/>
                <a:cs typeface="Arial"/>
                <a:sym typeface="Arial"/>
              </a:rPr>
              <a:t>Describe two methods of construction. </a:t>
            </a:r>
            <a:endParaRPr sz="2600" dirty="0">
              <a:latin typeface="Open Sans"/>
            </a:endParaRPr>
          </a:p>
          <a:p>
            <a:pPr marL="0" lvl="0" indent="0" algn="just" rtl="0">
              <a:lnSpc>
                <a:spcPct val="90000"/>
              </a:lnSpc>
              <a:spcBef>
                <a:spcPts val="1000"/>
              </a:spcBef>
              <a:spcAft>
                <a:spcPts val="0"/>
              </a:spcAft>
              <a:buClr>
                <a:schemeClr val="dk1"/>
              </a:buClr>
              <a:buSzPct val="100000"/>
              <a:buNone/>
            </a:pPr>
            <a:endParaRPr sz="3200" dirty="0">
              <a:latin typeface="Arial"/>
              <a:ea typeface="Arial"/>
              <a:cs typeface="Arial"/>
              <a:sym typeface="Arial"/>
            </a:endParaRPr>
          </a:p>
          <a:p>
            <a:pPr marL="228600" lvl="0" indent="-87629" algn="l" rtl="0">
              <a:lnSpc>
                <a:spcPct val="90000"/>
              </a:lnSpc>
              <a:spcBef>
                <a:spcPts val="1000"/>
              </a:spcBef>
              <a:spcAft>
                <a:spcPts val="0"/>
              </a:spcAft>
              <a:buClr>
                <a:schemeClr val="dk1"/>
              </a:buClr>
              <a:buSzPct val="100000"/>
              <a:buFont typeface="Noto Sans Symbols"/>
              <a:buNone/>
            </a:pPr>
            <a:endParaRPr sz="2400" dirty="0"/>
          </a:p>
          <a:p>
            <a:pPr marL="228600" lvl="0" indent="-64135" algn="l" rtl="0">
              <a:lnSpc>
                <a:spcPct val="90000"/>
              </a:lnSpc>
              <a:spcBef>
                <a:spcPts val="1000"/>
              </a:spcBef>
              <a:spcAft>
                <a:spcPts val="0"/>
              </a:spcAft>
              <a:buClr>
                <a:schemeClr val="dk1"/>
              </a:buClr>
              <a:buSzPct val="100000"/>
              <a:buFont typeface="Noto Sans Symbols"/>
              <a:buNone/>
            </a:pPr>
            <a:endParaRPr dirty="0"/>
          </a:p>
        </p:txBody>
      </p:sp>
      <p:sp>
        <p:nvSpPr>
          <p:cNvPr id="120" name="Google Shape;1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21" name="Google Shape;12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22" name="Google Shape;122;p16"/>
          <p:cNvSpPr txBox="1"/>
          <p:nvPr/>
        </p:nvSpPr>
        <p:spPr>
          <a:xfrm>
            <a:off x="472831" y="2540165"/>
            <a:ext cx="4103016"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Arial"/>
                <a:ea typeface="Arial"/>
                <a:cs typeface="Arial"/>
                <a:sym typeface="Arial"/>
              </a:rPr>
              <a:t>Upon completing of this lesson, you will be able to :-</a:t>
            </a:r>
            <a:endParaRPr sz="2800" dirty="0"/>
          </a:p>
        </p:txBody>
      </p:sp>
      <p:sp>
        <p:nvSpPr>
          <p:cNvPr id="123" name="Google Shape;123;p16"/>
          <p:cNvSpPr/>
          <p:nvPr/>
        </p:nvSpPr>
        <p:spPr>
          <a:xfrm>
            <a:off x="4732146" y="1799823"/>
            <a:ext cx="690888" cy="58400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124" name="Google Shape;124;p16"/>
          <p:cNvSpPr/>
          <p:nvPr/>
        </p:nvSpPr>
        <p:spPr>
          <a:xfrm>
            <a:off x="4717476" y="2902683"/>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125" name="Google Shape;125;p16"/>
          <p:cNvSpPr/>
          <p:nvPr/>
        </p:nvSpPr>
        <p:spPr>
          <a:xfrm>
            <a:off x="4664088" y="4004647"/>
            <a:ext cx="690888" cy="739736"/>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sp>
        <p:nvSpPr>
          <p:cNvPr id="126" name="Google Shape;126;p16"/>
          <p:cNvSpPr/>
          <p:nvPr/>
        </p:nvSpPr>
        <p:spPr>
          <a:xfrm>
            <a:off x="4649418" y="4991754"/>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pic>
        <p:nvPicPr>
          <p:cNvPr id="2" name="Picture 2">
            <a:extLst>
              <a:ext uri="{FF2B5EF4-FFF2-40B4-BE49-F238E27FC236}">
                <a16:creationId xmlns:a16="http://schemas.microsoft.com/office/drawing/2014/main" id="{536F624A-D86A-1A7F-3A89-096E8D7A0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4"/>
          <p:cNvSpPr/>
          <p:nvPr/>
        </p:nvSpPr>
        <p:spPr>
          <a:xfrm>
            <a:off x="5688623" y="1656280"/>
            <a:ext cx="6015949" cy="4960035"/>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When operating in an unreinforced masonry building make sure to check for loose and broken parapet walls and ornamental masonry, broken connections between walls and floors, cracked wall corners, and unsupported and partially collapsed floors</a:t>
            </a:r>
            <a:endParaRPr sz="2400" dirty="0">
              <a:latin typeface="Open Sans"/>
            </a:endParaRPr>
          </a:p>
        </p:txBody>
      </p:sp>
      <p:sp>
        <p:nvSpPr>
          <p:cNvPr id="304" name="Google Shape;304;p34"/>
          <p:cNvSpPr txBox="1">
            <a:spLocks noGrp="1"/>
          </p:cNvSpPr>
          <p:nvPr>
            <p:ph type="title"/>
          </p:nvPr>
        </p:nvSpPr>
        <p:spPr>
          <a:xfrm>
            <a:off x="0" y="1989982"/>
            <a:ext cx="5561989" cy="2146315"/>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200"/>
              <a:buFont typeface="Arial"/>
              <a:buNone/>
            </a:pPr>
            <a:r>
              <a:rPr lang="en-US" sz="3600" b="1" dirty="0">
                <a:solidFill>
                  <a:srgbClr val="FF0000"/>
                </a:solidFill>
                <a:latin typeface="Open Sans"/>
                <a:ea typeface="Arial"/>
                <a:cs typeface="Arial"/>
                <a:sym typeface="Arial"/>
              </a:rPr>
              <a:t>HEAVY WALL (URM) UNREINFORCED MASONRY</a:t>
            </a:r>
            <a:endParaRPr lang="en-US" sz="4800" dirty="0">
              <a:solidFill>
                <a:srgbClr val="FF0000"/>
              </a:solidFill>
              <a:latin typeface="Open Sans"/>
            </a:endParaRPr>
          </a:p>
        </p:txBody>
      </p:sp>
      <p:sp>
        <p:nvSpPr>
          <p:cNvPr id="305" name="Google Shape;30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06" name="Google Shape;30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 name="Picture 2">
            <a:extLst>
              <a:ext uri="{FF2B5EF4-FFF2-40B4-BE49-F238E27FC236}">
                <a16:creationId xmlns:a16="http://schemas.microsoft.com/office/drawing/2014/main" id="{08B11861-3020-4FCA-559F-48CE0BAD4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5"/>
          <p:cNvSpPr/>
          <p:nvPr/>
        </p:nvSpPr>
        <p:spPr>
          <a:xfrm>
            <a:off x="6256915" y="2120780"/>
            <a:ext cx="5488448" cy="3539430"/>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Structures in this category can be residential, commercial , industrial and highway bridges.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They have concrete frames and may be up to </a:t>
            </a:r>
            <a:r>
              <a:rPr lang="en-US" sz="2400" b="1" dirty="0">
                <a:solidFill>
                  <a:schemeClr val="dk1"/>
                </a:solidFill>
                <a:latin typeface="Open Sans"/>
                <a:sym typeface="Arial"/>
              </a:rPr>
              <a:t>12</a:t>
            </a:r>
            <a:r>
              <a:rPr lang="en-US" sz="2400" dirty="0">
                <a:solidFill>
                  <a:schemeClr val="dk1"/>
                </a:solidFill>
                <a:latin typeface="Open Sans"/>
                <a:sym typeface="Arial"/>
              </a:rPr>
              <a:t> stories tall.</a:t>
            </a:r>
            <a:endParaRPr sz="2400" dirty="0">
              <a:latin typeface="Open Sans"/>
            </a:endParaRPr>
          </a:p>
        </p:txBody>
      </p:sp>
      <p:sp>
        <p:nvSpPr>
          <p:cNvPr id="314" name="Google Shape;314;p35"/>
          <p:cNvSpPr txBox="1">
            <a:spLocks noGrp="1"/>
          </p:cNvSpPr>
          <p:nvPr>
            <p:ph type="title"/>
          </p:nvPr>
        </p:nvSpPr>
        <p:spPr>
          <a:xfrm>
            <a:off x="1488594" y="2696729"/>
            <a:ext cx="3877949"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200"/>
              <a:buFont typeface="Arial"/>
              <a:buNone/>
            </a:pPr>
            <a:r>
              <a:rPr lang="en-US" sz="4000" b="1" dirty="0">
                <a:solidFill>
                  <a:srgbClr val="FF0000"/>
                </a:solidFill>
                <a:latin typeface="Open Sans"/>
                <a:ea typeface="Arial"/>
                <a:cs typeface="Arial"/>
                <a:sym typeface="Arial"/>
              </a:rPr>
              <a:t>HEAVY FLOOR</a:t>
            </a:r>
            <a:endParaRPr lang="en-US" sz="4000" dirty="0">
              <a:solidFill>
                <a:srgbClr val="FF0000"/>
              </a:solidFill>
              <a:latin typeface="Open Sans"/>
            </a:endParaRPr>
          </a:p>
        </p:txBody>
      </p:sp>
      <p:sp>
        <p:nvSpPr>
          <p:cNvPr id="315" name="Google Shape;31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16" name="Google Shape;3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 name="Picture 2">
            <a:extLst>
              <a:ext uri="{FF2B5EF4-FFF2-40B4-BE49-F238E27FC236}">
                <a16:creationId xmlns:a16="http://schemas.microsoft.com/office/drawing/2014/main" id="{27001AEB-0CCE-0116-C80B-4CBACBA09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6"/>
          <p:cNvSpPr/>
          <p:nvPr/>
        </p:nvSpPr>
        <p:spPr>
          <a:xfrm>
            <a:off x="4886876" y="1651722"/>
            <a:ext cx="7305124" cy="4524315"/>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The confinement of the concrete within the reinforcement of the columns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Cracking of columns at each floor line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Diagonal sheer cracking in major beams adjacent to supporting columns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Cracks in sheer walls</a:t>
            </a:r>
            <a:endParaRPr sz="2400" dirty="0"/>
          </a:p>
        </p:txBody>
      </p:sp>
      <p:sp>
        <p:nvSpPr>
          <p:cNvPr id="324" name="Google Shape;324;p36"/>
          <p:cNvSpPr txBox="1">
            <a:spLocks noGrp="1"/>
          </p:cNvSpPr>
          <p:nvPr>
            <p:ph type="title"/>
          </p:nvPr>
        </p:nvSpPr>
        <p:spPr>
          <a:xfrm>
            <a:off x="731068" y="1819748"/>
            <a:ext cx="3795665" cy="2553076"/>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200"/>
              <a:buFont typeface="Arial"/>
              <a:buNone/>
            </a:pPr>
            <a:r>
              <a:rPr lang="en-US" sz="4000" b="1" dirty="0">
                <a:solidFill>
                  <a:srgbClr val="FF0000"/>
                </a:solidFill>
                <a:latin typeface="Open Sans"/>
                <a:ea typeface="Arial"/>
                <a:cs typeface="Arial"/>
                <a:sym typeface="Arial"/>
              </a:rPr>
              <a:t>RESCUERS SHOULD </a:t>
            </a:r>
            <a:r>
              <a:rPr lang="en-US" dirty="0">
                <a:solidFill>
                  <a:srgbClr val="FF0000"/>
                </a:solidFill>
                <a:latin typeface="Open Sans"/>
                <a:ea typeface="Arial"/>
                <a:cs typeface="Arial"/>
                <a:sym typeface="Arial"/>
              </a:rPr>
              <a:t>EVALUATE</a:t>
            </a:r>
            <a:r>
              <a:rPr lang="en-US" sz="4000" b="1" dirty="0">
                <a:solidFill>
                  <a:srgbClr val="FF0000"/>
                </a:solidFill>
                <a:latin typeface="Open Sans"/>
                <a:ea typeface="Arial"/>
                <a:cs typeface="Arial"/>
                <a:sym typeface="Arial"/>
              </a:rPr>
              <a:t> THE STABILITY OF THE STRUCTURE BY CHECKING:</a:t>
            </a:r>
            <a:endParaRPr lang="en-US" sz="5400" b="1" dirty="0">
              <a:solidFill>
                <a:srgbClr val="FF0000"/>
              </a:solidFill>
              <a:latin typeface="Open Sans"/>
            </a:endParaRPr>
          </a:p>
        </p:txBody>
      </p:sp>
      <p:sp>
        <p:nvSpPr>
          <p:cNvPr id="325" name="Google Shape;32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26" name="Google Shape;3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 name="Picture 2">
            <a:extLst>
              <a:ext uri="{FF2B5EF4-FFF2-40B4-BE49-F238E27FC236}">
                <a16:creationId xmlns:a16="http://schemas.microsoft.com/office/drawing/2014/main" id="{C9625CD5-BE0A-6AFF-8C0F-8F7DD9F71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p:nvPr/>
        </p:nvSpPr>
        <p:spPr>
          <a:xfrm>
            <a:off x="6779129" y="1371600"/>
            <a:ext cx="5091882" cy="5486400"/>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Pre-Cast Concrete Buildings with fairly </a:t>
            </a:r>
            <a:r>
              <a:rPr lang="en-US" sz="2400" b="1" dirty="0">
                <a:solidFill>
                  <a:schemeClr val="dk1"/>
                </a:solidFill>
                <a:latin typeface="Open Sans"/>
                <a:sym typeface="Arial"/>
              </a:rPr>
              <a:t>heavy</a:t>
            </a:r>
            <a:r>
              <a:rPr lang="en-US" sz="2400" dirty="0">
                <a:solidFill>
                  <a:schemeClr val="dk1"/>
                </a:solidFill>
                <a:latin typeface="Open Sans"/>
                <a:sym typeface="Arial"/>
              </a:rPr>
              <a:t> floors and some </a:t>
            </a:r>
            <a:r>
              <a:rPr lang="en-US" sz="2400" b="1" dirty="0">
                <a:solidFill>
                  <a:schemeClr val="dk1"/>
                </a:solidFill>
                <a:latin typeface="Open Sans"/>
                <a:sym typeface="Arial"/>
              </a:rPr>
              <a:t>heavy</a:t>
            </a:r>
            <a:r>
              <a:rPr lang="en-US" sz="2400" dirty="0">
                <a:solidFill>
                  <a:schemeClr val="dk1"/>
                </a:solidFill>
                <a:latin typeface="Open Sans"/>
                <a:sym typeface="Arial"/>
              </a:rPr>
              <a:t> walls.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It may be commercial or residential and also include pre-cast parking facilities.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It is generally one to </a:t>
            </a:r>
            <a:r>
              <a:rPr lang="en-US" sz="2400" b="1" dirty="0">
                <a:solidFill>
                  <a:schemeClr val="dk1"/>
                </a:solidFill>
                <a:latin typeface="Open Sans"/>
                <a:sym typeface="Arial"/>
              </a:rPr>
              <a:t>twelve</a:t>
            </a:r>
            <a:r>
              <a:rPr lang="en-US" sz="2400" dirty="0">
                <a:solidFill>
                  <a:schemeClr val="dk1"/>
                </a:solidFill>
                <a:latin typeface="Open Sans"/>
                <a:sym typeface="Arial"/>
              </a:rPr>
              <a:t> stories in height.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Principal weakness is in interconnection of parts: slabs to walls/beams; beams to columns; walls to slabs, etc. </a:t>
            </a:r>
            <a:endParaRPr sz="2400" dirty="0">
              <a:latin typeface="Open Sans"/>
            </a:endParaRPr>
          </a:p>
        </p:txBody>
      </p:sp>
      <p:sp>
        <p:nvSpPr>
          <p:cNvPr id="333" name="Google Shape;333;p37"/>
          <p:cNvSpPr txBox="1">
            <a:spLocks noGrp="1"/>
          </p:cNvSpPr>
          <p:nvPr>
            <p:ph type="title"/>
          </p:nvPr>
        </p:nvSpPr>
        <p:spPr>
          <a:xfrm>
            <a:off x="-209384" y="3005750"/>
            <a:ext cx="6899896"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200"/>
              <a:buFont typeface="Arial"/>
              <a:buNone/>
            </a:pPr>
            <a:r>
              <a:rPr lang="en-US" sz="4000" b="1" dirty="0">
                <a:solidFill>
                  <a:srgbClr val="FF0000"/>
                </a:solidFill>
                <a:latin typeface="Open Sans"/>
                <a:ea typeface="Arial"/>
                <a:cs typeface="Arial"/>
                <a:sym typeface="Arial"/>
              </a:rPr>
              <a:t>PRE-CAST CONCRETE BUILDINGS</a:t>
            </a:r>
            <a:endParaRPr lang="en-US" sz="5400" dirty="0">
              <a:solidFill>
                <a:srgbClr val="FF0000"/>
              </a:solidFill>
              <a:latin typeface="Open Sans"/>
            </a:endParaRPr>
          </a:p>
        </p:txBody>
      </p:sp>
      <p:sp>
        <p:nvSpPr>
          <p:cNvPr id="334" name="Google Shape;33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35" name="Google Shape;33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2" name="Picture 2">
            <a:extLst>
              <a:ext uri="{FF2B5EF4-FFF2-40B4-BE49-F238E27FC236}">
                <a16:creationId xmlns:a16="http://schemas.microsoft.com/office/drawing/2014/main" id="{B8C2B089-059A-07B8-58CC-48B40D9C4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8"/>
          <p:cNvSpPr/>
          <p:nvPr/>
        </p:nvSpPr>
        <p:spPr>
          <a:xfrm>
            <a:off x="5957180" y="1954617"/>
            <a:ext cx="6234820" cy="3539430"/>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Badly cracked walls, </a:t>
            </a:r>
            <a:r>
              <a:rPr lang="en-US" sz="2400" b="1" dirty="0">
                <a:solidFill>
                  <a:schemeClr val="dk1"/>
                </a:solidFill>
                <a:latin typeface="Open Sans"/>
                <a:sym typeface="Arial"/>
              </a:rPr>
              <a:t>beam-to-column</a:t>
            </a:r>
            <a:r>
              <a:rPr lang="en-US" sz="2400" dirty="0">
                <a:solidFill>
                  <a:schemeClr val="dk1"/>
                </a:solidFill>
                <a:latin typeface="Open Sans"/>
                <a:sym typeface="Arial"/>
              </a:rPr>
              <a:t> connections for broken welds and cracked corbels, column cracking at the top and the bottom of joints, and wall panel connections and shear wall connections at floor areas.</a:t>
            </a:r>
            <a:endParaRPr dirty="0">
              <a:latin typeface="Open Sans"/>
            </a:endParaRPr>
          </a:p>
        </p:txBody>
      </p:sp>
      <p:sp>
        <p:nvSpPr>
          <p:cNvPr id="342" name="Google Shape;342;p38"/>
          <p:cNvSpPr txBox="1">
            <a:spLocks noGrp="1"/>
          </p:cNvSpPr>
          <p:nvPr>
            <p:ph type="title"/>
          </p:nvPr>
        </p:nvSpPr>
        <p:spPr>
          <a:xfrm>
            <a:off x="1" y="1954617"/>
            <a:ext cx="5558828" cy="2470259"/>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200"/>
              <a:buFont typeface="Arial"/>
              <a:buNone/>
            </a:pPr>
            <a:r>
              <a:rPr lang="en-US" sz="4000" b="1" dirty="0">
                <a:solidFill>
                  <a:srgbClr val="FF0000"/>
                </a:solidFill>
                <a:latin typeface="Open Sans"/>
                <a:ea typeface="Arial"/>
                <a:cs typeface="Arial"/>
                <a:sym typeface="Arial"/>
              </a:rPr>
              <a:t>RESCUERS OPERATING AT A PRE-CAST BUILDING COLLAPSE SHOULD CHECK</a:t>
            </a:r>
            <a:endParaRPr lang="en-US" sz="5400" dirty="0">
              <a:solidFill>
                <a:srgbClr val="FF0000"/>
              </a:solidFill>
              <a:latin typeface="Open Sans"/>
            </a:endParaRPr>
          </a:p>
        </p:txBody>
      </p:sp>
      <p:sp>
        <p:nvSpPr>
          <p:cNvPr id="343" name="Google Shape;34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44" name="Google Shape;34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2" name="Picture 2">
            <a:extLst>
              <a:ext uri="{FF2B5EF4-FFF2-40B4-BE49-F238E27FC236}">
                <a16:creationId xmlns:a16="http://schemas.microsoft.com/office/drawing/2014/main" id="{145AFDF6-919E-6CB3-D0CA-843408547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9"/>
          <p:cNvSpPr/>
          <p:nvPr/>
        </p:nvSpPr>
        <p:spPr>
          <a:xfrm>
            <a:off x="6047713" y="2134377"/>
            <a:ext cx="5579735" cy="3740110"/>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Font typeface="Wingdings" panose="05000000000000000000" pitchFamily="2" charset="2"/>
              <a:buChar char="§"/>
            </a:pPr>
            <a:r>
              <a:rPr lang="en-US" sz="2400" dirty="0">
                <a:solidFill>
                  <a:schemeClr val="dk1"/>
                </a:solidFill>
                <a:latin typeface="Open Sans"/>
                <a:sym typeface="Arial"/>
              </a:rPr>
              <a:t>After seismic activity or other force causes structural and non-structural damage, it is important to relate the characteristics of the structure to the damage it has suffered.</a:t>
            </a:r>
            <a:endParaRPr sz="1100" dirty="0">
              <a:latin typeface="Open Sans"/>
            </a:endParaRPr>
          </a:p>
        </p:txBody>
      </p:sp>
      <p:sp>
        <p:nvSpPr>
          <p:cNvPr id="351" name="Google Shape;351;p39"/>
          <p:cNvSpPr txBox="1">
            <a:spLocks noGrp="1"/>
          </p:cNvSpPr>
          <p:nvPr>
            <p:ph type="title"/>
          </p:nvPr>
        </p:nvSpPr>
        <p:spPr>
          <a:xfrm>
            <a:off x="291427" y="2286777"/>
            <a:ext cx="5756286"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CHARACTERISTICS OF A STRUCTURE</a:t>
            </a:r>
            <a:endParaRPr lang="en-US" dirty="0">
              <a:solidFill>
                <a:srgbClr val="FF0000"/>
              </a:solidFill>
              <a:latin typeface="Open Sans"/>
            </a:endParaRPr>
          </a:p>
        </p:txBody>
      </p:sp>
      <p:sp>
        <p:nvSpPr>
          <p:cNvPr id="352" name="Google Shape;35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53" name="Google Shape;3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 name="Picture 2">
            <a:extLst>
              <a:ext uri="{FF2B5EF4-FFF2-40B4-BE49-F238E27FC236}">
                <a16:creationId xmlns:a16="http://schemas.microsoft.com/office/drawing/2014/main" id="{7EB315E5-D126-EF3F-592C-B23935080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p:nvPr/>
        </p:nvSpPr>
        <p:spPr>
          <a:xfrm>
            <a:off x="4551516" y="1352957"/>
            <a:ext cx="7305124" cy="452431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dirty="0">
                <a:solidFill>
                  <a:schemeClr val="dk1"/>
                </a:solidFill>
                <a:sym typeface="Arial"/>
              </a:rPr>
              <a:t>General characteristics of a structure include the following elements: </a:t>
            </a:r>
            <a:endParaRPr sz="2400" dirty="0"/>
          </a:p>
          <a:p>
            <a:pPr marL="0" marR="0" lvl="0" indent="0" algn="just" rtl="0">
              <a:spcBef>
                <a:spcPts val="0"/>
              </a:spcBef>
              <a:spcAft>
                <a:spcPts val="0"/>
              </a:spcAft>
              <a:buNone/>
            </a:pPr>
            <a:endParaRPr sz="2400" dirty="0">
              <a:solidFill>
                <a:schemeClr val="dk1"/>
              </a:solidFill>
              <a:sym typeface="Arial"/>
            </a:endParaRPr>
          </a:p>
          <a:p>
            <a:pPr marL="457200" marR="0" lvl="0" indent="-457200" algn="just" rtl="0">
              <a:spcBef>
                <a:spcPts val="0"/>
              </a:spcBef>
              <a:spcAft>
                <a:spcPts val="0"/>
              </a:spcAft>
              <a:buClr>
                <a:schemeClr val="dk1"/>
              </a:buClr>
              <a:buSzPts val="3200"/>
              <a:buFont typeface="Noto Sans Symbols"/>
              <a:buChar char="▪"/>
            </a:pPr>
            <a:r>
              <a:rPr lang="en-US" sz="2400" b="1" dirty="0">
                <a:solidFill>
                  <a:schemeClr val="dk1"/>
                </a:solidFill>
                <a:sym typeface="Arial"/>
              </a:rPr>
              <a:t>Occupancy</a:t>
            </a:r>
            <a:r>
              <a:rPr lang="en-US" sz="2400" dirty="0">
                <a:solidFill>
                  <a:schemeClr val="dk1"/>
                </a:solidFill>
                <a:sym typeface="Arial"/>
              </a:rPr>
              <a:t> type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Modifications to the original structure/plans (if applicable)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Location of </a:t>
            </a:r>
            <a:r>
              <a:rPr lang="en-US" sz="2400" b="1" dirty="0">
                <a:solidFill>
                  <a:schemeClr val="dk1"/>
                </a:solidFill>
                <a:sym typeface="Arial"/>
              </a:rPr>
              <a:t>utilities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Contents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Number of occupants</a:t>
            </a:r>
            <a:endParaRPr sz="2400" dirty="0"/>
          </a:p>
        </p:txBody>
      </p:sp>
      <p:sp>
        <p:nvSpPr>
          <p:cNvPr id="359" name="Google Shape;359;p40"/>
          <p:cNvSpPr txBox="1">
            <a:spLocks noGrp="1"/>
          </p:cNvSpPr>
          <p:nvPr>
            <p:ph type="title"/>
          </p:nvPr>
        </p:nvSpPr>
        <p:spPr>
          <a:xfrm>
            <a:off x="1" y="2267712"/>
            <a:ext cx="3813048" cy="1495816"/>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GENERAL CHARACTE</a:t>
            </a:r>
            <a:br>
              <a:rPr lang="en-US" sz="4000" b="1" dirty="0">
                <a:solidFill>
                  <a:srgbClr val="FF0000"/>
                </a:solidFill>
                <a:latin typeface="Open Sans"/>
                <a:ea typeface="Arial"/>
                <a:cs typeface="Arial"/>
                <a:sym typeface="Arial"/>
              </a:rPr>
            </a:br>
            <a:r>
              <a:rPr lang="en-US" sz="4000" b="1" dirty="0">
                <a:solidFill>
                  <a:srgbClr val="FF0000"/>
                </a:solidFill>
                <a:latin typeface="Open Sans"/>
                <a:ea typeface="Arial"/>
                <a:cs typeface="Arial"/>
                <a:sym typeface="Arial"/>
              </a:rPr>
              <a:t>-RISTICS</a:t>
            </a:r>
            <a:endParaRPr lang="en-US" dirty="0">
              <a:solidFill>
                <a:srgbClr val="FF0000"/>
              </a:solidFill>
              <a:latin typeface="Open Sans"/>
            </a:endParaRPr>
          </a:p>
        </p:txBody>
      </p:sp>
      <p:sp>
        <p:nvSpPr>
          <p:cNvPr id="360" name="Google Shape;36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61" name="Google Shape;36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2" name="Picture 1">
            <a:extLst>
              <a:ext uri="{FF2B5EF4-FFF2-40B4-BE49-F238E27FC236}">
                <a16:creationId xmlns:a16="http://schemas.microsoft.com/office/drawing/2014/main" id="{6B127C8C-EAF6-D74E-92BF-8C9F05AEF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1"/>
          <p:cNvSpPr/>
          <p:nvPr/>
        </p:nvSpPr>
        <p:spPr>
          <a:xfrm>
            <a:off x="6111088" y="1352957"/>
            <a:ext cx="5745551" cy="501675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dirty="0">
                <a:solidFill>
                  <a:schemeClr val="dk1"/>
                </a:solidFill>
                <a:sym typeface="Arial"/>
              </a:rPr>
              <a:t>Architectural characteristics of a structure include the following elements: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Shape of building and foundation • Height and number of </a:t>
            </a:r>
            <a:r>
              <a:rPr lang="en-US" sz="2400" b="1" dirty="0">
                <a:solidFill>
                  <a:schemeClr val="dk1"/>
                </a:solidFill>
                <a:sym typeface="Arial"/>
              </a:rPr>
              <a:t>floors</a:t>
            </a:r>
            <a:r>
              <a:rPr lang="en-US" sz="2400" dirty="0">
                <a:solidFill>
                  <a:schemeClr val="dk1"/>
                </a:solidFill>
                <a:sym typeface="Arial"/>
              </a:rPr>
              <a:t>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Number of </a:t>
            </a:r>
            <a:r>
              <a:rPr lang="en-US" sz="2400" b="1" dirty="0">
                <a:solidFill>
                  <a:schemeClr val="dk1"/>
                </a:solidFill>
                <a:sym typeface="Arial"/>
              </a:rPr>
              <a:t>basement levels</a:t>
            </a:r>
            <a:r>
              <a:rPr lang="en-US" sz="2400" dirty="0">
                <a:solidFill>
                  <a:schemeClr val="dk1"/>
                </a:solidFill>
                <a:sym typeface="Arial"/>
              </a:rPr>
              <a:t>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Major cantilevers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Location of </a:t>
            </a:r>
            <a:r>
              <a:rPr lang="en-US" sz="2400" b="1" dirty="0">
                <a:solidFill>
                  <a:schemeClr val="dk1"/>
                </a:solidFill>
                <a:sym typeface="Arial"/>
              </a:rPr>
              <a:t>chases</a:t>
            </a:r>
            <a:r>
              <a:rPr lang="en-US" sz="2400" dirty="0">
                <a:solidFill>
                  <a:schemeClr val="dk1"/>
                </a:solidFill>
                <a:sym typeface="Arial"/>
              </a:rPr>
              <a:t> (stairwells, elevator shafts and service chutes)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Primary materials used</a:t>
            </a:r>
            <a:endParaRPr sz="2400" dirty="0"/>
          </a:p>
        </p:txBody>
      </p:sp>
      <p:sp>
        <p:nvSpPr>
          <p:cNvPr id="367" name="Google Shape;367;p41"/>
          <p:cNvSpPr txBox="1">
            <a:spLocks noGrp="1"/>
          </p:cNvSpPr>
          <p:nvPr>
            <p:ph type="title"/>
          </p:nvPr>
        </p:nvSpPr>
        <p:spPr>
          <a:xfrm>
            <a:off x="457200" y="1422845"/>
            <a:ext cx="4729366" cy="2614999"/>
          </a:xfrm>
          <a:prstGeom prst="rect">
            <a:avLst/>
          </a:prstGeom>
          <a:solidFill>
            <a:schemeClr val="bg1"/>
          </a:solid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ARCHITECTURAL CHARACTERISTICS</a:t>
            </a:r>
            <a:endParaRPr lang="en-US" dirty="0">
              <a:solidFill>
                <a:srgbClr val="FF0000"/>
              </a:solidFill>
              <a:latin typeface="Open Sans"/>
            </a:endParaRPr>
          </a:p>
        </p:txBody>
      </p:sp>
      <p:sp>
        <p:nvSpPr>
          <p:cNvPr id="368" name="Google Shape;36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69" name="Google Shape;36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2" name="Picture 1">
            <a:extLst>
              <a:ext uri="{FF2B5EF4-FFF2-40B4-BE49-F238E27FC236}">
                <a16:creationId xmlns:a16="http://schemas.microsoft.com/office/drawing/2014/main" id="{1B62F0CA-AD03-37F6-488F-2270521A6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2"/>
          <p:cNvSpPr/>
          <p:nvPr/>
        </p:nvSpPr>
        <p:spPr>
          <a:xfrm>
            <a:off x="5164282" y="1352957"/>
            <a:ext cx="6692358" cy="452431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dirty="0">
                <a:solidFill>
                  <a:schemeClr val="dk1"/>
                </a:solidFill>
                <a:sym typeface="Arial"/>
              </a:rPr>
              <a:t>THE STRUCTURAL OR LOAD-BEARING ELEMENTS OF A STRUCTURE INCLUDE THE FOLLOWING: </a:t>
            </a:r>
            <a:endParaRPr lang="en-US" sz="2400" dirty="0"/>
          </a:p>
          <a:p>
            <a:pPr marL="457200" marR="0" lvl="0" indent="-254000" algn="just" rtl="0">
              <a:spcBef>
                <a:spcPts val="0"/>
              </a:spcBef>
              <a:spcAft>
                <a:spcPts val="0"/>
              </a:spcAft>
              <a:buClr>
                <a:schemeClr val="dk1"/>
              </a:buClr>
              <a:buSzPts val="3200"/>
              <a:buFont typeface="Noto Sans Symbols"/>
              <a:buNone/>
            </a:pPr>
            <a:endParaRPr lang="en-US" sz="2400" dirty="0">
              <a:solidFill>
                <a:schemeClr val="dk1"/>
              </a:solidFill>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COLUMNS </a:t>
            </a:r>
            <a:endParaRPr lang="en-US"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BEAMS, GIRDERS, TRUSSES, JOISTS, RAFTERS, PURLINS, STUDS </a:t>
            </a:r>
            <a:endParaRPr lang="en-US"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FLOOR SLABS, ROOF </a:t>
            </a:r>
            <a:endParaRPr lang="en-US"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LOAD-BEARING WALLS </a:t>
            </a:r>
            <a:endParaRPr lang="en-US"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FOUNDATIONS</a:t>
            </a:r>
            <a:endParaRPr lang="en-US" sz="2400" dirty="0"/>
          </a:p>
        </p:txBody>
      </p:sp>
      <p:sp>
        <p:nvSpPr>
          <p:cNvPr id="375" name="Google Shape;375;p42"/>
          <p:cNvSpPr txBox="1">
            <a:spLocks noGrp="1"/>
          </p:cNvSpPr>
          <p:nvPr>
            <p:ph type="title"/>
          </p:nvPr>
        </p:nvSpPr>
        <p:spPr>
          <a:xfrm>
            <a:off x="161472" y="2860068"/>
            <a:ext cx="5002810" cy="1510092"/>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STRUCTURAL ELEMENTS CHARACTERISTICS</a:t>
            </a:r>
            <a:endParaRPr lang="en-US" dirty="0">
              <a:solidFill>
                <a:srgbClr val="FF0000"/>
              </a:solidFill>
              <a:latin typeface="Open Sans"/>
            </a:endParaRPr>
          </a:p>
        </p:txBody>
      </p:sp>
      <p:sp>
        <p:nvSpPr>
          <p:cNvPr id="376" name="Google Shape;37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5/25/2025</a:t>
            </a:r>
          </a:p>
        </p:txBody>
      </p:sp>
      <p:sp>
        <p:nvSpPr>
          <p:cNvPr id="377" name="Google Shape;3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28</a:t>
            </a:fld>
            <a:endParaRPr lang="en-US" dirty="0"/>
          </a:p>
        </p:txBody>
      </p:sp>
      <p:pic>
        <p:nvPicPr>
          <p:cNvPr id="2" name="Picture 1">
            <a:extLst>
              <a:ext uri="{FF2B5EF4-FFF2-40B4-BE49-F238E27FC236}">
                <a16:creationId xmlns:a16="http://schemas.microsoft.com/office/drawing/2014/main" id="{DBA5879C-C910-E55A-B33E-BEB1A8F12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3"/>
          <p:cNvSpPr/>
          <p:nvPr/>
        </p:nvSpPr>
        <p:spPr>
          <a:xfrm>
            <a:off x="6708618" y="1352957"/>
            <a:ext cx="5148022" cy="452431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dirty="0">
                <a:solidFill>
                  <a:schemeClr val="dk1"/>
                </a:solidFill>
                <a:latin typeface="Open Sans"/>
                <a:sym typeface="Arial"/>
              </a:rPr>
              <a:t>The Non-structural elements of a structure include the following: </a:t>
            </a:r>
            <a:endParaRPr sz="2400" dirty="0">
              <a:latin typeface="Open Sans"/>
            </a:endParaRPr>
          </a:p>
          <a:p>
            <a:pPr marL="0" marR="0" lvl="0" indent="0" rtl="0">
              <a:spcBef>
                <a:spcPts val="0"/>
              </a:spcBef>
              <a:spcAft>
                <a:spcPts val="0"/>
              </a:spcAft>
              <a:buNone/>
            </a:pPr>
            <a:r>
              <a:rPr lang="en-US" sz="2400" dirty="0">
                <a:solidFill>
                  <a:schemeClr val="dk1"/>
                </a:solidFill>
                <a:latin typeface="Open Sans"/>
                <a:sym typeface="Arial"/>
              </a:rPr>
              <a: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Non-load-bearing walls, partitions, in-fill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Windows, doors and other openings (fenestrations)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Façades, veneers, parapets, and other</a:t>
            </a:r>
            <a:endParaRPr sz="2400" dirty="0">
              <a:latin typeface="Open Sans"/>
            </a:endParaRPr>
          </a:p>
        </p:txBody>
      </p:sp>
      <p:sp>
        <p:nvSpPr>
          <p:cNvPr id="383" name="Google Shape;383;p43"/>
          <p:cNvSpPr txBox="1">
            <a:spLocks noGrp="1"/>
          </p:cNvSpPr>
          <p:nvPr>
            <p:ph type="title"/>
          </p:nvPr>
        </p:nvSpPr>
        <p:spPr>
          <a:xfrm>
            <a:off x="1032849" y="2227124"/>
            <a:ext cx="5097101" cy="1659594"/>
          </a:xfrm>
          <a:prstGeom prst="rect">
            <a:avLst/>
          </a:prstGeom>
          <a:solidFill>
            <a:schemeClr val="bg1"/>
          </a:solid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NON-STRUCTURAL ELEMENTS    </a:t>
            </a:r>
            <a:br>
              <a:rPr lang="en-US" sz="4000" b="1" dirty="0">
                <a:solidFill>
                  <a:srgbClr val="FF0000"/>
                </a:solidFill>
                <a:latin typeface="Open Sans"/>
                <a:ea typeface="Arial"/>
                <a:cs typeface="Arial"/>
                <a:sym typeface="Arial"/>
              </a:rPr>
            </a:br>
            <a:r>
              <a:rPr lang="en-US" sz="4000" b="1" dirty="0">
                <a:solidFill>
                  <a:srgbClr val="FF0000"/>
                </a:solidFill>
                <a:latin typeface="Open Sans"/>
                <a:ea typeface="Arial"/>
                <a:cs typeface="Arial"/>
                <a:sym typeface="Arial"/>
              </a:rPr>
              <a:t>CHARACTERISTICS</a:t>
            </a:r>
            <a:endParaRPr lang="en-US" sz="4000" dirty="0">
              <a:solidFill>
                <a:srgbClr val="FF0000"/>
              </a:solidFill>
              <a:latin typeface="Open Sans"/>
            </a:endParaRPr>
          </a:p>
        </p:txBody>
      </p:sp>
      <p:sp>
        <p:nvSpPr>
          <p:cNvPr id="384" name="Google Shape;38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85" name="Google Shape;38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2" name="Picture 1">
            <a:extLst>
              <a:ext uri="{FF2B5EF4-FFF2-40B4-BE49-F238E27FC236}">
                <a16:creationId xmlns:a16="http://schemas.microsoft.com/office/drawing/2014/main" id="{4C036890-3569-2D27-6777-23AD316ED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body" idx="1"/>
          </p:nvPr>
        </p:nvSpPr>
        <p:spPr>
          <a:xfrm>
            <a:off x="5469081" y="1018307"/>
            <a:ext cx="6722919" cy="5723061"/>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List four types of structures.</a:t>
            </a:r>
            <a:endParaRPr sz="4400" dirty="0">
              <a:latin typeface="Open Sans"/>
            </a:endParaRPr>
          </a:p>
          <a:p>
            <a:pPr marL="0" lvl="0" indent="0" algn="just" rtl="0">
              <a:lnSpc>
                <a:spcPct val="90000"/>
              </a:lnSpc>
              <a:spcBef>
                <a:spcPts val="1000"/>
              </a:spcBef>
              <a:spcAft>
                <a:spcPts val="0"/>
              </a:spcAft>
              <a:buClr>
                <a:schemeClr val="dk1"/>
              </a:buClr>
              <a:buSzPct val="100000"/>
              <a:buNone/>
            </a:pPr>
            <a:endParaRPr sz="4400"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List at least three characteristics of a building in each of the following four categories: </a:t>
            </a:r>
            <a:endParaRPr sz="4400" dirty="0">
              <a:latin typeface="Open Sans"/>
            </a:endParaRPr>
          </a:p>
          <a:p>
            <a:pPr marL="0" lvl="0" indent="0" algn="just"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 General </a:t>
            </a:r>
            <a:endParaRPr sz="4400" dirty="0">
              <a:latin typeface="Open Sans"/>
            </a:endParaRPr>
          </a:p>
          <a:p>
            <a:pPr marL="0" lvl="0" indent="0" algn="just"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 Architecture </a:t>
            </a:r>
            <a:endParaRPr sz="4400" dirty="0">
              <a:latin typeface="Open Sans"/>
            </a:endParaRPr>
          </a:p>
          <a:p>
            <a:pPr marL="0" lvl="0" indent="0" algn="just"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 Structural elements </a:t>
            </a:r>
            <a:endParaRPr sz="4400" dirty="0">
              <a:latin typeface="Open Sans"/>
            </a:endParaRPr>
          </a:p>
          <a:p>
            <a:pPr marL="0" lvl="0" indent="0" algn="just"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 Non-structural elements </a:t>
            </a:r>
            <a:endParaRPr sz="4400" dirty="0">
              <a:latin typeface="Open Sans"/>
            </a:endParaRPr>
          </a:p>
          <a:p>
            <a:pPr marL="0" lvl="0" indent="0" algn="just" rtl="0">
              <a:lnSpc>
                <a:spcPct val="90000"/>
              </a:lnSpc>
              <a:spcBef>
                <a:spcPts val="1000"/>
              </a:spcBef>
              <a:spcAft>
                <a:spcPts val="0"/>
              </a:spcAft>
              <a:buClr>
                <a:schemeClr val="dk1"/>
              </a:buClr>
              <a:buSzPct val="100000"/>
              <a:buNone/>
            </a:pPr>
            <a:endParaRPr sz="4400"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List and describe two types of damage in a structure and their potential resulting failures. </a:t>
            </a:r>
            <a:endParaRPr sz="4400" dirty="0">
              <a:latin typeface="Open Sans"/>
            </a:endParaRPr>
          </a:p>
          <a:p>
            <a:pPr marL="0" lvl="0" indent="0" algn="just" rtl="0">
              <a:lnSpc>
                <a:spcPct val="90000"/>
              </a:lnSpc>
              <a:spcBef>
                <a:spcPts val="1000"/>
              </a:spcBef>
              <a:spcAft>
                <a:spcPts val="0"/>
              </a:spcAft>
              <a:buClr>
                <a:schemeClr val="dk1"/>
              </a:buClr>
              <a:buSzPct val="100000"/>
              <a:buNone/>
            </a:pPr>
            <a:endParaRPr sz="4400"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Name and describe the four basic collapse patterns.</a:t>
            </a:r>
            <a:endParaRPr sz="4400" dirty="0">
              <a:latin typeface="Open Sans"/>
            </a:endParaRPr>
          </a:p>
        </p:txBody>
      </p:sp>
      <p:sp>
        <p:nvSpPr>
          <p:cNvPr id="132" name="Google Shape;13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33" name="Google Shape;13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34" name="Google Shape;134;p17"/>
          <p:cNvSpPr/>
          <p:nvPr/>
        </p:nvSpPr>
        <p:spPr>
          <a:xfrm>
            <a:off x="4689409" y="1174117"/>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dirty="0">
              <a:solidFill>
                <a:srgbClr val="C00000"/>
              </a:solidFill>
              <a:latin typeface="Arial"/>
              <a:ea typeface="Arial"/>
              <a:cs typeface="Arial"/>
              <a:sym typeface="Arial"/>
            </a:endParaRPr>
          </a:p>
        </p:txBody>
      </p:sp>
      <p:sp>
        <p:nvSpPr>
          <p:cNvPr id="135" name="Google Shape;135;p17"/>
          <p:cNvSpPr/>
          <p:nvPr/>
        </p:nvSpPr>
        <p:spPr>
          <a:xfrm>
            <a:off x="4674739" y="1994737"/>
            <a:ext cx="705558" cy="599925"/>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6</a:t>
            </a:r>
            <a:endParaRPr sz="4000" b="1" dirty="0">
              <a:solidFill>
                <a:srgbClr val="C00000"/>
              </a:solidFill>
              <a:latin typeface="Arial"/>
              <a:ea typeface="Arial"/>
              <a:cs typeface="Arial"/>
              <a:sym typeface="Arial"/>
            </a:endParaRPr>
          </a:p>
        </p:txBody>
      </p:sp>
      <p:sp>
        <p:nvSpPr>
          <p:cNvPr id="136" name="Google Shape;136;p17"/>
          <p:cNvSpPr/>
          <p:nvPr/>
        </p:nvSpPr>
        <p:spPr>
          <a:xfrm>
            <a:off x="4841001" y="4546114"/>
            <a:ext cx="628080" cy="599925"/>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7</a:t>
            </a:r>
            <a:endParaRPr sz="4000" b="1" dirty="0">
              <a:solidFill>
                <a:srgbClr val="C00000"/>
              </a:solidFill>
              <a:latin typeface="Arial"/>
              <a:ea typeface="Arial"/>
              <a:cs typeface="Arial"/>
              <a:sym typeface="Arial"/>
            </a:endParaRPr>
          </a:p>
        </p:txBody>
      </p:sp>
      <p:sp>
        <p:nvSpPr>
          <p:cNvPr id="137" name="Google Shape;137;p17"/>
          <p:cNvSpPr/>
          <p:nvPr/>
        </p:nvSpPr>
        <p:spPr>
          <a:xfrm>
            <a:off x="4809597" y="5522544"/>
            <a:ext cx="690888" cy="599925"/>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8</a:t>
            </a:r>
            <a:endParaRPr sz="4000" b="1" dirty="0">
              <a:solidFill>
                <a:srgbClr val="C00000"/>
              </a:solidFill>
              <a:latin typeface="Arial"/>
              <a:ea typeface="Arial"/>
              <a:cs typeface="Arial"/>
              <a:sym typeface="Arial"/>
            </a:endParaRPr>
          </a:p>
        </p:txBody>
      </p:sp>
      <p:pic>
        <p:nvPicPr>
          <p:cNvPr id="2" name="Picture 2">
            <a:extLst>
              <a:ext uri="{FF2B5EF4-FFF2-40B4-BE49-F238E27FC236}">
                <a16:creationId xmlns:a16="http://schemas.microsoft.com/office/drawing/2014/main" id="{B6C260A6-2B5E-C658-23D0-65D208EEC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18;p16">
            <a:extLst>
              <a:ext uri="{FF2B5EF4-FFF2-40B4-BE49-F238E27FC236}">
                <a16:creationId xmlns:a16="http://schemas.microsoft.com/office/drawing/2014/main" id="{3A07607B-1A56-8724-E775-4F0C627B15C4}"/>
              </a:ext>
            </a:extLst>
          </p:cNvPr>
          <p:cNvSpPr txBox="1">
            <a:spLocks noGrp="1"/>
          </p:cNvSpPr>
          <p:nvPr>
            <p:ph type="title"/>
          </p:nvPr>
        </p:nvSpPr>
        <p:spPr>
          <a:xfrm>
            <a:off x="520371" y="1174117"/>
            <a:ext cx="3689490" cy="864400"/>
          </a:xfrm>
          <a:prstGeom prst="rect">
            <a:avLst/>
          </a:prstGeom>
          <a:solidFill>
            <a:schemeClr val="bg1"/>
          </a:solid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OBJECTIVES</a:t>
            </a:r>
            <a:r>
              <a:rPr lang="en-US" dirty="0">
                <a:solidFill>
                  <a:srgbClr val="FF0000"/>
                </a:solidFill>
                <a:latin typeface="Open Sans"/>
              </a:rPr>
              <a:t> </a:t>
            </a:r>
          </a:p>
        </p:txBody>
      </p:sp>
      <p:sp>
        <p:nvSpPr>
          <p:cNvPr id="12" name="Google Shape;122;p16"/>
          <p:cNvSpPr txBox="1"/>
          <p:nvPr/>
        </p:nvSpPr>
        <p:spPr>
          <a:xfrm>
            <a:off x="257683" y="2143480"/>
            <a:ext cx="4103016"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Arial"/>
                <a:ea typeface="Arial"/>
                <a:cs typeface="Arial"/>
                <a:sym typeface="Arial"/>
              </a:rPr>
              <a:t>Upon completing of this lesson, you will be able to :-</a:t>
            </a:r>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4"/>
          <p:cNvSpPr/>
          <p:nvPr/>
        </p:nvSpPr>
        <p:spPr>
          <a:xfrm>
            <a:off x="4958038" y="1348800"/>
            <a:ext cx="7305124" cy="5509200"/>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Damage to buildings can be categorized as structural and non-structural.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Structural damage affects the structural elements of a building.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Non-structural damage affects the non-structural elements of a building.</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Both types of damage are capable of causing injury, death, contamination and other hazards.</a:t>
            </a:r>
            <a:endParaRPr sz="2400" dirty="0">
              <a:latin typeface="Open Sans"/>
            </a:endParaRPr>
          </a:p>
        </p:txBody>
      </p:sp>
      <p:sp>
        <p:nvSpPr>
          <p:cNvPr id="391" name="Google Shape;391;p44"/>
          <p:cNvSpPr txBox="1">
            <a:spLocks noGrp="1"/>
          </p:cNvSpPr>
          <p:nvPr>
            <p:ph type="title"/>
          </p:nvPr>
        </p:nvSpPr>
        <p:spPr>
          <a:xfrm>
            <a:off x="350797" y="2201837"/>
            <a:ext cx="4607241" cy="1561691"/>
          </a:xfrm>
          <a:prstGeom prst="rect">
            <a:avLst/>
          </a:prstGeom>
          <a:solidFill>
            <a:schemeClr val="bg1"/>
          </a:solid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rPr>
              <a:t>DAMAGE TYPES AND POTENTIAL HAZARDS</a:t>
            </a:r>
          </a:p>
        </p:txBody>
      </p:sp>
      <p:sp>
        <p:nvSpPr>
          <p:cNvPr id="392" name="Google Shape;39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93" name="Google Shape;3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2" name="Picture 1">
            <a:extLst>
              <a:ext uri="{FF2B5EF4-FFF2-40B4-BE49-F238E27FC236}">
                <a16:creationId xmlns:a16="http://schemas.microsoft.com/office/drawing/2014/main" id="{1CC275EE-387B-B121-6969-743FCFE69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5"/>
          <p:cNvSpPr/>
          <p:nvPr/>
        </p:nvSpPr>
        <p:spPr>
          <a:xfrm>
            <a:off x="4679765" y="1339023"/>
            <a:ext cx="7305124" cy="3957254"/>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Total structural collapse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Leaning floors, roofs and walls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Collapsed and roofs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Collapsed columns in one or more floors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Substantial, permanent lateral shift in the structure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Cracks in columns, floor slabs and/or bearing walls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Cracked foundation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Cracked elevator shaft</a:t>
            </a:r>
            <a:endParaRPr sz="2400" dirty="0">
              <a:latin typeface="Open Sans"/>
            </a:endParaRPr>
          </a:p>
        </p:txBody>
      </p:sp>
      <p:sp>
        <p:nvSpPr>
          <p:cNvPr id="401" name="Google Shape;401;p45"/>
          <p:cNvSpPr txBox="1">
            <a:spLocks noGrp="1"/>
          </p:cNvSpPr>
          <p:nvPr>
            <p:ph type="title"/>
          </p:nvPr>
        </p:nvSpPr>
        <p:spPr>
          <a:xfrm>
            <a:off x="667987" y="2205200"/>
            <a:ext cx="3795371"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STRUCTURAL DAMAGE</a:t>
            </a:r>
            <a:endParaRPr lang="en-US" dirty="0">
              <a:solidFill>
                <a:srgbClr val="FF0000"/>
              </a:solidFill>
              <a:latin typeface="Open Sans"/>
            </a:endParaRPr>
          </a:p>
        </p:txBody>
      </p:sp>
      <p:sp>
        <p:nvSpPr>
          <p:cNvPr id="402" name="Google Shape;40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403" name="Google Shape;40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2" name="Picture 1">
            <a:extLst>
              <a:ext uri="{FF2B5EF4-FFF2-40B4-BE49-F238E27FC236}">
                <a16:creationId xmlns:a16="http://schemas.microsoft.com/office/drawing/2014/main" id="{5896670E-33C6-5626-E4AE-3C2D2673A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6"/>
          <p:cNvSpPr/>
          <p:nvPr/>
        </p:nvSpPr>
        <p:spPr>
          <a:xfrm>
            <a:off x="6154707" y="1737556"/>
            <a:ext cx="6037293" cy="3539430"/>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Generalized cracking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Cracked or fallen exterior façades and veneers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Fallen staircases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Shift in the elevator shaft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Damaged utilities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Building signs and balconies</a:t>
            </a:r>
            <a:endParaRPr sz="2400" dirty="0">
              <a:latin typeface="Open Sans"/>
            </a:endParaRPr>
          </a:p>
        </p:txBody>
      </p:sp>
      <p:sp>
        <p:nvSpPr>
          <p:cNvPr id="411" name="Google Shape;411;p46"/>
          <p:cNvSpPr txBox="1">
            <a:spLocks noGrp="1"/>
          </p:cNvSpPr>
          <p:nvPr>
            <p:ph type="title"/>
          </p:nvPr>
        </p:nvSpPr>
        <p:spPr>
          <a:xfrm>
            <a:off x="346089" y="2553077"/>
            <a:ext cx="6037294" cy="1279248"/>
          </a:xfrm>
          <a:prstGeom prst="rect">
            <a:avLst/>
          </a:prstGeom>
          <a:solidFill>
            <a:schemeClr val="bg1"/>
          </a:solid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b="1" dirty="0">
                <a:solidFill>
                  <a:srgbClr val="FF0000"/>
                </a:solidFill>
                <a:latin typeface="Open Sans"/>
                <a:ea typeface="Arial"/>
                <a:cs typeface="Arial"/>
                <a:sym typeface="Arial"/>
              </a:rPr>
              <a:t>NON-STRUCTURAL DAMAGE</a:t>
            </a:r>
            <a:endParaRPr lang="en-US" sz="4800" dirty="0">
              <a:solidFill>
                <a:srgbClr val="FF0000"/>
              </a:solidFill>
              <a:latin typeface="Open Sans"/>
            </a:endParaRPr>
          </a:p>
        </p:txBody>
      </p:sp>
      <p:sp>
        <p:nvSpPr>
          <p:cNvPr id="412" name="Google Shape;4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413" name="Google Shape;41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2" name="Picture 1">
            <a:extLst>
              <a:ext uri="{FF2B5EF4-FFF2-40B4-BE49-F238E27FC236}">
                <a16:creationId xmlns:a16="http://schemas.microsoft.com/office/drawing/2014/main" id="{23ACE650-34CA-A892-1A20-F6EB5A7C6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7"/>
          <p:cNvSpPr/>
          <p:nvPr/>
        </p:nvSpPr>
        <p:spPr>
          <a:xfrm>
            <a:off x="5884752" y="1415238"/>
            <a:ext cx="5621230" cy="600164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dirty="0">
                <a:solidFill>
                  <a:schemeClr val="dk1"/>
                </a:solidFill>
                <a:latin typeface="Open Sans"/>
                <a:sym typeface="Arial"/>
              </a:rPr>
              <a:t>In damaged, partially and fully collapsed structures, we can identify three types of hazards: </a:t>
            </a:r>
            <a:endParaRPr sz="2400" dirty="0">
              <a:latin typeface="Open Sans"/>
            </a:endParaRPr>
          </a:p>
          <a:p>
            <a:pPr marL="457200" marR="0" lvl="0" indent="-457200" algn="just" rtl="0">
              <a:spcBef>
                <a:spcPts val="0"/>
              </a:spcBef>
              <a:spcAft>
                <a:spcPts val="0"/>
              </a:spcAft>
              <a:buClr>
                <a:schemeClr val="accent1"/>
              </a:buClr>
              <a:buSzPts val="3200"/>
              <a:buFont typeface="Noto Sans Symbols"/>
              <a:buChar char="▪"/>
            </a:pPr>
            <a:r>
              <a:rPr lang="en-US" sz="2400" b="1" dirty="0">
                <a:solidFill>
                  <a:schemeClr val="accent1"/>
                </a:solidFill>
                <a:latin typeface="Open Sans"/>
                <a:sym typeface="Arial"/>
              </a:rPr>
              <a:t>Falling:</a:t>
            </a:r>
            <a:r>
              <a:rPr lang="en-US" sz="2400" dirty="0">
                <a:solidFill>
                  <a:schemeClr val="dk1"/>
                </a:solidFill>
                <a:latin typeface="Open Sans"/>
                <a:sym typeface="Arial"/>
              </a:rPr>
              <a:t> Part of the structure or its contents are in danger of falling. </a:t>
            </a:r>
            <a:endParaRPr sz="2400" dirty="0">
              <a:latin typeface="Open Sans"/>
            </a:endParaRPr>
          </a:p>
          <a:p>
            <a:pPr marL="457200" marR="0" lvl="0" indent="-457200" algn="just" rtl="0">
              <a:spcBef>
                <a:spcPts val="0"/>
              </a:spcBef>
              <a:spcAft>
                <a:spcPts val="0"/>
              </a:spcAft>
              <a:buClr>
                <a:schemeClr val="accent1"/>
              </a:buClr>
              <a:buSzPts val="3200"/>
              <a:buFont typeface="Noto Sans Symbols"/>
              <a:buChar char="▪"/>
            </a:pPr>
            <a:r>
              <a:rPr lang="en-US" sz="2400" b="1" dirty="0">
                <a:solidFill>
                  <a:schemeClr val="accent1"/>
                </a:solidFill>
                <a:latin typeface="Open Sans"/>
                <a:sym typeface="Arial"/>
              </a:rPr>
              <a:t> Collapse:</a:t>
            </a:r>
            <a:r>
              <a:rPr lang="en-US" sz="2400" dirty="0">
                <a:solidFill>
                  <a:schemeClr val="dk1"/>
                </a:solidFill>
                <a:latin typeface="Open Sans"/>
                <a:sym typeface="Arial"/>
              </a:rPr>
              <a:t> The volume of enclosed space made by the structure will be reduced, as stability is lost. </a:t>
            </a:r>
            <a:endParaRPr sz="2400" dirty="0">
              <a:latin typeface="Open Sans"/>
            </a:endParaRPr>
          </a:p>
          <a:p>
            <a:pPr marL="457200" marR="0" lvl="0" indent="-457200" algn="just" rtl="0">
              <a:spcBef>
                <a:spcPts val="0"/>
              </a:spcBef>
              <a:spcAft>
                <a:spcPts val="0"/>
              </a:spcAft>
              <a:buClr>
                <a:schemeClr val="accent1"/>
              </a:buClr>
              <a:buSzPts val="3200"/>
              <a:buFont typeface="Noto Sans Symbols"/>
              <a:buChar char="▪"/>
            </a:pPr>
            <a:r>
              <a:rPr lang="en-US" sz="2400" b="1" dirty="0">
                <a:solidFill>
                  <a:schemeClr val="accent1"/>
                </a:solidFill>
                <a:latin typeface="Open Sans"/>
                <a:sym typeface="Arial"/>
              </a:rPr>
              <a:t>Other: </a:t>
            </a:r>
            <a:r>
              <a:rPr lang="en-US" sz="2400" dirty="0">
                <a:solidFill>
                  <a:schemeClr val="dk1"/>
                </a:solidFill>
                <a:latin typeface="Open Sans"/>
                <a:sym typeface="Arial"/>
              </a:rPr>
              <a:t>Electricity, water, fuels, toxic gases (carbon monoxide), hazardous materials (asbestos), biohazards (industrial, medical), etc.</a:t>
            </a:r>
            <a:endParaRPr sz="2400" dirty="0">
              <a:latin typeface="Open Sans"/>
            </a:endParaRPr>
          </a:p>
        </p:txBody>
      </p:sp>
      <p:sp>
        <p:nvSpPr>
          <p:cNvPr id="421" name="Google Shape;421;p47"/>
          <p:cNvSpPr txBox="1">
            <a:spLocks noGrp="1"/>
          </p:cNvSpPr>
          <p:nvPr>
            <p:ph type="title"/>
          </p:nvPr>
        </p:nvSpPr>
        <p:spPr>
          <a:xfrm>
            <a:off x="150037" y="2875845"/>
            <a:ext cx="5576588"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TYPES OF HAZARDS</a:t>
            </a:r>
            <a:endParaRPr lang="en-US" dirty="0">
              <a:solidFill>
                <a:srgbClr val="FF0000"/>
              </a:solidFill>
              <a:latin typeface="Open Sans"/>
            </a:endParaRPr>
          </a:p>
        </p:txBody>
      </p:sp>
      <p:sp>
        <p:nvSpPr>
          <p:cNvPr id="422" name="Google Shape;42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423" name="Google Shape;42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3" name="Picture 2">
            <a:extLst>
              <a:ext uri="{FF2B5EF4-FFF2-40B4-BE49-F238E27FC236}">
                <a16:creationId xmlns:a16="http://schemas.microsoft.com/office/drawing/2014/main" id="{84F7B6C9-AACB-8ED0-C61E-8C3A6F9D9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8"/>
          <p:cNvSpPr/>
          <p:nvPr/>
        </p:nvSpPr>
        <p:spPr>
          <a:xfrm>
            <a:off x="7291970" y="1917613"/>
            <a:ext cx="3760670" cy="3539430"/>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Font typeface="Wingdings" panose="05000000000000000000" pitchFamily="2" charset="2"/>
              <a:buChar char="v"/>
            </a:pPr>
            <a:r>
              <a:rPr lang="en-US" sz="2400" dirty="0">
                <a:solidFill>
                  <a:schemeClr val="dk1"/>
                </a:solidFill>
                <a:latin typeface="Open Sans"/>
                <a:sym typeface="Arial"/>
              </a:rPr>
              <a:t>1. Cantilever</a:t>
            </a:r>
            <a:endParaRPr sz="2400" dirty="0">
              <a:latin typeface="Open Sans"/>
            </a:endParaRPr>
          </a:p>
          <a:p>
            <a:pPr marL="342900" marR="0" lvl="0" indent="-342900" algn="just" rtl="0">
              <a:spcBef>
                <a:spcPts val="0"/>
              </a:spcBef>
              <a:spcAft>
                <a:spcPts val="0"/>
              </a:spcAft>
              <a:buFont typeface="Wingdings" panose="05000000000000000000" pitchFamily="2" charset="2"/>
              <a:buChar char="v"/>
            </a:pPr>
            <a:endParaRPr sz="2400" dirty="0">
              <a:solidFill>
                <a:schemeClr val="dk1"/>
              </a:solidFill>
              <a:latin typeface="Open Sans"/>
              <a:sym typeface="Arial"/>
            </a:endParaRPr>
          </a:p>
          <a:p>
            <a:pPr marL="342900" marR="0" lvl="0" indent="-342900" algn="just" rtl="0">
              <a:spcBef>
                <a:spcPts val="0"/>
              </a:spcBef>
              <a:spcAft>
                <a:spcPts val="0"/>
              </a:spcAft>
              <a:buFont typeface="Wingdings" panose="05000000000000000000" pitchFamily="2" charset="2"/>
              <a:buChar char="v"/>
            </a:pPr>
            <a:r>
              <a:rPr lang="en-US" sz="2400" dirty="0">
                <a:solidFill>
                  <a:schemeClr val="dk1"/>
                </a:solidFill>
                <a:latin typeface="Open Sans"/>
                <a:sym typeface="Arial"/>
              </a:rPr>
              <a:t>2. Lean-to</a:t>
            </a:r>
            <a:endParaRPr sz="2400" dirty="0">
              <a:latin typeface="Open Sans"/>
            </a:endParaRPr>
          </a:p>
          <a:p>
            <a:pPr marL="342900" marR="0" lvl="0" indent="-342900" algn="just" rtl="0">
              <a:spcBef>
                <a:spcPts val="0"/>
              </a:spcBef>
              <a:spcAft>
                <a:spcPts val="0"/>
              </a:spcAft>
              <a:buFont typeface="Wingdings" panose="05000000000000000000" pitchFamily="2" charset="2"/>
              <a:buChar char="v"/>
            </a:pPr>
            <a:endParaRPr sz="2400" dirty="0">
              <a:solidFill>
                <a:schemeClr val="dk1"/>
              </a:solidFill>
              <a:latin typeface="Open Sans"/>
              <a:sym typeface="Arial"/>
            </a:endParaRPr>
          </a:p>
          <a:p>
            <a:pPr marL="342900" marR="0" lvl="0" indent="-342900" algn="just" rtl="0">
              <a:spcBef>
                <a:spcPts val="0"/>
              </a:spcBef>
              <a:spcAft>
                <a:spcPts val="0"/>
              </a:spcAft>
              <a:buFont typeface="Wingdings" panose="05000000000000000000" pitchFamily="2" charset="2"/>
              <a:buChar char="v"/>
            </a:pPr>
            <a:r>
              <a:rPr lang="en-US" sz="2400" dirty="0">
                <a:solidFill>
                  <a:schemeClr val="dk1"/>
                </a:solidFill>
                <a:latin typeface="Open Sans"/>
                <a:sym typeface="Arial"/>
              </a:rPr>
              <a:t>3. Pancake</a:t>
            </a:r>
            <a:endParaRPr sz="2400" dirty="0">
              <a:latin typeface="Open Sans"/>
            </a:endParaRPr>
          </a:p>
          <a:p>
            <a:pPr marL="342900" marR="0" lvl="0" indent="-342900" algn="just" rtl="0">
              <a:spcBef>
                <a:spcPts val="0"/>
              </a:spcBef>
              <a:spcAft>
                <a:spcPts val="0"/>
              </a:spcAft>
              <a:buFont typeface="Wingdings" panose="05000000000000000000" pitchFamily="2" charset="2"/>
              <a:buChar char="v"/>
            </a:pPr>
            <a:endParaRPr sz="2400" dirty="0">
              <a:solidFill>
                <a:schemeClr val="dk1"/>
              </a:solidFill>
              <a:latin typeface="Open Sans"/>
              <a:sym typeface="Arial"/>
            </a:endParaRPr>
          </a:p>
          <a:p>
            <a:pPr marL="342900" marR="0" lvl="0" indent="-342900" algn="just" rtl="0">
              <a:spcBef>
                <a:spcPts val="0"/>
              </a:spcBef>
              <a:spcAft>
                <a:spcPts val="0"/>
              </a:spcAft>
              <a:buFont typeface="Wingdings" panose="05000000000000000000" pitchFamily="2" charset="2"/>
              <a:buChar char="v"/>
            </a:pPr>
            <a:r>
              <a:rPr lang="en-US" sz="2400" dirty="0">
                <a:solidFill>
                  <a:schemeClr val="dk1"/>
                </a:solidFill>
                <a:latin typeface="Open Sans"/>
                <a:sym typeface="Arial"/>
              </a:rPr>
              <a:t>4. V-Shape</a:t>
            </a:r>
            <a:endParaRPr sz="2400" dirty="0">
              <a:latin typeface="Open Sans"/>
            </a:endParaRPr>
          </a:p>
        </p:txBody>
      </p:sp>
      <p:sp>
        <p:nvSpPr>
          <p:cNvPr id="429" name="Google Shape;429;p48"/>
          <p:cNvSpPr txBox="1">
            <a:spLocks noGrp="1"/>
          </p:cNvSpPr>
          <p:nvPr>
            <p:ph type="title"/>
          </p:nvPr>
        </p:nvSpPr>
        <p:spPr>
          <a:xfrm>
            <a:off x="1244447" y="2772928"/>
            <a:ext cx="5110633" cy="990600"/>
          </a:xfrm>
          <a:prstGeom prst="rect">
            <a:avLst/>
          </a:prstGeom>
          <a:solidFill>
            <a:schemeClr val="bg1"/>
          </a:solid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BASIC COLLAPSE PATTERNS </a:t>
            </a:r>
          </a:p>
        </p:txBody>
      </p:sp>
      <p:sp>
        <p:nvSpPr>
          <p:cNvPr id="430" name="Google Shape;43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431" name="Google Shape;43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2" name="Picture 1">
            <a:extLst>
              <a:ext uri="{FF2B5EF4-FFF2-40B4-BE49-F238E27FC236}">
                <a16:creationId xmlns:a16="http://schemas.microsoft.com/office/drawing/2014/main" id="{09545186-22D7-370F-15C0-0CE632FC5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9"/>
          <p:cNvSpPr/>
          <p:nvPr/>
        </p:nvSpPr>
        <p:spPr>
          <a:xfrm>
            <a:off x="6094154" y="1273137"/>
            <a:ext cx="5982800" cy="4956464"/>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Font typeface="Wingdings" panose="05000000000000000000" pitchFamily="2" charset="2"/>
              <a:buChar char="§"/>
            </a:pPr>
            <a:r>
              <a:rPr lang="en-US" sz="2400" dirty="0">
                <a:solidFill>
                  <a:schemeClr val="dk1"/>
                </a:solidFill>
                <a:latin typeface="Open Sans"/>
                <a:sym typeface="Arial"/>
              </a:rPr>
              <a:t>Results from a wall collapse which allows a floor or roof assembly to drop </a:t>
            </a:r>
            <a:r>
              <a:rPr lang="en-US" sz="2400" b="1" dirty="0">
                <a:solidFill>
                  <a:schemeClr val="dk1"/>
                </a:solidFill>
                <a:latin typeface="Open Sans"/>
                <a:sym typeface="Arial"/>
              </a:rPr>
              <a:t>partially</a:t>
            </a:r>
            <a:r>
              <a:rPr lang="en-US" sz="2400" dirty="0">
                <a:solidFill>
                  <a:schemeClr val="dk1"/>
                </a:solidFill>
                <a:latin typeface="Open Sans"/>
                <a:sym typeface="Arial"/>
              </a:rPr>
              <a:t>, but to remain </a:t>
            </a:r>
            <a:r>
              <a:rPr lang="en-US" sz="2400" b="1" dirty="0">
                <a:solidFill>
                  <a:schemeClr val="dk1"/>
                </a:solidFill>
                <a:latin typeface="Open Sans"/>
                <a:sym typeface="Arial"/>
              </a:rPr>
              <a:t>suspended </a:t>
            </a:r>
            <a:r>
              <a:rPr lang="en-US" sz="2400" dirty="0">
                <a:solidFill>
                  <a:schemeClr val="dk1"/>
                </a:solidFill>
                <a:latin typeface="Open Sans"/>
                <a:sym typeface="Arial"/>
              </a:rPr>
              <a:t>above the floor or base below on the side where the wall failed.</a:t>
            </a:r>
          </a:p>
          <a:p>
            <a:pPr marL="457200" marR="0" lvl="0" indent="-457200" algn="just" rtl="0">
              <a:spcBef>
                <a:spcPts val="0"/>
              </a:spcBef>
              <a:spcAft>
                <a:spcPts val="0"/>
              </a:spcAft>
              <a:buFont typeface="Wingdings" panose="05000000000000000000" pitchFamily="2" charset="2"/>
              <a:buChar char="§"/>
            </a:pPr>
            <a:r>
              <a:rPr lang="en-US" sz="2400" dirty="0">
                <a:solidFill>
                  <a:schemeClr val="dk1"/>
                </a:solidFill>
                <a:latin typeface="Open Sans"/>
                <a:sym typeface="Arial"/>
              </a:rPr>
              <a:t> The opposite end of the floor assembly remains </a:t>
            </a:r>
            <a:r>
              <a:rPr lang="en-US" sz="2400" b="1" dirty="0">
                <a:solidFill>
                  <a:schemeClr val="dk1"/>
                </a:solidFill>
                <a:latin typeface="Open Sans"/>
                <a:sym typeface="Arial"/>
              </a:rPr>
              <a:t>attached</a:t>
            </a:r>
            <a:r>
              <a:rPr lang="en-US" sz="2400" dirty="0">
                <a:solidFill>
                  <a:schemeClr val="dk1"/>
                </a:solidFill>
                <a:latin typeface="Open Sans"/>
                <a:sym typeface="Arial"/>
              </a:rPr>
              <a:t> to the wall and at its original connection point. This type of collapse is extremely unstable and dangerous</a:t>
            </a:r>
            <a:endParaRPr sz="2400" dirty="0">
              <a:latin typeface="Open Sans"/>
            </a:endParaRPr>
          </a:p>
        </p:txBody>
      </p:sp>
      <p:sp>
        <p:nvSpPr>
          <p:cNvPr id="437" name="Google Shape;437;p49"/>
          <p:cNvSpPr txBox="1">
            <a:spLocks noGrp="1"/>
          </p:cNvSpPr>
          <p:nvPr>
            <p:ph type="title"/>
          </p:nvPr>
        </p:nvSpPr>
        <p:spPr>
          <a:xfrm>
            <a:off x="1284592" y="2827042"/>
            <a:ext cx="3976562"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CANTILEVER</a:t>
            </a:r>
            <a:endParaRPr lang="en-US" dirty="0">
              <a:solidFill>
                <a:srgbClr val="FF0000"/>
              </a:solidFill>
              <a:latin typeface="Open Sans"/>
            </a:endParaRPr>
          </a:p>
        </p:txBody>
      </p:sp>
      <p:sp>
        <p:nvSpPr>
          <p:cNvPr id="438" name="Google Shape;43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439" name="Google Shape;43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40" name="Google Shape;440;p49" descr="Cantilever"/>
          <p:cNvPicPr preferRelativeResize="0"/>
          <p:nvPr/>
        </p:nvPicPr>
        <p:blipFill rotWithShape="1">
          <a:blip r:embed="rId3">
            <a:alphaModFix/>
          </a:blip>
          <a:srcRect/>
          <a:stretch/>
        </p:blipFill>
        <p:spPr>
          <a:xfrm>
            <a:off x="9741529" y="4650646"/>
            <a:ext cx="2023861" cy="2070829"/>
          </a:xfrm>
          <a:prstGeom prst="rect">
            <a:avLst/>
          </a:prstGeom>
          <a:noFill/>
          <a:ln>
            <a:noFill/>
          </a:ln>
        </p:spPr>
      </p:pic>
      <p:pic>
        <p:nvPicPr>
          <p:cNvPr id="2" name="Picture 1">
            <a:extLst>
              <a:ext uri="{FF2B5EF4-FFF2-40B4-BE49-F238E27FC236}">
                <a16:creationId xmlns:a16="http://schemas.microsoft.com/office/drawing/2014/main" id="{23274D3A-E9B5-1B57-AAA9-F9F948AC0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 y="75233"/>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0"/>
          <p:cNvSpPr/>
          <p:nvPr/>
        </p:nvSpPr>
        <p:spPr>
          <a:xfrm>
            <a:off x="6420832" y="1136933"/>
            <a:ext cx="5488448" cy="501675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dirty="0">
                <a:solidFill>
                  <a:schemeClr val="dk1"/>
                </a:solidFill>
                <a:latin typeface="Open Sans"/>
                <a:sym typeface="Arial"/>
              </a:rPr>
              <a:t>Found where a wall failure causes a floor or roof section to fall completely on </a:t>
            </a:r>
            <a:r>
              <a:rPr lang="en-US" sz="2400" b="1" dirty="0">
                <a:solidFill>
                  <a:schemeClr val="dk1"/>
                </a:solidFill>
                <a:latin typeface="Open Sans"/>
                <a:sym typeface="Arial"/>
              </a:rPr>
              <a:t>one side</a:t>
            </a:r>
            <a:r>
              <a:rPr lang="en-US" sz="2400" dirty="0">
                <a:solidFill>
                  <a:schemeClr val="dk1"/>
                </a:solidFill>
                <a:latin typeface="Open Sans"/>
                <a:sym typeface="Arial"/>
              </a:rPr>
              <a:t>, while the other end remains </a:t>
            </a:r>
            <a:r>
              <a:rPr lang="en-US" sz="2400" b="1" dirty="0">
                <a:solidFill>
                  <a:schemeClr val="dk1"/>
                </a:solidFill>
                <a:latin typeface="Open Sans"/>
                <a:sym typeface="Arial"/>
              </a:rPr>
              <a:t>supported .</a:t>
            </a:r>
            <a:r>
              <a:rPr lang="en-US" sz="2400" dirty="0">
                <a:solidFill>
                  <a:schemeClr val="dk1"/>
                </a:solidFill>
                <a:latin typeface="Open Sans"/>
                <a:sym typeface="Arial"/>
              </a:rPr>
              <a:t> </a:t>
            </a:r>
          </a:p>
          <a:p>
            <a:pPr marL="0" marR="0" lvl="0" indent="0" algn="just" rtl="0">
              <a:spcBef>
                <a:spcPts val="0"/>
              </a:spcBef>
              <a:spcAft>
                <a:spcPts val="0"/>
              </a:spcAft>
              <a:buNone/>
            </a:pPr>
            <a:r>
              <a:rPr lang="en-US" sz="2400" dirty="0">
                <a:solidFill>
                  <a:schemeClr val="dk1"/>
                </a:solidFill>
                <a:latin typeface="Open Sans"/>
                <a:sym typeface="Arial"/>
              </a:rPr>
              <a:t>This collapse usually results in a </a:t>
            </a:r>
            <a:r>
              <a:rPr lang="en-US" sz="2400" b="1" dirty="0">
                <a:solidFill>
                  <a:schemeClr val="dk1"/>
                </a:solidFill>
                <a:latin typeface="Open Sans"/>
                <a:sym typeface="Arial"/>
              </a:rPr>
              <a:t>triangular</a:t>
            </a:r>
            <a:r>
              <a:rPr lang="en-US" sz="2400" dirty="0">
                <a:solidFill>
                  <a:schemeClr val="dk1"/>
                </a:solidFill>
                <a:latin typeface="Open Sans"/>
                <a:sym typeface="Arial"/>
              </a:rPr>
              <a:t> void. Remember that the remaining supported end of the fallen section may be precariously supported</a:t>
            </a:r>
            <a:endParaRPr sz="1100" dirty="0">
              <a:latin typeface="Open Sans"/>
            </a:endParaRPr>
          </a:p>
        </p:txBody>
      </p:sp>
      <p:sp>
        <p:nvSpPr>
          <p:cNvPr id="446" name="Google Shape;446;p50"/>
          <p:cNvSpPr txBox="1">
            <a:spLocks noGrp="1"/>
          </p:cNvSpPr>
          <p:nvPr>
            <p:ph type="title"/>
          </p:nvPr>
        </p:nvSpPr>
        <p:spPr>
          <a:xfrm>
            <a:off x="1891421" y="2427806"/>
            <a:ext cx="2680855"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LEAN-TO</a:t>
            </a:r>
            <a:endParaRPr lang="en-US" dirty="0">
              <a:solidFill>
                <a:srgbClr val="FF0000"/>
              </a:solidFill>
            </a:endParaRPr>
          </a:p>
        </p:txBody>
      </p:sp>
      <p:sp>
        <p:nvSpPr>
          <p:cNvPr id="447" name="Google Shape;44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448" name="Google Shape;4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49" name="Google Shape;449;p50" descr="Lean-to"/>
          <p:cNvPicPr preferRelativeResize="0"/>
          <p:nvPr/>
        </p:nvPicPr>
        <p:blipFill rotWithShape="1">
          <a:blip r:embed="rId3">
            <a:alphaModFix/>
          </a:blip>
          <a:srcRect/>
          <a:stretch/>
        </p:blipFill>
        <p:spPr>
          <a:xfrm>
            <a:off x="10248521" y="5133314"/>
            <a:ext cx="1660759" cy="1658357"/>
          </a:xfrm>
          <a:prstGeom prst="rect">
            <a:avLst/>
          </a:prstGeom>
          <a:noFill/>
          <a:ln>
            <a:noFill/>
          </a:ln>
        </p:spPr>
      </p:pic>
      <p:pic>
        <p:nvPicPr>
          <p:cNvPr id="2" name="Picture 1">
            <a:extLst>
              <a:ext uri="{FF2B5EF4-FFF2-40B4-BE49-F238E27FC236}">
                <a16:creationId xmlns:a16="http://schemas.microsoft.com/office/drawing/2014/main" id="{6526BFCE-011F-DEE4-D50B-356D358BD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1"/>
          <p:cNvSpPr/>
          <p:nvPr/>
        </p:nvSpPr>
        <p:spPr>
          <a:xfrm>
            <a:off x="6115851" y="1824731"/>
            <a:ext cx="4989498" cy="5033269"/>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Font typeface="Wingdings" panose="05000000000000000000" pitchFamily="2" charset="2"/>
              <a:buChar char="§"/>
            </a:pPr>
            <a:r>
              <a:rPr lang="en-US" sz="2400" dirty="0">
                <a:solidFill>
                  <a:schemeClr val="dk1"/>
                </a:solidFill>
                <a:latin typeface="Open Sans"/>
                <a:sym typeface="Arial"/>
              </a:rPr>
              <a:t>Refer to multi-floor collapses where several floor slabs completely fail and </a:t>
            </a:r>
            <a:r>
              <a:rPr lang="en-US" sz="2400" b="1" dirty="0">
                <a:solidFill>
                  <a:schemeClr val="dk1"/>
                </a:solidFill>
                <a:latin typeface="Open Sans"/>
                <a:sym typeface="Arial"/>
              </a:rPr>
              <a:t>stack up</a:t>
            </a:r>
            <a:r>
              <a:rPr lang="en-US" sz="2400" dirty="0">
                <a:solidFill>
                  <a:schemeClr val="dk1"/>
                </a:solidFill>
                <a:latin typeface="Open Sans"/>
                <a:sym typeface="Arial"/>
              </a:rPr>
              <a:t> on top of each other. The resulting voids are </a:t>
            </a:r>
            <a:r>
              <a:rPr lang="en-US" sz="2400" b="1" dirty="0">
                <a:solidFill>
                  <a:schemeClr val="dk1"/>
                </a:solidFill>
                <a:latin typeface="Open Sans"/>
                <a:sym typeface="Arial"/>
              </a:rPr>
              <a:t>limited</a:t>
            </a:r>
            <a:r>
              <a:rPr lang="en-US" sz="2400" dirty="0">
                <a:solidFill>
                  <a:schemeClr val="dk1"/>
                </a:solidFill>
                <a:latin typeface="Open Sans"/>
                <a:sym typeface="Arial"/>
              </a:rPr>
              <a:t> in space and are difficult to access, especially in concrete structures.</a:t>
            </a:r>
            <a:endParaRPr sz="1100" dirty="0">
              <a:latin typeface="Open Sans"/>
            </a:endParaRPr>
          </a:p>
        </p:txBody>
      </p:sp>
      <p:sp>
        <p:nvSpPr>
          <p:cNvPr id="455" name="Google Shape;455;p51"/>
          <p:cNvSpPr txBox="1">
            <a:spLocks noGrp="1"/>
          </p:cNvSpPr>
          <p:nvPr>
            <p:ph type="title"/>
          </p:nvPr>
        </p:nvSpPr>
        <p:spPr>
          <a:xfrm>
            <a:off x="1623350" y="2453489"/>
            <a:ext cx="3512129"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PANCAKE</a:t>
            </a:r>
            <a:endParaRPr lang="en-US" dirty="0">
              <a:solidFill>
                <a:srgbClr val="FF0000"/>
              </a:solidFill>
              <a:latin typeface="Open Sans"/>
            </a:endParaRPr>
          </a:p>
        </p:txBody>
      </p:sp>
      <p:sp>
        <p:nvSpPr>
          <p:cNvPr id="456" name="Google Shape;45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457" name="Google Shape;45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2" name="Picture 1">
            <a:extLst>
              <a:ext uri="{FF2B5EF4-FFF2-40B4-BE49-F238E27FC236}">
                <a16:creationId xmlns:a16="http://schemas.microsoft.com/office/drawing/2014/main" id="{1AB9748B-8ABE-4810-27A2-816021B9D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F068FE22-1A4E-01C4-A235-701FC3D61B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001" r="23999"/>
          <a:stretch/>
        </p:blipFill>
        <p:spPr bwMode="auto">
          <a:xfrm>
            <a:off x="10888235" y="101715"/>
            <a:ext cx="1188719" cy="916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2"/>
          <p:cNvSpPr/>
          <p:nvPr/>
        </p:nvSpPr>
        <p:spPr>
          <a:xfrm>
            <a:off x="6364302" y="1511639"/>
            <a:ext cx="4989498" cy="4031873"/>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Font typeface="Wingdings" panose="05000000000000000000" pitchFamily="2" charset="2"/>
              <a:buChar char="§"/>
            </a:pPr>
            <a:r>
              <a:rPr lang="en-US" sz="2400" dirty="0">
                <a:solidFill>
                  <a:schemeClr val="dk1"/>
                </a:solidFill>
                <a:latin typeface="Open Sans"/>
                <a:sym typeface="Arial"/>
              </a:rPr>
              <a:t>This collapse will be created when a floor assembly collapses in the </a:t>
            </a:r>
            <a:r>
              <a:rPr lang="en-US" sz="2400" b="1" dirty="0">
                <a:solidFill>
                  <a:schemeClr val="dk1"/>
                </a:solidFill>
                <a:latin typeface="Open Sans"/>
                <a:sym typeface="Arial"/>
              </a:rPr>
              <a:t>middle</a:t>
            </a:r>
            <a:r>
              <a:rPr lang="en-US" sz="2400" dirty="0">
                <a:solidFill>
                  <a:schemeClr val="dk1"/>
                </a:solidFill>
                <a:latin typeface="Open Sans"/>
                <a:sym typeface="Arial"/>
              </a:rPr>
              <a:t> due to failure of center supports or overload of the floor. The result is two identifiable voids which are created on </a:t>
            </a:r>
            <a:r>
              <a:rPr lang="en-US" sz="2400" b="1" dirty="0">
                <a:solidFill>
                  <a:schemeClr val="dk1"/>
                </a:solidFill>
                <a:latin typeface="Open Sans"/>
                <a:sym typeface="Arial"/>
              </a:rPr>
              <a:t>each side</a:t>
            </a:r>
            <a:r>
              <a:rPr lang="en-US" sz="2400" dirty="0">
                <a:solidFill>
                  <a:schemeClr val="dk1"/>
                </a:solidFill>
                <a:latin typeface="Open Sans"/>
                <a:sym typeface="Arial"/>
              </a:rPr>
              <a:t> of the broken floor assembly</a:t>
            </a:r>
            <a:endParaRPr sz="1100" dirty="0">
              <a:latin typeface="Open Sans"/>
            </a:endParaRPr>
          </a:p>
        </p:txBody>
      </p:sp>
      <p:sp>
        <p:nvSpPr>
          <p:cNvPr id="465" name="Google Shape;465;p52"/>
          <p:cNvSpPr txBox="1">
            <a:spLocks noGrp="1"/>
          </p:cNvSpPr>
          <p:nvPr>
            <p:ph type="title"/>
          </p:nvPr>
        </p:nvSpPr>
        <p:spPr>
          <a:xfrm>
            <a:off x="2825453" y="2871832"/>
            <a:ext cx="2472869"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V-SHAPE</a:t>
            </a:r>
            <a:endParaRPr lang="en-US" dirty="0">
              <a:solidFill>
                <a:srgbClr val="FF0000"/>
              </a:solidFill>
              <a:latin typeface="Open Sans"/>
            </a:endParaRPr>
          </a:p>
        </p:txBody>
      </p:sp>
      <p:sp>
        <p:nvSpPr>
          <p:cNvPr id="466" name="Google Shape;466;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467" name="Google Shape;4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68" name="Google Shape;468;p52" descr="V-shape"/>
          <p:cNvPicPr preferRelativeResize="0"/>
          <p:nvPr/>
        </p:nvPicPr>
        <p:blipFill rotWithShape="1">
          <a:blip r:embed="rId3">
            <a:alphaModFix/>
          </a:blip>
          <a:srcRect/>
          <a:stretch/>
        </p:blipFill>
        <p:spPr>
          <a:xfrm>
            <a:off x="7768803" y="4880211"/>
            <a:ext cx="2213397" cy="1326602"/>
          </a:xfrm>
          <a:prstGeom prst="rect">
            <a:avLst/>
          </a:prstGeom>
          <a:noFill/>
          <a:ln>
            <a:noFill/>
          </a:ln>
        </p:spPr>
      </p:pic>
      <p:pic>
        <p:nvPicPr>
          <p:cNvPr id="2" name="Picture 1">
            <a:extLst>
              <a:ext uri="{FF2B5EF4-FFF2-40B4-BE49-F238E27FC236}">
                <a16:creationId xmlns:a16="http://schemas.microsoft.com/office/drawing/2014/main" id="{BAA83B05-BBA2-C352-7213-9838E0621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474" name="Google Shape;47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475" name="Google Shape;475;p53"/>
          <p:cNvPicPr preferRelativeResize="0"/>
          <p:nvPr/>
        </p:nvPicPr>
        <p:blipFill rotWithShape="1">
          <a:blip r:embed="rId3">
            <a:alphaModFix/>
          </a:blip>
          <a:srcRect/>
          <a:stretch/>
        </p:blipFill>
        <p:spPr>
          <a:xfrm>
            <a:off x="6540339" y="1436017"/>
            <a:ext cx="4738049" cy="4502622"/>
          </a:xfrm>
          <a:prstGeom prst="rect">
            <a:avLst/>
          </a:prstGeom>
          <a:noFill/>
          <a:ln>
            <a:noFill/>
          </a:ln>
        </p:spPr>
      </p:pic>
      <p:sp>
        <p:nvSpPr>
          <p:cNvPr id="476" name="Google Shape;476;p53"/>
          <p:cNvSpPr txBox="1"/>
          <p:nvPr/>
        </p:nvSpPr>
        <p:spPr>
          <a:xfrm>
            <a:off x="838200" y="1562946"/>
            <a:ext cx="5199055" cy="4401164"/>
          </a:xfrm>
          <a:prstGeom prst="rect">
            <a:avLst/>
          </a:prstGeom>
          <a:solidFill>
            <a:schemeClr val="bg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dirty="0">
                <a:solidFill>
                  <a:srgbClr val="FF0000"/>
                </a:solidFill>
                <a:latin typeface="Open Sans"/>
                <a:sym typeface="Arial"/>
              </a:rPr>
              <a:t>IDENTIFY THE FAILURE TYPES ABOVE AND WHETHER THEY ARE STRUCTURAL OR NON-STRUCTURAL</a:t>
            </a:r>
            <a:endParaRPr lang="en-US" dirty="0">
              <a:solidFill>
                <a:srgbClr val="FF0000"/>
              </a:solidFill>
              <a:latin typeface="Open Sans"/>
            </a:endParaRPr>
          </a:p>
        </p:txBody>
      </p:sp>
      <p:pic>
        <p:nvPicPr>
          <p:cNvPr id="2" name="Picture 1">
            <a:extLst>
              <a:ext uri="{FF2B5EF4-FFF2-40B4-BE49-F238E27FC236}">
                <a16:creationId xmlns:a16="http://schemas.microsoft.com/office/drawing/2014/main" id="{CE8B4ADA-E87A-9EA2-C143-16521C916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786970" y="2024299"/>
            <a:ext cx="5852822" cy="1095506"/>
          </a:xfrm>
          <a:prstGeom prst="rect">
            <a:avLst/>
          </a:prstGeom>
          <a:solidFill>
            <a:schemeClr val="bg1"/>
          </a:solidFill>
          <a:ln>
            <a:noFill/>
          </a:ln>
        </p:spPr>
        <p:txBody>
          <a:bodyPr spcFirstLastPara="1" wrap="square" lIns="91425" tIns="45700" rIns="91425" bIns="45700" anchor="ctr" anchorCtr="0">
            <a:normAutofit fontScale="90000"/>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CONSTRUCTION MATERIALS</a:t>
            </a:r>
            <a:endParaRPr lang="en-US" sz="4000" b="1" cap="none" dirty="0">
              <a:solidFill>
                <a:srgbClr val="FF0000"/>
              </a:solidFill>
              <a:latin typeface="Open Sans"/>
              <a:ea typeface="Arial"/>
              <a:cs typeface="Arial"/>
              <a:sym typeface="Arial"/>
            </a:endParaRPr>
          </a:p>
        </p:txBody>
      </p:sp>
      <p:sp>
        <p:nvSpPr>
          <p:cNvPr id="143" name="Google Shape;143;p18"/>
          <p:cNvSpPr txBox="1">
            <a:spLocks noGrp="1"/>
          </p:cNvSpPr>
          <p:nvPr>
            <p:ph type="body" idx="1"/>
          </p:nvPr>
        </p:nvSpPr>
        <p:spPr>
          <a:xfrm>
            <a:off x="6639792" y="1772816"/>
            <a:ext cx="5099392" cy="314876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3200"/>
              <a:buFont typeface="Noto Sans Symbols"/>
              <a:buChar char="▪"/>
            </a:pPr>
            <a:r>
              <a:rPr lang="en-US" sz="3200" dirty="0">
                <a:latin typeface="Arial"/>
                <a:ea typeface="Arial"/>
                <a:cs typeface="Arial"/>
                <a:sym typeface="Arial"/>
              </a:rPr>
              <a:t>  </a:t>
            </a:r>
            <a:r>
              <a:rPr lang="en-US" sz="2400" dirty="0">
                <a:latin typeface="Open Sans"/>
                <a:ea typeface="Arial"/>
                <a:cs typeface="Arial"/>
                <a:sym typeface="Arial"/>
              </a:rPr>
              <a:t>Natural materials processed by man and used in the construction of buildings, which consist of  structural and non-structural elements</a:t>
            </a:r>
            <a:r>
              <a:rPr lang="en-US" sz="3200" dirty="0">
                <a:latin typeface="Arial"/>
                <a:ea typeface="Arial"/>
                <a:cs typeface="Arial"/>
                <a:sym typeface="Arial"/>
              </a:rPr>
              <a:t>.</a:t>
            </a:r>
            <a:endParaRPr sz="3200" dirty="0">
              <a:solidFill>
                <a:schemeClr val="dk1"/>
              </a:solidFill>
              <a:latin typeface="Arial"/>
              <a:ea typeface="Arial"/>
              <a:cs typeface="Arial"/>
              <a:sym typeface="Arial"/>
            </a:endParaRPr>
          </a:p>
        </p:txBody>
      </p:sp>
      <p:sp>
        <p:nvSpPr>
          <p:cNvPr id="144" name="Google Shape;14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45" name="Google Shape;14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2" name="Picture 2">
            <a:extLst>
              <a:ext uri="{FF2B5EF4-FFF2-40B4-BE49-F238E27FC236}">
                <a16:creationId xmlns:a16="http://schemas.microsoft.com/office/drawing/2014/main" id="{C2010A47-D2A7-116E-C0F8-5126B382F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482" name="Google Shape;48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483" name="Google Shape;483;p54"/>
          <p:cNvSpPr txBox="1"/>
          <p:nvPr/>
        </p:nvSpPr>
        <p:spPr>
          <a:xfrm>
            <a:off x="5206497" y="1018307"/>
            <a:ext cx="6808206" cy="5493771"/>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Cracked floor at column </a:t>
            </a:r>
            <a:r>
              <a:rPr lang="en-US" sz="1800" dirty="0">
                <a:solidFill>
                  <a:srgbClr val="FF0000"/>
                </a:solidFill>
                <a:latin typeface="Open Sans"/>
                <a:sym typeface="Arial"/>
              </a:rPr>
              <a:t>(Structural)</a:t>
            </a:r>
            <a:r>
              <a:rPr lang="en-US" sz="1800" dirty="0">
                <a:solidFill>
                  <a:schemeClr val="dk1"/>
                </a:solidFill>
                <a:latin typeface="Open Sans"/>
                <a:sym typeface="Arial"/>
              </a:rPr>
              <a:t> </a:t>
            </a:r>
            <a:endParaRPr sz="1800" dirty="0">
              <a:latin typeface="Open Sans"/>
            </a:endParaRPr>
          </a:p>
          <a:p>
            <a:pPr marL="514350" marR="0" lvl="0" indent="-514350" algn="just"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Concrete floor or wall piece hanging by rebar </a:t>
            </a:r>
            <a:r>
              <a:rPr lang="en-US" sz="1800" dirty="0">
                <a:solidFill>
                  <a:srgbClr val="FF0000"/>
                </a:solidFill>
                <a:latin typeface="Open Sans"/>
                <a:sym typeface="Arial"/>
              </a:rPr>
              <a:t>(Structural)</a:t>
            </a:r>
            <a:r>
              <a:rPr lang="en-US" sz="1800" dirty="0">
                <a:solidFill>
                  <a:schemeClr val="dk1"/>
                </a:solidFill>
                <a:latin typeface="Open Sans"/>
                <a:sym typeface="Arial"/>
              </a:rPr>
              <a:t> </a:t>
            </a:r>
            <a:endParaRPr sz="1800" dirty="0">
              <a:latin typeface="Open Sans"/>
            </a:endParaRPr>
          </a:p>
          <a:p>
            <a:pPr marL="514350" marR="0" lvl="0" indent="-514350" algn="just"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Broken gas and water lines </a:t>
            </a:r>
            <a:r>
              <a:rPr lang="en-US" sz="1800" dirty="0">
                <a:solidFill>
                  <a:srgbClr val="FF0000"/>
                </a:solidFill>
                <a:latin typeface="Open Sans"/>
                <a:sym typeface="Arial"/>
              </a:rPr>
              <a:t>(Non-Structural) </a:t>
            </a:r>
            <a:endParaRPr sz="1800" dirty="0">
              <a:latin typeface="Open Sans"/>
            </a:endParaRPr>
          </a:p>
          <a:p>
            <a:pPr marL="514350" marR="0" lvl="0" indent="-514350" algn="just"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Badly cracked concrete walls </a:t>
            </a:r>
            <a:r>
              <a:rPr lang="en-US" sz="1800" dirty="0">
                <a:solidFill>
                  <a:srgbClr val="FF0000"/>
                </a:solidFill>
                <a:latin typeface="Open Sans"/>
                <a:sym typeface="Arial"/>
              </a:rPr>
              <a:t>(Structural)</a:t>
            </a:r>
            <a:r>
              <a:rPr lang="en-US" sz="1800" dirty="0">
                <a:solidFill>
                  <a:schemeClr val="dk1"/>
                </a:solidFill>
                <a:latin typeface="Open Sans"/>
                <a:sym typeface="Arial"/>
              </a:rPr>
              <a:t> </a:t>
            </a:r>
            <a:endParaRPr sz="1800" dirty="0">
              <a:latin typeface="Open Sans"/>
            </a:endParaRPr>
          </a:p>
          <a:p>
            <a:pPr marL="514350" marR="0" lvl="0" indent="-514350" algn="just"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Concrete missing from inside rebar cage (empty basket) </a:t>
            </a:r>
            <a:r>
              <a:rPr lang="en-US" sz="1800" dirty="0">
                <a:solidFill>
                  <a:srgbClr val="FF0000"/>
                </a:solidFill>
                <a:latin typeface="Open Sans"/>
                <a:sym typeface="Arial"/>
              </a:rPr>
              <a:t>(Structural)</a:t>
            </a:r>
            <a:r>
              <a:rPr lang="en-US" sz="1800" dirty="0">
                <a:solidFill>
                  <a:schemeClr val="dk1"/>
                </a:solidFill>
                <a:latin typeface="Open Sans"/>
                <a:sym typeface="Arial"/>
              </a:rPr>
              <a:t> </a:t>
            </a:r>
            <a:endParaRPr sz="1800" dirty="0">
              <a:latin typeface="Open Sans"/>
            </a:endParaRPr>
          </a:p>
          <a:p>
            <a:pPr marL="514350" marR="0" lvl="0" indent="-514350" algn="just"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Badly cracked in-fill walls of un-reinforced masonry </a:t>
            </a:r>
            <a:r>
              <a:rPr lang="en-US" sz="1800" dirty="0">
                <a:solidFill>
                  <a:srgbClr val="FF0000"/>
                </a:solidFill>
                <a:latin typeface="Open Sans"/>
                <a:sym typeface="Arial"/>
              </a:rPr>
              <a:t>(Non-Structural) </a:t>
            </a:r>
            <a:endParaRPr sz="1800" dirty="0">
              <a:latin typeface="Open Sans"/>
            </a:endParaRPr>
          </a:p>
          <a:p>
            <a:pPr marL="514350" marR="0" lvl="0" indent="-514350" algn="just"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Loose signs or wall panels and ornaments may fall </a:t>
            </a:r>
            <a:r>
              <a:rPr lang="en-US" sz="1800" dirty="0">
                <a:solidFill>
                  <a:srgbClr val="FF0000"/>
                </a:solidFill>
                <a:latin typeface="Open Sans"/>
                <a:sym typeface="Arial"/>
              </a:rPr>
              <a:t>(Non-Structural) </a:t>
            </a:r>
            <a:endParaRPr sz="1800" dirty="0">
              <a:latin typeface="Open Sans"/>
            </a:endParaRPr>
          </a:p>
          <a:p>
            <a:pPr marL="514350" marR="0" lvl="0" indent="-514350" algn="just"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Loose H.V.A.C. equipment and/or water tank </a:t>
            </a:r>
            <a:r>
              <a:rPr lang="en-US" sz="1800" dirty="0">
                <a:solidFill>
                  <a:srgbClr val="FF0000"/>
                </a:solidFill>
                <a:latin typeface="Open Sans"/>
                <a:sym typeface="Arial"/>
              </a:rPr>
              <a:t>(Non Structural)</a:t>
            </a:r>
            <a:r>
              <a:rPr lang="en-US" sz="1800" dirty="0">
                <a:solidFill>
                  <a:schemeClr val="dk1"/>
                </a:solidFill>
                <a:latin typeface="Open Sans"/>
                <a:sym typeface="Arial"/>
              </a:rPr>
              <a:t> </a:t>
            </a:r>
            <a:endParaRPr sz="1800" dirty="0">
              <a:latin typeface="Open Sans"/>
            </a:endParaRPr>
          </a:p>
          <a:p>
            <a:pPr marL="514350" marR="0" lvl="0" indent="-514350" algn="just"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Broken electrical lines </a:t>
            </a:r>
            <a:r>
              <a:rPr lang="en-US" sz="1800" dirty="0">
                <a:solidFill>
                  <a:srgbClr val="FF0000"/>
                </a:solidFill>
                <a:latin typeface="Open Sans"/>
                <a:sym typeface="Arial"/>
              </a:rPr>
              <a:t>(Non-Structural)</a:t>
            </a:r>
            <a:endParaRPr sz="1800" dirty="0">
              <a:solidFill>
                <a:srgbClr val="FF0000"/>
              </a:solidFill>
              <a:latin typeface="Open Sans"/>
              <a:sym typeface="Arial"/>
            </a:endParaRPr>
          </a:p>
        </p:txBody>
      </p:sp>
      <p:pic>
        <p:nvPicPr>
          <p:cNvPr id="2" name="Picture 1">
            <a:extLst>
              <a:ext uri="{FF2B5EF4-FFF2-40B4-BE49-F238E27FC236}">
                <a16:creationId xmlns:a16="http://schemas.microsoft.com/office/drawing/2014/main" id="{1F8CBE44-22F6-9C71-05ED-21B8B7CCD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476;p53"/>
          <p:cNvSpPr txBox="1"/>
          <p:nvPr/>
        </p:nvSpPr>
        <p:spPr>
          <a:xfrm>
            <a:off x="215673" y="1559642"/>
            <a:ext cx="4790894" cy="5016718"/>
          </a:xfrm>
          <a:prstGeom prst="rect">
            <a:avLst/>
          </a:prstGeom>
          <a:solidFill>
            <a:schemeClr val="bg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dirty="0">
                <a:solidFill>
                  <a:srgbClr val="FF0000"/>
                </a:solidFill>
                <a:latin typeface="Open Sans"/>
                <a:sym typeface="Arial"/>
              </a:rPr>
              <a:t>IDENTIFY THE FAILURE TYPES ABOVE AND WHETHER THEY ARE STRUCTURAL OR NON-STRUCTURAL</a:t>
            </a:r>
            <a:endParaRPr lang="en-US" dirty="0">
              <a:solidFill>
                <a:srgbClr val="FF0000"/>
              </a:solidFill>
              <a:latin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5"/>
          <p:cNvSpPr txBox="1">
            <a:spLocks noGrp="1"/>
          </p:cNvSpPr>
          <p:nvPr>
            <p:ph type="title"/>
          </p:nvPr>
        </p:nvSpPr>
        <p:spPr>
          <a:xfrm>
            <a:off x="1390893" y="1814615"/>
            <a:ext cx="2913198"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REVIEW</a:t>
            </a:r>
            <a:r>
              <a:rPr lang="en-US" dirty="0">
                <a:solidFill>
                  <a:srgbClr val="FF0000"/>
                </a:solidFill>
                <a:latin typeface="Open Sans"/>
              </a:rPr>
              <a:t> </a:t>
            </a:r>
          </a:p>
        </p:txBody>
      </p:sp>
      <p:sp>
        <p:nvSpPr>
          <p:cNvPr id="489" name="Google Shape;489;p55"/>
          <p:cNvSpPr txBox="1">
            <a:spLocks noGrp="1"/>
          </p:cNvSpPr>
          <p:nvPr>
            <p:ph type="body" idx="1"/>
          </p:nvPr>
        </p:nvSpPr>
        <p:spPr>
          <a:xfrm>
            <a:off x="5891644" y="1844824"/>
            <a:ext cx="6229239" cy="452596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dirty="0">
                <a:latin typeface="Open Sans"/>
                <a:ea typeface="Arial"/>
                <a:cs typeface="Arial"/>
                <a:sym typeface="Arial"/>
              </a:rPr>
              <a:t>Define construction materials and classify them by their composition types and uses. </a:t>
            </a:r>
            <a:endParaRPr dirty="0">
              <a:latin typeface="Open Sans"/>
            </a:endParaRPr>
          </a:p>
          <a:p>
            <a:pPr marL="0" lvl="0" indent="0" algn="just" rtl="0">
              <a:lnSpc>
                <a:spcPct val="90000"/>
              </a:lnSpc>
              <a:spcBef>
                <a:spcPts val="1000"/>
              </a:spcBef>
              <a:spcAft>
                <a:spcPts val="0"/>
              </a:spcAft>
              <a:buClr>
                <a:schemeClr val="dk1"/>
              </a:buClr>
              <a:buSzPct val="100000"/>
              <a:buNone/>
            </a:pPr>
            <a:endParaRPr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dirty="0">
                <a:latin typeface="Open Sans"/>
                <a:ea typeface="Arial"/>
                <a:cs typeface="Arial"/>
                <a:sym typeface="Arial"/>
              </a:rPr>
              <a:t>List and describe three forces that can affect construction materials </a:t>
            </a:r>
            <a:endParaRPr dirty="0">
              <a:latin typeface="Open Sans"/>
            </a:endParaRPr>
          </a:p>
          <a:p>
            <a:pPr marL="0" lvl="0" indent="0" algn="just" rtl="0">
              <a:lnSpc>
                <a:spcPct val="90000"/>
              </a:lnSpc>
              <a:spcBef>
                <a:spcPts val="1000"/>
              </a:spcBef>
              <a:spcAft>
                <a:spcPts val="0"/>
              </a:spcAft>
              <a:buClr>
                <a:schemeClr val="dk1"/>
              </a:buClr>
              <a:buSzPct val="100000"/>
              <a:buNone/>
            </a:pPr>
            <a:endParaRPr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dirty="0">
                <a:latin typeface="Open Sans"/>
                <a:ea typeface="Arial"/>
                <a:cs typeface="Arial"/>
                <a:sym typeface="Arial"/>
              </a:rPr>
              <a:t>List three properties of each material: concrete, steel and wood. </a:t>
            </a:r>
            <a:endParaRPr dirty="0">
              <a:latin typeface="Open Sans"/>
            </a:endParaRPr>
          </a:p>
          <a:p>
            <a:pPr marL="0" lvl="0" indent="0" algn="just" rtl="0">
              <a:lnSpc>
                <a:spcPct val="90000"/>
              </a:lnSpc>
              <a:spcBef>
                <a:spcPts val="1000"/>
              </a:spcBef>
              <a:spcAft>
                <a:spcPts val="0"/>
              </a:spcAft>
              <a:buClr>
                <a:schemeClr val="dk1"/>
              </a:buClr>
              <a:buSzPct val="100000"/>
              <a:buNone/>
            </a:pPr>
            <a:endParaRPr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dirty="0">
                <a:latin typeface="Open Sans"/>
                <a:ea typeface="Arial"/>
                <a:cs typeface="Arial"/>
                <a:sym typeface="Arial"/>
              </a:rPr>
              <a:t>Describe two methods of construction. </a:t>
            </a:r>
            <a:endParaRPr dirty="0">
              <a:latin typeface="Open Sans"/>
            </a:endParaRPr>
          </a:p>
          <a:p>
            <a:pPr marL="0" lvl="0" indent="0" algn="just" rtl="0">
              <a:lnSpc>
                <a:spcPct val="90000"/>
              </a:lnSpc>
              <a:spcBef>
                <a:spcPts val="1000"/>
              </a:spcBef>
              <a:spcAft>
                <a:spcPts val="0"/>
              </a:spcAft>
              <a:buClr>
                <a:schemeClr val="dk1"/>
              </a:buClr>
              <a:buSzPct val="100000"/>
              <a:buNone/>
            </a:pPr>
            <a:endParaRPr dirty="0">
              <a:latin typeface="Open Sans"/>
              <a:ea typeface="Arial"/>
              <a:cs typeface="Arial"/>
              <a:sym typeface="Arial"/>
            </a:endParaRPr>
          </a:p>
          <a:p>
            <a:pPr marL="228600" lvl="0" indent="-87629" algn="l" rtl="0">
              <a:lnSpc>
                <a:spcPct val="90000"/>
              </a:lnSpc>
              <a:spcBef>
                <a:spcPts val="1000"/>
              </a:spcBef>
              <a:spcAft>
                <a:spcPts val="0"/>
              </a:spcAft>
              <a:buClr>
                <a:schemeClr val="dk1"/>
              </a:buClr>
              <a:buSzPct val="100000"/>
              <a:buFont typeface="Noto Sans Symbols"/>
              <a:buNone/>
            </a:pPr>
            <a:endParaRPr sz="2400" dirty="0"/>
          </a:p>
          <a:p>
            <a:pPr marL="228600" lvl="0" indent="-64135" algn="l" rtl="0">
              <a:lnSpc>
                <a:spcPct val="90000"/>
              </a:lnSpc>
              <a:spcBef>
                <a:spcPts val="1000"/>
              </a:spcBef>
              <a:spcAft>
                <a:spcPts val="0"/>
              </a:spcAft>
              <a:buClr>
                <a:schemeClr val="dk1"/>
              </a:buClr>
              <a:buSzPct val="100000"/>
              <a:buFont typeface="Noto Sans Symbols"/>
              <a:buNone/>
            </a:pPr>
            <a:endParaRPr dirty="0"/>
          </a:p>
        </p:txBody>
      </p:sp>
      <p:sp>
        <p:nvSpPr>
          <p:cNvPr id="490" name="Google Shape;49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491" name="Google Shape;49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492" name="Google Shape;492;p55"/>
          <p:cNvSpPr txBox="1"/>
          <p:nvPr/>
        </p:nvSpPr>
        <p:spPr>
          <a:xfrm>
            <a:off x="697469" y="2679015"/>
            <a:ext cx="4300046"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400" dirty="0">
                <a:solidFill>
                  <a:schemeClr val="dk1"/>
                </a:solidFill>
                <a:latin typeface="Open Sans"/>
                <a:sym typeface="Arial"/>
              </a:rPr>
              <a:t>Upon completing of this lesson, you are be able to :-</a:t>
            </a:r>
            <a:endParaRPr sz="1100" dirty="0">
              <a:latin typeface="Open Sans"/>
            </a:endParaRPr>
          </a:p>
        </p:txBody>
      </p:sp>
      <p:sp>
        <p:nvSpPr>
          <p:cNvPr id="493" name="Google Shape;493;p55"/>
          <p:cNvSpPr/>
          <p:nvPr/>
        </p:nvSpPr>
        <p:spPr>
          <a:xfrm>
            <a:off x="5174160" y="2218783"/>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494" name="Google Shape;494;p55"/>
          <p:cNvSpPr/>
          <p:nvPr/>
        </p:nvSpPr>
        <p:spPr>
          <a:xfrm>
            <a:off x="5159490" y="3509971"/>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495" name="Google Shape;495;p55"/>
          <p:cNvSpPr/>
          <p:nvPr/>
        </p:nvSpPr>
        <p:spPr>
          <a:xfrm>
            <a:off x="5159490" y="4603201"/>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sp>
        <p:nvSpPr>
          <p:cNvPr id="496" name="Google Shape;496;p55"/>
          <p:cNvSpPr/>
          <p:nvPr/>
        </p:nvSpPr>
        <p:spPr>
          <a:xfrm>
            <a:off x="5213546" y="5559516"/>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pic>
        <p:nvPicPr>
          <p:cNvPr id="2" name="Picture 1">
            <a:extLst>
              <a:ext uri="{FF2B5EF4-FFF2-40B4-BE49-F238E27FC236}">
                <a16:creationId xmlns:a16="http://schemas.microsoft.com/office/drawing/2014/main" id="{42A81ECA-8F73-0C53-3BB1-78BFD6B8B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6"/>
          <p:cNvSpPr txBox="1">
            <a:spLocks noGrp="1"/>
          </p:cNvSpPr>
          <p:nvPr>
            <p:ph type="body" idx="1"/>
          </p:nvPr>
        </p:nvSpPr>
        <p:spPr>
          <a:xfrm>
            <a:off x="5443066" y="998112"/>
            <a:ext cx="5420433" cy="5859888"/>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00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List four types of structures.</a:t>
            </a:r>
            <a:endParaRPr sz="5100" dirty="0">
              <a:latin typeface="Open Sans"/>
            </a:endParaRPr>
          </a:p>
          <a:p>
            <a:pPr marL="0" lvl="0" indent="0" algn="just" rtl="0">
              <a:lnSpc>
                <a:spcPct val="90000"/>
              </a:lnSpc>
              <a:spcBef>
                <a:spcPts val="1000"/>
              </a:spcBef>
              <a:spcAft>
                <a:spcPts val="0"/>
              </a:spcAft>
              <a:buClr>
                <a:schemeClr val="dk1"/>
              </a:buClr>
              <a:buSzPct val="100000"/>
              <a:buNone/>
            </a:pPr>
            <a:endParaRPr sz="5100"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List at least three characteristics of a building in each of the following four categories: </a:t>
            </a:r>
            <a:endParaRPr sz="5100" dirty="0">
              <a:latin typeface="Open Sans"/>
            </a:endParaRPr>
          </a:p>
          <a:p>
            <a:pPr marL="0" lvl="0" indent="0" algn="just"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 General </a:t>
            </a:r>
            <a:endParaRPr sz="5100" dirty="0">
              <a:latin typeface="Open Sans"/>
            </a:endParaRPr>
          </a:p>
          <a:p>
            <a:pPr marL="0" lvl="0" indent="0" algn="just"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 Architecture </a:t>
            </a:r>
            <a:endParaRPr sz="5100" dirty="0">
              <a:latin typeface="Open Sans"/>
            </a:endParaRPr>
          </a:p>
          <a:p>
            <a:pPr marL="0" lvl="0" indent="0" algn="just"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 Structural elements </a:t>
            </a:r>
            <a:endParaRPr sz="5100" dirty="0">
              <a:latin typeface="Open Sans"/>
            </a:endParaRPr>
          </a:p>
          <a:p>
            <a:pPr marL="0" lvl="0" indent="0" algn="just"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 Non-structural elements </a:t>
            </a:r>
            <a:endParaRPr sz="5100" dirty="0">
              <a:latin typeface="Open Sans"/>
            </a:endParaRPr>
          </a:p>
          <a:p>
            <a:pPr marL="0" lvl="0" indent="0" algn="just" rtl="0">
              <a:lnSpc>
                <a:spcPct val="90000"/>
              </a:lnSpc>
              <a:spcBef>
                <a:spcPts val="1000"/>
              </a:spcBef>
              <a:spcAft>
                <a:spcPts val="0"/>
              </a:spcAft>
              <a:buClr>
                <a:schemeClr val="dk1"/>
              </a:buClr>
              <a:buSzPct val="100000"/>
              <a:buNone/>
            </a:pPr>
            <a:endParaRPr sz="5100"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List and describe two types of damage in a structure and their potential resulting failures. </a:t>
            </a:r>
            <a:endParaRPr sz="5100" dirty="0">
              <a:latin typeface="Open Sans"/>
            </a:endParaRPr>
          </a:p>
          <a:p>
            <a:pPr marL="0" lvl="0" indent="0" algn="just" rtl="0">
              <a:lnSpc>
                <a:spcPct val="90000"/>
              </a:lnSpc>
              <a:spcBef>
                <a:spcPts val="1000"/>
              </a:spcBef>
              <a:spcAft>
                <a:spcPts val="0"/>
              </a:spcAft>
              <a:buClr>
                <a:schemeClr val="dk1"/>
              </a:buClr>
              <a:buSzPct val="100000"/>
              <a:buNone/>
            </a:pPr>
            <a:endParaRPr sz="5100" dirty="0">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Name and describe the four basi</a:t>
            </a:r>
            <a:r>
              <a:rPr lang="en-US" sz="4600" dirty="0">
                <a:latin typeface="Arial"/>
                <a:ea typeface="Arial"/>
                <a:cs typeface="Arial"/>
                <a:sym typeface="Arial"/>
              </a:rPr>
              <a:t>c collapse patterns.</a:t>
            </a:r>
            <a:endParaRPr dirty="0"/>
          </a:p>
        </p:txBody>
      </p:sp>
      <p:sp>
        <p:nvSpPr>
          <p:cNvPr id="502" name="Google Shape;50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503" name="Google Shape;50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504" name="Google Shape;504;p56"/>
          <p:cNvSpPr/>
          <p:nvPr/>
        </p:nvSpPr>
        <p:spPr>
          <a:xfrm>
            <a:off x="4533620" y="1150079"/>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dirty="0">
              <a:solidFill>
                <a:srgbClr val="C00000"/>
              </a:solidFill>
              <a:latin typeface="Arial"/>
              <a:ea typeface="Arial"/>
              <a:cs typeface="Arial"/>
              <a:sym typeface="Arial"/>
            </a:endParaRPr>
          </a:p>
        </p:txBody>
      </p:sp>
      <p:sp>
        <p:nvSpPr>
          <p:cNvPr id="505" name="Google Shape;505;p56"/>
          <p:cNvSpPr/>
          <p:nvPr/>
        </p:nvSpPr>
        <p:spPr>
          <a:xfrm>
            <a:off x="4521626" y="1946852"/>
            <a:ext cx="641416" cy="599925"/>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6</a:t>
            </a:r>
            <a:endParaRPr sz="4000" b="1" dirty="0">
              <a:solidFill>
                <a:srgbClr val="C00000"/>
              </a:solidFill>
              <a:latin typeface="Arial"/>
              <a:ea typeface="Arial"/>
              <a:cs typeface="Arial"/>
              <a:sym typeface="Arial"/>
            </a:endParaRPr>
          </a:p>
        </p:txBody>
      </p:sp>
      <p:sp>
        <p:nvSpPr>
          <p:cNvPr id="506" name="Google Shape;506;p56"/>
          <p:cNvSpPr/>
          <p:nvPr/>
        </p:nvSpPr>
        <p:spPr>
          <a:xfrm>
            <a:off x="4559539" y="4769906"/>
            <a:ext cx="628080" cy="599925"/>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7</a:t>
            </a:r>
            <a:endParaRPr sz="4000" b="1" dirty="0">
              <a:solidFill>
                <a:srgbClr val="C00000"/>
              </a:solidFill>
              <a:latin typeface="Arial"/>
              <a:ea typeface="Arial"/>
              <a:cs typeface="Arial"/>
              <a:sym typeface="Arial"/>
            </a:endParaRPr>
          </a:p>
        </p:txBody>
      </p:sp>
      <p:sp>
        <p:nvSpPr>
          <p:cNvPr id="507" name="Google Shape;507;p56"/>
          <p:cNvSpPr/>
          <p:nvPr/>
        </p:nvSpPr>
        <p:spPr>
          <a:xfrm>
            <a:off x="4559539" y="6056387"/>
            <a:ext cx="628080" cy="599925"/>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8</a:t>
            </a:r>
            <a:endParaRPr sz="4000" b="1" dirty="0">
              <a:solidFill>
                <a:srgbClr val="C00000"/>
              </a:solidFill>
              <a:latin typeface="Arial"/>
              <a:ea typeface="Arial"/>
              <a:cs typeface="Arial"/>
              <a:sym typeface="Arial"/>
            </a:endParaRPr>
          </a:p>
        </p:txBody>
      </p:sp>
      <p:pic>
        <p:nvPicPr>
          <p:cNvPr id="2" name="Picture 1">
            <a:extLst>
              <a:ext uri="{FF2B5EF4-FFF2-40B4-BE49-F238E27FC236}">
                <a16:creationId xmlns:a16="http://schemas.microsoft.com/office/drawing/2014/main" id="{E11CC8EF-E3A5-2F67-F2BA-7202361CC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668458A7-2BFC-50BF-9188-6926D795B37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001" r="23999"/>
          <a:stretch/>
        </p:blipFill>
        <p:spPr bwMode="auto">
          <a:xfrm>
            <a:off x="10888235" y="101715"/>
            <a:ext cx="1188719" cy="91659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488;p55"/>
          <p:cNvSpPr txBox="1">
            <a:spLocks noGrp="1"/>
          </p:cNvSpPr>
          <p:nvPr>
            <p:ph type="title"/>
          </p:nvPr>
        </p:nvSpPr>
        <p:spPr>
          <a:xfrm>
            <a:off x="1288683" y="1130925"/>
            <a:ext cx="2913198"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REVIEW</a:t>
            </a:r>
            <a:r>
              <a:rPr lang="en-US" dirty="0">
                <a:solidFill>
                  <a:srgbClr val="FF0000"/>
                </a:solidFill>
                <a:latin typeface="Open Sans"/>
              </a:rPr>
              <a:t> </a:t>
            </a:r>
          </a:p>
        </p:txBody>
      </p:sp>
      <p:sp>
        <p:nvSpPr>
          <p:cNvPr id="12" name="Google Shape;492;p55"/>
          <p:cNvSpPr txBox="1"/>
          <p:nvPr/>
        </p:nvSpPr>
        <p:spPr>
          <a:xfrm>
            <a:off x="93857" y="1995325"/>
            <a:ext cx="4300046"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400" dirty="0">
                <a:solidFill>
                  <a:schemeClr val="dk1"/>
                </a:solidFill>
                <a:latin typeface="Open Sans"/>
                <a:sym typeface="Arial"/>
              </a:rPr>
              <a:t>Upon completing of this lesson, you are be able to :-</a:t>
            </a:r>
            <a:endParaRPr sz="1100" dirty="0">
              <a:latin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Placeholder 2"/>
          <p:cNvSpPr>
            <a:spLocks noGrp="1"/>
          </p:cNvSpPr>
          <p:nvPr>
            <p:ph idx="1"/>
          </p:nvPr>
        </p:nvSpPr>
        <p:spPr>
          <a:xfrm>
            <a:off x="0" y="-76200"/>
            <a:ext cx="12192000" cy="6934200"/>
          </a:xfrm>
          <a:solidFill>
            <a:schemeClr val="bg1"/>
          </a:solidFill>
        </p:spPr>
        <p:txBody>
          <a:bodyPr/>
          <a:lstStyle/>
          <a:p>
            <a:pPr marL="114300" indent="0" eaLnBrk="1" hangingPunct="1">
              <a:buFontTx/>
              <a:buNone/>
            </a:pPr>
            <a:r>
              <a:rPr lang="en-US" altLang="en-US" sz="9600" dirty="0"/>
              <a:t>   </a:t>
            </a:r>
          </a:p>
          <a:p>
            <a:pPr marL="114300" indent="0" eaLnBrk="1" hangingPunct="1">
              <a:buFontTx/>
              <a:buNone/>
            </a:pPr>
            <a:r>
              <a:rPr lang="en-US" altLang="en-US" sz="9600" dirty="0"/>
              <a:t>             </a:t>
            </a:r>
            <a:r>
              <a:rPr lang="en-US" altLang="en-US" sz="4400" dirty="0">
                <a:solidFill>
                  <a:srgbClr val="FF0000"/>
                </a:solidFill>
              </a:rPr>
              <a:t>ANY QUESTIONS?</a:t>
            </a:r>
            <a:endParaRPr lang="en-IN" altLang="en-US" sz="5400" dirty="0">
              <a:solidFill>
                <a:srgbClr val="FF0000"/>
              </a:solidFill>
            </a:endParaRPr>
          </a:p>
        </p:txBody>
      </p:sp>
      <p:sp>
        <p:nvSpPr>
          <p:cNvPr id="130051"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203863D-2D4F-4564-B569-84B3CBDC8977}" type="slidenum">
              <a:rPr lang="en-US" altLang="en-US" sz="1400" smtClean="0">
                <a:latin typeface="Arial" panose="020B0604020202020204" pitchFamily="34" charset="0"/>
              </a:rPr>
              <a:pPr>
                <a:lnSpc>
                  <a:spcPct val="100000"/>
                </a:lnSpc>
                <a:spcBef>
                  <a:spcPct val="0"/>
                </a:spcBef>
                <a:buFontTx/>
                <a:buNone/>
              </a:pPr>
              <a:t>43</a:t>
            </a:fld>
            <a:endParaRPr lang="en-US" altLang="en-US" sz="1400">
              <a:latin typeface="Arial" panose="020B0604020202020204" pitchFamily="34" charset="0"/>
            </a:endParaRPr>
          </a:p>
        </p:txBody>
      </p:sp>
      <p:pic>
        <p:nvPicPr>
          <p:cNvPr id="4" name="Picture 3">
            <a:extLst>
              <a:ext uri="{FF2B5EF4-FFF2-40B4-BE49-F238E27FC236}">
                <a16:creationId xmlns:a16="http://schemas.microsoft.com/office/drawing/2014/main" id="{E11CC8EF-E3A5-2F67-F2BA-7202361CC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9533" y="55563"/>
            <a:ext cx="1253730" cy="92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678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ounded Rectangle"/>
          <p:cNvSpPr>
            <a:spLocks noChangeArrowheads="1"/>
          </p:cNvSpPr>
          <p:nvPr/>
        </p:nvSpPr>
        <p:spPr bwMode="auto">
          <a:xfrm>
            <a:off x="4548188" y="-14288"/>
            <a:ext cx="7694612" cy="6943726"/>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latin typeface="Open Sans"/>
            </a:endParaRPr>
          </a:p>
        </p:txBody>
      </p:sp>
      <p:sp>
        <p:nvSpPr>
          <p:cNvPr id="131075" name="Duties of…"/>
          <p:cNvSpPr txBox="1">
            <a:spLocks noChangeArrowheads="1"/>
          </p:cNvSpPr>
          <p:nvPr/>
        </p:nvSpPr>
        <p:spPr bwMode="auto">
          <a:xfrm>
            <a:off x="339725" y="3230563"/>
            <a:ext cx="37242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000" b="1">
                <a:solidFill>
                  <a:srgbClr val="FF0000"/>
                </a:solidFill>
                <a:latin typeface="Open Sans"/>
              </a:rPr>
              <a:t>THANK YOU </a:t>
            </a:r>
            <a:r>
              <a:rPr lang="en-US" altLang="en-US" sz="4000">
                <a:solidFill>
                  <a:srgbClr val="FF0000"/>
                </a:solidFill>
                <a:latin typeface="Open Sans"/>
              </a:rPr>
              <a:t> </a:t>
            </a:r>
          </a:p>
        </p:txBody>
      </p:sp>
      <p:sp>
        <p:nvSpPr>
          <p:cNvPr id="131076" name="Ensure your safety and the safety of your crew, the patient, and bystanders…"/>
          <p:cNvSpPr txBox="1">
            <a:spLocks noChangeArrowheads="1"/>
          </p:cNvSpPr>
          <p:nvPr/>
        </p:nvSpPr>
        <p:spPr bwMode="auto">
          <a:xfrm>
            <a:off x="5005388" y="1311275"/>
            <a:ext cx="6781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Clr>
                <a:srgbClr val="000000"/>
              </a:buClr>
              <a:buSzPts val="3200"/>
              <a:buFont typeface="Noto Sans Symbols"/>
              <a:buChar char="▪"/>
            </a:pPr>
            <a:endParaRPr lang="en-US" altLang="en-US" sz="2400">
              <a:solidFill>
                <a:srgbClr val="000000"/>
              </a:solidFill>
              <a:latin typeface="Open Sans"/>
              <a:cs typeface="Times New Roman" panose="02020603050405020304" pitchFamily="18" charset="0"/>
            </a:endParaRPr>
          </a:p>
        </p:txBody>
      </p:sp>
      <p:pic>
        <p:nvPicPr>
          <p:cNvPr id="1310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407150"/>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5388" y="6378575"/>
            <a:ext cx="17494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2575" y="1327150"/>
            <a:ext cx="5659438"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207125"/>
            <a:ext cx="4548188" cy="6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13108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11CC8EF-E3A5-2F67-F2BA-7202361CC7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34CA96A-DBE4-90D4-F8B7-34DFA0DBB891}"/>
              </a:ext>
            </a:extLst>
          </p:cNvPr>
          <p:cNvPicPr>
            <a:picLocks noChangeAspect="1"/>
          </p:cNvPicPr>
          <p:nvPr/>
        </p:nvPicPr>
        <p:blipFill>
          <a:blip r:embed="rId7"/>
          <a:stretch>
            <a:fillRect/>
          </a:stretch>
        </p:blipFill>
        <p:spPr>
          <a:xfrm>
            <a:off x="5362575" y="1203356"/>
            <a:ext cx="5739388" cy="5349050"/>
          </a:xfrm>
          <a:prstGeom prst="rect">
            <a:avLst/>
          </a:prstGeom>
          <a:noFill/>
          <a:ln>
            <a:noFill/>
          </a:ln>
        </p:spPr>
      </p:pic>
    </p:spTree>
    <p:extLst>
      <p:ext uri="{BB962C8B-B14F-4D97-AF65-F5344CB8AC3E}">
        <p14:creationId xmlns:p14="http://schemas.microsoft.com/office/powerpoint/2010/main" val="289250975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51" name="Google Shape;15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52" name="Google Shape;152;p19"/>
          <p:cNvSpPr txBox="1"/>
          <p:nvPr/>
        </p:nvSpPr>
        <p:spPr>
          <a:xfrm>
            <a:off x="1158440" y="2287578"/>
            <a:ext cx="4527136"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Open Sans"/>
              </a:rPr>
              <a:t>CLASSIFICATION BY COMPOSITION</a:t>
            </a:r>
          </a:p>
        </p:txBody>
      </p:sp>
      <p:sp>
        <p:nvSpPr>
          <p:cNvPr id="153" name="Google Shape;153;p19"/>
          <p:cNvSpPr txBox="1"/>
          <p:nvPr/>
        </p:nvSpPr>
        <p:spPr>
          <a:xfrm>
            <a:off x="6475288" y="1595061"/>
            <a:ext cx="5716712" cy="526293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Stone:</a:t>
            </a:r>
            <a:r>
              <a:rPr lang="en-US" sz="2400" dirty="0">
                <a:solidFill>
                  <a:schemeClr val="dk1"/>
                </a:solidFill>
                <a:latin typeface="Open Sans"/>
                <a:sym typeface="Arial"/>
              </a:rPr>
              <a:t> Marble, granite, slate. </a:t>
            </a:r>
            <a:endParaRPr sz="2400" dirty="0">
              <a:latin typeface="Open Sans"/>
            </a:endParaRPr>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latin typeface="Open Sans"/>
              <a:sym typeface="Arial"/>
            </a:endParaRPr>
          </a:p>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Organic materials:</a:t>
            </a:r>
            <a:r>
              <a:rPr lang="en-US" sz="2400" dirty="0">
                <a:solidFill>
                  <a:srgbClr val="FF0000"/>
                </a:solidFill>
                <a:latin typeface="Open Sans"/>
                <a:sym typeface="Arial"/>
              </a:rPr>
              <a:t> </a:t>
            </a:r>
            <a:r>
              <a:rPr lang="en-US" sz="2400" dirty="0">
                <a:solidFill>
                  <a:schemeClr val="dk1"/>
                </a:solidFill>
                <a:latin typeface="Open Sans"/>
                <a:sym typeface="Arial"/>
              </a:rPr>
              <a:t>Wood, plywood,     </a:t>
            </a:r>
          </a:p>
          <a:p>
            <a:pPr marR="0" lvl="0" algn="just" rtl="0">
              <a:spcBef>
                <a:spcPts val="0"/>
              </a:spcBef>
              <a:spcAft>
                <a:spcPts val="0"/>
              </a:spcAft>
              <a:buClr>
                <a:srgbClr val="FF0000"/>
              </a:buClr>
              <a:buSzPts val="3200"/>
            </a:pPr>
            <a:r>
              <a:rPr lang="en-US" sz="2400" dirty="0">
                <a:solidFill>
                  <a:schemeClr val="dk1"/>
                </a:solidFill>
                <a:latin typeface="Open Sans"/>
              </a:rPr>
              <a:t>                                      </a:t>
            </a:r>
            <a:r>
              <a:rPr lang="en-US" sz="2400" dirty="0">
                <a:solidFill>
                  <a:schemeClr val="dk1"/>
                </a:solidFill>
                <a:latin typeface="Open Sans"/>
                <a:sym typeface="Arial"/>
              </a:rPr>
              <a:t>paper, particleboard</a:t>
            </a:r>
            <a:endParaRPr sz="2400" dirty="0">
              <a:latin typeface="Open Sans"/>
            </a:endParaRPr>
          </a:p>
          <a:p>
            <a:pPr marL="0" marR="0" lvl="0" indent="0" algn="just" rtl="0">
              <a:spcBef>
                <a:spcPts val="0"/>
              </a:spcBef>
              <a:spcAft>
                <a:spcPts val="0"/>
              </a:spcAft>
              <a:buNone/>
            </a:pPr>
            <a:r>
              <a:rPr lang="en-US" sz="2400" dirty="0">
                <a:solidFill>
                  <a:schemeClr val="dk1"/>
                </a:solidFill>
                <a:latin typeface="Open Sans"/>
                <a:sym typeface="Arial"/>
              </a:rPr>
              <a:t> </a:t>
            </a:r>
            <a:endParaRPr sz="2400" dirty="0">
              <a:latin typeface="Open Sans"/>
            </a:endParaRPr>
          </a:p>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Metal:</a:t>
            </a:r>
            <a:r>
              <a:rPr lang="en-US" sz="2400" dirty="0">
                <a:solidFill>
                  <a:schemeClr val="dk1"/>
                </a:solidFill>
                <a:latin typeface="Open Sans"/>
                <a:sym typeface="Arial"/>
              </a:rPr>
              <a:t> iron, steel, </a:t>
            </a:r>
            <a:r>
              <a:rPr lang="en-US" sz="2400" dirty="0" err="1">
                <a:solidFill>
                  <a:schemeClr val="dk1"/>
                </a:solidFill>
                <a:latin typeface="Open Sans"/>
                <a:sym typeface="Arial"/>
              </a:rPr>
              <a:t>aluminium</a:t>
            </a:r>
            <a:r>
              <a:rPr lang="en-US" sz="2400" dirty="0">
                <a:solidFill>
                  <a:schemeClr val="dk1"/>
                </a:solidFill>
                <a:latin typeface="Open Sans"/>
                <a:sym typeface="Arial"/>
              </a:rPr>
              <a:t>. </a:t>
            </a:r>
            <a:endParaRPr sz="2400" dirty="0">
              <a:latin typeface="Open Sans"/>
            </a:endParaRPr>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latin typeface="Open Sans"/>
              <a:sym typeface="Arial"/>
            </a:endParaRPr>
          </a:p>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Conglomerates:</a:t>
            </a:r>
            <a:r>
              <a:rPr lang="en-US" sz="2400" dirty="0">
                <a:solidFill>
                  <a:schemeClr val="dk1"/>
                </a:solidFill>
                <a:latin typeface="Open Sans"/>
                <a:sym typeface="Arial"/>
              </a:rPr>
              <a:t> concrete, plaster, </a:t>
            </a:r>
            <a:endParaRPr sz="2400" dirty="0">
              <a:latin typeface="Open Sans"/>
            </a:endParaRPr>
          </a:p>
          <a:p>
            <a:pPr marL="0" marR="0" lvl="0" indent="0" algn="just" rtl="0">
              <a:spcBef>
                <a:spcPts val="0"/>
              </a:spcBef>
              <a:spcAft>
                <a:spcPts val="0"/>
              </a:spcAft>
              <a:buNone/>
            </a:pPr>
            <a:r>
              <a:rPr lang="en-US" sz="2400" dirty="0">
                <a:solidFill>
                  <a:schemeClr val="dk1"/>
                </a:solidFill>
                <a:latin typeface="Open Sans"/>
                <a:sym typeface="Arial"/>
              </a:rPr>
              <a:t>                                         adobe, clay</a:t>
            </a:r>
            <a:endParaRPr sz="2400" dirty="0">
              <a:latin typeface="Open Sans"/>
            </a:endParaRPr>
          </a:p>
          <a:p>
            <a:pPr marL="0" marR="0" lvl="0" indent="0" algn="just" rtl="0">
              <a:spcBef>
                <a:spcPts val="0"/>
              </a:spcBef>
              <a:spcAft>
                <a:spcPts val="0"/>
              </a:spcAft>
              <a:buNone/>
            </a:pPr>
            <a:endParaRPr sz="3200" dirty="0">
              <a:solidFill>
                <a:schemeClr val="dk1"/>
              </a:solidFill>
              <a:latin typeface="Arial"/>
              <a:ea typeface="Arial"/>
              <a:cs typeface="Arial"/>
              <a:sym typeface="Arial"/>
            </a:endParaRPr>
          </a:p>
          <a:p>
            <a:pPr marL="0" marR="0" lvl="0" indent="0" algn="just" rtl="0">
              <a:spcBef>
                <a:spcPts val="0"/>
              </a:spcBef>
              <a:spcAft>
                <a:spcPts val="0"/>
              </a:spcAft>
              <a:buNone/>
            </a:pPr>
            <a:endParaRPr sz="3200" dirty="0">
              <a:solidFill>
                <a:schemeClr val="dk1"/>
              </a:solidFill>
              <a:latin typeface="Arial"/>
              <a:ea typeface="Arial"/>
              <a:cs typeface="Arial"/>
              <a:sym typeface="Arial"/>
            </a:endParaRPr>
          </a:p>
          <a:p>
            <a:pPr marL="0" marR="0" lvl="0" indent="0" algn="just" rtl="0">
              <a:spcBef>
                <a:spcPts val="0"/>
              </a:spcBef>
              <a:spcAft>
                <a:spcPts val="0"/>
              </a:spcAft>
              <a:buNone/>
            </a:pPr>
            <a:endParaRPr sz="3200" dirty="0">
              <a:solidFill>
                <a:schemeClr val="dk1"/>
              </a:solidFill>
              <a:latin typeface="Arial"/>
              <a:ea typeface="Arial"/>
              <a:cs typeface="Arial"/>
              <a:sym typeface="Arial"/>
            </a:endParaRPr>
          </a:p>
        </p:txBody>
      </p:sp>
      <p:pic>
        <p:nvPicPr>
          <p:cNvPr id="2" name="Picture 2">
            <a:extLst>
              <a:ext uri="{FF2B5EF4-FFF2-40B4-BE49-F238E27FC236}">
                <a16:creationId xmlns:a16="http://schemas.microsoft.com/office/drawing/2014/main" id="{B64CDC85-4C78-6A02-623B-1518261F2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59" name="Google Shape;15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60" name="Google Shape;160;p20"/>
          <p:cNvSpPr txBox="1"/>
          <p:nvPr/>
        </p:nvSpPr>
        <p:spPr>
          <a:xfrm>
            <a:off x="5634246" y="1993312"/>
            <a:ext cx="6442708" cy="2308284"/>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Ceramics:</a:t>
            </a:r>
            <a:r>
              <a:rPr lang="en-US" sz="2400" dirty="0">
                <a:solidFill>
                  <a:schemeClr val="dk1"/>
                </a:solidFill>
                <a:latin typeface="Open Sans"/>
                <a:sym typeface="Arial"/>
              </a:rPr>
              <a:t> Tiles</a:t>
            </a:r>
            <a:endParaRPr sz="2400" dirty="0">
              <a:solidFill>
                <a:schemeClr val="dk1"/>
              </a:solidFill>
              <a:latin typeface="Open Sans"/>
              <a:ea typeface="Calibri"/>
              <a:cs typeface="Calibri"/>
              <a:sym typeface="Calibri"/>
            </a:endParaRPr>
          </a:p>
          <a:p>
            <a:pPr marL="457200" marR="0" lvl="0" indent="-254000" algn="just" rtl="0">
              <a:spcBef>
                <a:spcPts val="0"/>
              </a:spcBef>
              <a:spcAft>
                <a:spcPts val="0"/>
              </a:spcAft>
              <a:buClr>
                <a:schemeClr val="dk1"/>
              </a:buClr>
              <a:buSzPts val="3200"/>
              <a:buFont typeface="Noto Sans Symbols"/>
              <a:buNone/>
            </a:pPr>
            <a:endParaRPr sz="2400" dirty="0">
              <a:solidFill>
                <a:srgbClr val="FF0000"/>
              </a:solidFill>
              <a:latin typeface="Open Sans"/>
              <a:sym typeface="Arial"/>
            </a:endParaRPr>
          </a:p>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Glass:</a:t>
            </a:r>
            <a:r>
              <a:rPr lang="en-US" sz="2400" dirty="0">
                <a:solidFill>
                  <a:schemeClr val="dk1"/>
                </a:solidFill>
                <a:latin typeface="Open Sans"/>
                <a:sym typeface="Arial"/>
              </a:rPr>
              <a:t> windows, glass block </a:t>
            </a:r>
            <a:endParaRPr sz="2400" dirty="0">
              <a:latin typeface="Open Sans"/>
            </a:endParaRPr>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latin typeface="Open Sans"/>
              <a:sym typeface="Arial"/>
            </a:endParaRPr>
          </a:p>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Plastics:</a:t>
            </a:r>
            <a:r>
              <a:rPr lang="en-US" sz="2400" dirty="0">
                <a:solidFill>
                  <a:srgbClr val="FF0000"/>
                </a:solidFill>
                <a:latin typeface="Open Sans"/>
                <a:sym typeface="Arial"/>
              </a:rPr>
              <a:t> </a:t>
            </a:r>
            <a:r>
              <a:rPr lang="en-US" sz="2400" dirty="0">
                <a:solidFill>
                  <a:schemeClr val="dk1"/>
                </a:solidFill>
                <a:latin typeface="Open Sans"/>
                <a:sym typeface="Arial"/>
              </a:rPr>
              <a:t>polyurethane, polyethylene,                 </a:t>
            </a:r>
            <a:endParaRPr sz="2400" dirty="0">
              <a:latin typeface="Open Sans"/>
            </a:endParaRPr>
          </a:p>
          <a:p>
            <a:pPr marL="0" marR="0" lvl="0" indent="0" algn="just" rtl="0">
              <a:spcBef>
                <a:spcPts val="0"/>
              </a:spcBef>
              <a:spcAft>
                <a:spcPts val="0"/>
              </a:spcAft>
              <a:buNone/>
            </a:pPr>
            <a:r>
              <a:rPr lang="en-US" sz="2400" dirty="0">
                <a:solidFill>
                  <a:schemeClr val="dk1"/>
                </a:solidFill>
                <a:latin typeface="Open Sans"/>
                <a:sym typeface="Arial"/>
              </a:rPr>
              <a:t>                       thermosetting  adhesive.      </a:t>
            </a:r>
            <a:endParaRPr sz="2400" dirty="0">
              <a:solidFill>
                <a:schemeClr val="dk1"/>
              </a:solidFill>
              <a:latin typeface="Open Sans"/>
              <a:sym typeface="Arial"/>
            </a:endParaRPr>
          </a:p>
        </p:txBody>
      </p:sp>
      <p:sp>
        <p:nvSpPr>
          <p:cNvPr id="161" name="Google Shape;161;p20"/>
          <p:cNvSpPr txBox="1"/>
          <p:nvPr/>
        </p:nvSpPr>
        <p:spPr>
          <a:xfrm>
            <a:off x="838200" y="2363889"/>
            <a:ext cx="4322618"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CLASSIFICATION BY COMPOSITION</a:t>
            </a:r>
            <a:endParaRPr lang="en-US" dirty="0">
              <a:solidFill>
                <a:srgbClr val="FF0000"/>
              </a:solidFill>
              <a:latin typeface="Open Sans"/>
            </a:endParaRPr>
          </a:p>
        </p:txBody>
      </p:sp>
      <p:pic>
        <p:nvPicPr>
          <p:cNvPr id="2" name="Picture 2">
            <a:extLst>
              <a:ext uri="{FF2B5EF4-FFF2-40B4-BE49-F238E27FC236}">
                <a16:creationId xmlns:a16="http://schemas.microsoft.com/office/drawing/2014/main" id="{454E118F-7189-C47A-FD28-035E33F2F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67" name="Google Shape;1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68" name="Google Shape;168;p21"/>
          <p:cNvSpPr txBox="1"/>
          <p:nvPr/>
        </p:nvSpPr>
        <p:spPr>
          <a:xfrm>
            <a:off x="5618395" y="1897943"/>
            <a:ext cx="6938761" cy="2677616"/>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Structural/load-bearing elements </a:t>
            </a:r>
            <a:endParaRPr sz="2400" dirty="0"/>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Decorative elements and façades or veneer</a:t>
            </a:r>
            <a:endParaRPr sz="2400" dirty="0"/>
          </a:p>
          <a:p>
            <a:pPr marL="0" marR="0" lvl="0" indent="0" algn="just" rtl="0">
              <a:spcBef>
                <a:spcPts val="0"/>
              </a:spcBef>
              <a:spcAft>
                <a:spcPts val="0"/>
              </a:spcAft>
              <a:buNone/>
            </a:pPr>
            <a:r>
              <a:rPr lang="en-US" sz="2400" dirty="0">
                <a:solidFill>
                  <a:schemeClr val="dk1"/>
                </a:solidFill>
                <a:sym typeface="Arial"/>
              </a:rPr>
              <a:t>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Non-structural walls and partitions </a:t>
            </a:r>
            <a:endParaRPr sz="2400" dirty="0"/>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sym typeface="Arial"/>
            </a:endParaRPr>
          </a:p>
          <a:p>
            <a:pPr marL="457200" marR="0" lvl="0" indent="-457200" algn="just" rtl="0">
              <a:spcBef>
                <a:spcPts val="0"/>
              </a:spcBef>
              <a:spcAft>
                <a:spcPts val="0"/>
              </a:spcAft>
              <a:buClr>
                <a:schemeClr val="dk1"/>
              </a:buClr>
              <a:buSzPts val="3200"/>
              <a:buFont typeface="Noto Sans Symbols"/>
              <a:buChar char="▪"/>
            </a:pPr>
            <a:r>
              <a:rPr lang="en-US" sz="2400" b="1" dirty="0">
                <a:solidFill>
                  <a:schemeClr val="dk1"/>
                </a:solidFill>
                <a:sym typeface="Arial"/>
              </a:rPr>
              <a:t>Covering</a:t>
            </a:r>
            <a:r>
              <a:rPr lang="en-US" sz="2400" dirty="0">
                <a:solidFill>
                  <a:schemeClr val="dk1"/>
                </a:solidFill>
                <a:sym typeface="Arial"/>
              </a:rPr>
              <a:t> elements (roofing)</a:t>
            </a:r>
            <a:endParaRPr sz="2400" dirty="0">
              <a:solidFill>
                <a:schemeClr val="dk1"/>
              </a:solidFill>
              <a:sym typeface="Arial"/>
            </a:endParaRPr>
          </a:p>
        </p:txBody>
      </p:sp>
      <p:sp>
        <p:nvSpPr>
          <p:cNvPr id="169" name="Google Shape;169;p21"/>
          <p:cNvSpPr txBox="1"/>
          <p:nvPr/>
        </p:nvSpPr>
        <p:spPr>
          <a:xfrm>
            <a:off x="624720" y="2161712"/>
            <a:ext cx="4276116"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CLASSIFICATION BY USE IN THE STRUCTURE</a:t>
            </a:r>
          </a:p>
        </p:txBody>
      </p:sp>
      <p:pic>
        <p:nvPicPr>
          <p:cNvPr id="2" name="Picture 2">
            <a:extLst>
              <a:ext uri="{FF2B5EF4-FFF2-40B4-BE49-F238E27FC236}">
                <a16:creationId xmlns:a16="http://schemas.microsoft.com/office/drawing/2014/main" id="{52CCC177-BBA7-9D24-F320-9D7A87A34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82" name="Google Shape;182;p22" descr="C:\Users\AzuapNaum\Desktop\april 2017 Nagpur\CONSTRUCTION MATERIALS\photos\bd6b4ba904d21c769b131f22c98ddbd3_tug-of-war-pulling-rope-clipart_1300-693.jpeg"/>
          <p:cNvPicPr preferRelativeResize="0"/>
          <p:nvPr/>
        </p:nvPicPr>
        <p:blipFill rotWithShape="1">
          <a:blip r:embed="rId3">
            <a:alphaModFix/>
          </a:blip>
          <a:srcRect/>
          <a:stretch/>
        </p:blipFill>
        <p:spPr>
          <a:xfrm>
            <a:off x="7746448" y="3650696"/>
            <a:ext cx="2484345" cy="1490537"/>
          </a:xfrm>
          <a:prstGeom prst="rect">
            <a:avLst/>
          </a:prstGeom>
          <a:noFill/>
          <a:ln>
            <a:noFill/>
          </a:ln>
        </p:spPr>
      </p:pic>
      <p:sp>
        <p:nvSpPr>
          <p:cNvPr id="183" name="Google Shape;183;p22"/>
          <p:cNvSpPr/>
          <p:nvPr/>
        </p:nvSpPr>
        <p:spPr>
          <a:xfrm>
            <a:off x="5588251" y="1667119"/>
            <a:ext cx="6603749" cy="2207352"/>
          </a:xfrm>
          <a:prstGeom prst="leftRightArrow">
            <a:avLst>
              <a:gd name="adj1" fmla="val 50000"/>
              <a:gd name="adj2" fmla="val 50000"/>
            </a:avLst>
          </a:prstGeom>
          <a:solidFill>
            <a:srgbClr val="E1EFD8"/>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rgbClr val="FF0000"/>
                </a:solidFill>
                <a:latin typeface="Open Sans"/>
                <a:sym typeface="Arial"/>
              </a:rPr>
              <a:t>           Tension:</a:t>
            </a:r>
            <a:r>
              <a:rPr lang="en-US" sz="2400" dirty="0">
                <a:solidFill>
                  <a:schemeClr val="dk1"/>
                </a:solidFill>
                <a:latin typeface="Open Sans"/>
                <a:sym typeface="Arial"/>
              </a:rPr>
              <a:t> force</a:t>
            </a:r>
            <a:r>
              <a:rPr lang="en-US" sz="2400" b="1" dirty="0">
                <a:solidFill>
                  <a:schemeClr val="dk1"/>
                </a:solidFill>
                <a:latin typeface="Open Sans"/>
                <a:sym typeface="Arial"/>
              </a:rPr>
              <a:t> </a:t>
            </a:r>
            <a:r>
              <a:rPr lang="en-US" sz="2400" dirty="0">
                <a:solidFill>
                  <a:schemeClr val="dk1"/>
                </a:solidFill>
                <a:latin typeface="Open Sans"/>
                <a:sym typeface="Arial"/>
              </a:rPr>
              <a:t>that act to          </a:t>
            </a:r>
            <a:endParaRPr sz="2400" dirty="0">
              <a:latin typeface="Open Sans"/>
            </a:endParaRPr>
          </a:p>
          <a:p>
            <a:pPr marL="0" marR="0" lvl="0" indent="0" algn="l" rtl="0">
              <a:spcBef>
                <a:spcPts val="0"/>
              </a:spcBef>
              <a:spcAft>
                <a:spcPts val="0"/>
              </a:spcAft>
              <a:buClr>
                <a:schemeClr val="dk1"/>
              </a:buClr>
              <a:buSzPts val="3200"/>
              <a:buFont typeface="Arial"/>
              <a:buNone/>
            </a:pPr>
            <a:r>
              <a:rPr lang="en-US" sz="2400" dirty="0">
                <a:solidFill>
                  <a:schemeClr val="dk1"/>
                </a:solidFill>
                <a:latin typeface="Open Sans"/>
                <a:sym typeface="Arial"/>
              </a:rPr>
              <a:t>        </a:t>
            </a:r>
            <a:r>
              <a:rPr lang="en-US" sz="2400" b="1" dirty="0">
                <a:solidFill>
                  <a:schemeClr val="dk1"/>
                </a:solidFill>
                <a:latin typeface="Open Sans"/>
                <a:sym typeface="Arial"/>
              </a:rPr>
              <a:t>elongate</a:t>
            </a:r>
            <a:r>
              <a:rPr lang="en-US" sz="2400" dirty="0">
                <a:solidFill>
                  <a:schemeClr val="dk1"/>
                </a:solidFill>
                <a:latin typeface="Open Sans"/>
                <a:sym typeface="Arial"/>
              </a:rPr>
              <a:t> or stretch a material.</a:t>
            </a:r>
            <a:endParaRPr sz="2400" dirty="0">
              <a:latin typeface="Open Sans"/>
            </a:endParaRPr>
          </a:p>
          <a:p>
            <a:pPr marL="0" marR="0" lvl="0" indent="0" algn="ctr" rtl="0">
              <a:spcBef>
                <a:spcPts val="0"/>
              </a:spcBef>
              <a:spcAft>
                <a:spcPts val="0"/>
              </a:spcAft>
              <a:buNone/>
            </a:pPr>
            <a:endParaRPr sz="2400" dirty="0">
              <a:solidFill>
                <a:schemeClr val="lt1"/>
              </a:solidFill>
              <a:latin typeface="Open Sans"/>
              <a:ea typeface="Calibri"/>
              <a:cs typeface="Calibri"/>
              <a:sym typeface="Calibri"/>
            </a:endParaRPr>
          </a:p>
        </p:txBody>
      </p:sp>
      <p:sp>
        <p:nvSpPr>
          <p:cNvPr id="184" name="Google Shape;184;p22"/>
          <p:cNvSpPr txBox="1"/>
          <p:nvPr/>
        </p:nvSpPr>
        <p:spPr>
          <a:xfrm>
            <a:off x="753677" y="2087681"/>
            <a:ext cx="4225730" cy="2308284"/>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FF0000"/>
                </a:solidFill>
                <a:latin typeface="Open Sans"/>
                <a:sym typeface="Arial"/>
              </a:rPr>
              <a:t>FORCES ACTING ON CONSTRUCTION MATERIAL</a:t>
            </a:r>
          </a:p>
        </p:txBody>
      </p:sp>
      <p:pic>
        <p:nvPicPr>
          <p:cNvPr id="2" name="Picture 2">
            <a:extLst>
              <a:ext uri="{FF2B5EF4-FFF2-40B4-BE49-F238E27FC236}">
                <a16:creationId xmlns:a16="http://schemas.microsoft.com/office/drawing/2014/main" id="{C2A1CC26-5878-0688-A050-BB4F39A60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2" y="64009"/>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a:spLocks noGrp="1"/>
          </p:cNvSpPr>
          <p:nvPr>
            <p:ph type="body" idx="1"/>
          </p:nvPr>
        </p:nvSpPr>
        <p:spPr>
          <a:xfrm>
            <a:off x="5962839" y="1755527"/>
            <a:ext cx="6301552" cy="1202686"/>
          </a:xfrm>
          <a:prstGeom prst="downArrow">
            <a:avLst>
              <a:gd name="adj1" fmla="val 50000"/>
              <a:gd name="adj2" fmla="val 51506"/>
            </a:avLst>
          </a:prstGeom>
          <a:solidFill>
            <a:srgbClr val="E1EFD8"/>
          </a:solidFill>
          <a:ln w="9525" cap="flat" cmpd="sng">
            <a:solidFill>
              <a:srgbClr val="C00000"/>
            </a:solidFill>
            <a:prstDash val="solid"/>
            <a:round/>
            <a:headEnd type="none" w="sm" len="sm"/>
            <a:tailEnd type="none" w="sm" len="sm"/>
          </a:ln>
        </p:spPr>
        <p:txBody>
          <a:bodyPr spcFirstLastPara="1" wrap="square" lIns="91425" tIns="45700" rIns="91425" bIns="45700" anchor="t" anchorCtr="0">
            <a:normAutofit fontScale="62500" lnSpcReduction="20000"/>
          </a:bodyPr>
          <a:lstStyle/>
          <a:p>
            <a:pPr marL="228600" lvl="0" indent="-228600" algn="ctr" rtl="0">
              <a:lnSpc>
                <a:spcPct val="90000"/>
              </a:lnSpc>
              <a:spcBef>
                <a:spcPts val="0"/>
              </a:spcBef>
              <a:spcAft>
                <a:spcPts val="0"/>
              </a:spcAft>
              <a:buClr>
                <a:srgbClr val="FF0000"/>
              </a:buClr>
              <a:buSzPts val="3200"/>
              <a:buNone/>
            </a:pPr>
            <a:r>
              <a:rPr lang="en-US" sz="3200" b="1" dirty="0">
                <a:solidFill>
                  <a:srgbClr val="FF0000"/>
                </a:solidFill>
                <a:latin typeface="Arial"/>
                <a:ea typeface="Arial"/>
                <a:cs typeface="Arial"/>
                <a:sym typeface="Arial"/>
              </a:rPr>
              <a:t>Compression:</a:t>
            </a:r>
            <a:r>
              <a:rPr lang="en-US" sz="3200" i="1" dirty="0">
                <a:latin typeface="Arial"/>
                <a:ea typeface="Arial"/>
                <a:cs typeface="Arial"/>
                <a:sym typeface="Arial"/>
              </a:rPr>
              <a:t>	</a:t>
            </a:r>
            <a:endParaRPr dirty="0"/>
          </a:p>
          <a:p>
            <a:pPr marL="228600" lvl="0" indent="-228600" algn="ctr" rtl="0">
              <a:lnSpc>
                <a:spcPct val="90000"/>
              </a:lnSpc>
              <a:spcBef>
                <a:spcPts val="1000"/>
              </a:spcBef>
              <a:spcAft>
                <a:spcPts val="0"/>
              </a:spcAft>
              <a:buClr>
                <a:schemeClr val="dk1"/>
              </a:buClr>
              <a:buSzPts val="3200"/>
              <a:buNone/>
            </a:pPr>
            <a:r>
              <a:rPr lang="en-US" sz="3200" dirty="0">
                <a:latin typeface="Arial"/>
                <a:ea typeface="Arial"/>
                <a:cs typeface="Arial"/>
                <a:sym typeface="Arial"/>
              </a:rPr>
              <a:t>Forces that act to </a:t>
            </a:r>
            <a:r>
              <a:rPr lang="en-US" sz="3200" b="1" dirty="0">
                <a:latin typeface="Arial"/>
                <a:ea typeface="Arial"/>
                <a:cs typeface="Arial"/>
                <a:sym typeface="Arial"/>
              </a:rPr>
              <a:t>crush</a:t>
            </a:r>
            <a:r>
              <a:rPr lang="en-US" sz="3200" dirty="0">
                <a:latin typeface="Arial"/>
                <a:ea typeface="Arial"/>
                <a:cs typeface="Arial"/>
                <a:sym typeface="Arial"/>
              </a:rPr>
              <a:t> or compress a material</a:t>
            </a:r>
            <a:r>
              <a:rPr lang="en-US" sz="3200" i="1" dirty="0">
                <a:latin typeface="Arial"/>
                <a:ea typeface="Arial"/>
                <a:cs typeface="Arial"/>
                <a:sym typeface="Arial"/>
              </a:rPr>
              <a:t>.</a:t>
            </a:r>
            <a:endParaRPr dirty="0"/>
          </a:p>
        </p:txBody>
      </p:sp>
      <p:sp>
        <p:nvSpPr>
          <p:cNvPr id="191" name="Google Shape;191;p23"/>
          <p:cNvSpPr/>
          <p:nvPr/>
        </p:nvSpPr>
        <p:spPr>
          <a:xfrm rot="5400000">
            <a:off x="8732615" y="3200133"/>
            <a:ext cx="762000" cy="228600"/>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23"/>
          <p:cNvSpPr txBox="1"/>
          <p:nvPr/>
        </p:nvSpPr>
        <p:spPr>
          <a:xfrm>
            <a:off x="1528619" y="1906242"/>
            <a:ext cx="3951594" cy="2308284"/>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FF0000"/>
                </a:solidFill>
                <a:latin typeface="Open Sans"/>
                <a:sym typeface="Arial"/>
              </a:rPr>
              <a:t>FORCES ACTING ON CONSTRUCTION MATERIAL</a:t>
            </a:r>
          </a:p>
        </p:txBody>
      </p:sp>
      <p:pic>
        <p:nvPicPr>
          <p:cNvPr id="2" name="Picture 2">
            <a:extLst>
              <a:ext uri="{FF2B5EF4-FFF2-40B4-BE49-F238E27FC236}">
                <a16:creationId xmlns:a16="http://schemas.microsoft.com/office/drawing/2014/main" id="{A74C4C64-3031-2039-F8A5-CD1D0F568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 y="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1959</Words>
  <Application>Microsoft Office PowerPoint</Application>
  <PresentationFormat>Widescreen</PresentationFormat>
  <Paragraphs>348</Paragraphs>
  <Slides>44</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Arial Black</vt:lpstr>
      <vt:lpstr>Calibri</vt:lpstr>
      <vt:lpstr>Noto Sans Symbols</vt:lpstr>
      <vt:lpstr>Open Sans</vt:lpstr>
      <vt:lpstr>Open Sans SemiBold</vt:lpstr>
      <vt:lpstr>Verdana</vt:lpstr>
      <vt:lpstr>Wingdings</vt:lpstr>
      <vt:lpstr>Office Theme</vt:lpstr>
      <vt:lpstr>PowerPoint Presentation</vt:lpstr>
      <vt:lpstr>OBJECTIVES </vt:lpstr>
      <vt:lpstr>OBJECTIVES </vt:lpstr>
      <vt:lpstr>CONSTRUCTION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FRAMED STRUCTURES</vt:lpstr>
      <vt:lpstr>PowerPoint Presentation</vt:lpstr>
      <vt:lpstr> LIGHT FRAME</vt:lpstr>
      <vt:lpstr>HEAVY WALL (URM) UNREINFORCED MASONRY</vt:lpstr>
      <vt:lpstr>HEAVY WALL (URM) UNREINFORCED MASONRY</vt:lpstr>
      <vt:lpstr>HEAVY FLOOR</vt:lpstr>
      <vt:lpstr>RESCUERS SHOULD EVALUATE THE STABILITY OF THE STRUCTURE BY CHECKING:</vt:lpstr>
      <vt:lpstr>PRE-CAST CONCRETE BUILDINGS</vt:lpstr>
      <vt:lpstr>RESCUERS OPERATING AT A PRE-CAST BUILDING COLLAPSE SHOULD CHECK</vt:lpstr>
      <vt:lpstr>CHARACTERISTICS OF A STRUCTURE</vt:lpstr>
      <vt:lpstr>GENERAL CHARACTE -RISTICS</vt:lpstr>
      <vt:lpstr>ARCHITECTURAL CHARACTERISTICS</vt:lpstr>
      <vt:lpstr>STRUCTURAL ELEMENTS CHARACTERISTICS</vt:lpstr>
      <vt:lpstr>NON-STRUCTURAL ELEMENTS     CHARACTERISTICS</vt:lpstr>
      <vt:lpstr>DAMAGE TYPES AND POTENTIAL HAZARDS</vt:lpstr>
      <vt:lpstr>STRUCTURAL DAMAGE</vt:lpstr>
      <vt:lpstr>NON-STRUCTURAL DAMAGE</vt:lpstr>
      <vt:lpstr>TYPES OF HAZARDS</vt:lpstr>
      <vt:lpstr>BASIC COLLAPSE PATTERNS </vt:lpstr>
      <vt:lpstr>CANTILEVER</vt:lpstr>
      <vt:lpstr>LEAN-TO</vt:lpstr>
      <vt:lpstr>PANCAKE</vt:lpstr>
      <vt:lpstr>V-SHAPE</vt:lpstr>
      <vt:lpstr>PowerPoint Presentation</vt:lpstr>
      <vt:lpstr>PowerPoint Presentation</vt:lpstr>
      <vt:lpstr>REVIEW </vt:lpstr>
      <vt:lpstr>REVIEW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Chetanbahadur</dc:creator>
  <cp:lastModifiedBy>Aatish Panwar</cp:lastModifiedBy>
  <cp:revision>15</cp:revision>
  <dcterms:modified xsi:type="dcterms:W3CDTF">2026-01-17T15:37:26Z</dcterms:modified>
</cp:coreProperties>
</file>