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6"/>
  </p:notesMasterIdLst>
  <p:sldIdLst>
    <p:sldId id="42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419" r:id="rId34"/>
    <p:sldId id="420"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88FF3-57AF-46EF-B986-2DC984EC6AD7}">
  <a:tblStyle styleId="{E2D88FF3-57AF-46EF-B986-2DC984EC6A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4707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51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98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308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40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43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439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1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061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9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20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56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496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50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35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61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96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739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51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087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92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96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47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422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01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09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1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32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26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93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89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82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 name="Picture 1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04537" y="0"/>
            <a:ext cx="12789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6B0A76-A16B-ED92-A7AB-AFA973CB8B6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2347"/>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4294967295"/>
          </p:nvPr>
        </p:nvSpPr>
        <p:spPr>
          <a:xfrm>
            <a:off x="22812204" y="12813338"/>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dirty="0">
                <a:solidFill>
                  <a:schemeClr val="lt1"/>
                </a:solidFill>
                <a:latin typeface="Arial Black"/>
                <a:ea typeface="Arial Black"/>
                <a:cs typeface="Arial Black"/>
                <a:sym typeface="Arial Black"/>
              </a:rPr>
              <a:t>COURSE INTRODUCTION</a:t>
            </a:r>
            <a:endParaRPr lang="en-US" sz="4000" b="1" dirty="0">
              <a:solidFill>
                <a:schemeClr val="lt1"/>
              </a:solidFill>
              <a:latin typeface="Arial Black"/>
              <a:ea typeface="Arial Black"/>
              <a:cs typeface="Arial Black"/>
              <a:sym typeface="Arial Black"/>
            </a:endParaRP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CSSR</a:t>
            </a:r>
            <a:r>
              <a:rPr sz="1200" dirty="0">
                <a:solidFill>
                  <a:srgbClr val="FF0000"/>
                </a:solidFill>
              </a:rPr>
              <a:t> |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1629046" y="3759493"/>
            <a:ext cx="382320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1712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79" name="Google Shape;1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80" name="Google Shape;180;p23"/>
          <p:cNvSpPr txBox="1"/>
          <p:nvPr/>
        </p:nvSpPr>
        <p:spPr>
          <a:xfrm>
            <a:off x="722964" y="1465804"/>
            <a:ext cx="4184015" cy="1421887"/>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C00000"/>
              </a:buClr>
              <a:buSzPts val="3600"/>
              <a:buFont typeface="Arial"/>
              <a:buNone/>
            </a:pPr>
            <a:r>
              <a:rPr lang="en-US" sz="3600" b="1" dirty="0">
                <a:solidFill>
                  <a:srgbClr val="FF0000"/>
                </a:solidFill>
                <a:latin typeface="Open Sans"/>
                <a:sym typeface="Arial"/>
              </a:rPr>
              <a:t>INSTRUCTIONAL OBJECTIVES:</a:t>
            </a:r>
            <a:endParaRPr lang="en-US" dirty="0">
              <a:solidFill>
                <a:srgbClr val="FF0000"/>
              </a:solidFill>
              <a:latin typeface="Open Sans"/>
            </a:endParaRPr>
          </a:p>
        </p:txBody>
      </p:sp>
      <p:sp>
        <p:nvSpPr>
          <p:cNvPr id="181" name="Google Shape;181;p23"/>
          <p:cNvSpPr txBox="1"/>
          <p:nvPr/>
        </p:nvSpPr>
        <p:spPr>
          <a:xfrm>
            <a:off x="5260062" y="1465804"/>
            <a:ext cx="6931937" cy="561380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sym typeface="Arial"/>
              </a:rPr>
              <a:t>Describe the methods for locating void spaces and the steps for locating possible victims.</a:t>
            </a:r>
            <a:endParaRPr sz="2400" dirty="0"/>
          </a:p>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sym typeface="Arial"/>
              </a:rPr>
              <a:t>Name and describe the use and maintenance of the tools, equipment and accessories used in a CSSR operation.   </a:t>
            </a:r>
            <a:endParaRPr sz="2400" dirty="0"/>
          </a:p>
          <a:p>
            <a:pPr marL="457200" marR="0" lvl="0" indent="-457200" algn="just" rtl="0">
              <a:lnSpc>
                <a:spcPct val="90000"/>
              </a:lnSpc>
              <a:spcBef>
                <a:spcPts val="0"/>
              </a:spcBef>
              <a:spcAft>
                <a:spcPts val="0"/>
              </a:spcAft>
              <a:buClr>
                <a:schemeClr val="dk1"/>
              </a:buClr>
              <a:buSzPts val="3200"/>
              <a:buFont typeface="Noto Sans Symbols"/>
              <a:buChar char="▪"/>
            </a:pPr>
            <a:r>
              <a:rPr lang="en-US" sz="2400" dirty="0">
                <a:solidFill>
                  <a:schemeClr val="dk1"/>
                </a:solidFill>
                <a:sym typeface="Arial"/>
              </a:rPr>
              <a:t>List and describe the basic techniques for penetrating a collapsed structure and gaining access to the patient </a:t>
            </a:r>
            <a:endParaRPr sz="2400" dirty="0"/>
          </a:p>
          <a:p>
            <a:pPr marL="457200" marR="0" lvl="0" indent="-457200" algn="just" rtl="0">
              <a:lnSpc>
                <a:spcPct val="90000"/>
              </a:lnSpc>
              <a:spcBef>
                <a:spcPts val="0"/>
              </a:spcBef>
              <a:spcAft>
                <a:spcPts val="0"/>
              </a:spcAft>
              <a:buClr>
                <a:schemeClr val="dk1"/>
              </a:buClr>
              <a:buSzPts val="3200"/>
              <a:buFont typeface="Noto Sans Symbols"/>
              <a:buChar char="▪"/>
            </a:pPr>
            <a:r>
              <a:rPr lang="en-US" sz="2400" dirty="0">
                <a:solidFill>
                  <a:schemeClr val="dk1"/>
                </a:solidFill>
                <a:sym typeface="Arial"/>
              </a:rPr>
              <a:t>Describe pre hospital treatment for one or more trapped patients in collapsed structure .</a:t>
            </a:r>
            <a:endParaRPr sz="2400" dirty="0"/>
          </a:p>
          <a:p>
            <a:pPr marL="0" marR="0" lvl="0" indent="0" algn="just" rtl="0">
              <a:lnSpc>
                <a:spcPct val="120000"/>
              </a:lnSpc>
              <a:spcBef>
                <a:spcPts val="0"/>
              </a:spcBef>
              <a:spcAft>
                <a:spcPts val="0"/>
              </a:spcAft>
              <a:buClr>
                <a:schemeClr val="dk1"/>
              </a:buClr>
              <a:buSzPts val="3200"/>
              <a:buFont typeface="Calibri"/>
              <a:buNone/>
            </a:pPr>
            <a:endParaRPr sz="2400" dirty="0">
              <a:solidFill>
                <a:schemeClr val="dk1"/>
              </a:solidFill>
              <a:sym typeface="Arial"/>
            </a:endParaRPr>
          </a:p>
          <a:p>
            <a:pPr marL="609600" marR="0" lvl="0" indent="-406400" algn="just" rtl="0">
              <a:spcBef>
                <a:spcPts val="0"/>
              </a:spcBef>
              <a:spcAft>
                <a:spcPts val="0"/>
              </a:spcAft>
              <a:buClr>
                <a:schemeClr val="dk1"/>
              </a:buClr>
              <a:buSzPts val="3200"/>
              <a:buFont typeface="Calibri"/>
              <a:buNone/>
            </a:pPr>
            <a:endParaRPr sz="2400" dirty="0">
              <a:solidFill>
                <a:schemeClr val="dk1"/>
              </a:solidFil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29564D4C-C13B-5C83-DFE2-D73F7F63B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87" name="Google Shape;18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88" name="Google Shape;188;p24"/>
          <p:cNvSpPr txBox="1"/>
          <p:nvPr/>
        </p:nvSpPr>
        <p:spPr>
          <a:xfrm>
            <a:off x="6631744" y="1575350"/>
            <a:ext cx="5144647" cy="408111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dk1"/>
              </a:buClr>
              <a:buSzPts val="3200"/>
              <a:buFont typeface="Calibri"/>
              <a:buNone/>
            </a:pPr>
            <a:endParaRPr sz="3200" b="1" dirty="0">
              <a:solidFill>
                <a:schemeClr val="dk1"/>
              </a:solidFill>
              <a:latin typeface="Arial"/>
              <a:ea typeface="Arial"/>
              <a:cs typeface="Arial"/>
              <a:sym typeface="Arial"/>
            </a:endParaRPr>
          </a:p>
          <a:p>
            <a:pPr marL="457200" marR="0" lvl="0" indent="-457200" algn="just"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  Participants workbook</a:t>
            </a:r>
            <a:endParaRPr dirty="0">
              <a:latin typeface="Open Sans"/>
            </a:endParaRPr>
          </a:p>
          <a:p>
            <a:pPr marL="0" marR="0" lvl="0" indent="0" algn="just" rtl="0">
              <a:lnSpc>
                <a:spcPct val="90000"/>
              </a:lnSpc>
              <a:spcBef>
                <a:spcPts val="0"/>
              </a:spcBef>
              <a:spcAft>
                <a:spcPts val="0"/>
              </a:spcAft>
              <a:buNone/>
            </a:pPr>
            <a:r>
              <a:rPr lang="en-US" sz="3200" dirty="0">
                <a:solidFill>
                  <a:schemeClr val="dk1"/>
                </a:solidFill>
                <a:latin typeface="Open Sans"/>
                <a:sym typeface="Arial"/>
              </a:rPr>
              <a:t> </a:t>
            </a:r>
            <a:endParaRPr dirty="0">
              <a:latin typeface="Open Sans"/>
            </a:endParaRPr>
          </a:p>
          <a:p>
            <a:pPr marL="457200" marR="0" lvl="0" indent="-457200" algn="just"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  Reference material</a:t>
            </a:r>
            <a:endParaRPr dirty="0">
              <a:latin typeface="Open Sans"/>
            </a:endParaRPr>
          </a:p>
          <a:p>
            <a:pPr marL="0" marR="0" lvl="0" indent="0" algn="just" rtl="0">
              <a:lnSpc>
                <a:spcPct val="90000"/>
              </a:lnSpc>
              <a:spcBef>
                <a:spcPts val="0"/>
              </a:spcBef>
              <a:spcAft>
                <a:spcPts val="0"/>
              </a:spcAft>
              <a:buNone/>
            </a:pPr>
            <a:endParaRPr sz="3200" dirty="0">
              <a:solidFill>
                <a:schemeClr val="dk1"/>
              </a:solidFill>
              <a:latin typeface="Open Sans"/>
              <a:sym typeface="Arial"/>
            </a:endParaRPr>
          </a:p>
          <a:p>
            <a:pPr marL="457200" marR="0" lvl="0" indent="-457200" algn="just"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   Pre-work </a:t>
            </a:r>
            <a:endParaRPr dirty="0">
              <a:latin typeface="Open Sans"/>
            </a:endParaRPr>
          </a:p>
          <a:p>
            <a:pPr marL="457200" marR="0" lvl="0" indent="-254000" algn="just" rtl="0">
              <a:lnSpc>
                <a:spcPct val="90000"/>
              </a:lnSpc>
              <a:spcBef>
                <a:spcPts val="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457200" marR="0" lvl="0" indent="-457200" algn="just"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Arial"/>
                <a:ea typeface="Arial"/>
                <a:cs typeface="Arial"/>
                <a:sym typeface="Arial"/>
              </a:rPr>
              <a:t>   Handouts </a:t>
            </a:r>
            <a:endParaRPr dirty="0"/>
          </a:p>
          <a:p>
            <a:pPr marL="0" marR="0" lvl="0" indent="0" algn="just" rtl="0">
              <a:lnSpc>
                <a:spcPct val="90000"/>
              </a:lnSpc>
              <a:spcBef>
                <a:spcPts val="0"/>
              </a:spcBef>
              <a:spcAft>
                <a:spcPts val="0"/>
              </a:spcAft>
              <a:buNone/>
            </a:pPr>
            <a:endParaRPr sz="3200" dirty="0">
              <a:solidFill>
                <a:schemeClr val="dk1"/>
              </a:solidFill>
              <a:latin typeface="Calibri"/>
              <a:ea typeface="Calibri"/>
              <a:cs typeface="Calibri"/>
              <a:sym typeface="Calibri"/>
            </a:endParaRPr>
          </a:p>
        </p:txBody>
      </p:sp>
      <p:sp>
        <p:nvSpPr>
          <p:cNvPr id="189" name="Google Shape;189;p24"/>
          <p:cNvSpPr txBox="1"/>
          <p:nvPr/>
        </p:nvSpPr>
        <p:spPr>
          <a:xfrm>
            <a:off x="791774" y="1977606"/>
            <a:ext cx="5793544"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COURSE MATERIALS</a:t>
            </a:r>
            <a:r>
              <a:rPr lang="en-US" sz="4000" b="1" dirty="0">
                <a:solidFill>
                  <a:srgbClr val="FF0000"/>
                </a:solidFill>
                <a:latin typeface="Open Sans"/>
              </a:rPr>
              <a:t>:</a:t>
            </a:r>
            <a:endParaRPr lang="en-US" sz="4000" dirty="0">
              <a:solidFill>
                <a:srgbClr val="FF0000"/>
              </a:solidFill>
              <a:latin typeface="Open Sans"/>
              <a:ea typeface="Calibri"/>
              <a:cs typeface="Calibri"/>
              <a:sym typeface="Calibri"/>
            </a:endParaRPr>
          </a:p>
        </p:txBody>
      </p:sp>
      <p:pic>
        <p:nvPicPr>
          <p:cNvPr id="3" name="Picture 2">
            <a:extLst>
              <a:ext uri="{FF2B5EF4-FFF2-40B4-BE49-F238E27FC236}">
                <a16:creationId xmlns:a16="http://schemas.microsoft.com/office/drawing/2014/main" id="{9C2B0DA1-E13C-B7B0-0B80-0BEE4134E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95" name="Google Shape;19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96" name="Google Shape;196;p25"/>
          <p:cNvSpPr txBox="1"/>
          <p:nvPr/>
        </p:nvSpPr>
        <p:spPr>
          <a:xfrm>
            <a:off x="6237838" y="2142767"/>
            <a:ext cx="4939988" cy="1938952"/>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You should have brought with you to the course a set of personal protective equipment and other work equipment and materials, as indicated</a:t>
            </a:r>
            <a:endParaRPr sz="2400" dirty="0">
              <a:solidFill>
                <a:schemeClr val="dk1"/>
              </a:solidFill>
              <a:latin typeface="Open Sans"/>
              <a:sym typeface="Arial"/>
            </a:endParaRPr>
          </a:p>
        </p:txBody>
      </p:sp>
      <p:sp>
        <p:nvSpPr>
          <p:cNvPr id="197" name="Google Shape;197;p25"/>
          <p:cNvSpPr txBox="1"/>
          <p:nvPr/>
        </p:nvSpPr>
        <p:spPr>
          <a:xfrm>
            <a:off x="1558850" y="2142767"/>
            <a:ext cx="4171994"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PARTICIPANT EQUIPMENT</a:t>
            </a:r>
            <a:endParaRPr lang="en-US" sz="4000" b="1" dirty="0">
              <a:solidFill>
                <a:srgbClr val="FF0000"/>
              </a:solidFill>
              <a:latin typeface="Open Sans"/>
              <a:ea typeface="Calibri"/>
              <a:cs typeface="Calibri"/>
              <a:sym typeface="Calibri"/>
            </a:endParaRPr>
          </a:p>
        </p:txBody>
      </p:sp>
      <p:pic>
        <p:nvPicPr>
          <p:cNvPr id="3" name="Picture 2">
            <a:extLst>
              <a:ext uri="{FF2B5EF4-FFF2-40B4-BE49-F238E27FC236}">
                <a16:creationId xmlns:a16="http://schemas.microsoft.com/office/drawing/2014/main" id="{011E7CAC-0D27-0736-27AA-0A0A5CF4A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03" name="Google Shape;20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04" name="Google Shape;204;p26"/>
          <p:cNvSpPr txBox="1"/>
          <p:nvPr/>
        </p:nvSpPr>
        <p:spPr>
          <a:xfrm>
            <a:off x="5612831" y="1411232"/>
            <a:ext cx="6519755" cy="4893607"/>
          </a:xfrm>
          <a:prstGeom prst="rect">
            <a:avLst/>
          </a:prstGeom>
          <a:solidFill>
            <a:schemeClr val="bg1"/>
          </a:solid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Hardhat (industrial or fire-fighter)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Eye protection/safety goggles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Ear protection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Dust mask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Gas mask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Safety steel-toe boots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Safety whistle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Work gloves, leather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Work clothes (Long sleeve shirt)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Canteen or water bottle, minimum 1-litre capacity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Waterproof flashlight (mounted or hand-held with spare batteries)</a:t>
            </a:r>
            <a:endParaRPr sz="2400" dirty="0">
              <a:solidFill>
                <a:schemeClr val="dk1"/>
              </a:solidFill>
              <a:latin typeface="Open Sans"/>
              <a:sym typeface="Arial"/>
            </a:endParaRPr>
          </a:p>
        </p:txBody>
      </p:sp>
      <p:sp>
        <p:nvSpPr>
          <p:cNvPr id="205" name="Google Shape;205;p26"/>
          <p:cNvSpPr txBox="1"/>
          <p:nvPr/>
        </p:nvSpPr>
        <p:spPr>
          <a:xfrm>
            <a:off x="1464749" y="1411232"/>
            <a:ext cx="3906021"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REQUIRED EQUIPMENT</a:t>
            </a:r>
          </a:p>
        </p:txBody>
      </p:sp>
      <p:pic>
        <p:nvPicPr>
          <p:cNvPr id="3" name="Picture 2">
            <a:extLst>
              <a:ext uri="{FF2B5EF4-FFF2-40B4-BE49-F238E27FC236}">
                <a16:creationId xmlns:a16="http://schemas.microsoft.com/office/drawing/2014/main" id="{34372A5D-589D-157E-A39E-FF2798116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11" name="Google Shape;21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12" name="Google Shape;212;p27"/>
          <p:cNvSpPr txBox="1"/>
          <p:nvPr/>
        </p:nvSpPr>
        <p:spPr>
          <a:xfrm>
            <a:off x="6275902" y="522289"/>
            <a:ext cx="4325706" cy="3416279"/>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rgbClr val="FF0000"/>
              </a:solidFill>
              <a:sym typeface="Arial"/>
            </a:endParaRPr>
          </a:p>
          <a:p>
            <a:pPr marL="0" marR="0" lvl="0" indent="0" algn="l" rtl="0">
              <a:spcBef>
                <a:spcPts val="0"/>
              </a:spcBef>
              <a:spcAft>
                <a:spcPts val="0"/>
              </a:spcAft>
              <a:buNone/>
            </a:pPr>
            <a:r>
              <a:rPr lang="en-US" sz="2400" b="1" dirty="0">
                <a:solidFill>
                  <a:srgbClr val="FF0000"/>
                </a:solidFill>
                <a:sym typeface="Arial"/>
              </a:rPr>
              <a:t>OPTIONAL</a:t>
            </a:r>
            <a:endParaRPr lang="en-US" sz="2400" dirty="0"/>
          </a:p>
          <a:p>
            <a:pPr marL="0" marR="0" lvl="0" indent="0" algn="l" rtl="0">
              <a:spcBef>
                <a:spcPts val="0"/>
              </a:spcBef>
              <a:spcAft>
                <a:spcPts val="0"/>
              </a:spcAft>
              <a:buNone/>
            </a:pPr>
            <a:r>
              <a:rPr lang="en-US" sz="2400" dirty="0">
                <a:solidFill>
                  <a:schemeClr val="dk1"/>
                </a:solidFill>
                <a:sym typeface="Arial"/>
              </a:rPr>
              <a:t> </a:t>
            </a:r>
            <a:endParaRPr lang="en-US"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Overalls or jump suit </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Sunscreen lotion </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Insect repellent </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Raincoat or poncho </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Knee pads </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Cap or hat </a:t>
            </a:r>
            <a:endParaRPr sz="2400" dirty="0"/>
          </a:p>
        </p:txBody>
      </p:sp>
      <p:sp>
        <p:nvSpPr>
          <p:cNvPr id="213" name="Google Shape;213;p27"/>
          <p:cNvSpPr txBox="1"/>
          <p:nvPr/>
        </p:nvSpPr>
        <p:spPr>
          <a:xfrm>
            <a:off x="6275902" y="3938568"/>
            <a:ext cx="5167677" cy="2677616"/>
          </a:xfrm>
          <a:prstGeom prst="rect">
            <a:avLst/>
          </a:prstGeom>
          <a:solidFill>
            <a:schemeClr val="lt2"/>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rgbClr val="FF0000"/>
                </a:solidFill>
                <a:sym typeface="Arial"/>
              </a:rPr>
              <a:t>OTHER REQUIRED MATERIALS</a:t>
            </a:r>
            <a:r>
              <a:rPr lang="en-US" sz="2400" dirty="0">
                <a:solidFill>
                  <a:schemeClr val="dk1"/>
                </a:solidFill>
                <a:sym typeface="Arial"/>
              </a:rPr>
              <a:t> </a:t>
            </a:r>
            <a:endParaRPr lang="en-US" sz="2400" dirty="0"/>
          </a:p>
          <a:p>
            <a:pPr marL="0" marR="0" lvl="0" indent="0" rtl="0">
              <a:spcBef>
                <a:spcPts val="0"/>
              </a:spcBef>
              <a:spcAft>
                <a:spcPts val="0"/>
              </a:spcAft>
              <a:buNone/>
            </a:pPr>
            <a:endParaRPr sz="2400" dirty="0">
              <a:solidFill>
                <a:schemeClr val="dk1"/>
              </a:solidFill>
              <a:sym typeface="Arial"/>
            </a:endParaRPr>
          </a:p>
          <a:p>
            <a:pPr marL="457200" marR="0" lvl="0" indent="-457200" rtl="0">
              <a:spcBef>
                <a:spcPts val="0"/>
              </a:spcBef>
              <a:spcAft>
                <a:spcPts val="0"/>
              </a:spcAft>
              <a:buClr>
                <a:schemeClr val="dk1"/>
              </a:buClr>
              <a:buSzPts val="3200"/>
              <a:buFont typeface="Noto Sans Symbols"/>
              <a:buChar char="▪"/>
            </a:pPr>
            <a:r>
              <a:rPr lang="en-US" sz="2400" dirty="0">
                <a:solidFill>
                  <a:schemeClr val="dk1"/>
                </a:solidFill>
                <a:sym typeface="Arial"/>
              </a:rPr>
              <a:t>Two passport-sized pictures(for the Class Directory) </a:t>
            </a:r>
            <a:endParaRPr sz="2400" dirty="0"/>
          </a:p>
          <a:p>
            <a:pPr marL="457200" marR="0" lvl="0" indent="-457200" rtl="0">
              <a:spcBef>
                <a:spcPts val="0"/>
              </a:spcBef>
              <a:spcAft>
                <a:spcPts val="0"/>
              </a:spcAft>
              <a:buClr>
                <a:schemeClr val="dk1"/>
              </a:buClr>
              <a:buSzPts val="3200"/>
              <a:buFont typeface="Noto Sans Symbols"/>
              <a:buChar char="▪"/>
            </a:pPr>
            <a:r>
              <a:rPr lang="en-US" sz="2400" dirty="0">
                <a:solidFill>
                  <a:schemeClr val="dk1"/>
                </a:solidFill>
                <a:sym typeface="Arial"/>
              </a:rPr>
              <a:t>Work uniform or formal clothes for the opening and closing ceremonies</a:t>
            </a:r>
            <a:endParaRPr sz="2400" dirty="0">
              <a:solidFill>
                <a:schemeClr val="dk1"/>
              </a:solidFill>
              <a:sym typeface="Arial"/>
            </a:endParaRPr>
          </a:p>
        </p:txBody>
      </p:sp>
      <p:pic>
        <p:nvPicPr>
          <p:cNvPr id="3" name="Picture 2">
            <a:extLst>
              <a:ext uri="{FF2B5EF4-FFF2-40B4-BE49-F238E27FC236}">
                <a16:creationId xmlns:a16="http://schemas.microsoft.com/office/drawing/2014/main" id="{64CDD57F-D81D-93D6-39CD-C218F5143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5689" y="1797325"/>
            <a:ext cx="4851903" cy="2554545"/>
          </a:xfrm>
          <a:prstGeom prst="rect">
            <a:avLst/>
          </a:prstGeom>
          <a:noFill/>
        </p:spPr>
        <p:txBody>
          <a:bodyPr wrap="square" rtlCol="0">
            <a:spAutoFit/>
          </a:bodyPr>
          <a:lstStyle/>
          <a:p>
            <a:pPr algn="ctr"/>
            <a:r>
              <a:rPr lang="en-US" sz="4000" b="1" dirty="0">
                <a:solidFill>
                  <a:srgbClr val="FF0000"/>
                </a:solidFill>
                <a:latin typeface="Open Sans"/>
              </a:rPr>
              <a:t>OPTIONAL </a:t>
            </a:r>
          </a:p>
          <a:p>
            <a:pPr algn="ctr"/>
            <a:r>
              <a:rPr lang="en-US" sz="4000" b="1" dirty="0">
                <a:solidFill>
                  <a:srgbClr val="FF0000"/>
                </a:solidFill>
                <a:latin typeface="Open Sans"/>
              </a:rPr>
              <a:t>&amp;</a:t>
            </a:r>
          </a:p>
          <a:p>
            <a:pPr algn="ctr"/>
            <a:r>
              <a:rPr lang="en-US" sz="4000" b="1" dirty="0">
                <a:solidFill>
                  <a:srgbClr val="FF0000"/>
                </a:solidFill>
                <a:latin typeface="Open Sans"/>
              </a:rPr>
              <a:t>OTHER REQUIRED MATERIALS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19" name="Google Shape;21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20" name="Google Shape;220;p28"/>
          <p:cNvSpPr txBox="1"/>
          <p:nvPr/>
        </p:nvSpPr>
        <p:spPr>
          <a:xfrm>
            <a:off x="5682058" y="1777698"/>
            <a:ext cx="5671742" cy="341627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Font typeface="Wingdings" panose="05000000000000000000" pitchFamily="2" charset="2"/>
              <a:buChar char="§"/>
            </a:pPr>
            <a:r>
              <a:rPr lang="en-US" sz="2400" dirty="0">
                <a:solidFill>
                  <a:schemeClr val="dk1"/>
                </a:solidFill>
                <a:latin typeface="Open Sans"/>
                <a:sym typeface="Arial"/>
              </a:rPr>
              <a:t>The course methodology is highly participatory and allows constant interaction and feedback between the instructors and participants. You will be required to gain some back ground knowledge as well as acquire manual skills. Objectives are clearly stated at the beginning of each lesson</a:t>
            </a:r>
            <a:endParaRPr sz="2400" dirty="0">
              <a:solidFill>
                <a:schemeClr val="dk1"/>
              </a:solidFill>
              <a:latin typeface="Open Sans"/>
              <a:sym typeface="Arial"/>
            </a:endParaRPr>
          </a:p>
        </p:txBody>
      </p:sp>
      <p:sp>
        <p:nvSpPr>
          <p:cNvPr id="221" name="Google Shape;221;p28"/>
          <p:cNvSpPr txBox="1"/>
          <p:nvPr/>
        </p:nvSpPr>
        <p:spPr>
          <a:xfrm>
            <a:off x="1153587" y="1890835"/>
            <a:ext cx="4341868"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COURSE METHODOLOGY</a:t>
            </a:r>
          </a:p>
        </p:txBody>
      </p:sp>
      <p:pic>
        <p:nvPicPr>
          <p:cNvPr id="2" name="Picture 1">
            <a:extLst>
              <a:ext uri="{FF2B5EF4-FFF2-40B4-BE49-F238E27FC236}">
                <a16:creationId xmlns:a16="http://schemas.microsoft.com/office/drawing/2014/main" id="{0A54569F-61C9-42EF-B43C-03C14EFEA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27" name="Google Shape;2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8" name="Google Shape;228;p29"/>
          <p:cNvSpPr txBox="1"/>
          <p:nvPr/>
        </p:nvSpPr>
        <p:spPr>
          <a:xfrm>
            <a:off x="5948127" y="1713749"/>
            <a:ext cx="5921204"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Open Sans"/>
                <a:sym typeface="Arial"/>
              </a:rPr>
              <a:t>You will be evaluated in this course using three methods: </a:t>
            </a:r>
            <a:endParaRPr sz="2400" dirty="0">
              <a:latin typeface="Open Sans"/>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Lesson Post-Tests:</a:t>
            </a:r>
            <a:r>
              <a:rPr lang="en-US" sz="2400" dirty="0">
                <a:solidFill>
                  <a:schemeClr val="dk1"/>
                </a:solidFill>
                <a:latin typeface="Open Sans"/>
                <a:sym typeface="Arial"/>
              </a:rPr>
              <a:t> You will take a written post-test (self-test) every evening on the lesson(s) that you took that day. Questions may be in the form of short answer, multiple choice, true/false, fill-in-the-blank or matching. You may also be asked to draw or complete a graphic or sign. These post-tests will be reviewed the next morning. </a:t>
            </a:r>
            <a:endParaRPr sz="2400" dirty="0">
              <a:solidFill>
                <a:schemeClr val="dk1"/>
              </a:solidFill>
              <a:latin typeface="Open Sans"/>
              <a:sym typeface="Arial"/>
            </a:endParaRPr>
          </a:p>
        </p:txBody>
      </p:sp>
      <p:sp>
        <p:nvSpPr>
          <p:cNvPr id="229" name="Google Shape;229;p29"/>
          <p:cNvSpPr txBox="1"/>
          <p:nvPr/>
        </p:nvSpPr>
        <p:spPr>
          <a:xfrm>
            <a:off x="1259308" y="1713749"/>
            <a:ext cx="3982649"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EVALUATION METHOD</a:t>
            </a:r>
          </a:p>
        </p:txBody>
      </p:sp>
      <p:pic>
        <p:nvPicPr>
          <p:cNvPr id="3" name="Picture 2">
            <a:extLst>
              <a:ext uri="{FF2B5EF4-FFF2-40B4-BE49-F238E27FC236}">
                <a16:creationId xmlns:a16="http://schemas.microsoft.com/office/drawing/2014/main" id="{F8274951-3DA7-7488-333E-953200C51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35" name="Google Shape;2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36" name="Google Shape;236;p30"/>
          <p:cNvSpPr txBox="1"/>
          <p:nvPr/>
        </p:nvSpPr>
        <p:spPr>
          <a:xfrm>
            <a:off x="5794569" y="1603342"/>
            <a:ext cx="5632062" cy="3785611"/>
          </a:xfrm>
          <a:prstGeom prst="rect">
            <a:avLst/>
          </a:prstGeom>
          <a:solidFill>
            <a:schemeClr val="bg1"/>
          </a:solid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Practical Evaluations</a:t>
            </a:r>
            <a:r>
              <a:rPr lang="en-US" sz="2400" dirty="0">
                <a:solidFill>
                  <a:schemeClr val="dk1"/>
                </a:solidFill>
                <a:latin typeface="Open Sans"/>
                <a:sym typeface="Arial"/>
              </a:rPr>
              <a:t>, which will be given in lessons with a performance component. Duration will depend on complexity and number of tasks. A final practical evaluation will be given after lesson 12. </a:t>
            </a:r>
            <a:endParaRPr sz="2400" dirty="0">
              <a:latin typeface="Open Sans"/>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Final Written Evaluation</a:t>
            </a:r>
            <a:r>
              <a:rPr lang="en-US" sz="2400" dirty="0">
                <a:solidFill>
                  <a:schemeClr val="dk1"/>
                </a:solidFill>
                <a:latin typeface="Open Sans"/>
                <a:sym typeface="Arial"/>
              </a:rPr>
              <a:t>: which will be given before your final practical exercise, covering all lessons.</a:t>
            </a:r>
            <a:endParaRPr sz="2400" dirty="0">
              <a:solidFill>
                <a:schemeClr val="dk1"/>
              </a:solidFill>
              <a:latin typeface="Open Sans"/>
              <a:sym typeface="Arial"/>
            </a:endParaRPr>
          </a:p>
        </p:txBody>
      </p:sp>
      <p:pic>
        <p:nvPicPr>
          <p:cNvPr id="3" name="Picture 2">
            <a:extLst>
              <a:ext uri="{FF2B5EF4-FFF2-40B4-BE49-F238E27FC236}">
                <a16:creationId xmlns:a16="http://schemas.microsoft.com/office/drawing/2014/main" id="{58FC00D0-A77E-EC4D-767E-EB4A2BEA7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29;p29"/>
          <p:cNvSpPr txBox="1"/>
          <p:nvPr/>
        </p:nvSpPr>
        <p:spPr>
          <a:xfrm>
            <a:off x="1322682" y="1684824"/>
            <a:ext cx="3982649"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EVALUATION METHOD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43" name="Google Shape;2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44" name="Google Shape;244;p31"/>
          <p:cNvSpPr txBox="1"/>
          <p:nvPr/>
        </p:nvSpPr>
        <p:spPr>
          <a:xfrm>
            <a:off x="5404919" y="1224552"/>
            <a:ext cx="5717971" cy="526293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Wingdings" panose="05000000000000000000" pitchFamily="2" charset="2"/>
              <a:buChar char="§"/>
            </a:pPr>
            <a:r>
              <a:rPr lang="en-US" sz="2400" b="1" dirty="0">
                <a:solidFill>
                  <a:srgbClr val="FF0000"/>
                </a:solidFill>
                <a:sym typeface="Arial"/>
              </a:rPr>
              <a:t>Lesson Post-Tests:</a:t>
            </a:r>
            <a:r>
              <a:rPr lang="en-US" sz="2400" dirty="0">
                <a:solidFill>
                  <a:schemeClr val="dk1"/>
                </a:solidFill>
                <a:sym typeface="Arial"/>
              </a:rPr>
              <a:t> </a:t>
            </a:r>
            <a:endParaRPr sz="2400" dirty="0"/>
          </a:p>
          <a:p>
            <a:pPr marL="342900" marR="0" lvl="0" indent="-342900" algn="just" rtl="0">
              <a:spcBef>
                <a:spcPts val="0"/>
              </a:spcBef>
              <a:spcAft>
                <a:spcPts val="0"/>
              </a:spcAft>
              <a:buFont typeface="Wingdings" panose="05000000000000000000" pitchFamily="2" charset="2"/>
              <a:buChar char="§"/>
            </a:pPr>
            <a:r>
              <a:rPr lang="en-US" sz="2400" dirty="0">
                <a:solidFill>
                  <a:schemeClr val="dk1"/>
                </a:solidFill>
                <a:sym typeface="Arial"/>
              </a:rPr>
              <a:t>All lessons except 1, 12 and 13 will have a post-test. All post-tests must be passed with a score of 70 percent in order to complete the course. </a:t>
            </a:r>
            <a:endParaRPr sz="2400" dirty="0"/>
          </a:p>
          <a:p>
            <a:pPr marL="342900" marR="0" lvl="0" indent="-342900" algn="just" rtl="0">
              <a:spcBef>
                <a:spcPts val="0"/>
              </a:spcBef>
              <a:spcAft>
                <a:spcPts val="0"/>
              </a:spcAft>
              <a:buFont typeface="Wingdings" panose="05000000000000000000" pitchFamily="2" charset="2"/>
              <a:buChar char="§"/>
            </a:pPr>
            <a:endParaRPr sz="2400" dirty="0">
              <a:solidFill>
                <a:schemeClr val="dk1"/>
              </a:solidFill>
              <a:sym typeface="Arial"/>
            </a:endParaRPr>
          </a:p>
          <a:p>
            <a:pPr marL="342900" marR="0" lvl="0" indent="-342900" algn="just" rtl="0">
              <a:spcBef>
                <a:spcPts val="0"/>
              </a:spcBef>
              <a:spcAft>
                <a:spcPts val="0"/>
              </a:spcAft>
              <a:buFont typeface="Wingdings" panose="05000000000000000000" pitchFamily="2" charset="2"/>
              <a:buChar char="§"/>
            </a:pPr>
            <a:r>
              <a:rPr lang="en-US" sz="2400" b="1" dirty="0">
                <a:solidFill>
                  <a:srgbClr val="FF0000"/>
                </a:solidFill>
                <a:sym typeface="Arial"/>
              </a:rPr>
              <a:t>Final Written Evaluation:</a:t>
            </a:r>
            <a:r>
              <a:rPr lang="en-US" sz="2400" dirty="0">
                <a:solidFill>
                  <a:schemeClr val="dk1"/>
                </a:solidFill>
                <a:sym typeface="Arial"/>
              </a:rPr>
              <a:t> </a:t>
            </a:r>
            <a:endParaRPr sz="2400" dirty="0"/>
          </a:p>
          <a:p>
            <a:pPr marL="342900" marR="0" lvl="0" indent="-342900" algn="just" rtl="0">
              <a:spcBef>
                <a:spcPts val="0"/>
              </a:spcBef>
              <a:spcAft>
                <a:spcPts val="0"/>
              </a:spcAft>
              <a:buFont typeface="Wingdings" panose="05000000000000000000" pitchFamily="2" charset="2"/>
              <a:buChar char="§"/>
            </a:pPr>
            <a:r>
              <a:rPr lang="en-US" sz="2400" dirty="0">
                <a:solidFill>
                  <a:schemeClr val="dk1"/>
                </a:solidFill>
                <a:sym typeface="Arial"/>
              </a:rPr>
              <a:t>There will be a final written evaluation covering all lessons, except 1, 12 and 13, with a minimum passing score of 70 percent in order to complete the course. This will weigh 50 percent of the overall written evaluations (post-tests).</a:t>
            </a:r>
            <a:endParaRPr sz="2400" dirty="0">
              <a:solidFill>
                <a:schemeClr val="dk1"/>
              </a:solidFill>
              <a:sym typeface="Arial"/>
            </a:endParaRPr>
          </a:p>
        </p:txBody>
      </p:sp>
      <p:sp>
        <p:nvSpPr>
          <p:cNvPr id="245" name="Google Shape;245;p31"/>
          <p:cNvSpPr txBox="1"/>
          <p:nvPr/>
        </p:nvSpPr>
        <p:spPr>
          <a:xfrm>
            <a:off x="1712595" y="1241492"/>
            <a:ext cx="2814138"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SCORING SYSTEM</a:t>
            </a:r>
          </a:p>
        </p:txBody>
      </p:sp>
      <p:pic>
        <p:nvPicPr>
          <p:cNvPr id="3" name="Picture 2">
            <a:extLst>
              <a:ext uri="{FF2B5EF4-FFF2-40B4-BE49-F238E27FC236}">
                <a16:creationId xmlns:a16="http://schemas.microsoft.com/office/drawing/2014/main" id="{A5ACB5D4-181C-89C4-BBDA-1523403DA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51" name="Google Shape;25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52" name="Google Shape;252;p32"/>
          <p:cNvSpPr txBox="1"/>
          <p:nvPr/>
        </p:nvSpPr>
        <p:spPr>
          <a:xfrm>
            <a:off x="6141205" y="1559477"/>
            <a:ext cx="4938789"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rgbClr val="FF0000"/>
                </a:solidFill>
                <a:latin typeface="Open Sans"/>
                <a:sym typeface="Arial"/>
              </a:rPr>
              <a:t>Practical Evaluations:</a:t>
            </a:r>
            <a:r>
              <a:rPr lang="en-US" sz="2400" b="1" dirty="0">
                <a:solidFill>
                  <a:schemeClr val="accent1"/>
                </a:solidFill>
                <a:latin typeface="Open Sans"/>
                <a:sym typeface="Arial"/>
              </a:rPr>
              <a:t> </a:t>
            </a:r>
            <a:endParaRPr sz="2400" dirty="0">
              <a:latin typeface="Open Sans"/>
            </a:endParaRPr>
          </a:p>
          <a:p>
            <a:pPr marL="0" marR="0" lvl="0" indent="0" algn="just" rtl="0">
              <a:spcBef>
                <a:spcPts val="0"/>
              </a:spcBef>
              <a:spcAft>
                <a:spcPts val="0"/>
              </a:spcAft>
              <a:buNone/>
            </a:pPr>
            <a:r>
              <a:rPr lang="en-US" sz="2400" dirty="0">
                <a:solidFill>
                  <a:schemeClr val="dk1"/>
                </a:solidFill>
                <a:latin typeface="Open Sans"/>
                <a:sym typeface="Arial"/>
              </a:rPr>
              <a:t>Lessons with a performance component will have a practical evaluation afterwards. Practical evaluations are scored as Pass or No-Pass, based on your performance of tasks and attention to safety. If you receive a No-Pass score on a Practical Evaluation, you will be allowed to take one make-up per Practical Evaluation.</a:t>
            </a:r>
            <a:endParaRPr sz="2400" dirty="0">
              <a:solidFill>
                <a:schemeClr val="dk1"/>
              </a:solidFill>
              <a:latin typeface="Open Sans"/>
              <a:sym typeface="Arial"/>
            </a:endParaRPr>
          </a:p>
        </p:txBody>
      </p:sp>
      <p:pic>
        <p:nvPicPr>
          <p:cNvPr id="3" name="Picture 2">
            <a:extLst>
              <a:ext uri="{FF2B5EF4-FFF2-40B4-BE49-F238E27FC236}">
                <a16:creationId xmlns:a16="http://schemas.microsoft.com/office/drawing/2014/main" id="{326EC864-F5CE-93D9-314E-197571331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45;p31"/>
          <p:cNvSpPr txBox="1"/>
          <p:nvPr/>
        </p:nvSpPr>
        <p:spPr>
          <a:xfrm>
            <a:off x="2382552" y="1559477"/>
            <a:ext cx="2814138"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SCORING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474518" y="1635678"/>
            <a:ext cx="4457703"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OBJECTIVES:</a:t>
            </a:r>
            <a:r>
              <a:rPr lang="en-US" dirty="0">
                <a:solidFill>
                  <a:srgbClr val="FF0000"/>
                </a:solidFill>
                <a:latin typeface="Open Sans"/>
              </a:rPr>
              <a:t> </a:t>
            </a:r>
          </a:p>
        </p:txBody>
      </p:sp>
      <p:sp>
        <p:nvSpPr>
          <p:cNvPr id="113" name="Google Shape;113;p15"/>
          <p:cNvSpPr txBox="1">
            <a:spLocks noGrp="1"/>
          </p:cNvSpPr>
          <p:nvPr>
            <p:ph type="body" idx="1"/>
          </p:nvPr>
        </p:nvSpPr>
        <p:spPr>
          <a:xfrm>
            <a:off x="5931583" y="1757462"/>
            <a:ext cx="5940136" cy="471363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sz="2400" dirty="0">
                <a:latin typeface="Open Sans"/>
                <a:ea typeface="Arial"/>
                <a:cs typeface="Arial"/>
                <a:sym typeface="Arial"/>
              </a:rPr>
              <a:t>Names and background information of the course coordinator, instructors, assistants, support staff and the other participants. </a:t>
            </a:r>
            <a:endParaRPr sz="2400" dirty="0">
              <a:latin typeface="Open Sans"/>
            </a:endParaRPr>
          </a:p>
          <a:p>
            <a:pPr marL="0" lvl="0" indent="0" algn="just" rtl="0">
              <a:lnSpc>
                <a:spcPct val="90000"/>
              </a:lnSpc>
              <a:spcBef>
                <a:spcPts val="1000"/>
              </a:spcBef>
              <a:spcAft>
                <a:spcPts val="0"/>
              </a:spcAft>
              <a:buClr>
                <a:schemeClr val="dk1"/>
              </a:buClr>
              <a:buSzPts val="3200"/>
              <a:buNone/>
            </a:pPr>
            <a:endParaRPr sz="2400"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2400" dirty="0">
                <a:latin typeface="Open Sans"/>
                <a:ea typeface="Arial"/>
                <a:cs typeface="Arial"/>
                <a:sym typeface="Arial"/>
              </a:rPr>
              <a:t>The following aspects of the course will be covered in this lesson:</a:t>
            </a:r>
            <a:endParaRPr sz="2400" dirty="0">
              <a:latin typeface="Open Sans"/>
            </a:endParaRPr>
          </a:p>
        </p:txBody>
      </p:sp>
      <p:sp>
        <p:nvSpPr>
          <p:cNvPr id="114" name="Google Shape;1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15"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16" name="Google Shape;116;p15"/>
          <p:cNvSpPr txBox="1"/>
          <p:nvPr/>
        </p:nvSpPr>
        <p:spPr>
          <a:xfrm>
            <a:off x="474518" y="2598044"/>
            <a:ext cx="4145497"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a:sym typeface="Arial"/>
              </a:rPr>
              <a:t>Upon completing of this lesson, you will be able to :-</a:t>
            </a:r>
            <a:endParaRPr sz="2400" dirty="0">
              <a:latin typeface="Open Sans"/>
            </a:endParaRPr>
          </a:p>
        </p:txBody>
      </p:sp>
      <p:sp>
        <p:nvSpPr>
          <p:cNvPr id="117" name="Google Shape;117;p15"/>
          <p:cNvSpPr/>
          <p:nvPr/>
        </p:nvSpPr>
        <p:spPr>
          <a:xfrm>
            <a:off x="5086458" y="1757462"/>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18" name="Google Shape;118;p15"/>
          <p:cNvSpPr/>
          <p:nvPr/>
        </p:nvSpPr>
        <p:spPr>
          <a:xfrm>
            <a:off x="5071788" y="3266775"/>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pic>
        <p:nvPicPr>
          <p:cNvPr id="3" name="Picture 2">
            <a:extLst>
              <a:ext uri="{FF2B5EF4-FFF2-40B4-BE49-F238E27FC236}">
                <a16:creationId xmlns:a16="http://schemas.microsoft.com/office/drawing/2014/main" id="{F3288751-8385-9A39-FFE6-F50EFBC1B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140"/>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59" name="Google Shape;25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60" name="Google Shape;260;p33"/>
          <p:cNvSpPr txBox="1"/>
          <p:nvPr/>
        </p:nvSpPr>
        <p:spPr>
          <a:xfrm>
            <a:off x="558610" y="2313980"/>
            <a:ext cx="4076764"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CSSR EVALUATION CHART</a:t>
            </a:r>
            <a:endParaRPr lang="en-US" sz="4000" dirty="0">
              <a:solidFill>
                <a:srgbClr val="FF0000"/>
              </a:solidFill>
              <a:latin typeface="Open Sans"/>
              <a:ea typeface="Calibri"/>
              <a:cs typeface="Calibri"/>
              <a:sym typeface="Calibri"/>
            </a:endParaRPr>
          </a:p>
        </p:txBody>
      </p:sp>
      <p:graphicFrame>
        <p:nvGraphicFramePr>
          <p:cNvPr id="261" name="Google Shape;261;p33"/>
          <p:cNvGraphicFramePr/>
          <p:nvPr>
            <p:extLst>
              <p:ext uri="{D42A27DB-BD31-4B8C-83A1-F6EECF244321}">
                <p14:modId xmlns:p14="http://schemas.microsoft.com/office/powerpoint/2010/main" val="3369805982"/>
              </p:ext>
            </p:extLst>
          </p:nvPr>
        </p:nvGraphicFramePr>
        <p:xfrm>
          <a:off x="4635374" y="637362"/>
          <a:ext cx="7433240" cy="6150300"/>
        </p:xfrm>
        <a:graphic>
          <a:graphicData uri="http://schemas.openxmlformats.org/drawingml/2006/table">
            <a:tbl>
              <a:tblPr>
                <a:noFill/>
                <a:tableStyleId>{E2D88FF3-57AF-46EF-B986-2DC984EC6AD7}</a:tableStyleId>
              </a:tblPr>
              <a:tblGrid>
                <a:gridCol w="972567">
                  <a:extLst>
                    <a:ext uri="{9D8B030D-6E8A-4147-A177-3AD203B41FA5}">
                      <a16:colId xmlns:a16="http://schemas.microsoft.com/office/drawing/2014/main" val="20000"/>
                    </a:ext>
                  </a:extLst>
                </a:gridCol>
                <a:gridCol w="3751359">
                  <a:extLst>
                    <a:ext uri="{9D8B030D-6E8A-4147-A177-3AD203B41FA5}">
                      <a16:colId xmlns:a16="http://schemas.microsoft.com/office/drawing/2014/main" val="20001"/>
                    </a:ext>
                  </a:extLst>
                </a:gridCol>
                <a:gridCol w="2709314">
                  <a:extLst>
                    <a:ext uri="{9D8B030D-6E8A-4147-A177-3AD203B41FA5}">
                      <a16:colId xmlns:a16="http://schemas.microsoft.com/office/drawing/2014/main" val="20002"/>
                    </a:ext>
                  </a:extLst>
                </a:gridCol>
              </a:tblGrid>
              <a:tr h="1457203">
                <a:tc>
                  <a:txBody>
                    <a:bodyPr/>
                    <a:lstStyle/>
                    <a:p>
                      <a:pPr marL="0" marR="0" lvl="0" indent="0" algn="just" rtl="0">
                        <a:lnSpc>
                          <a:spcPct val="100000"/>
                        </a:lnSpc>
                        <a:spcBef>
                          <a:spcPts val="0"/>
                        </a:spcBef>
                        <a:spcAft>
                          <a:spcPts val="0"/>
                        </a:spcAft>
                        <a:buClr>
                          <a:srgbClr val="FF0000"/>
                        </a:buClr>
                        <a:buSzPts val="2600"/>
                        <a:buFont typeface="Arial"/>
                        <a:buNone/>
                      </a:pPr>
                      <a:r>
                        <a:rPr lang="en-US" sz="2400" b="0" i="0" u="none" strike="noStrike" cap="none" dirty="0">
                          <a:solidFill>
                            <a:srgbClr val="FF0000"/>
                          </a:solidFill>
                          <a:latin typeface="Open Sans"/>
                          <a:ea typeface="Arial"/>
                          <a:cs typeface="Arial"/>
                          <a:sym typeface="Arial"/>
                        </a:rPr>
                        <a:t>Lesson   </a:t>
                      </a:r>
                      <a:endParaRPr sz="2400" dirty="0">
                        <a:latin typeface="Open Sans"/>
                      </a:endParaRPr>
                    </a:p>
                    <a:p>
                      <a:pPr marL="0" marR="0" lvl="0" indent="0" algn="just" rtl="0">
                        <a:lnSpc>
                          <a:spcPct val="100000"/>
                        </a:lnSpc>
                        <a:spcBef>
                          <a:spcPts val="520"/>
                        </a:spcBef>
                        <a:spcAft>
                          <a:spcPts val="0"/>
                        </a:spcAft>
                        <a:buClr>
                          <a:srgbClr val="FF0000"/>
                        </a:buClr>
                        <a:buSzPts val="2600"/>
                        <a:buFont typeface="Arial"/>
                        <a:buNone/>
                      </a:pPr>
                      <a:r>
                        <a:rPr lang="en-US" sz="2400" b="0" i="0" u="none" strike="noStrike" cap="none" dirty="0">
                          <a:solidFill>
                            <a:srgbClr val="FF0000"/>
                          </a:solidFill>
                          <a:latin typeface="Open Sans"/>
                          <a:ea typeface="Arial"/>
                          <a:cs typeface="Arial"/>
                          <a:sym typeface="Arial"/>
                        </a:rPr>
                        <a:t>   No</a:t>
                      </a:r>
                      <a:endParaRPr sz="2400" dirty="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FF0000"/>
                        </a:buClr>
                        <a:buSzPts val="2600"/>
                        <a:buFont typeface="Arial"/>
                        <a:buNone/>
                      </a:pPr>
                      <a:r>
                        <a:rPr lang="en-US" sz="2400" b="0" i="0" u="none" strike="noStrike" cap="none" dirty="0">
                          <a:solidFill>
                            <a:srgbClr val="FF0000"/>
                          </a:solidFill>
                          <a:latin typeface="Open Sans"/>
                          <a:ea typeface="Arial"/>
                          <a:cs typeface="Arial"/>
                          <a:sym typeface="Arial"/>
                        </a:rPr>
                        <a:t>Lesson post-test these will be closed minimum 70%</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FF0000"/>
                        </a:buClr>
                        <a:buSzPts val="2600"/>
                        <a:buFont typeface="Arial"/>
                        <a:buNone/>
                      </a:pPr>
                      <a:r>
                        <a:rPr lang="en-US" sz="2400" b="0" i="0" u="none" strike="noStrike" cap="none">
                          <a:solidFill>
                            <a:srgbClr val="FF0000"/>
                          </a:solidFill>
                          <a:latin typeface="Open Sans"/>
                          <a:ea typeface="Arial"/>
                          <a:cs typeface="Arial"/>
                          <a:sym typeface="Arial"/>
                        </a:rPr>
                        <a:t>Practical evaluations. Must, passing score to complete course.</a:t>
                      </a:r>
                      <a:endParaRPr sz="2400">
                        <a:latin typeface="Open Sans"/>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4293">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1</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dirty="0">
                          <a:solidFill>
                            <a:schemeClr val="dk1"/>
                          </a:solidFill>
                          <a:latin typeface="Open Sans"/>
                          <a:ea typeface="Arial"/>
                          <a:cs typeface="Arial"/>
                          <a:sym typeface="Arial"/>
                        </a:rPr>
                        <a:t>Course introduction (no test)</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4293">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2</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dirty="0" err="1">
                          <a:solidFill>
                            <a:schemeClr val="dk1"/>
                          </a:solidFill>
                          <a:latin typeface="Open Sans"/>
                          <a:ea typeface="Arial"/>
                          <a:cs typeface="Arial"/>
                          <a:sym typeface="Arial"/>
                        </a:rPr>
                        <a:t>Organising</a:t>
                      </a:r>
                      <a:r>
                        <a:rPr lang="en-US" sz="2400" b="0" i="0" u="none" strike="noStrike" cap="none" dirty="0">
                          <a:solidFill>
                            <a:schemeClr val="dk1"/>
                          </a:solidFill>
                          <a:latin typeface="Open Sans"/>
                          <a:ea typeface="Arial"/>
                          <a:cs typeface="Arial"/>
                          <a:sym typeface="Arial"/>
                        </a:rPr>
                        <a:t> and starting CSSR Operation</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4293">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3</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dirty="0">
                          <a:solidFill>
                            <a:schemeClr val="dk1"/>
                          </a:solidFill>
                          <a:latin typeface="Open Sans"/>
                          <a:ea typeface="Arial"/>
                          <a:cs typeface="Arial"/>
                          <a:sym typeface="Arial"/>
                        </a:rPr>
                        <a:t>Structures,  Materials and damage Types</a:t>
                      </a:r>
                      <a:endParaRPr sz="2400" dirty="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dirty="0">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38858">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4</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Structural Triage and the INSARAG Building marking system</a:t>
                      </a:r>
                      <a:endParaRPr sz="240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2600"/>
                        <a:buFont typeface="Calibri"/>
                        <a:buNone/>
                      </a:pPr>
                      <a:endParaRPr sz="2400" b="0" i="0" u="none" strike="noStrike" cap="none" dirty="0">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81788">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5</a:t>
                      </a:r>
                      <a:endParaRPr sz="2400">
                        <a:latin typeface="Open Sans"/>
                      </a:endParaRPr>
                    </a:p>
                  </a:txBody>
                  <a:tcPr marL="121700" marR="121700" marT="55325" marB="553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chemeClr val="dk1"/>
                          </a:solidFill>
                          <a:latin typeface="Open Sans"/>
                          <a:ea typeface="Arial"/>
                          <a:cs typeface="Arial"/>
                          <a:sym typeface="Arial"/>
                        </a:rPr>
                        <a:t>Operational Safety</a:t>
                      </a:r>
                      <a:endParaRPr sz="2400">
                        <a:latin typeface="Open Sans"/>
                      </a:endParaRPr>
                    </a:p>
                  </a:txBody>
                  <a:tcPr marL="121700" marR="121700" marT="55325" marB="553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600"/>
                        <a:buFont typeface="Calibri"/>
                        <a:buNone/>
                      </a:pPr>
                      <a:endParaRPr sz="2400" b="0" i="0" u="none" strike="noStrike" cap="none" dirty="0">
                        <a:solidFill>
                          <a:schemeClr val="dk1"/>
                        </a:solidFill>
                        <a:latin typeface="Open Sans"/>
                        <a:ea typeface="Arial"/>
                        <a:cs typeface="Arial"/>
                        <a:sym typeface="Arial"/>
                      </a:endParaRPr>
                    </a:p>
                  </a:txBody>
                  <a:tcPr marL="121700" marR="121700" marT="55325" marB="553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EAD9BAEF-E366-008F-BA42-296ABBED6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67" name="Google Shape;2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graphicFrame>
        <p:nvGraphicFramePr>
          <p:cNvPr id="269" name="Google Shape;269;p34"/>
          <p:cNvGraphicFramePr/>
          <p:nvPr>
            <p:extLst>
              <p:ext uri="{D42A27DB-BD31-4B8C-83A1-F6EECF244321}">
                <p14:modId xmlns:p14="http://schemas.microsoft.com/office/powerpoint/2010/main" val="1838018390"/>
              </p:ext>
            </p:extLst>
          </p:nvPr>
        </p:nvGraphicFramePr>
        <p:xfrm>
          <a:off x="5327316" y="1170707"/>
          <a:ext cx="6749638" cy="5224450"/>
        </p:xfrm>
        <a:graphic>
          <a:graphicData uri="http://schemas.openxmlformats.org/drawingml/2006/table">
            <a:tbl>
              <a:tblPr>
                <a:noFill/>
                <a:tableStyleId>{E2D88FF3-57AF-46EF-B986-2DC984EC6AD7}</a:tableStyleId>
              </a:tblPr>
              <a:tblGrid>
                <a:gridCol w="657048">
                  <a:extLst>
                    <a:ext uri="{9D8B030D-6E8A-4147-A177-3AD203B41FA5}">
                      <a16:colId xmlns:a16="http://schemas.microsoft.com/office/drawing/2014/main" val="20000"/>
                    </a:ext>
                  </a:extLst>
                </a:gridCol>
                <a:gridCol w="2448980">
                  <a:extLst>
                    <a:ext uri="{9D8B030D-6E8A-4147-A177-3AD203B41FA5}">
                      <a16:colId xmlns:a16="http://schemas.microsoft.com/office/drawing/2014/main" val="20001"/>
                    </a:ext>
                  </a:extLst>
                </a:gridCol>
                <a:gridCol w="3643610">
                  <a:extLst>
                    <a:ext uri="{9D8B030D-6E8A-4147-A177-3AD203B41FA5}">
                      <a16:colId xmlns:a16="http://schemas.microsoft.com/office/drawing/2014/main" val="20002"/>
                    </a:ext>
                  </a:extLst>
                </a:gridCol>
              </a:tblGrid>
              <a:tr h="6297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6</a:t>
                      </a:r>
                      <a:endParaRPr sz="1600" dirty="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Search and location Techniques</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Search and location Techniques</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297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7</a:t>
                      </a:r>
                      <a:endParaRPr sz="1600" dirty="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Tools, </a:t>
                      </a:r>
                      <a:r>
                        <a:rPr lang="en-US" sz="1600" b="0" i="0" u="none" strike="noStrike" cap="none" dirty="0" err="1">
                          <a:solidFill>
                            <a:schemeClr val="dk1"/>
                          </a:solidFill>
                          <a:latin typeface="Open Sans"/>
                          <a:ea typeface="Arial"/>
                          <a:cs typeface="Arial"/>
                          <a:sym typeface="Arial"/>
                        </a:rPr>
                        <a:t>Equipments</a:t>
                      </a:r>
                      <a:r>
                        <a:rPr lang="en-US" sz="1600" b="0" i="0" u="none" strike="noStrike" cap="none" dirty="0">
                          <a:solidFill>
                            <a:schemeClr val="dk1"/>
                          </a:solidFill>
                          <a:latin typeface="Open Sans"/>
                          <a:ea typeface="Arial"/>
                          <a:cs typeface="Arial"/>
                          <a:sym typeface="Arial"/>
                        </a:rPr>
                        <a:t> and Accessories</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Using tools, equipments and Accessories four stations .</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85175">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8</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Rescue Techniques </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Breaking and Breaching Materials-</a:t>
                      </a:r>
                      <a:endParaRPr sz="1600">
                        <a:latin typeface="Open Sans"/>
                      </a:endParaRPr>
                    </a:p>
                    <a:p>
                      <a:pPr marL="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Four stations  </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549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9</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Shoring Techniques  </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Building Shores—Four Stations</a:t>
                      </a:r>
                      <a:endParaRPr sz="160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97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10</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Lifting and Stabilizing Loads</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Cribbing, using the come-along and hydraulic jack- Four stations</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549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11</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Pre-Hospital Treatment</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600" u="none" strike="noStrike" cap="none" dirty="0">
                          <a:latin typeface="Open Sans"/>
                        </a:rPr>
                        <a:t>Patient Assessment, Packaging and Extricating Victims</a:t>
                      </a:r>
                      <a:endParaRPr sz="1600" b="0" i="0" u="none" strike="noStrike" cap="none" dirty="0">
                        <a:solidFill>
                          <a:schemeClr val="dk1"/>
                        </a:solidFill>
                        <a:latin typeface="Open Sans"/>
                        <a:ea typeface="Arial"/>
                        <a:cs typeface="Arial"/>
                        <a:sym typeface="Arial"/>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85175">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12</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Course Review and final written evaluation</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600" b="0" i="0" u="none" strike="noStrike" cap="none" dirty="0">
                        <a:solidFill>
                          <a:schemeClr val="dk1"/>
                        </a:solidFill>
                        <a:latin typeface="Open Sans"/>
                        <a:ea typeface="Arial"/>
                        <a:cs typeface="Arial"/>
                        <a:sym typeface="Arial"/>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654950">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a:solidFill>
                            <a:schemeClr val="dk1"/>
                          </a:solidFill>
                          <a:latin typeface="Open Sans"/>
                          <a:ea typeface="Arial"/>
                          <a:cs typeface="Arial"/>
                          <a:sym typeface="Arial"/>
                        </a:rPr>
                        <a:t>13</a:t>
                      </a:r>
                      <a:endParaRPr sz="1600">
                        <a:latin typeface="Open Sans"/>
                      </a:endParaRPr>
                    </a:p>
                  </a:txBody>
                  <a:tcPr marL="121700" marR="121700" marT="37775" marB="377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600" b="0" i="0" u="none" strike="noStrike" cap="none">
                        <a:solidFill>
                          <a:schemeClr val="dk1"/>
                        </a:solidFill>
                        <a:latin typeface="Open Sans"/>
                        <a:ea typeface="Arial"/>
                        <a:cs typeface="Arial"/>
                        <a:sym typeface="Arial"/>
                      </a:endParaRPr>
                    </a:p>
                    <a:p>
                      <a:pPr marL="0" marR="0" lvl="0" indent="0" algn="l" rtl="0">
                        <a:lnSpc>
                          <a:spcPct val="100000"/>
                        </a:lnSpc>
                        <a:spcBef>
                          <a:spcPts val="360"/>
                        </a:spcBef>
                        <a:spcAft>
                          <a:spcPts val="0"/>
                        </a:spcAft>
                        <a:buClr>
                          <a:schemeClr val="dk1"/>
                        </a:buClr>
                        <a:buSzPts val="1800"/>
                        <a:buFont typeface="Calibri"/>
                        <a:buNone/>
                      </a:pPr>
                      <a:endParaRPr sz="1600" b="0" i="0" u="none" strike="noStrike" cap="none">
                        <a:solidFill>
                          <a:schemeClr val="dk1"/>
                        </a:solidFill>
                        <a:latin typeface="Open Sans"/>
                        <a:ea typeface="Arial"/>
                        <a:cs typeface="Arial"/>
                        <a:sym typeface="Arial"/>
                      </a:endParaRPr>
                    </a:p>
                  </a:txBody>
                  <a:tcPr marL="121700" marR="121700" marT="37775" marB="377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600" b="0" i="0" u="none" strike="noStrike" cap="none" dirty="0">
                          <a:solidFill>
                            <a:schemeClr val="dk1"/>
                          </a:solidFill>
                          <a:latin typeface="Open Sans"/>
                          <a:ea typeface="Arial"/>
                          <a:cs typeface="Arial"/>
                          <a:sym typeface="Arial"/>
                        </a:rPr>
                        <a:t>Final practical exercise</a:t>
                      </a:r>
                      <a:endParaRPr sz="1600" dirty="0">
                        <a:latin typeface="Open Sans"/>
                      </a:endParaRPr>
                    </a:p>
                  </a:txBody>
                  <a:tcPr marL="121700" marR="121700" marT="37775" marB="377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3" name="Picture 2">
            <a:extLst>
              <a:ext uri="{FF2B5EF4-FFF2-40B4-BE49-F238E27FC236}">
                <a16:creationId xmlns:a16="http://schemas.microsoft.com/office/drawing/2014/main" id="{24BE2C15-4A8E-533C-8F33-BE41587E7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60;p33"/>
          <p:cNvSpPr txBox="1"/>
          <p:nvPr/>
        </p:nvSpPr>
        <p:spPr>
          <a:xfrm>
            <a:off x="791774" y="2286820"/>
            <a:ext cx="4076764"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CSSR EVALUATION CHART</a:t>
            </a:r>
            <a:endParaRPr lang="en-US" sz="4000" dirty="0">
              <a:solidFill>
                <a:srgbClr val="FF0000"/>
              </a:solidFill>
              <a:latin typeface="Open Sans"/>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75" name="Google Shape;27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276" name="Google Shape;276;p35"/>
          <p:cNvSpPr txBox="1"/>
          <p:nvPr/>
        </p:nvSpPr>
        <p:spPr>
          <a:xfrm>
            <a:off x="5884753" y="998974"/>
            <a:ext cx="6034842" cy="5539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If you are unable to obtain a passing score on a Post-Test, you will be allowed one make up test the following day; whereas if you are unable to obtain a passing grade for a Practical Evaluation, you will not be eligible to participate in the Final Practical Evaluation. In such case, you may continue to participate in the remainder of the course at your choosing. Should you choose to continue participating, you will receive a </a:t>
            </a:r>
            <a:r>
              <a:rPr lang="en-US" sz="2400" b="1" dirty="0">
                <a:solidFill>
                  <a:schemeClr val="dk1"/>
                </a:solidFill>
                <a:latin typeface="Open Sans"/>
                <a:sym typeface="Arial"/>
              </a:rPr>
              <a:t>Letter of Attendance</a:t>
            </a:r>
            <a:r>
              <a:rPr lang="en-US" sz="2400" dirty="0">
                <a:solidFill>
                  <a:schemeClr val="dk1"/>
                </a:solidFill>
                <a:latin typeface="Open Sans"/>
                <a:sym typeface="Arial"/>
              </a:rPr>
              <a:t> for the course, after completing all lessons. </a:t>
            </a:r>
            <a:endParaRPr sz="2400" dirty="0">
              <a:latin typeface="Open Sans"/>
            </a:endParaRPr>
          </a:p>
        </p:txBody>
      </p:sp>
      <p:sp>
        <p:nvSpPr>
          <p:cNvPr id="277" name="Google Shape;277;p35"/>
          <p:cNvSpPr txBox="1"/>
          <p:nvPr/>
        </p:nvSpPr>
        <p:spPr>
          <a:xfrm>
            <a:off x="118800" y="2653389"/>
            <a:ext cx="6096000" cy="646331"/>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NON-PASSING SCORES:</a:t>
            </a:r>
          </a:p>
        </p:txBody>
      </p:sp>
      <p:pic>
        <p:nvPicPr>
          <p:cNvPr id="2" name="Picture 1">
            <a:extLst>
              <a:ext uri="{FF2B5EF4-FFF2-40B4-BE49-F238E27FC236}">
                <a16:creationId xmlns:a16="http://schemas.microsoft.com/office/drawing/2014/main" id="{431F9216-D12E-DED6-2E47-E51DAE41A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83" name="Google Shape;2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284" name="Google Shape;284;p36"/>
          <p:cNvSpPr txBox="1"/>
          <p:nvPr/>
        </p:nvSpPr>
        <p:spPr>
          <a:xfrm>
            <a:off x="5624090" y="1579999"/>
            <a:ext cx="5973019" cy="4431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The </a:t>
            </a:r>
            <a:r>
              <a:rPr lang="en-US" sz="2400" b="1" dirty="0">
                <a:solidFill>
                  <a:schemeClr val="dk1"/>
                </a:solidFill>
                <a:latin typeface="Open Sans"/>
                <a:sym typeface="Arial"/>
              </a:rPr>
              <a:t>final practical evaluation </a:t>
            </a:r>
            <a:r>
              <a:rPr lang="en-US" sz="2400" dirty="0">
                <a:solidFill>
                  <a:schemeClr val="dk1"/>
                </a:solidFill>
                <a:latin typeface="Open Sans"/>
                <a:sym typeface="Arial"/>
              </a:rPr>
              <a:t>consists of a simulated CSSR incident. This is a pass or fail evaluation </a:t>
            </a:r>
            <a:r>
              <a:rPr lang="en-US" sz="2400" b="1" dirty="0">
                <a:solidFill>
                  <a:schemeClr val="dk1"/>
                </a:solidFill>
                <a:latin typeface="Open Sans"/>
                <a:sym typeface="Arial"/>
              </a:rPr>
              <a:t>only</a:t>
            </a:r>
            <a:r>
              <a:rPr lang="en-US" sz="2400" dirty="0">
                <a:solidFill>
                  <a:schemeClr val="dk1"/>
                </a:solidFill>
                <a:latin typeface="Open Sans"/>
                <a:sym typeface="Arial"/>
              </a:rPr>
              <a:t>. There will be no make-up for the Final Practical. It is divided into three phases for a total duration of nine (9) hours. You can find a more complete description in Lesson 13. </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After successfully completing all course requirements, you will receive a </a:t>
            </a:r>
            <a:r>
              <a:rPr lang="en-US" sz="2400" b="1" dirty="0">
                <a:solidFill>
                  <a:schemeClr val="dk1"/>
                </a:solidFill>
                <a:latin typeface="Open Sans"/>
                <a:sym typeface="Arial"/>
              </a:rPr>
              <a:t>Certificate of Completion</a:t>
            </a:r>
            <a:r>
              <a:rPr lang="en-US" sz="2400" dirty="0">
                <a:solidFill>
                  <a:schemeClr val="dk1"/>
                </a:solidFill>
                <a:latin typeface="Open Sans"/>
                <a:sym typeface="Arial"/>
              </a:rPr>
              <a:t>. </a:t>
            </a:r>
            <a:endParaRPr sz="2400" dirty="0">
              <a:solidFill>
                <a:schemeClr val="dk1"/>
              </a:solidFill>
              <a:latin typeface="Open Sans"/>
              <a:sym typeface="Arial"/>
            </a:endParaRPr>
          </a:p>
        </p:txBody>
      </p:sp>
      <p:pic>
        <p:nvPicPr>
          <p:cNvPr id="3" name="Picture 2">
            <a:extLst>
              <a:ext uri="{FF2B5EF4-FFF2-40B4-BE49-F238E27FC236}">
                <a16:creationId xmlns:a16="http://schemas.microsoft.com/office/drawing/2014/main" id="{40948FB6-D3D4-780B-8F2E-7E6AB752F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77;p35"/>
          <p:cNvSpPr txBox="1"/>
          <p:nvPr/>
        </p:nvSpPr>
        <p:spPr>
          <a:xfrm>
            <a:off x="1214269" y="1766150"/>
            <a:ext cx="4244971" cy="1200288"/>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NON-PASSING SCORES: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91" name="Google Shape;29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92" name="Google Shape;292;p37"/>
          <p:cNvSpPr txBox="1"/>
          <p:nvPr/>
        </p:nvSpPr>
        <p:spPr>
          <a:xfrm>
            <a:off x="4645342" y="1259263"/>
            <a:ext cx="7546658"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sym typeface="Arial"/>
              </a:rPr>
              <a:t>The rules for attendance and participation are as follows: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Participation in all classes and course activities is mandatory.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Punctuality – promotes mutual respect and responsibility among participants. </a:t>
            </a:r>
            <a:endParaRPr sz="2400" dirty="0"/>
          </a:p>
          <a:p>
            <a:pPr marL="0" marR="0" lvl="0" indent="0" algn="just" rtl="0">
              <a:spcBef>
                <a:spcPts val="0"/>
              </a:spcBef>
              <a:spcAft>
                <a:spcPts val="0"/>
              </a:spcAft>
              <a:buNone/>
            </a:pPr>
            <a:endParaRPr sz="2400" dirty="0">
              <a:solidFill>
                <a:schemeClr val="dk1"/>
              </a:solidFill>
              <a:sym typeface="Arial"/>
            </a:endParaRPr>
          </a:p>
          <a:p>
            <a:pPr marL="0" marR="0" lvl="0" indent="0" algn="just" rtl="0">
              <a:spcBef>
                <a:spcPts val="0"/>
              </a:spcBef>
              <a:spcAft>
                <a:spcPts val="0"/>
              </a:spcAft>
              <a:buNone/>
            </a:pPr>
            <a:r>
              <a:rPr lang="en-US" sz="2400" b="1" dirty="0">
                <a:solidFill>
                  <a:srgbClr val="FF0000"/>
                </a:solidFill>
                <a:sym typeface="Arial"/>
              </a:rPr>
              <a:t>Absences and tardiness:</a:t>
            </a:r>
            <a:r>
              <a:rPr lang="en-US" sz="2400" dirty="0">
                <a:solidFill>
                  <a:schemeClr val="dk1"/>
                </a:solidFill>
                <a:sym typeface="Arial"/>
              </a:rPr>
              <a:t> </a:t>
            </a:r>
            <a:endParaRPr sz="2400" dirty="0"/>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Tardiness and missing classes is not acceptable. Only under very special circumstances will an exception be made for one late arrival, to a maximum of 15 minutes. Missing a class or arriving late for no special reason will disqualify you from passing the course</a:t>
            </a:r>
            <a:endParaRPr sz="2400" dirty="0">
              <a:solidFill>
                <a:schemeClr val="dk1"/>
              </a:solidFill>
              <a:sym typeface="Arial"/>
            </a:endParaRPr>
          </a:p>
        </p:txBody>
      </p:sp>
      <p:sp>
        <p:nvSpPr>
          <p:cNvPr id="293" name="Google Shape;293;p37"/>
          <p:cNvSpPr txBox="1"/>
          <p:nvPr/>
        </p:nvSpPr>
        <p:spPr>
          <a:xfrm>
            <a:off x="643901" y="1969432"/>
            <a:ext cx="4199703" cy="2554505"/>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COURSE SCHEDULE AND ATTENDANCE</a:t>
            </a:r>
            <a:endParaRPr lang="en-US" sz="4000" b="1" dirty="0">
              <a:solidFill>
                <a:srgbClr val="FF0000"/>
              </a:solidFill>
              <a:latin typeface="Open Sans"/>
              <a:ea typeface="Calibri"/>
              <a:cs typeface="Calibri"/>
              <a:sym typeface="Calibri"/>
            </a:endParaRPr>
          </a:p>
        </p:txBody>
      </p:sp>
      <p:pic>
        <p:nvPicPr>
          <p:cNvPr id="3" name="Picture 2">
            <a:extLst>
              <a:ext uri="{FF2B5EF4-FFF2-40B4-BE49-F238E27FC236}">
                <a16:creationId xmlns:a16="http://schemas.microsoft.com/office/drawing/2014/main" id="{B1B263AC-9DC2-2415-0270-A2EC63D9E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99" name="Google Shape;29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00" name="Google Shape;300;p38"/>
          <p:cNvSpPr txBox="1"/>
          <p:nvPr/>
        </p:nvSpPr>
        <p:spPr>
          <a:xfrm>
            <a:off x="6618082" y="3870972"/>
            <a:ext cx="5019553" cy="2677616"/>
          </a:xfrm>
          <a:prstGeom prst="rect">
            <a:avLst/>
          </a:prstGeom>
          <a:solidFill>
            <a:schemeClr val="bg1"/>
          </a:solid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Only in the case of </a:t>
            </a:r>
            <a:r>
              <a:rPr lang="en-US" sz="2400" b="1" dirty="0">
                <a:solidFill>
                  <a:schemeClr val="dk1"/>
                </a:solidFill>
                <a:latin typeface="Open Sans"/>
                <a:sym typeface="Arial"/>
              </a:rPr>
              <a:t>real emergencies</a:t>
            </a:r>
            <a:r>
              <a:rPr lang="en-US" sz="2400" dirty="0">
                <a:solidFill>
                  <a:schemeClr val="dk1"/>
                </a:solidFill>
                <a:latin typeface="Open Sans"/>
                <a:sym typeface="Arial"/>
              </a:rPr>
              <a:t> will interruptions to the course be permitted. Telephone calls will be handled by administrative personnel, who will take messages for all course participants</a:t>
            </a:r>
            <a:endParaRPr sz="3200" dirty="0">
              <a:solidFill>
                <a:schemeClr val="dk1"/>
              </a:solidFill>
              <a:latin typeface="Open Sans"/>
              <a:sym typeface="Arial"/>
            </a:endParaRPr>
          </a:p>
        </p:txBody>
      </p:sp>
      <p:sp>
        <p:nvSpPr>
          <p:cNvPr id="302" name="Google Shape;302;p38"/>
          <p:cNvSpPr/>
          <p:nvPr/>
        </p:nvSpPr>
        <p:spPr>
          <a:xfrm>
            <a:off x="6246890" y="1588459"/>
            <a:ext cx="5635187" cy="2350135"/>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dirty="0">
                <a:solidFill>
                  <a:schemeClr val="dk1"/>
                </a:solidFill>
                <a:latin typeface="Open Sans"/>
                <a:sym typeface="Arial"/>
              </a:rPr>
              <a:t>Participant in all course activities (lectures, practical exercises, and evaluations) is MANDATORY.</a:t>
            </a:r>
            <a:endParaRPr sz="2400" dirty="0">
              <a:solidFill>
                <a:schemeClr val="dk1"/>
              </a:solidFill>
              <a:latin typeface="Open Sans"/>
              <a:sym typeface="Arial"/>
            </a:endParaRPr>
          </a:p>
        </p:txBody>
      </p:sp>
      <p:pic>
        <p:nvPicPr>
          <p:cNvPr id="3" name="Picture 2">
            <a:extLst>
              <a:ext uri="{FF2B5EF4-FFF2-40B4-BE49-F238E27FC236}">
                <a16:creationId xmlns:a16="http://schemas.microsoft.com/office/drawing/2014/main" id="{9FC714E9-AAE2-1F9C-5582-1F3F2B4F6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93;p37"/>
          <p:cNvSpPr txBox="1"/>
          <p:nvPr/>
        </p:nvSpPr>
        <p:spPr>
          <a:xfrm>
            <a:off x="1481548" y="1906058"/>
            <a:ext cx="4199703" cy="2554505"/>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COURSE SCHEDULE AND ATTENDANCE</a:t>
            </a:r>
            <a:endParaRPr lang="en-US" sz="4000" b="1" dirty="0">
              <a:solidFill>
                <a:srgbClr val="FF0000"/>
              </a:solidFill>
              <a:latin typeface="Open Sans"/>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08" name="Google Shape;30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09" name="Google Shape;309;p39"/>
          <p:cNvSpPr txBox="1"/>
          <p:nvPr/>
        </p:nvSpPr>
        <p:spPr>
          <a:xfrm>
            <a:off x="4970352" y="1018306"/>
            <a:ext cx="6524483" cy="563227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sym typeface="Arial"/>
              </a:rPr>
              <a:t>Daily feedback for individual lessons:</a:t>
            </a:r>
            <a:r>
              <a:rPr lang="en-US" sz="2400" dirty="0">
                <a:solidFill>
                  <a:schemeClr val="dk1"/>
                </a:solidFill>
                <a:sym typeface="Arial"/>
              </a:rPr>
              <a:t> At the end of each day’s classes, there will also be a short, verbal feedback session to capture the strengths of the course and those aspects needing improvement. We will also ask you to fill out the </a:t>
            </a:r>
            <a:r>
              <a:rPr lang="en-US" sz="2400" b="1" dirty="0">
                <a:solidFill>
                  <a:schemeClr val="dk1"/>
                </a:solidFill>
                <a:sym typeface="Arial"/>
              </a:rPr>
              <a:t>Lesson Evaluation Form</a:t>
            </a:r>
            <a:r>
              <a:rPr lang="en-US" sz="2400" dirty="0">
                <a:solidFill>
                  <a:schemeClr val="dk1"/>
                </a:solidFill>
                <a:sym typeface="Arial"/>
              </a:rPr>
              <a:t> at the end of each lesson. </a:t>
            </a:r>
            <a:endParaRPr sz="2400" dirty="0"/>
          </a:p>
          <a:p>
            <a:pPr marL="457200" marR="0" lvl="0" indent="-457200" algn="just" rtl="0">
              <a:spcBef>
                <a:spcPts val="0"/>
              </a:spcBef>
              <a:spcAft>
                <a:spcPts val="0"/>
              </a:spcAft>
              <a:buClr>
                <a:srgbClr val="FF0000"/>
              </a:buClr>
              <a:buSzPts val="3200"/>
              <a:buFont typeface="Noto Sans Symbols"/>
              <a:buChar char="▪"/>
            </a:pPr>
            <a:r>
              <a:rPr lang="en-US" sz="2400" b="1" dirty="0">
                <a:solidFill>
                  <a:srgbClr val="FF0000"/>
                </a:solidFill>
                <a:sym typeface="Arial"/>
              </a:rPr>
              <a:t>Overall course feedback: </a:t>
            </a:r>
            <a:r>
              <a:rPr lang="en-US" sz="2400" dirty="0">
                <a:solidFill>
                  <a:schemeClr val="dk1"/>
                </a:solidFill>
                <a:sym typeface="Arial"/>
              </a:rPr>
              <a:t>Once you have completed all lessons and the Final Practical Evaluation, we will ask you to please complete the overall course feedback. We highly value your comments, as they will greatly assist us in improving the course for the future.</a:t>
            </a:r>
            <a:endParaRPr sz="2400" dirty="0">
              <a:solidFill>
                <a:schemeClr val="dk1"/>
              </a:solidFill>
              <a:sym typeface="Arial"/>
            </a:endParaRPr>
          </a:p>
        </p:txBody>
      </p:sp>
      <p:sp>
        <p:nvSpPr>
          <p:cNvPr id="310" name="Google Shape;310;p39"/>
          <p:cNvSpPr txBox="1"/>
          <p:nvPr/>
        </p:nvSpPr>
        <p:spPr>
          <a:xfrm>
            <a:off x="1031824" y="2522222"/>
            <a:ext cx="3829887"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PARTICIPANT FEEDBACK</a:t>
            </a:r>
            <a:r>
              <a:rPr lang="en-US" sz="4000" dirty="0">
                <a:solidFill>
                  <a:srgbClr val="FF0000"/>
                </a:solidFill>
                <a:latin typeface="Open Sans"/>
                <a:ea typeface="Calibri"/>
                <a:cs typeface="Calibri"/>
                <a:sym typeface="Calibri"/>
              </a:rPr>
              <a:t> </a:t>
            </a:r>
          </a:p>
        </p:txBody>
      </p:sp>
      <p:pic>
        <p:nvPicPr>
          <p:cNvPr id="3" name="Picture 2">
            <a:extLst>
              <a:ext uri="{FF2B5EF4-FFF2-40B4-BE49-F238E27FC236}">
                <a16:creationId xmlns:a16="http://schemas.microsoft.com/office/drawing/2014/main" id="{06A08447-7AA0-49B2-5A13-DE0759107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16" name="Google Shape;31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17" name="Google Shape;317;p40"/>
          <p:cNvSpPr txBox="1"/>
          <p:nvPr/>
        </p:nvSpPr>
        <p:spPr>
          <a:xfrm>
            <a:off x="7034543" y="2082004"/>
            <a:ext cx="4319257" cy="304694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Required Forms If you have not already done so, please make sure you have completed and turned in the following CSSR Course forms, which contain the health, dietary and liability release</a:t>
            </a:r>
            <a:endParaRPr sz="2400" dirty="0">
              <a:solidFill>
                <a:schemeClr val="dk1"/>
              </a:solidFill>
              <a:latin typeface="Open Sans"/>
              <a:sym typeface="Arial"/>
            </a:endParaRPr>
          </a:p>
        </p:txBody>
      </p:sp>
      <p:sp>
        <p:nvSpPr>
          <p:cNvPr id="318" name="Google Shape;318;p40"/>
          <p:cNvSpPr txBox="1"/>
          <p:nvPr/>
        </p:nvSpPr>
        <p:spPr>
          <a:xfrm>
            <a:off x="1130372" y="2082004"/>
            <a:ext cx="5397176"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REQUIRED FORMS:</a:t>
            </a:r>
            <a:endParaRPr lang="en-US" sz="4000" b="1" dirty="0">
              <a:solidFill>
                <a:srgbClr val="FF0000"/>
              </a:solidFill>
              <a:latin typeface="Open Sans"/>
              <a:ea typeface="Calibri"/>
              <a:cs typeface="Calibri"/>
              <a:sym typeface="Calibri"/>
            </a:endParaRPr>
          </a:p>
        </p:txBody>
      </p:sp>
      <p:pic>
        <p:nvPicPr>
          <p:cNvPr id="3" name="Picture 2">
            <a:extLst>
              <a:ext uri="{FF2B5EF4-FFF2-40B4-BE49-F238E27FC236}">
                <a16:creationId xmlns:a16="http://schemas.microsoft.com/office/drawing/2014/main" id="{44B0C8FC-9D3D-7CD1-0B3C-28C4267FC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24" name="Google Shape;32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25" name="Google Shape;325;p41"/>
          <p:cNvSpPr txBox="1"/>
          <p:nvPr/>
        </p:nvSpPr>
        <p:spPr>
          <a:xfrm>
            <a:off x="6654566" y="1703575"/>
            <a:ext cx="5422388" cy="378561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Classroom Etiquette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Smoking is prohibited inside any building; you will be able to smoke outside during breaks. </a:t>
            </a:r>
            <a:endParaRPr sz="2400" dirty="0">
              <a:latin typeface="Open Sans"/>
            </a:endParaRPr>
          </a:p>
          <a:p>
            <a:pPr marL="546100" marR="0" lvl="0" indent="-342900" algn="just" rtl="0">
              <a:spcBef>
                <a:spcPts val="0"/>
              </a:spcBef>
              <a:spcAft>
                <a:spcPts val="0"/>
              </a:spcAft>
              <a:buClr>
                <a:schemeClr val="dk1"/>
              </a:buClr>
              <a:buSzPts val="3200"/>
              <a:buFont typeface="Wingdings" panose="05000000000000000000" pitchFamily="2" charset="2"/>
              <a:buChar char="v"/>
            </a:pPr>
            <a:endParaRPr sz="24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Meal </a:t>
            </a:r>
            <a:endParaRPr sz="2400" dirty="0">
              <a:latin typeface="Open Sans"/>
            </a:endParaRPr>
          </a:p>
          <a:p>
            <a:pPr marL="342900" marR="0" lvl="0" indent="-342900" algn="just"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Housing and Expenses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Covered expenses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Uncovered expenses</a:t>
            </a:r>
            <a:endParaRPr sz="2400" dirty="0">
              <a:latin typeface="Open Sans"/>
            </a:endParaRPr>
          </a:p>
        </p:txBody>
      </p:sp>
      <p:sp>
        <p:nvSpPr>
          <p:cNvPr id="326" name="Google Shape;326;p41"/>
          <p:cNvSpPr txBox="1"/>
          <p:nvPr/>
        </p:nvSpPr>
        <p:spPr>
          <a:xfrm>
            <a:off x="1714872" y="1575233"/>
            <a:ext cx="3733056"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FACILITIES AND GROUND RULES</a:t>
            </a:r>
          </a:p>
        </p:txBody>
      </p:sp>
      <p:pic>
        <p:nvPicPr>
          <p:cNvPr id="3" name="Picture 2">
            <a:extLst>
              <a:ext uri="{FF2B5EF4-FFF2-40B4-BE49-F238E27FC236}">
                <a16:creationId xmlns:a16="http://schemas.microsoft.com/office/drawing/2014/main" id="{2D0ACA77-7012-8A7E-6925-822604E69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32" name="Google Shape;3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33" name="Google Shape;333;p42"/>
          <p:cNvSpPr txBox="1"/>
          <p:nvPr/>
        </p:nvSpPr>
        <p:spPr>
          <a:xfrm>
            <a:off x="4897925" y="1584699"/>
            <a:ext cx="7179029" cy="45242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Travel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Reservations, confirmations, itineraries, changes, should be directed to administrative staff. </a:t>
            </a:r>
            <a:endParaRPr sz="2400" dirty="0">
              <a:latin typeface="Open Sans"/>
            </a:endParaRPr>
          </a:p>
          <a:p>
            <a:pPr marL="342900" marR="0" lvl="0" indent="-342900" algn="just"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Safety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Take note of emergency procedures, classroom evacuation, emergency exits: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Location of safety areas in the facilities, meeting points, </a:t>
            </a:r>
            <a:r>
              <a:rPr lang="en-US" sz="2400" dirty="0" err="1">
                <a:solidFill>
                  <a:schemeClr val="dk1"/>
                </a:solidFill>
                <a:latin typeface="Open Sans"/>
                <a:sym typeface="Arial"/>
              </a:rPr>
              <a:t>etc</a:t>
            </a:r>
            <a:r>
              <a:rPr lang="en-US" sz="2400" dirty="0">
                <a:solidFill>
                  <a:schemeClr val="dk1"/>
                </a:solidFill>
                <a:latin typeface="Open Sans"/>
                <a:sym typeface="Arial"/>
              </a:rPr>
              <a:t>: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Location of the first aid kit and its contents: </a:t>
            </a:r>
            <a:endParaRPr sz="2400" dirty="0">
              <a:latin typeface="Open Sans"/>
            </a:endParaRPr>
          </a:p>
          <a:p>
            <a:pPr marL="457200" marR="0" lvl="0" indent="-457200" algn="just" rtl="0">
              <a:spcBef>
                <a:spcPts val="0"/>
              </a:spcBef>
              <a:spcAft>
                <a:spcPts val="0"/>
              </a:spcAft>
              <a:buClr>
                <a:schemeClr val="dk1"/>
              </a:buClr>
              <a:buSzPts val="3200"/>
              <a:buFont typeface="Wingdings" panose="05000000000000000000" pitchFamily="2" charset="2"/>
              <a:buChar char="v"/>
            </a:pPr>
            <a:r>
              <a:rPr lang="en-US" sz="2400" dirty="0">
                <a:solidFill>
                  <a:schemeClr val="dk1"/>
                </a:solidFill>
                <a:latin typeface="Open Sans"/>
                <a:sym typeface="Arial"/>
              </a:rPr>
              <a:t>Emergency phone numbers, other</a:t>
            </a:r>
            <a:endParaRPr sz="2400" dirty="0">
              <a:solidFill>
                <a:schemeClr val="dk1"/>
              </a:solidFill>
              <a:latin typeface="Open Sans"/>
              <a:sym typeface="Arial"/>
            </a:endParaRPr>
          </a:p>
        </p:txBody>
      </p:sp>
      <p:sp>
        <p:nvSpPr>
          <p:cNvPr id="334" name="Google Shape;334;p42"/>
          <p:cNvSpPr txBox="1"/>
          <p:nvPr/>
        </p:nvSpPr>
        <p:spPr>
          <a:xfrm>
            <a:off x="118800" y="1655534"/>
            <a:ext cx="4517679"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FACILITIES AND GROUND RULES</a:t>
            </a:r>
          </a:p>
        </p:txBody>
      </p:sp>
      <p:pic>
        <p:nvPicPr>
          <p:cNvPr id="3" name="Picture 2">
            <a:extLst>
              <a:ext uri="{FF2B5EF4-FFF2-40B4-BE49-F238E27FC236}">
                <a16:creationId xmlns:a16="http://schemas.microsoft.com/office/drawing/2014/main" id="{49F8DF2D-2D82-7054-24A4-4BBCD3975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5973411" y="1038640"/>
            <a:ext cx="5048550" cy="518517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sz="2400" dirty="0">
                <a:latin typeface="Open Sans"/>
                <a:ea typeface="Arial"/>
                <a:cs typeface="Arial"/>
                <a:sym typeface="Arial"/>
              </a:rPr>
              <a:t>     Expectations </a:t>
            </a:r>
            <a:endParaRPr sz="2400" dirty="0">
              <a:latin typeface="Open Sans"/>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Purpose </a:t>
            </a:r>
            <a:endParaRPr sz="2400" dirty="0">
              <a:latin typeface="Open Sans"/>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Objectives </a:t>
            </a:r>
            <a:endParaRPr sz="2400" dirty="0">
              <a:latin typeface="Open Sans"/>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Methodology </a:t>
            </a:r>
            <a:endParaRPr sz="2400" dirty="0">
              <a:latin typeface="Open Sans"/>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Testing </a:t>
            </a:r>
            <a:endParaRPr sz="2400" dirty="0">
              <a:latin typeface="Open Sans"/>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Materials </a:t>
            </a:r>
            <a:endParaRPr sz="2400" dirty="0">
              <a:latin typeface="Open Sans"/>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Logistics and agenda </a:t>
            </a:r>
            <a:endParaRPr sz="2400" dirty="0">
              <a:latin typeface="Open Sans"/>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Open Sans"/>
                <a:ea typeface="Arial"/>
                <a:cs typeface="Arial"/>
                <a:sym typeface="Arial"/>
              </a:rPr>
              <a:t>     Course Review</a:t>
            </a:r>
            <a:endParaRPr sz="2400" dirty="0">
              <a:latin typeface="Open Sans"/>
            </a:endParaRPr>
          </a:p>
        </p:txBody>
      </p:sp>
      <p:sp>
        <p:nvSpPr>
          <p:cNvPr id="124" name="Google Shape;1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25" name="Google Shape;12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3" name="Picture 2">
            <a:extLst>
              <a:ext uri="{FF2B5EF4-FFF2-40B4-BE49-F238E27FC236}">
                <a16:creationId xmlns:a16="http://schemas.microsoft.com/office/drawing/2014/main" id="{C70B187B-A983-1BF8-CE6D-613384B35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4973C2-AE9F-2976-1995-E76A5A42453F}"/>
              </a:ext>
            </a:extLst>
          </p:cNvPr>
          <p:cNvSpPr txBox="1"/>
          <p:nvPr/>
        </p:nvSpPr>
        <p:spPr>
          <a:xfrm>
            <a:off x="1646960" y="1018307"/>
            <a:ext cx="4144240" cy="769441"/>
          </a:xfrm>
          <a:prstGeom prst="rect">
            <a:avLst/>
          </a:prstGeom>
          <a:solidFill>
            <a:schemeClr val="bg1"/>
          </a:solidFill>
        </p:spPr>
        <p:txBody>
          <a:bodyPr wrap="square">
            <a:spAutoFit/>
          </a:bodyPr>
          <a:lstStyle/>
          <a:p>
            <a:r>
              <a:rPr lang="en-US" sz="4400" b="1" dirty="0">
                <a:solidFill>
                  <a:srgbClr val="FF0000"/>
                </a:solidFill>
                <a:latin typeface="Open Sans"/>
                <a:sym typeface="Arial"/>
              </a:rPr>
              <a:t>OBJECTIVES:</a:t>
            </a:r>
            <a:r>
              <a:rPr lang="en-US" sz="4400" dirty="0">
                <a:solidFill>
                  <a:srgbClr val="FF0000"/>
                </a:solidFill>
                <a:latin typeface="Open Sans"/>
              </a:rPr>
              <a:t> </a:t>
            </a:r>
            <a:endParaRPr lang="en-IN" sz="4400" dirty="0">
              <a:solidFill>
                <a:srgbClr val="FF0000"/>
              </a:solidFill>
              <a:latin typeface="Open Sans"/>
            </a:endParaRPr>
          </a:p>
        </p:txBody>
      </p:sp>
      <p:sp>
        <p:nvSpPr>
          <p:cNvPr id="8" name="Google Shape;116;p15"/>
          <p:cNvSpPr txBox="1"/>
          <p:nvPr/>
        </p:nvSpPr>
        <p:spPr>
          <a:xfrm>
            <a:off x="1379864" y="2208574"/>
            <a:ext cx="4145497"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a:sym typeface="Arial"/>
              </a:rPr>
              <a:t>Upon completing of this lesson, you will be able to :-</a:t>
            </a:r>
            <a:endParaRPr sz="2400" dirty="0">
              <a:latin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40" name="Google Shape;34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41" name="Google Shape;341;p43"/>
          <p:cNvSpPr txBox="1"/>
          <p:nvPr/>
        </p:nvSpPr>
        <p:spPr>
          <a:xfrm>
            <a:off x="5906670" y="1965023"/>
            <a:ext cx="5726664" cy="304694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Arial"/>
              <a:buChar char="•"/>
            </a:pPr>
            <a:r>
              <a:rPr lang="en-US" sz="2400" dirty="0">
                <a:solidFill>
                  <a:schemeClr val="dk1"/>
                </a:solidFill>
                <a:latin typeface="Open Sans"/>
                <a:sym typeface="Arial"/>
              </a:rPr>
              <a:t>We will post a blank flipchart labelled “File” on one of the walls. </a:t>
            </a:r>
            <a:endParaRPr sz="2400" dirty="0">
              <a:latin typeface="Open Sans"/>
            </a:endParaRPr>
          </a:p>
          <a:p>
            <a:pPr marL="457200" marR="0" lvl="0" indent="-457200" algn="just" rtl="0">
              <a:spcBef>
                <a:spcPts val="0"/>
              </a:spcBef>
              <a:spcAft>
                <a:spcPts val="0"/>
              </a:spcAft>
              <a:buClr>
                <a:schemeClr val="dk1"/>
              </a:buClr>
              <a:buSzPts val="3200"/>
              <a:buFont typeface="Arial"/>
              <a:buChar char="•"/>
            </a:pPr>
            <a:r>
              <a:rPr lang="en-US" sz="2400" dirty="0">
                <a:solidFill>
                  <a:schemeClr val="dk1"/>
                </a:solidFill>
                <a:latin typeface="Open Sans"/>
                <a:sym typeface="Arial"/>
              </a:rPr>
              <a:t>We will use it to record questions and issues that will need to be clarified in later lessons or in the general review at the end of the course. You can also write down your questions here for future reference:</a:t>
            </a:r>
            <a:endParaRPr sz="2400" dirty="0">
              <a:solidFill>
                <a:schemeClr val="dk1"/>
              </a:solidFill>
              <a:latin typeface="Open Sans"/>
              <a:sym typeface="Arial"/>
            </a:endParaRPr>
          </a:p>
        </p:txBody>
      </p:sp>
      <p:sp>
        <p:nvSpPr>
          <p:cNvPr id="342" name="Google Shape;342;p43"/>
          <p:cNvSpPr txBox="1"/>
          <p:nvPr/>
        </p:nvSpPr>
        <p:spPr>
          <a:xfrm>
            <a:off x="1464749" y="2029929"/>
            <a:ext cx="3676933"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THE “FILE”</a:t>
            </a:r>
          </a:p>
        </p:txBody>
      </p:sp>
      <p:pic>
        <p:nvPicPr>
          <p:cNvPr id="3" name="Picture 2">
            <a:extLst>
              <a:ext uri="{FF2B5EF4-FFF2-40B4-BE49-F238E27FC236}">
                <a16:creationId xmlns:a16="http://schemas.microsoft.com/office/drawing/2014/main" id="{DF7795E6-9415-EB89-9FAC-AE95187BC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1600200" y="1373032"/>
            <a:ext cx="2933703"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REVIEW</a:t>
            </a:r>
            <a:r>
              <a:rPr lang="en-US" dirty="0">
                <a:solidFill>
                  <a:srgbClr val="FF0000"/>
                </a:solidFill>
                <a:latin typeface="Open Sans"/>
              </a:rPr>
              <a:t> </a:t>
            </a:r>
          </a:p>
        </p:txBody>
      </p:sp>
      <p:sp>
        <p:nvSpPr>
          <p:cNvPr id="348" name="Google Shape;348;p44"/>
          <p:cNvSpPr txBox="1">
            <a:spLocks noGrp="1"/>
          </p:cNvSpPr>
          <p:nvPr>
            <p:ph type="body" idx="1"/>
          </p:nvPr>
        </p:nvSpPr>
        <p:spPr>
          <a:xfrm>
            <a:off x="6295176" y="1459679"/>
            <a:ext cx="5697651" cy="411451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sz="2400" dirty="0">
                <a:latin typeface="Arial"/>
                <a:ea typeface="Arial"/>
                <a:cs typeface="Arial"/>
                <a:sym typeface="Arial"/>
              </a:rPr>
              <a:t>Names and background information of the course coordinator, instructors, assistants, support staff and the other participants. </a:t>
            </a:r>
            <a:endParaRPr sz="2400" dirty="0"/>
          </a:p>
          <a:p>
            <a:pPr marL="0" lvl="0" indent="0" algn="just"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2400" dirty="0">
                <a:latin typeface="Arial"/>
                <a:ea typeface="Arial"/>
                <a:cs typeface="Arial"/>
                <a:sym typeface="Arial"/>
              </a:rPr>
              <a:t>The following aspects of the course will be covered in this lesson:</a:t>
            </a:r>
            <a:endParaRPr sz="2400" dirty="0"/>
          </a:p>
        </p:txBody>
      </p:sp>
      <p:sp>
        <p:nvSpPr>
          <p:cNvPr id="349" name="Google Shape;34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50" name="Google Shape;35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351" name="Google Shape;351;p44"/>
          <p:cNvSpPr txBox="1"/>
          <p:nvPr/>
        </p:nvSpPr>
        <p:spPr>
          <a:xfrm>
            <a:off x="838200" y="2439757"/>
            <a:ext cx="4457704"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3200" dirty="0">
                <a:solidFill>
                  <a:schemeClr val="dk1"/>
                </a:solidFill>
                <a:latin typeface="Arial"/>
                <a:ea typeface="Arial"/>
                <a:cs typeface="Arial"/>
                <a:sym typeface="Arial"/>
              </a:rPr>
              <a:t>Now, you are able to learn :-</a:t>
            </a:r>
            <a:endParaRPr dirty="0"/>
          </a:p>
        </p:txBody>
      </p:sp>
      <p:sp>
        <p:nvSpPr>
          <p:cNvPr id="352" name="Google Shape;352;p44"/>
          <p:cNvSpPr/>
          <p:nvPr/>
        </p:nvSpPr>
        <p:spPr>
          <a:xfrm>
            <a:off x="5552725" y="1540621"/>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353" name="Google Shape;353;p44"/>
          <p:cNvSpPr/>
          <p:nvPr/>
        </p:nvSpPr>
        <p:spPr>
          <a:xfrm>
            <a:off x="5563837" y="3390187"/>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pic>
        <p:nvPicPr>
          <p:cNvPr id="3" name="Picture 2">
            <a:extLst>
              <a:ext uri="{FF2B5EF4-FFF2-40B4-BE49-F238E27FC236}">
                <a16:creationId xmlns:a16="http://schemas.microsoft.com/office/drawing/2014/main" id="{FE9670F8-E8D8-8D8A-8492-D7F35E4DF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body" idx="1"/>
          </p:nvPr>
        </p:nvSpPr>
        <p:spPr>
          <a:xfrm>
            <a:off x="6234870" y="1015592"/>
            <a:ext cx="5118930" cy="527968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sz="3200" dirty="0">
                <a:latin typeface="Arial"/>
                <a:ea typeface="Arial"/>
                <a:cs typeface="Arial"/>
                <a:sym typeface="Arial"/>
              </a:rPr>
              <a:t>    </a:t>
            </a:r>
            <a:r>
              <a:rPr lang="en-US" sz="2400" dirty="0">
                <a:latin typeface="Arial"/>
                <a:ea typeface="Arial"/>
                <a:cs typeface="Arial"/>
                <a:sym typeface="Arial"/>
              </a:rPr>
              <a:t>Expectations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Purpose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Objectives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Methodology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Testing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Materials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Logistics and agenda </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     Course Review.</a:t>
            </a:r>
            <a:endParaRPr sz="2400" dirty="0"/>
          </a:p>
        </p:txBody>
      </p:sp>
      <p:sp>
        <p:nvSpPr>
          <p:cNvPr id="359" name="Google Shape;35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60" name="Google Shape;36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 name="Picture 2">
            <a:extLst>
              <a:ext uri="{FF2B5EF4-FFF2-40B4-BE49-F238E27FC236}">
                <a16:creationId xmlns:a16="http://schemas.microsoft.com/office/drawing/2014/main" id="{51591FB6-2C3E-D886-D759-B006B2C9C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47;p44">
            <a:extLst>
              <a:ext uri="{FF2B5EF4-FFF2-40B4-BE49-F238E27FC236}">
                <a16:creationId xmlns:a16="http://schemas.microsoft.com/office/drawing/2014/main" id="{F0E94343-6049-9BB5-E631-EEB31156083B}"/>
              </a:ext>
            </a:extLst>
          </p:cNvPr>
          <p:cNvSpPr txBox="1">
            <a:spLocks noGrp="1"/>
          </p:cNvSpPr>
          <p:nvPr>
            <p:ph type="title"/>
          </p:nvPr>
        </p:nvSpPr>
        <p:spPr>
          <a:xfrm>
            <a:off x="1796739" y="1170707"/>
            <a:ext cx="2743200"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REVIEW</a:t>
            </a:r>
            <a:r>
              <a:rPr lang="en-US" dirty="0">
                <a:solidFill>
                  <a:srgbClr val="FF0000"/>
                </a:solidFill>
                <a:latin typeface="Open Sans"/>
              </a:rPr>
              <a:t> </a:t>
            </a:r>
          </a:p>
        </p:txBody>
      </p:sp>
      <p:sp>
        <p:nvSpPr>
          <p:cNvPr id="8" name="Google Shape;351;p44"/>
          <p:cNvSpPr txBox="1"/>
          <p:nvPr/>
        </p:nvSpPr>
        <p:spPr>
          <a:xfrm>
            <a:off x="1544370" y="1968977"/>
            <a:ext cx="4457704"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3200" dirty="0">
                <a:solidFill>
                  <a:schemeClr val="dk1"/>
                </a:solidFill>
                <a:latin typeface="Arial"/>
                <a:ea typeface="Arial"/>
                <a:cs typeface="Arial"/>
                <a:sym typeface="Arial"/>
              </a:rPr>
              <a:t>Now, you are able to learn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91567-E093-5FDD-F25D-F4AF1AEC90C5}"/>
              </a:ext>
            </a:extLst>
          </p:cNvPr>
          <p:cNvSpPr txBox="1"/>
          <p:nvPr/>
        </p:nvSpPr>
        <p:spPr>
          <a:xfrm>
            <a:off x="3536790" y="2620308"/>
            <a:ext cx="8122953" cy="707886"/>
          </a:xfrm>
          <a:prstGeom prst="rect">
            <a:avLst/>
          </a:prstGeom>
          <a:solidFill>
            <a:schemeClr val="bg1"/>
          </a:solidFill>
        </p:spPr>
        <p:txBody>
          <a:bodyPr wrap="square" rtlCol="0">
            <a:spAutoFit/>
          </a:bodyPr>
          <a:lstStyle/>
          <a:p>
            <a:r>
              <a:rPr lang="en-US" sz="4000" dirty="0">
                <a:solidFill>
                  <a:srgbClr val="FF0000"/>
                </a:solidFill>
                <a:latin typeface="Open Sans"/>
              </a:rPr>
              <a:t>ANY QUESTION ?  </a:t>
            </a:r>
          </a:p>
        </p:txBody>
      </p:sp>
      <p:pic>
        <p:nvPicPr>
          <p:cNvPr id="3" name="Picture 2">
            <a:extLst>
              <a:ext uri="{FF2B5EF4-FFF2-40B4-BE49-F238E27FC236}">
                <a16:creationId xmlns:a16="http://schemas.microsoft.com/office/drawing/2014/main" id="{4C03A4A5-5EC6-4315-9F04-D4DEB242C0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7"/>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77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4548188" y="-14288"/>
            <a:ext cx="7694612" cy="6943726"/>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Open Sans"/>
            </a:endParaRPr>
          </a:p>
        </p:txBody>
      </p:sp>
      <p:sp>
        <p:nvSpPr>
          <p:cNvPr id="131075" name="Duties of…"/>
          <p:cNvSpPr txBox="1">
            <a:spLocks noChangeArrowheads="1"/>
          </p:cNvSpPr>
          <p:nvPr/>
        </p:nvSpPr>
        <p:spPr bwMode="auto">
          <a:xfrm>
            <a:off x="339725" y="3230563"/>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a:solidFill>
                  <a:srgbClr val="FF0000"/>
                </a:solidFill>
                <a:latin typeface="Open Sans"/>
              </a:rPr>
              <a:t>THANK YOU </a:t>
            </a:r>
            <a:r>
              <a:rPr lang="en-US" altLang="en-US" sz="4000">
                <a:solidFill>
                  <a:srgbClr val="FF0000"/>
                </a:solidFill>
                <a:latin typeface="Open Sans"/>
              </a:rPr>
              <a:t> </a:t>
            </a:r>
          </a:p>
        </p:txBody>
      </p:sp>
      <p:sp>
        <p:nvSpPr>
          <p:cNvPr id="131076"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buSzPts val="3200"/>
              <a:buFont typeface="Noto Sans Symbols"/>
              <a:buChar char="▪"/>
            </a:pPr>
            <a:endParaRPr lang="en-US" altLang="en-US" sz="2400">
              <a:solidFill>
                <a:srgbClr val="000000"/>
              </a:solidFill>
              <a:latin typeface="Open Sans"/>
              <a:cs typeface="Times New Roman" panose="02020603050405020304" pitchFamily="18" charset="0"/>
            </a:endParaRPr>
          </a:p>
        </p:txBody>
      </p:sp>
      <p:pic>
        <p:nvPicPr>
          <p:cNvPr id="1310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1327150"/>
            <a:ext cx="5659438"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13108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C03A4A5-5EC6-4315-9F04-D4DEB242C0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87"/>
            <a:ext cx="1345949" cy="11335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58D3C50-7AAB-16F4-B3C8-09576C1A806B}"/>
              </a:ext>
            </a:extLst>
          </p:cNvPr>
          <p:cNvPicPr>
            <a:picLocks noChangeAspect="1"/>
          </p:cNvPicPr>
          <p:nvPr/>
        </p:nvPicPr>
        <p:blipFill>
          <a:blip r:embed="rId7"/>
          <a:stretch>
            <a:fillRect/>
          </a:stretch>
        </p:blipFill>
        <p:spPr>
          <a:xfrm>
            <a:off x="5322600" y="902906"/>
            <a:ext cx="5739388" cy="5349050"/>
          </a:xfrm>
          <a:prstGeom prst="rect">
            <a:avLst/>
          </a:prstGeom>
          <a:noFill/>
          <a:ln>
            <a:noFill/>
          </a:ln>
        </p:spPr>
      </p:pic>
    </p:spTree>
    <p:extLst>
      <p:ext uri="{BB962C8B-B14F-4D97-AF65-F5344CB8AC3E}">
        <p14:creationId xmlns:p14="http://schemas.microsoft.com/office/powerpoint/2010/main" val="389172859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31" name="Google Shape;1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32" name="Google Shape;132;p17"/>
          <p:cNvSpPr txBox="1"/>
          <p:nvPr/>
        </p:nvSpPr>
        <p:spPr>
          <a:xfrm>
            <a:off x="1724331" y="2264089"/>
            <a:ext cx="4576881"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GETTING TO KNOW EACH OTHER</a:t>
            </a:r>
          </a:p>
        </p:txBody>
      </p:sp>
      <p:sp>
        <p:nvSpPr>
          <p:cNvPr id="133" name="Google Shape;133;p17"/>
          <p:cNvSpPr txBox="1"/>
          <p:nvPr/>
        </p:nvSpPr>
        <p:spPr>
          <a:xfrm>
            <a:off x="5703684" y="1573714"/>
            <a:ext cx="6136109" cy="378561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The Course Coordinator, instructors, assistant, and support personnel should introduce themselves to the group. </a:t>
            </a:r>
            <a:endParaRPr sz="2400" dirty="0">
              <a:latin typeface="Open Sans"/>
            </a:endParaRPr>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The Course Coordinator will conduct an exercise so that you may become familiar with the other participants and become familiar with some of the tools, equipment, and accessories you will be using throughout the course.</a:t>
            </a:r>
            <a:endParaRPr sz="2400" dirty="0">
              <a:solidFill>
                <a:schemeClr val="dk1"/>
              </a:solidFill>
              <a:latin typeface="Open Sans"/>
              <a:sym typeface="Arial"/>
            </a:endParaRPr>
          </a:p>
        </p:txBody>
      </p:sp>
      <p:pic>
        <p:nvPicPr>
          <p:cNvPr id="3" name="Picture 2">
            <a:extLst>
              <a:ext uri="{FF2B5EF4-FFF2-40B4-BE49-F238E27FC236}">
                <a16:creationId xmlns:a16="http://schemas.microsoft.com/office/drawing/2014/main" id="{3991B3A2-D0FB-DC23-F13B-BC9419BBA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39" name="Google Shape;1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0" name="Google Shape;140;p18"/>
          <p:cNvSpPr txBox="1"/>
          <p:nvPr/>
        </p:nvSpPr>
        <p:spPr>
          <a:xfrm>
            <a:off x="691432" y="2118946"/>
            <a:ext cx="4921716"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PARTICIPANTS’ EXPECTATIONS</a:t>
            </a:r>
            <a:endParaRPr lang="en-US" dirty="0">
              <a:solidFill>
                <a:srgbClr val="FF0000"/>
              </a:solidFill>
              <a:latin typeface="Open Sans"/>
            </a:endParaRPr>
          </a:p>
        </p:txBody>
      </p:sp>
      <p:sp>
        <p:nvSpPr>
          <p:cNvPr id="141" name="Google Shape;141;p18"/>
          <p:cNvSpPr txBox="1"/>
          <p:nvPr/>
        </p:nvSpPr>
        <p:spPr>
          <a:xfrm>
            <a:off x="5767674" y="2118946"/>
            <a:ext cx="5864727" cy="2308284"/>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The purpose of this short exercise is to find out what your expectations of the Collapsed Structure Search and Rescue Course are – knowledge you hope to gain, skills you hope to acquire, etc.</a:t>
            </a:r>
            <a:endParaRPr sz="2400" dirty="0">
              <a:solidFill>
                <a:schemeClr val="dk1"/>
              </a:solidFill>
              <a:latin typeface="Open Sans"/>
              <a:sym typeface="Arial"/>
            </a:endParaRPr>
          </a:p>
        </p:txBody>
      </p:sp>
      <p:pic>
        <p:nvPicPr>
          <p:cNvPr id="3" name="Picture 2">
            <a:extLst>
              <a:ext uri="{FF2B5EF4-FFF2-40B4-BE49-F238E27FC236}">
                <a16:creationId xmlns:a16="http://schemas.microsoft.com/office/drawing/2014/main" id="{293D3D6E-5D6D-3AEF-D742-C383A1166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47" name="Google Shape;1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8" name="Google Shape;148;p19"/>
          <p:cNvSpPr txBox="1"/>
          <p:nvPr/>
        </p:nvSpPr>
        <p:spPr>
          <a:xfrm>
            <a:off x="1391891" y="1561960"/>
            <a:ext cx="3216323"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COURSE PURPOSE</a:t>
            </a:r>
            <a:endParaRPr lang="en-US" dirty="0">
              <a:solidFill>
                <a:srgbClr val="FF0000"/>
              </a:solidFill>
              <a:latin typeface="Open Sans"/>
            </a:endParaRPr>
          </a:p>
        </p:txBody>
      </p:sp>
      <p:sp>
        <p:nvSpPr>
          <p:cNvPr id="149" name="Google Shape;149;p19"/>
          <p:cNvSpPr txBox="1"/>
          <p:nvPr/>
        </p:nvSpPr>
        <p:spPr>
          <a:xfrm>
            <a:off x="5444836" y="1613991"/>
            <a:ext cx="6195780" cy="2677616"/>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To train the participant in the techniques and methods necessary for searching, locating, stabilizing, and extricating victims trapped in collapsed structures, using the safest and most appropriate procedures for the rescuer as well as the victim.</a:t>
            </a:r>
            <a:endParaRPr sz="2400" dirty="0">
              <a:solidFill>
                <a:schemeClr val="dk1"/>
              </a:solidFill>
              <a:latin typeface="Open Sans"/>
              <a:sym typeface="Arial"/>
            </a:endParaRPr>
          </a:p>
        </p:txBody>
      </p:sp>
      <p:pic>
        <p:nvPicPr>
          <p:cNvPr id="3" name="Picture 2">
            <a:extLst>
              <a:ext uri="{FF2B5EF4-FFF2-40B4-BE49-F238E27FC236}">
                <a16:creationId xmlns:a16="http://schemas.microsoft.com/office/drawing/2014/main" id="{96B10D2F-D6F0-15AA-639B-4C5D13D06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55" name="Google Shape;15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6" name="Google Shape;156;p20"/>
          <p:cNvSpPr txBox="1"/>
          <p:nvPr/>
        </p:nvSpPr>
        <p:spPr>
          <a:xfrm>
            <a:off x="791774" y="1397044"/>
            <a:ext cx="3932976" cy="1200288"/>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PERFORMANCE OBJECTIVES</a:t>
            </a:r>
          </a:p>
        </p:txBody>
      </p:sp>
      <p:sp>
        <p:nvSpPr>
          <p:cNvPr id="157" name="Google Shape;157;p20"/>
          <p:cNvSpPr txBox="1"/>
          <p:nvPr/>
        </p:nvSpPr>
        <p:spPr>
          <a:xfrm>
            <a:off x="5068505" y="1279348"/>
            <a:ext cx="7123495" cy="5373738"/>
          </a:xfrm>
          <a:prstGeom prst="rect">
            <a:avLst/>
          </a:prstGeom>
          <a:noFill/>
          <a:ln>
            <a:noFill/>
          </a:ln>
        </p:spPr>
        <p:txBody>
          <a:bodyPr spcFirstLastPara="1" wrap="square" lIns="91425" tIns="45700" rIns="91425" bIns="45700" anchor="t" anchorCtr="0">
            <a:spAutoFit/>
          </a:bodyPr>
          <a:lstStyle/>
          <a:p>
            <a:pPr marL="609600" marR="0" lvl="0" indent="-609600" algn="just" rtl="0">
              <a:spcBef>
                <a:spcPts val="0"/>
              </a:spcBef>
              <a:spcAft>
                <a:spcPts val="0"/>
              </a:spcAft>
              <a:buClr>
                <a:schemeClr val="dk1"/>
              </a:buClr>
              <a:buSzPts val="3200"/>
              <a:buFont typeface="Arial"/>
              <a:buNone/>
            </a:pPr>
            <a:r>
              <a:rPr lang="en-US" sz="2400" dirty="0">
                <a:solidFill>
                  <a:schemeClr val="dk1"/>
                </a:solidFill>
                <a:sym typeface="Arial"/>
              </a:rPr>
              <a:t>Upon completing the CSSR Course,</a:t>
            </a:r>
            <a:endParaRPr sz="2400" dirty="0"/>
          </a:p>
          <a:p>
            <a:pPr marL="609600" marR="0" lvl="0" indent="-609600" algn="just" rtl="0">
              <a:spcBef>
                <a:spcPts val="0"/>
              </a:spcBef>
              <a:spcAft>
                <a:spcPts val="0"/>
              </a:spcAft>
              <a:buClr>
                <a:schemeClr val="dk1"/>
              </a:buClr>
              <a:buSzPts val="3200"/>
              <a:buFont typeface="Arial"/>
              <a:buNone/>
            </a:pPr>
            <a:r>
              <a:rPr lang="en-US" sz="2400" dirty="0">
                <a:solidFill>
                  <a:schemeClr val="dk1"/>
                </a:solidFill>
                <a:sym typeface="Arial"/>
              </a:rPr>
              <a:t>you, as part of a team of 12 members,</a:t>
            </a:r>
            <a:endParaRPr sz="2400" dirty="0"/>
          </a:p>
          <a:p>
            <a:pPr marL="609600" marR="0" lvl="0" indent="-609600" algn="just" rtl="0">
              <a:spcBef>
                <a:spcPts val="0"/>
              </a:spcBef>
              <a:spcAft>
                <a:spcPts val="0"/>
              </a:spcAft>
              <a:buClr>
                <a:schemeClr val="dk1"/>
              </a:buClr>
              <a:buSzPts val="3200"/>
              <a:buFont typeface="Arial"/>
              <a:buNone/>
            </a:pPr>
            <a:r>
              <a:rPr lang="en-US" sz="2400" dirty="0">
                <a:solidFill>
                  <a:schemeClr val="dk1"/>
                </a:solidFill>
                <a:sym typeface="Arial"/>
              </a:rPr>
              <a:t>will be able to:</a:t>
            </a:r>
            <a:endParaRPr sz="2400" dirty="0"/>
          </a:p>
          <a:p>
            <a:pPr marL="609600" marR="0" lvl="0" indent="-609600" algn="just" rtl="0">
              <a:spcBef>
                <a:spcPts val="0"/>
              </a:spcBef>
              <a:spcAft>
                <a:spcPts val="0"/>
              </a:spcAft>
              <a:buClr>
                <a:schemeClr val="dk1"/>
              </a:buClr>
              <a:buSzPts val="3200"/>
              <a:buFont typeface="Calibri"/>
              <a:buNone/>
            </a:pPr>
            <a:endParaRPr sz="24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Complete the correct and necessary actions upon arriving at the scene and before initiating a search.</a:t>
            </a:r>
            <a:endParaRPr sz="2400" dirty="0"/>
          </a:p>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sym typeface="Arial"/>
              </a:rPr>
              <a:t>Apply the learned search techniques to a    simulated victim</a:t>
            </a:r>
            <a:r>
              <a:rPr lang="en-US" sz="3200" dirty="0">
                <a:solidFill>
                  <a:schemeClr val="dk1"/>
                </a:solidFill>
                <a:latin typeface="Arial"/>
                <a:ea typeface="Arial"/>
                <a:cs typeface="Arial"/>
                <a:sym typeface="Arial"/>
              </a:rPr>
              <a:t>.</a:t>
            </a:r>
            <a:endParaRPr dirty="0"/>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45D6056B-7CAB-A21B-5410-75FF31181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63" name="Google Shape;16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5" name="Google Shape;165;p21"/>
          <p:cNvSpPr txBox="1"/>
          <p:nvPr/>
        </p:nvSpPr>
        <p:spPr>
          <a:xfrm>
            <a:off x="5205846" y="1018307"/>
            <a:ext cx="6578058" cy="4967473"/>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Gain access to a selected void space to locate simulated victims, using four basic techniques </a:t>
            </a:r>
            <a:r>
              <a:rPr lang="en-US" sz="2400" b="1" dirty="0">
                <a:solidFill>
                  <a:schemeClr val="dk1"/>
                </a:solidFill>
                <a:latin typeface="Open Sans"/>
                <a:sym typeface="Arial"/>
              </a:rPr>
              <a:t>(rubble removal, shoring,  penetration and lifting).</a:t>
            </a:r>
            <a:endParaRPr sz="2400" dirty="0">
              <a:latin typeface="Open Sans"/>
            </a:endParaRPr>
          </a:p>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Correctly assess, stabilize and extricate a simulated patient.</a:t>
            </a:r>
            <a:endParaRPr sz="2400" dirty="0">
              <a:latin typeface="Open Sans"/>
            </a:endParaRPr>
          </a:p>
          <a:p>
            <a:pPr marL="609600" marR="0" lvl="0" indent="-495300" algn="just" rtl="0">
              <a:spcBef>
                <a:spcPts val="0"/>
              </a:spcBef>
              <a:spcAft>
                <a:spcPts val="0"/>
              </a:spcAft>
              <a:buClr>
                <a:schemeClr val="dk1"/>
              </a:buClr>
              <a:buSzPts val="1800"/>
              <a:buFont typeface="Calibri"/>
              <a:buNone/>
            </a:pPr>
            <a:endParaRPr sz="2400" dirty="0">
              <a:solidFill>
                <a:schemeClr val="dk1"/>
              </a:solidFill>
              <a:latin typeface="Open Sans"/>
              <a:sym typeface="Arial"/>
            </a:endParaRPr>
          </a:p>
          <a:p>
            <a:pPr marL="609600" marR="0" lvl="0" indent="-495300" algn="just" rtl="0">
              <a:spcBef>
                <a:spcPts val="0"/>
              </a:spcBef>
              <a:spcAft>
                <a:spcPts val="0"/>
              </a:spcAft>
              <a:buClr>
                <a:schemeClr val="dk1"/>
              </a:buClr>
              <a:buSzPts val="1800"/>
              <a:buFont typeface="Calibri"/>
              <a:buNone/>
            </a:pPr>
            <a:endParaRPr sz="2400" dirty="0">
              <a:solidFill>
                <a:schemeClr val="dk1"/>
              </a:solidFill>
              <a:latin typeface="Open Sans"/>
              <a:sym typeface="Arial"/>
            </a:endParaRPr>
          </a:p>
          <a:p>
            <a:pPr marL="609600" marR="0" lvl="0" indent="-495300" algn="just" rtl="0">
              <a:spcBef>
                <a:spcPts val="0"/>
              </a:spcBef>
              <a:spcAft>
                <a:spcPts val="0"/>
              </a:spcAft>
              <a:buClr>
                <a:schemeClr val="dk1"/>
              </a:buClr>
              <a:buSzPts val="1800"/>
              <a:buFont typeface="Calibri"/>
              <a:buNone/>
            </a:pPr>
            <a:endParaRPr sz="2400" dirty="0">
              <a:solidFill>
                <a:schemeClr val="dk1"/>
              </a:solidFill>
              <a:latin typeface="Open Sans"/>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F080B128-2138-2452-6A44-9CA3BC0BC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56;p20"/>
          <p:cNvSpPr txBox="1"/>
          <p:nvPr/>
        </p:nvSpPr>
        <p:spPr>
          <a:xfrm>
            <a:off x="1122707" y="1170707"/>
            <a:ext cx="3932976" cy="1200288"/>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PERFORMANCE OBJECTIVES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71" name="Google Shape;1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2" name="Google Shape;172;p22"/>
          <p:cNvSpPr txBox="1"/>
          <p:nvPr/>
        </p:nvSpPr>
        <p:spPr>
          <a:xfrm>
            <a:off x="336060" y="1532516"/>
            <a:ext cx="4608214" cy="1569620"/>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C00000"/>
              </a:buClr>
              <a:buSzPts val="3600"/>
              <a:buFont typeface="Arial"/>
              <a:buNone/>
            </a:pPr>
            <a:r>
              <a:rPr lang="en-US" sz="4000" b="1" dirty="0">
                <a:solidFill>
                  <a:srgbClr val="FF0000"/>
                </a:solidFill>
                <a:latin typeface="Open Sans"/>
                <a:sym typeface="Arial"/>
              </a:rPr>
              <a:t>INSTRUCTIONAL OBJECTIVES:</a:t>
            </a:r>
            <a:endParaRPr lang="en-US" sz="1600" dirty="0">
              <a:solidFill>
                <a:srgbClr val="FF0000"/>
              </a:solidFill>
              <a:latin typeface="Open Sans"/>
            </a:endParaRPr>
          </a:p>
        </p:txBody>
      </p:sp>
      <p:sp>
        <p:nvSpPr>
          <p:cNvPr id="173" name="Google Shape;173;p22"/>
          <p:cNvSpPr txBox="1"/>
          <p:nvPr/>
        </p:nvSpPr>
        <p:spPr>
          <a:xfrm>
            <a:off x="5165329" y="1459405"/>
            <a:ext cx="6516441" cy="578000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chemeClr val="dk1"/>
              </a:buClr>
              <a:buSzPts val="3200"/>
              <a:buFont typeface="Arial"/>
              <a:buNone/>
            </a:pPr>
            <a:r>
              <a:rPr lang="en-US" sz="2400" dirty="0">
                <a:solidFill>
                  <a:schemeClr val="dk1"/>
                </a:solidFill>
                <a:sym typeface="Arial"/>
              </a:rPr>
              <a:t>Upon completing the CSSR Course, you will be able to:</a:t>
            </a:r>
            <a:endParaRPr sz="2400" dirty="0"/>
          </a:p>
          <a:p>
            <a:pPr marL="0" marR="0" lvl="0" indent="0" algn="just" rtl="0">
              <a:lnSpc>
                <a:spcPct val="120000"/>
              </a:lnSpc>
              <a:spcBef>
                <a:spcPts val="0"/>
              </a:spcBef>
              <a:spcAft>
                <a:spcPts val="0"/>
              </a:spcAft>
              <a:buClr>
                <a:schemeClr val="dk1"/>
              </a:buClr>
              <a:buSzPts val="3200"/>
              <a:buFont typeface="Calibri"/>
              <a:buNone/>
            </a:pPr>
            <a:endParaRPr sz="2400" dirty="0">
              <a:solidFill>
                <a:schemeClr val="dk1"/>
              </a:solidFill>
              <a:sym typeface="Arial"/>
            </a:endParaRPr>
          </a:p>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sym typeface="Arial"/>
              </a:rPr>
              <a:t>Describe how to organize and start a CSSR operation.</a:t>
            </a:r>
            <a:endParaRPr sz="2400" dirty="0"/>
          </a:p>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sym typeface="Arial"/>
              </a:rPr>
              <a:t>Describe the procedure to classify a collapsed structure and the building marking system.</a:t>
            </a:r>
            <a:endParaRPr sz="2400" dirty="0"/>
          </a:p>
          <a:p>
            <a:pPr marL="457200" marR="0" lvl="0" indent="-457200" algn="just" rtl="0">
              <a:lnSpc>
                <a:spcPct val="120000"/>
              </a:lnSpc>
              <a:spcBef>
                <a:spcPts val="0"/>
              </a:spcBef>
              <a:spcAft>
                <a:spcPts val="0"/>
              </a:spcAft>
              <a:buClr>
                <a:schemeClr val="dk1"/>
              </a:buClr>
              <a:buSzPts val="3200"/>
              <a:buFont typeface="Noto Sans Symbols"/>
              <a:buChar char="▪"/>
            </a:pPr>
            <a:r>
              <a:rPr lang="en-US" sz="2400" dirty="0">
                <a:solidFill>
                  <a:schemeClr val="dk1"/>
                </a:solidFill>
                <a:sym typeface="Arial"/>
              </a:rPr>
              <a:t> List the safety precautions.</a:t>
            </a:r>
            <a:endParaRPr sz="2400" dirty="0"/>
          </a:p>
          <a:p>
            <a:pPr marL="0" marR="0" lvl="0" indent="0" algn="just" rtl="0">
              <a:lnSpc>
                <a:spcPct val="120000"/>
              </a:lnSpc>
              <a:spcBef>
                <a:spcPts val="0"/>
              </a:spcBef>
              <a:spcAft>
                <a:spcPts val="0"/>
              </a:spcAft>
              <a:buClr>
                <a:schemeClr val="dk1"/>
              </a:buClr>
              <a:buSzPts val="3200"/>
              <a:buFont typeface="Calibri"/>
              <a:buNone/>
            </a:pPr>
            <a:endParaRPr sz="32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609600" marR="0" lvl="0" indent="-495300" algn="just"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E3A01FBC-37CA-C542-0A7D-4B6629BCD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 y="152401"/>
            <a:ext cx="1345949" cy="101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1810</Words>
  <Application>Microsoft Office PowerPoint</Application>
  <PresentationFormat>Widescreen</PresentationFormat>
  <Paragraphs>287</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Calibri</vt:lpstr>
      <vt:lpstr>Noto Sans Symbols</vt:lpstr>
      <vt:lpstr>Open Sans</vt:lpstr>
      <vt:lpstr>Open Sans SemiBold</vt:lpstr>
      <vt:lpstr>Verdana</vt:lpstr>
      <vt:lpstr>Wingdings</vt:lpstr>
      <vt:lpstr>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vt:lpstr>
      <vt:lpstr>REVIEW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Chetanbahadur</dc:creator>
  <cp:lastModifiedBy>Aatish Panwar</cp:lastModifiedBy>
  <cp:revision>16</cp:revision>
  <dcterms:modified xsi:type="dcterms:W3CDTF">2026-01-17T15:36:44Z</dcterms:modified>
</cp:coreProperties>
</file>