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828" r:id="rId2"/>
    <p:sldId id="1829" r:id="rId3"/>
    <p:sldId id="1832" r:id="rId4"/>
    <p:sldId id="1834" r:id="rId5"/>
    <p:sldId id="1835" r:id="rId6"/>
    <p:sldId id="1836" r:id="rId7"/>
    <p:sldId id="1837" r:id="rId8"/>
    <p:sldId id="1838" r:id="rId9"/>
    <p:sldId id="1839" r:id="rId10"/>
    <p:sldId id="1840" r:id="rId11"/>
    <p:sldId id="1841" r:id="rId12"/>
    <p:sldId id="1842" r:id="rId13"/>
    <p:sldId id="1843" r:id="rId14"/>
    <p:sldId id="1844" r:id="rId15"/>
    <p:sldId id="1846" r:id="rId16"/>
    <p:sldId id="1847" r:id="rId17"/>
    <p:sldId id="1848" r:id="rId18"/>
    <p:sldId id="1849" r:id="rId19"/>
    <p:sldId id="1850" r:id="rId20"/>
    <p:sldId id="376" r:id="rId21"/>
    <p:sldId id="1845" r:id="rId22"/>
    <p:sldId id="1851" r:id="rId23"/>
    <p:sldId id="626" r:id="rId24"/>
    <p:sldId id="185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ak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BAF53-740D-4443-89B8-0D2BC23436CA}" type="doc">
      <dgm:prSet loTypeId="urn:microsoft.com/office/officeart/2005/8/layout/default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IN"/>
        </a:p>
      </dgm:t>
    </dgm:pt>
    <dgm:pt modelId="{35F028A6-DD32-43F6-80B9-6247471AB7C2}">
      <dgm:prSet phldrT="[Text]"/>
      <dgm:spPr/>
      <dgm:t>
        <a:bodyPr/>
        <a:lstStyle/>
        <a:p>
          <a:r>
            <a:rPr lang="en-US" dirty="0">
              <a:latin typeface="Open sans"/>
            </a:rPr>
            <a:t>Physiological discomfort</a:t>
          </a:r>
          <a:endParaRPr lang="en-IN" dirty="0">
            <a:latin typeface="Open sans"/>
          </a:endParaRPr>
        </a:p>
      </dgm:t>
    </dgm:pt>
    <dgm:pt modelId="{5CEDC00F-2FE8-49E2-BFE4-19C35972B0B4}" type="parTrans" cxnId="{8C4FBE61-284B-40EE-8F98-F2F740EC9D38}">
      <dgm:prSet/>
      <dgm:spPr/>
      <dgm:t>
        <a:bodyPr/>
        <a:lstStyle/>
        <a:p>
          <a:endParaRPr lang="en-IN"/>
        </a:p>
      </dgm:t>
    </dgm:pt>
    <dgm:pt modelId="{ED18B3AC-E444-4943-BAF0-48738A44C042}" type="sibTrans" cxnId="{8C4FBE61-284B-40EE-8F98-F2F740EC9D38}">
      <dgm:prSet/>
      <dgm:spPr/>
      <dgm:t>
        <a:bodyPr/>
        <a:lstStyle/>
        <a:p>
          <a:endParaRPr lang="en-IN"/>
        </a:p>
      </dgm:t>
    </dgm:pt>
    <dgm:pt modelId="{9BA62A12-A46C-4622-AD52-85AF4139EDD7}">
      <dgm:prSet phldrT="[Text]"/>
      <dgm:spPr/>
      <dgm:t>
        <a:bodyPr/>
        <a:lstStyle/>
        <a:p>
          <a:r>
            <a:rPr lang="en-US" dirty="0">
              <a:latin typeface="Open sans"/>
            </a:rPr>
            <a:t>Breathing resistance &amp; heat stress</a:t>
          </a:r>
          <a:endParaRPr lang="en-IN" dirty="0">
            <a:latin typeface="Open sans"/>
          </a:endParaRPr>
        </a:p>
      </dgm:t>
    </dgm:pt>
    <dgm:pt modelId="{2E346ACC-435F-477F-861A-739A1576AAE1}" type="parTrans" cxnId="{5DF925F3-9841-4515-AD6E-22ED8F3E6269}">
      <dgm:prSet/>
      <dgm:spPr/>
      <dgm:t>
        <a:bodyPr/>
        <a:lstStyle/>
        <a:p>
          <a:endParaRPr lang="en-IN"/>
        </a:p>
      </dgm:t>
    </dgm:pt>
    <dgm:pt modelId="{605EB3DC-DE68-4A67-A98D-9ADDBA993E98}" type="sibTrans" cxnId="{5DF925F3-9841-4515-AD6E-22ED8F3E6269}">
      <dgm:prSet/>
      <dgm:spPr/>
      <dgm:t>
        <a:bodyPr/>
        <a:lstStyle/>
        <a:p>
          <a:endParaRPr lang="en-IN"/>
        </a:p>
      </dgm:t>
    </dgm:pt>
    <dgm:pt modelId="{37314576-5BC1-4383-98FA-2F86D81BC83A}">
      <dgm:prSet phldrT="[Text]"/>
      <dgm:spPr/>
      <dgm:t>
        <a:bodyPr/>
        <a:lstStyle/>
        <a:p>
          <a:r>
            <a:rPr lang="en-US" dirty="0">
              <a:latin typeface="Open sans"/>
            </a:rPr>
            <a:t>Less vision &amp; difficulty in comm.</a:t>
          </a:r>
          <a:endParaRPr lang="en-IN" dirty="0">
            <a:latin typeface="Open sans"/>
          </a:endParaRPr>
        </a:p>
      </dgm:t>
    </dgm:pt>
    <dgm:pt modelId="{BE3F136B-EC5F-4916-95B6-1625FB6E6499}" type="parTrans" cxnId="{221F6603-A3AD-4CC0-9610-911DAC14FEB3}">
      <dgm:prSet/>
      <dgm:spPr/>
      <dgm:t>
        <a:bodyPr/>
        <a:lstStyle/>
        <a:p>
          <a:endParaRPr lang="en-IN"/>
        </a:p>
      </dgm:t>
    </dgm:pt>
    <dgm:pt modelId="{63998489-0969-4CE7-82A9-04744A552FCD}" type="sibTrans" cxnId="{221F6603-A3AD-4CC0-9610-911DAC14FEB3}">
      <dgm:prSet/>
      <dgm:spPr/>
      <dgm:t>
        <a:bodyPr/>
        <a:lstStyle/>
        <a:p>
          <a:endParaRPr lang="en-IN"/>
        </a:p>
      </dgm:t>
    </dgm:pt>
    <dgm:pt modelId="{03EA902C-01D2-45B5-8180-1B94A592770E}">
      <dgm:prSet phldrT="[Text]"/>
      <dgm:spPr/>
      <dgm:t>
        <a:bodyPr/>
        <a:lstStyle/>
        <a:p>
          <a:r>
            <a:rPr lang="en-US" dirty="0">
              <a:latin typeface="Open sans"/>
            </a:rPr>
            <a:t>Loss of feel and touch</a:t>
          </a:r>
          <a:endParaRPr lang="en-IN" dirty="0">
            <a:latin typeface="Open sans"/>
          </a:endParaRPr>
        </a:p>
      </dgm:t>
    </dgm:pt>
    <dgm:pt modelId="{79E1D06C-B2E8-46D3-9BD7-A2DCD313BB63}" type="parTrans" cxnId="{9E190284-D733-45D7-BBD2-D7D9100E2B44}">
      <dgm:prSet/>
      <dgm:spPr/>
      <dgm:t>
        <a:bodyPr/>
        <a:lstStyle/>
        <a:p>
          <a:endParaRPr lang="en-IN"/>
        </a:p>
      </dgm:t>
    </dgm:pt>
    <dgm:pt modelId="{CF48A046-8B9F-4E00-AC25-BFCC39A28BC4}" type="sibTrans" cxnId="{9E190284-D733-45D7-BBD2-D7D9100E2B44}">
      <dgm:prSet/>
      <dgm:spPr/>
      <dgm:t>
        <a:bodyPr/>
        <a:lstStyle/>
        <a:p>
          <a:endParaRPr lang="en-IN"/>
        </a:p>
      </dgm:t>
    </dgm:pt>
    <dgm:pt modelId="{1176DEA0-D2C2-4C02-880B-3EEB4FDFD6EC}">
      <dgm:prSet phldrT="[Text]"/>
      <dgm:spPr/>
      <dgm:t>
        <a:bodyPr/>
        <a:lstStyle/>
        <a:p>
          <a:r>
            <a:rPr lang="en-US" dirty="0">
              <a:latin typeface="Open sans"/>
            </a:rPr>
            <a:t>Cumbersome handing of equipment with gloves</a:t>
          </a:r>
          <a:endParaRPr lang="en-IN" dirty="0">
            <a:latin typeface="Open sans"/>
          </a:endParaRPr>
        </a:p>
      </dgm:t>
    </dgm:pt>
    <dgm:pt modelId="{947681D6-1E34-4C24-9B1F-5CC3DCFE13D8}" type="parTrans" cxnId="{1D3A9D44-08E7-457D-A77D-F1FD2DB15B3E}">
      <dgm:prSet/>
      <dgm:spPr/>
      <dgm:t>
        <a:bodyPr/>
        <a:lstStyle/>
        <a:p>
          <a:endParaRPr lang="en-IN"/>
        </a:p>
      </dgm:t>
    </dgm:pt>
    <dgm:pt modelId="{86901466-CD31-4343-A3CA-34BEADECCFB0}" type="sibTrans" cxnId="{1D3A9D44-08E7-457D-A77D-F1FD2DB15B3E}">
      <dgm:prSet/>
      <dgm:spPr/>
      <dgm:t>
        <a:bodyPr/>
        <a:lstStyle/>
        <a:p>
          <a:endParaRPr lang="en-IN"/>
        </a:p>
      </dgm:t>
    </dgm:pt>
    <dgm:pt modelId="{CEB48EE1-55C0-441F-9328-5A748803B6B1}" type="pres">
      <dgm:prSet presAssocID="{B4CBAF53-740D-4443-89B8-0D2BC23436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607DA2-F95A-4A49-BA8C-5B45A262D216}" type="pres">
      <dgm:prSet presAssocID="{35F028A6-DD32-43F6-80B9-6247471AB7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3D0C5-56C7-49BA-9866-A82E778E60D5}" type="pres">
      <dgm:prSet presAssocID="{ED18B3AC-E444-4943-BAF0-48738A44C042}" presName="sibTrans" presStyleCnt="0"/>
      <dgm:spPr/>
    </dgm:pt>
    <dgm:pt modelId="{EF877103-BBB5-4EDD-9D36-23EC294ED0DC}" type="pres">
      <dgm:prSet presAssocID="{9BA62A12-A46C-4622-AD52-85AF4139ED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D640F-606D-41EA-8B75-C278BED1BC65}" type="pres">
      <dgm:prSet presAssocID="{605EB3DC-DE68-4A67-A98D-9ADDBA993E98}" presName="sibTrans" presStyleCnt="0"/>
      <dgm:spPr/>
    </dgm:pt>
    <dgm:pt modelId="{C071BA30-6946-45E2-87EC-400A18FC1996}" type="pres">
      <dgm:prSet presAssocID="{37314576-5BC1-4383-98FA-2F86D81BC83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70090-27B5-449A-AB9F-0F33C6E0BF35}" type="pres">
      <dgm:prSet presAssocID="{63998489-0969-4CE7-82A9-04744A552FCD}" presName="sibTrans" presStyleCnt="0"/>
      <dgm:spPr/>
    </dgm:pt>
    <dgm:pt modelId="{3573C735-3B7E-4943-9B42-D9F854AA39B1}" type="pres">
      <dgm:prSet presAssocID="{03EA902C-01D2-45B5-8180-1B94A592770E}" presName="node" presStyleLbl="node1" presStyleIdx="3" presStyleCnt="5" custLinFactNeighborY="-3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2428E-7567-486D-B502-9EBF92D27533}" type="pres">
      <dgm:prSet presAssocID="{CF48A046-8B9F-4E00-AC25-BFCC39A28BC4}" presName="sibTrans" presStyleCnt="0"/>
      <dgm:spPr/>
    </dgm:pt>
    <dgm:pt modelId="{ADEA387C-4618-4729-A1AD-C1F3422C21A5}" type="pres">
      <dgm:prSet presAssocID="{1176DEA0-D2C2-4C02-880B-3EEB4FDFD6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C234A-13CC-4395-9530-B226E78C00F6}" type="presOf" srcId="{B4CBAF53-740D-4443-89B8-0D2BC23436CA}" destId="{CEB48EE1-55C0-441F-9328-5A748803B6B1}" srcOrd="0" destOrd="0" presId="urn:microsoft.com/office/officeart/2005/8/layout/default#3"/>
    <dgm:cxn modelId="{1D3A9D44-08E7-457D-A77D-F1FD2DB15B3E}" srcId="{B4CBAF53-740D-4443-89B8-0D2BC23436CA}" destId="{1176DEA0-D2C2-4C02-880B-3EEB4FDFD6EC}" srcOrd="4" destOrd="0" parTransId="{947681D6-1E34-4C24-9B1F-5CC3DCFE13D8}" sibTransId="{86901466-CD31-4343-A3CA-34BEADECCFB0}"/>
    <dgm:cxn modelId="{2D2EC1C1-F7E8-4E03-8D64-7698B462F8F6}" type="presOf" srcId="{1176DEA0-D2C2-4C02-880B-3EEB4FDFD6EC}" destId="{ADEA387C-4618-4729-A1AD-C1F3422C21A5}" srcOrd="0" destOrd="0" presId="urn:microsoft.com/office/officeart/2005/8/layout/default#3"/>
    <dgm:cxn modelId="{98876653-1387-4E16-86AF-624B9EC30C24}" type="presOf" srcId="{37314576-5BC1-4383-98FA-2F86D81BC83A}" destId="{C071BA30-6946-45E2-87EC-400A18FC1996}" srcOrd="0" destOrd="0" presId="urn:microsoft.com/office/officeart/2005/8/layout/default#3"/>
    <dgm:cxn modelId="{8D071835-9F7A-4F68-A110-BF57F4EDBB23}" type="presOf" srcId="{9BA62A12-A46C-4622-AD52-85AF4139EDD7}" destId="{EF877103-BBB5-4EDD-9D36-23EC294ED0DC}" srcOrd="0" destOrd="0" presId="urn:microsoft.com/office/officeart/2005/8/layout/default#3"/>
    <dgm:cxn modelId="{7ED1E158-EA6C-41E8-B79B-A5732DE4285B}" type="presOf" srcId="{35F028A6-DD32-43F6-80B9-6247471AB7C2}" destId="{24607DA2-F95A-4A49-BA8C-5B45A262D216}" srcOrd="0" destOrd="0" presId="urn:microsoft.com/office/officeart/2005/8/layout/default#3"/>
    <dgm:cxn modelId="{8C4FBE61-284B-40EE-8F98-F2F740EC9D38}" srcId="{B4CBAF53-740D-4443-89B8-0D2BC23436CA}" destId="{35F028A6-DD32-43F6-80B9-6247471AB7C2}" srcOrd="0" destOrd="0" parTransId="{5CEDC00F-2FE8-49E2-BFE4-19C35972B0B4}" sibTransId="{ED18B3AC-E444-4943-BAF0-48738A44C042}"/>
    <dgm:cxn modelId="{7FFDC47F-7CE5-43E5-9E09-F7B0981B5BE1}" type="presOf" srcId="{03EA902C-01D2-45B5-8180-1B94A592770E}" destId="{3573C735-3B7E-4943-9B42-D9F854AA39B1}" srcOrd="0" destOrd="0" presId="urn:microsoft.com/office/officeart/2005/8/layout/default#3"/>
    <dgm:cxn modelId="{5DF925F3-9841-4515-AD6E-22ED8F3E6269}" srcId="{B4CBAF53-740D-4443-89B8-0D2BC23436CA}" destId="{9BA62A12-A46C-4622-AD52-85AF4139EDD7}" srcOrd="1" destOrd="0" parTransId="{2E346ACC-435F-477F-861A-739A1576AAE1}" sibTransId="{605EB3DC-DE68-4A67-A98D-9ADDBA993E98}"/>
    <dgm:cxn modelId="{221F6603-A3AD-4CC0-9610-911DAC14FEB3}" srcId="{B4CBAF53-740D-4443-89B8-0D2BC23436CA}" destId="{37314576-5BC1-4383-98FA-2F86D81BC83A}" srcOrd="2" destOrd="0" parTransId="{BE3F136B-EC5F-4916-95B6-1625FB6E6499}" sibTransId="{63998489-0969-4CE7-82A9-04744A552FCD}"/>
    <dgm:cxn modelId="{9E190284-D733-45D7-BBD2-D7D9100E2B44}" srcId="{B4CBAF53-740D-4443-89B8-0D2BC23436CA}" destId="{03EA902C-01D2-45B5-8180-1B94A592770E}" srcOrd="3" destOrd="0" parTransId="{79E1D06C-B2E8-46D3-9BD7-A2DCD313BB63}" sibTransId="{CF48A046-8B9F-4E00-AC25-BFCC39A28BC4}"/>
    <dgm:cxn modelId="{5F367D39-D958-4A62-A8C0-AD7788C6878B}" type="presParOf" srcId="{CEB48EE1-55C0-441F-9328-5A748803B6B1}" destId="{24607DA2-F95A-4A49-BA8C-5B45A262D216}" srcOrd="0" destOrd="0" presId="urn:microsoft.com/office/officeart/2005/8/layout/default#3"/>
    <dgm:cxn modelId="{5C2BBABD-6F20-4F93-A86C-631FC0598A2D}" type="presParOf" srcId="{CEB48EE1-55C0-441F-9328-5A748803B6B1}" destId="{92E3D0C5-56C7-49BA-9866-A82E778E60D5}" srcOrd="1" destOrd="0" presId="urn:microsoft.com/office/officeart/2005/8/layout/default#3"/>
    <dgm:cxn modelId="{73167D15-9BF1-4851-BFCF-B3DD8D569FF3}" type="presParOf" srcId="{CEB48EE1-55C0-441F-9328-5A748803B6B1}" destId="{EF877103-BBB5-4EDD-9D36-23EC294ED0DC}" srcOrd="2" destOrd="0" presId="urn:microsoft.com/office/officeart/2005/8/layout/default#3"/>
    <dgm:cxn modelId="{1BC61C15-F4A7-4C9C-ABF3-435F328F5EFA}" type="presParOf" srcId="{CEB48EE1-55C0-441F-9328-5A748803B6B1}" destId="{5A7D640F-606D-41EA-8B75-C278BED1BC65}" srcOrd="3" destOrd="0" presId="urn:microsoft.com/office/officeart/2005/8/layout/default#3"/>
    <dgm:cxn modelId="{908F67DE-F78A-4FDD-B814-FC3A7F727EE5}" type="presParOf" srcId="{CEB48EE1-55C0-441F-9328-5A748803B6B1}" destId="{C071BA30-6946-45E2-87EC-400A18FC1996}" srcOrd="4" destOrd="0" presId="urn:microsoft.com/office/officeart/2005/8/layout/default#3"/>
    <dgm:cxn modelId="{4D8FB687-F66A-47B1-B63D-9BC4712D6F07}" type="presParOf" srcId="{CEB48EE1-55C0-441F-9328-5A748803B6B1}" destId="{38E70090-27B5-449A-AB9F-0F33C6E0BF35}" srcOrd="5" destOrd="0" presId="urn:microsoft.com/office/officeart/2005/8/layout/default#3"/>
    <dgm:cxn modelId="{8B35FFB1-0430-4F31-AC2B-2A599205ED52}" type="presParOf" srcId="{CEB48EE1-55C0-441F-9328-5A748803B6B1}" destId="{3573C735-3B7E-4943-9B42-D9F854AA39B1}" srcOrd="6" destOrd="0" presId="urn:microsoft.com/office/officeart/2005/8/layout/default#3"/>
    <dgm:cxn modelId="{A51C394E-FCD6-4D85-8257-69D3F1BB0C25}" type="presParOf" srcId="{CEB48EE1-55C0-441F-9328-5A748803B6B1}" destId="{7A72428E-7567-486D-B502-9EBF92D27533}" srcOrd="7" destOrd="0" presId="urn:microsoft.com/office/officeart/2005/8/layout/default#3"/>
    <dgm:cxn modelId="{5A5D0002-039B-4EF3-A66C-835FDDED4EB7}" type="presParOf" srcId="{CEB48EE1-55C0-441F-9328-5A748803B6B1}" destId="{ADEA387C-4618-4729-A1AD-C1F3422C21A5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07DA2-F95A-4A49-BA8C-5B45A262D216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Open sans"/>
            </a:rPr>
            <a:t>Physiological discomfort</a:t>
          </a:r>
          <a:endParaRPr lang="en-IN" sz="3100" kern="1200" dirty="0">
            <a:latin typeface="Open sans"/>
          </a:endParaRPr>
        </a:p>
      </dsp:txBody>
      <dsp:txXfrm>
        <a:off x="47148" y="1691"/>
        <a:ext cx="3113782" cy="1868269"/>
      </dsp:txXfrm>
    </dsp:sp>
    <dsp:sp modelId="{EF877103-BBB5-4EDD-9D36-23EC294ED0DC}">
      <dsp:nvSpPr>
        <dsp:cNvPr id="0" name=""/>
        <dsp:cNvSpPr/>
      </dsp:nvSpPr>
      <dsp:spPr>
        <a:xfrm>
          <a:off x="347230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Open sans"/>
            </a:rPr>
            <a:t>Breathing resistance &amp; heat stress</a:t>
          </a:r>
          <a:endParaRPr lang="en-IN" sz="3100" kern="1200" dirty="0">
            <a:latin typeface="Open sans"/>
          </a:endParaRPr>
        </a:p>
      </dsp:txBody>
      <dsp:txXfrm>
        <a:off x="3472308" y="1691"/>
        <a:ext cx="3113782" cy="1868269"/>
      </dsp:txXfrm>
    </dsp:sp>
    <dsp:sp modelId="{C071BA30-6946-45E2-87EC-400A18FC1996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Open sans"/>
            </a:rPr>
            <a:t>Less vision &amp; difficulty in comm.</a:t>
          </a:r>
          <a:endParaRPr lang="en-IN" sz="3100" kern="1200" dirty="0">
            <a:latin typeface="Open sans"/>
          </a:endParaRPr>
        </a:p>
      </dsp:txBody>
      <dsp:txXfrm>
        <a:off x="6897469" y="1691"/>
        <a:ext cx="3113782" cy="1868269"/>
      </dsp:txXfrm>
    </dsp:sp>
    <dsp:sp modelId="{3573C735-3B7E-4943-9B42-D9F854AA39B1}">
      <dsp:nvSpPr>
        <dsp:cNvPr id="0" name=""/>
        <dsp:cNvSpPr/>
      </dsp:nvSpPr>
      <dsp:spPr>
        <a:xfrm>
          <a:off x="1759728" y="2112754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Open sans"/>
            </a:rPr>
            <a:t>Loss of feel and touch</a:t>
          </a:r>
          <a:endParaRPr lang="en-IN" sz="3100" kern="1200" dirty="0">
            <a:latin typeface="Open sans"/>
          </a:endParaRPr>
        </a:p>
      </dsp:txBody>
      <dsp:txXfrm>
        <a:off x="1759728" y="2112754"/>
        <a:ext cx="3113782" cy="1868269"/>
      </dsp:txXfrm>
    </dsp:sp>
    <dsp:sp modelId="{ADEA387C-4618-4729-A1AD-C1F3422C21A5}">
      <dsp:nvSpPr>
        <dsp:cNvPr id="0" name=""/>
        <dsp:cNvSpPr/>
      </dsp:nvSpPr>
      <dsp:spPr>
        <a:xfrm>
          <a:off x="5184889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Open sans"/>
            </a:rPr>
            <a:t>Cumbersome handing of equipment with gloves</a:t>
          </a:r>
          <a:endParaRPr lang="en-IN" sz="3100" kern="1200" dirty="0">
            <a:latin typeface="Open sans"/>
          </a:endParaRPr>
        </a:p>
      </dsp:txBody>
      <dsp:txXfrm>
        <a:off x="5184889" y="2181339"/>
        <a:ext cx="3113782" cy="1868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/>
              <a:t>NDRF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36C5-44C3-4D93-A86C-949B454DA87D}" type="datetime2">
              <a:rPr lang="en-IN" smtClean="0"/>
              <a:t>Monday, 08 September 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AC134-D0EA-4C94-BF97-AD5327E912D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/>
              <a:t>NDRF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1FA60-AF97-4B71-9FFB-6C6AA1DD05B4}" type="datetime2">
              <a:rPr lang="en-IN" smtClean="0"/>
              <a:t>Monday, 08 September 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C0C1A-B1FC-4D67-87C1-32D6A1B304A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3A5A-D3D1-4CC6-A66A-801CBBCF45C3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8DAA-09BE-4259-A232-E31744474D43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BEB6-67D8-4746-A03F-26B3BDEF1282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1200"/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3" name="PPT 7 -"/>
          <p:cNvSpPr txBox="1"/>
          <p:nvPr/>
        </p:nvSpPr>
        <p:spPr>
          <a:xfrm>
            <a:off x="10743140" y="6406669"/>
            <a:ext cx="726021" cy="3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142" tIns="39142" rIns="39142" bIns="39142">
            <a:spAutoFit/>
          </a:bodyPr>
          <a:lstStyle/>
          <a:p>
            <a:pPr algn="ctr" defTabSz="1219200">
              <a:spcBef>
                <a:spcPts val="3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500" b="1"/>
              <a:t>PPT 7</a:t>
            </a:r>
            <a:r>
              <a:rPr sz="1500" b="1" spc="-30"/>
              <a:t> </a:t>
            </a:r>
            <a:r>
              <a:rPr sz="1500"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9756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BDEB-85CF-4A88-AE28-6147835D9F2A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96CB-C1E7-40EC-A558-43E5E05F261E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0B7A-7FF2-4F72-B086-BFF1048CB2B3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405E-E3DD-4464-BBD0-F0BE7C40462F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323-8249-4917-ADE6-41337CA82530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FDB-7CD0-4219-AE00-CE6BE856CE48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14F6-6FD4-4706-8819-5DBF1F217780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95D-625A-477D-AC1E-39667EA0D768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J. Haokip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FEC0-A98C-4D7A-BF23-11C97F9B5B9A}" type="datetime4">
              <a:rPr lang="en-IN" smtClean="0"/>
              <a:t>08 September 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INSP J. Haokip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0852-414A-43B3-A87C-2626A6F56D2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218" y="136525"/>
            <a:ext cx="9030062" cy="14728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PERSONAL PROTECTIVE EQUIPMENT    	   (PPE) SELECTION AND USE</a:t>
            </a:r>
            <a:endParaRPr lang="en-IN" sz="32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1</a:t>
            </a:fld>
            <a:endParaRPr lang="en-IN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19" y="1698625"/>
            <a:ext cx="5536702" cy="489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16" y="1698494"/>
            <a:ext cx="2228002" cy="4786218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676" y="4391752"/>
            <a:ext cx="1534886" cy="209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762" y="1985736"/>
            <a:ext cx="1447800" cy="2405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" y="12698"/>
            <a:ext cx="1365252" cy="138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" y="2552065"/>
            <a:ext cx="387731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IMPERMEABE PROTECTIVE       </a:t>
            </a:r>
            <a:br>
              <a:rPr lang="en-US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 CLOTHING			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760" y="1385888"/>
            <a:ext cx="5589270" cy="479107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is a clothing impermeable both to air, chemical</a:t>
            </a:r>
          </a:p>
          <a:p>
            <a:pPr marL="0" indent="0" algn="just">
              <a:buNone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   vapors and gases. 	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has been developed by DMSRDE, Kanpur.</a:t>
            </a:r>
          </a:p>
          <a:p>
            <a:pPr marL="0" indent="0" algn="just">
              <a:buNone/>
              <a:defRPr/>
            </a:pPr>
            <a:endParaRPr lang="en-US" sz="24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is made up of nylon fabric coated outside with neoprene </a:t>
            </a:r>
          </a:p>
          <a:p>
            <a:pPr marL="0" indent="0" algn="just">
              <a:buNone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  and another side with butyl rubber.</a:t>
            </a:r>
          </a:p>
          <a:p>
            <a:pPr marL="0" indent="0" algn="just">
              <a:buNone/>
              <a:defRPr/>
            </a:pPr>
            <a:endParaRPr lang="en-US" sz="24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gives protection against </a:t>
            </a:r>
            <a:r>
              <a:rPr lang="en-US" sz="2400" dirty="0" err="1">
                <a:latin typeface="Open sans"/>
                <a:cs typeface="Times New Roman" panose="02020603050405020304" pitchFamily="18" charset="0"/>
              </a:rPr>
              <a:t>sulphur</a:t>
            </a:r>
            <a:r>
              <a:rPr lang="en-US" sz="2400" dirty="0">
                <a:latin typeface="Open sans"/>
                <a:cs typeface="Times New Roman" panose="02020603050405020304" pitchFamily="18" charset="0"/>
              </a:rPr>
              <a:t> mustard for 02 to 03 Hours.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It is used for decontamination purpose.</a:t>
            </a:r>
            <a:endParaRPr lang="en-IN" sz="2400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10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745" y="1609408"/>
            <a:ext cx="2436223" cy="5374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" y="2263775"/>
            <a:ext cx="261747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GLOVES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092" y="836136"/>
            <a:ext cx="5177790" cy="5360035"/>
          </a:xfrm>
        </p:spPr>
        <p:txBody>
          <a:bodyPr>
            <a:normAutofit fontScale="47500" lnSpcReduction="20000"/>
          </a:bodyPr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300" b="1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5100" dirty="0">
                <a:latin typeface="Open sans"/>
                <a:cs typeface="Times New Roman" panose="02020603050405020304" pitchFamily="18" charset="0"/>
              </a:rPr>
              <a:t>The item has been developed by DMSRDE, </a:t>
            </a:r>
            <a:r>
              <a:rPr lang="en-US" sz="5100" dirty="0" smtClean="0">
                <a:latin typeface="Open sans"/>
                <a:cs typeface="Times New Roman" panose="02020603050405020304" pitchFamily="18" charset="0"/>
              </a:rPr>
              <a:t>Kanpur</a:t>
            </a:r>
            <a:endParaRPr lang="en-US" sz="51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5100" dirty="0">
                <a:latin typeface="Open sans"/>
                <a:cs typeface="Times New Roman" panose="02020603050405020304" pitchFamily="18" charset="0"/>
              </a:rPr>
              <a:t> Inner gloves are made up of cotton to absorb </a:t>
            </a:r>
            <a:r>
              <a:rPr lang="en-US" sz="5100" dirty="0" smtClean="0">
                <a:latin typeface="Open sans"/>
                <a:cs typeface="Times New Roman" panose="02020603050405020304" pitchFamily="18" charset="0"/>
              </a:rPr>
              <a:t>moisture</a:t>
            </a:r>
            <a:r>
              <a:rPr lang="en-US" sz="5100" dirty="0">
                <a:latin typeface="Open sans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5100" dirty="0">
                <a:latin typeface="Open sans"/>
                <a:cs typeface="Times New Roman" panose="02020603050405020304" pitchFamily="18" charset="0"/>
              </a:rPr>
              <a:t> Outer gloves are made of butyl rubber.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5100" dirty="0">
                <a:latin typeface="Open sans"/>
                <a:cs typeface="Times New Roman" panose="02020603050405020304" pitchFamily="18" charset="0"/>
              </a:rPr>
              <a:t> Protection against Sulphur-Mustard for more than 20 Hours.</a:t>
            </a: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l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94" y="904240"/>
            <a:ext cx="2525486" cy="21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94" y="3478349"/>
            <a:ext cx="2596243" cy="24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690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2571115"/>
            <a:ext cx="305181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OVER </a:t>
            </a:r>
            <a:r>
              <a:rPr lang="en-US" sz="40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BOOTS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838959"/>
            <a:ext cx="4914900" cy="4338003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Open sans"/>
                <a:cs typeface="Times New Roman" panose="02020603050405020304" pitchFamily="18" charset="0"/>
              </a:rPr>
              <a:t>Over boots has been made by DMSRDE, </a:t>
            </a:r>
            <a:r>
              <a:rPr lang="en-US" sz="2800" dirty="0" smtClean="0">
                <a:latin typeface="Open sans"/>
                <a:cs typeface="Times New Roman" panose="02020603050405020304" pitchFamily="18" charset="0"/>
              </a:rPr>
              <a:t>Kanpur</a:t>
            </a:r>
            <a:r>
              <a:rPr lang="en-US" sz="2800" dirty="0">
                <a:latin typeface="Open sans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endParaRPr lang="en-US" sz="28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 Over boots made up of butyl rubber.</a:t>
            </a:r>
          </a:p>
          <a:p>
            <a:pPr algn="just" eaLnBrk="1" hangingPunct="1">
              <a:buFontTx/>
              <a:buNone/>
              <a:defRPr/>
            </a:pPr>
            <a:endParaRPr lang="en-US" sz="28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 Provide protection against Sulphur </a:t>
            </a:r>
            <a:r>
              <a:rPr lang="en-US" sz="2800" dirty="0" smtClean="0">
                <a:latin typeface="Open sans"/>
                <a:cs typeface="Times New Roman" panose="02020603050405020304" pitchFamily="18" charset="0"/>
              </a:rPr>
              <a:t>Mustard </a:t>
            </a:r>
            <a:r>
              <a:rPr lang="en-US" sz="2800" dirty="0">
                <a:latin typeface="Open sans"/>
                <a:cs typeface="Times New Roman" panose="02020603050405020304" pitchFamily="18" charset="0"/>
              </a:rPr>
              <a:t>for more than 24 hours.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Over Boots_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1757679"/>
            <a:ext cx="3136900" cy="233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Over Boots_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165281"/>
            <a:ext cx="3139895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2488247"/>
            <a:ext cx="3049977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STEPS</a:t>
            </a:r>
            <a:br>
              <a:rPr lang="en-US" sz="44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TO </a:t>
            </a:r>
            <a:br>
              <a:rPr lang="en-US" sz="44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WEAR </a:t>
            </a:r>
            <a:r>
              <a:rPr lang="en-US" sz="44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PPE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430" y="822960"/>
            <a:ext cx="849249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latin typeface="Open sans"/>
                <a:cs typeface="Times New Roman" panose="02020603050405020304" pitchFamily="18" charset="0"/>
              </a:rPr>
              <a:t>Mission Oriented Protected </a:t>
            </a:r>
            <a:r>
              <a:rPr lang="en-US" b="1" dirty="0" smtClean="0">
                <a:latin typeface="Open sans"/>
                <a:cs typeface="Times New Roman" panose="02020603050405020304" pitchFamily="18" charset="0"/>
              </a:rPr>
              <a:t>Posture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 smtClean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Open sans"/>
                <a:cs typeface="Times New Roman" panose="02020603050405020304" pitchFamily="18" charset="0"/>
              </a:rPr>
              <a:t>(MOPP) :-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 (0)- Normal dress with PPE in hand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 (1)- Trouser with smock (Jacket) total time 4min 30 sec.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MOPP(2)-Boot &amp; Inner Gloves Total time- 2 min 30 sec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MOPP(3) – Face mask &amp; Outer Gloves 1min 30sec , close eye stop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   breathing and shout gas </a:t>
            </a:r>
            <a:r>
              <a:rPr lang="en-US" sz="2400" dirty="0" err="1">
                <a:latin typeface="Open sans"/>
                <a:cs typeface="Times New Roman" panose="02020603050405020304" pitchFamily="18" charset="0"/>
              </a:rPr>
              <a:t>gas</a:t>
            </a:r>
            <a:r>
              <a:rPr lang="en-US" sz="2400" dirty="0">
                <a:latin typeface="Open sans"/>
                <a:cs typeface="Times New Roman" panose="02020603050405020304" pitchFamily="18" charset="0"/>
              </a:rPr>
              <a:t>..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MOPP(4)-  Canister 9 sec.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   Total time- 8min 39sec</a:t>
            </a:r>
          </a:p>
          <a:p>
            <a:pPr>
              <a:lnSpc>
                <a:spcPct val="150000"/>
              </a:lnSpc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Determination of level of protection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325880"/>
            <a:ext cx="9416506" cy="503047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en-US" b="1" dirty="0">
                <a:latin typeface="Open sans"/>
                <a:cs typeface="Times New Roman" panose="02020603050405020304" pitchFamily="18" charset="0"/>
              </a:rPr>
              <a:t>The combination of chemical protective clothing &amp; Respiratory protection determines the level of protection.</a:t>
            </a:r>
          </a:p>
          <a:p>
            <a:pPr>
              <a:buFontTx/>
              <a:buNone/>
              <a:defRPr/>
            </a:pPr>
            <a:r>
              <a:rPr lang="en-US" sz="1500" b="1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Level of Protection</a:t>
            </a:r>
          </a:p>
          <a:p>
            <a:pPr>
              <a:defRPr/>
            </a:pPr>
            <a:r>
              <a:rPr lang="en-US" sz="3000" b="1" dirty="0">
                <a:latin typeface="Open sans"/>
                <a:cs typeface="Times New Roman" panose="02020603050405020304" pitchFamily="18" charset="0"/>
              </a:rPr>
              <a:t>Level “A”. </a:t>
            </a:r>
            <a:r>
              <a:rPr lang="en-US" sz="3000" dirty="0">
                <a:solidFill>
                  <a:srgbClr val="00B050"/>
                </a:solidFill>
                <a:latin typeface="Open sans"/>
                <a:cs typeface="Times New Roman" panose="02020603050405020304" pitchFamily="18" charset="0"/>
              </a:rPr>
              <a:t>(SCBA + Impermeable suit)</a:t>
            </a:r>
          </a:p>
          <a:p>
            <a:pPr>
              <a:buFontTx/>
              <a:buNone/>
              <a:defRPr/>
            </a:pPr>
            <a:r>
              <a:rPr lang="en-US" sz="3000" dirty="0">
                <a:latin typeface="Open sans"/>
                <a:cs typeface="Times New Roman" panose="02020603050405020304" pitchFamily="18" charset="0"/>
              </a:rPr>
              <a:t>	Highest level of respiratory and skin protection.</a:t>
            </a:r>
          </a:p>
          <a:p>
            <a:pPr>
              <a:defRPr/>
            </a:pPr>
            <a:r>
              <a:rPr lang="en-US" sz="3000" b="1" dirty="0">
                <a:latin typeface="Open sans"/>
                <a:cs typeface="Times New Roman" panose="02020603050405020304" pitchFamily="18" charset="0"/>
              </a:rPr>
              <a:t>Level “B</a:t>
            </a:r>
            <a:r>
              <a:rPr lang="en-US" sz="3000" dirty="0">
                <a:latin typeface="Open sans"/>
                <a:cs typeface="Times New Roman" panose="02020603050405020304" pitchFamily="18" charset="0"/>
              </a:rPr>
              <a:t>”.(</a:t>
            </a:r>
            <a:r>
              <a:rPr lang="en-US" sz="3000" dirty="0">
                <a:solidFill>
                  <a:srgbClr val="00B050"/>
                </a:solidFill>
                <a:latin typeface="Open sans"/>
                <a:cs typeface="Times New Roman" panose="02020603050405020304" pitchFamily="18" charset="0"/>
              </a:rPr>
              <a:t>SCBA+ Permeable suit</a:t>
            </a:r>
            <a:r>
              <a:rPr lang="en-US" sz="3000" dirty="0">
                <a:latin typeface="Open sans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3000" dirty="0">
                <a:latin typeface="Open sans"/>
                <a:cs typeface="Times New Roman" panose="02020603050405020304" pitchFamily="18" charset="0"/>
              </a:rPr>
              <a:t>	Highest level of respiratory and lower level skin protection.</a:t>
            </a:r>
          </a:p>
          <a:p>
            <a:pPr>
              <a:defRPr/>
            </a:pPr>
            <a:r>
              <a:rPr lang="en-US" sz="3000" b="1" dirty="0">
                <a:latin typeface="Open sans"/>
                <a:cs typeface="Times New Roman" panose="02020603050405020304" pitchFamily="18" charset="0"/>
              </a:rPr>
              <a:t>Level “C”. (</a:t>
            </a:r>
            <a:r>
              <a:rPr lang="en-US" sz="3000" dirty="0">
                <a:solidFill>
                  <a:srgbClr val="00B050"/>
                </a:solidFill>
                <a:latin typeface="Open sans"/>
                <a:cs typeface="Times New Roman" panose="02020603050405020304" pitchFamily="18" charset="0"/>
              </a:rPr>
              <a:t>respirator/ canister + over all Chemical Suit(PVC</a:t>
            </a:r>
            <a:r>
              <a:rPr lang="en-US" sz="3000" dirty="0">
                <a:latin typeface="Open sans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3000" dirty="0">
                <a:latin typeface="Open sans"/>
                <a:cs typeface="Times New Roman" panose="02020603050405020304" pitchFamily="18" charset="0"/>
              </a:rPr>
              <a:t>	Lowest level of respiratory and skin protection.</a:t>
            </a:r>
          </a:p>
          <a:p>
            <a:pPr>
              <a:defRPr/>
            </a:pPr>
            <a:r>
              <a:rPr lang="en-US" sz="3000" b="1" dirty="0">
                <a:latin typeface="Open sans"/>
                <a:cs typeface="Times New Roman" panose="02020603050405020304" pitchFamily="18" charset="0"/>
              </a:rPr>
              <a:t>Level “D”. </a:t>
            </a:r>
            <a:r>
              <a:rPr lang="en-US" sz="3000" dirty="0">
                <a:solidFill>
                  <a:srgbClr val="00B050"/>
                </a:solidFill>
                <a:latin typeface="Open sans"/>
                <a:cs typeface="Times New Roman" panose="02020603050405020304" pitchFamily="18" charset="0"/>
              </a:rPr>
              <a:t>( Pocket mask + PVC Apron)</a:t>
            </a:r>
          </a:p>
          <a:p>
            <a:pPr>
              <a:buFontTx/>
              <a:buNone/>
              <a:defRPr/>
            </a:pPr>
            <a:r>
              <a:rPr lang="en-US" sz="3000" dirty="0">
                <a:latin typeface="Open sans"/>
                <a:cs typeface="Times New Roman" panose="02020603050405020304" pitchFamily="18" charset="0"/>
              </a:rPr>
              <a:t>	No respiratory protection.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26" y="1769291"/>
            <a:ext cx="2438400" cy="40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2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2354581"/>
            <a:ext cx="3600450" cy="13211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0" y="1520190"/>
            <a:ext cx="6240780" cy="520128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3200" i="1" dirty="0">
                <a:latin typeface="Open sans"/>
                <a:cs typeface="Times New Roman" panose="02020603050405020304" pitchFamily="18" charset="0"/>
              </a:rPr>
              <a:t>Protection should be worn when the highest level of respiratory, skin, eye and mucous membrane protection is needed.</a:t>
            </a:r>
            <a:endParaRPr lang="en-US" sz="2800" i="1" dirty="0">
              <a:latin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Positive pressure, SCBA or positive pressure supplied air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 respirator.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Fully encapsulating chemical protective suit.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Gloves inner chemical resistant.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Gloves outer chemical resistant.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Boots chemical resistant, steel toe and shank.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HP\Desktop\IMG_20190223_232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1925864"/>
            <a:ext cx="1485900" cy="443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9" y="2850035"/>
            <a:ext cx="3674111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LEVEL ‘</a:t>
            </a:r>
            <a:r>
              <a:rPr lang="en-US" alt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B’</a:t>
            </a:r>
            <a:br>
              <a:rPr lang="en-US" alt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 PROTECTION</a:t>
            </a:r>
            <a:endParaRPr lang="en-IN" b="1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10" y="1608772"/>
            <a:ext cx="6012180" cy="490728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200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This level of protection should be selected when the highest level of respiratory protection is needed, but a lesser level of skin and eye protection is needed</a:t>
            </a:r>
            <a:r>
              <a:rPr lang="en-US" sz="2800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Positive pressure, SCBA or positive pressure </a:t>
            </a:r>
          </a:p>
          <a:p>
            <a:pPr marL="0" indent="0">
              <a:buNone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Open sans"/>
                <a:cs typeface="Times New Roman" panose="02020603050405020304" pitchFamily="18" charset="0"/>
              </a:rPr>
              <a:t>supplied air respirator.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Chemical resistant clothing.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Gloves inner chemical resistant.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Gloves outer chemical resistant.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Boots chemical resistant, steel toe and shank.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220" y="3469002"/>
            <a:ext cx="2146300" cy="3149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"/>
            <a:ext cx="10515600" cy="1040448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</a:t>
            </a:r>
            <a:r>
              <a:rPr lang="en-US" altLang="en-US" sz="4000" b="1" u="sng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LEVEL ‘C’ PROTECTION</a:t>
            </a:r>
            <a:endParaRPr lang="en-IN" sz="4000" b="1" u="sng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" y="1240156"/>
            <a:ext cx="10607040" cy="438816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This level of protection should be selected when the type of airborne substance is known, concentration measured, criteria for using air-purifying respirators met and skin and eye exposure is unlikely.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Full face or half-mask, air purifying respirator.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Chemical resistant clothing (disposable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   chemical resistant coverall)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Gloves inner chemical resistant.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Gloves outer chemical resistant.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    Boots chemical resistant, steel toe and shank, chemical resistant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4885"/>
            <a:ext cx="2743200" cy="286590"/>
          </a:xfrm>
        </p:spPr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HP\Desktop\IMG_20190223_232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46" y="2246218"/>
            <a:ext cx="3580674" cy="370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0" y="2723990"/>
            <a:ext cx="5772150" cy="108680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LEVEL </a:t>
            </a:r>
            <a:r>
              <a:rPr lang="en-US" alt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‘D’ PROTECTION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07440"/>
            <a:ext cx="5692140" cy="561403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This level of protection </a:t>
            </a:r>
            <a:r>
              <a:rPr lang="en-US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is </a:t>
            </a:r>
            <a:r>
              <a:rPr lang="en-US" dirty="0" err="1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prionlymarily</a:t>
            </a:r>
            <a:r>
              <a:rPr lang="en-US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a work uniform and is used for nuisance contamination only. It requires coveralls and safety shoes.</a:t>
            </a:r>
            <a:endParaRPr lang="en-US" sz="2800" dirty="0">
              <a:latin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Other PPE is based upon the situation.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 It should be worn on any site </a:t>
            </a:r>
            <a:r>
              <a:rPr lang="en-US" sz="2800" dirty="0" smtClean="0">
                <a:latin typeface="Open sans"/>
                <a:cs typeface="Times New Roman" panose="02020603050405020304" pitchFamily="18" charset="0"/>
              </a:rPr>
              <a:t>where respiratory </a:t>
            </a:r>
            <a:r>
              <a:rPr lang="en-US" sz="2800" dirty="0">
                <a:latin typeface="Open sans"/>
                <a:cs typeface="Times New Roman" panose="02020603050405020304" pitchFamily="18" charset="0"/>
              </a:rPr>
              <a:t>or skin hazards exist.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HP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61" y="3267392"/>
            <a:ext cx="2170829" cy="3271520"/>
          </a:xfrm>
          <a:prstGeom prst="rect">
            <a:avLst/>
          </a:prstGeom>
          <a:solidFill>
            <a:srgbClr val="9A8D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920" y="-50483"/>
            <a:ext cx="10185400" cy="9893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u="sng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Selection Of </a:t>
            </a:r>
            <a:r>
              <a:rPr lang="en-US" sz="3200" b="1" u="sng" dirty="0" err="1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Ppe</a:t>
            </a:r>
            <a:r>
              <a:rPr lang="en-US" sz="3200" b="1" u="sng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In Chemical Emergency            </a:t>
            </a:r>
            <a:endParaRPr lang="en-IN" sz="36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19</a:t>
            </a:fld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60" y="963453"/>
            <a:ext cx="10830560" cy="57580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" y="2878138"/>
            <a:ext cx="41148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 smtClean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OBJECTIVES</a:t>
            </a:r>
            <a:br>
              <a:rPr lang="en-US" b="1" dirty="0" smtClean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Open sans"/>
                <a:cs typeface="Times New Roman" panose="02020603050405020304" pitchFamily="18" charset="0"/>
              </a:rPr>
              <a:t>Upon completion of this lesson you will be aware about- </a:t>
            </a:r>
            <a:r>
              <a:rPr lang="en-US" b="1" dirty="0">
                <a:latin typeface="Open sans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Open sans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050" y="1442720"/>
            <a:ext cx="6381750" cy="47342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>
                <a:latin typeface="Open sans"/>
                <a:cs typeface="Times New Roman" panose="02020603050405020304" pitchFamily="18" charset="0"/>
              </a:rPr>
              <a:t>Introduction </a:t>
            </a:r>
            <a:endParaRPr lang="en-US" sz="3400" dirty="0">
              <a:latin typeface="Open san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latin typeface="Open sans"/>
                <a:cs typeface="Times New Roman" panose="02020603050405020304" pitchFamily="18" charset="0"/>
              </a:rPr>
              <a:t>Definition and parts of PPE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atin typeface="Open sans"/>
                <a:cs typeface="Times New Roman" panose="02020603050405020304" pitchFamily="18" charset="0"/>
              </a:rPr>
              <a:t>Steps of wearing of PPE</a:t>
            </a:r>
          </a:p>
          <a:p>
            <a:pPr>
              <a:lnSpc>
                <a:spcPct val="150000"/>
              </a:lnSpc>
            </a:pPr>
            <a:r>
              <a:rPr lang="en-US" altLang="zh-CN" sz="3400" u="none" baseline="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Determination level of protection in CBRN Emergencies </a:t>
            </a:r>
          </a:p>
          <a:p>
            <a:pPr>
              <a:lnSpc>
                <a:spcPct val="150000"/>
              </a:lnSpc>
            </a:pPr>
            <a:r>
              <a:rPr lang="en-US" altLang="zh-CN" sz="3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Selection of PPE depending on various emergency.</a:t>
            </a:r>
          </a:p>
          <a:p>
            <a:pPr>
              <a:lnSpc>
                <a:spcPct val="150000"/>
              </a:lnSpc>
            </a:pPr>
            <a:r>
              <a:rPr lang="en-US" altLang="zh-CN" sz="3400" u="none" baseline="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Li</a:t>
            </a:r>
            <a:r>
              <a:rPr lang="en-US" altLang="zh-CN" sz="3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mitation of PPE.</a:t>
            </a:r>
            <a:endParaRPr lang="en-US" altLang="zh-CN" sz="3400" u="none" baseline="0" dirty="0">
              <a:solidFill>
                <a:srgbClr val="000000"/>
              </a:solidFill>
              <a:latin typeface="Open san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u="non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2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18439"/>
            <a:ext cx="9603275" cy="7085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LIMITATIONS OF PPE</a:t>
            </a:r>
            <a:endParaRPr lang="en-IN" sz="4000" b="1" u="sng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101909"/>
              </p:ext>
            </p:extLst>
          </p:nvPr>
        </p:nvGraphicFramePr>
        <p:xfrm>
          <a:off x="1069975" y="173482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970270"/>
            <a:ext cx="2743200" cy="365125"/>
          </a:xfrm>
        </p:spPr>
        <p:txBody>
          <a:bodyPr/>
          <a:lstStyle/>
          <a:p>
            <a:fld id="{50941B1F-1D63-4D71-B276-7D7239D32F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" y="2229485"/>
            <a:ext cx="569468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REVIEW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340" y="1361440"/>
            <a:ext cx="7955280" cy="48155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Introduction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Definition and parts of PPE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Steps of wearing of PPE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800" u="none" baseline="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Determination level of protection in CBRN Emergencies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Selection of PPE depending on various emergency.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800" u="none" baseline="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Li</a:t>
            </a:r>
            <a:r>
              <a:rPr lang="en-US" altLang="zh-CN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mitation of PPE.</a:t>
            </a:r>
            <a:endParaRPr lang="en-US" altLang="zh-CN" sz="2800" u="none" baseline="0" dirty="0">
              <a:solidFill>
                <a:srgbClr val="000000"/>
              </a:solidFill>
              <a:latin typeface="Open sans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21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7" y="3230214"/>
            <a:ext cx="4052325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 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896739"/>
            <a:ext cx="7238167" cy="115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4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6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60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442" y="1765970"/>
            <a:ext cx="3368693" cy="336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9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96484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009" y="2760028"/>
            <a:ext cx="4240530" cy="14636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EVALUATION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581" y="2686050"/>
            <a:ext cx="7349490" cy="2780296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solidFill>
                <a:srgbClr val="7030A0"/>
              </a:solidFill>
              <a:latin typeface="Open sans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Q. What will be your PPE level for unknown chemical emergency</a:t>
            </a:r>
            <a:r>
              <a:rPr lang="en-US" dirty="0">
                <a:latin typeface="Open sans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Ans:  Level ‘A’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1B1F-1D63-4D71-B276-7D7239D32F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7" y="3230214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THANK YOU </a:t>
            </a:r>
            <a:r>
              <a:rPr lang="en-US" sz="4000" dirty="0">
                <a:solidFill>
                  <a:srgbClr val="C00000"/>
                </a:solidFill>
                <a:latin typeface="Open sans"/>
              </a:rPr>
              <a:t>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4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6"/>
            <a:ext cx="1750540" cy="348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977" y="1326997"/>
            <a:ext cx="5659694" cy="48631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60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9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2615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2633345"/>
            <a:ext cx="429768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                     INTRODUCTION      </a:t>
            </a:r>
            <a:endParaRPr lang="en-IN" b="1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0" y="2166507"/>
            <a:ext cx="6680200" cy="444257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As a responder, the first and foremost duty is to rescue / safe life in any emergency considering self safety precaution. Therefore the only precautionary steps to protect and prevents  ourself and victim from any hazard(CBRN) is Personal Protective Equipment.</a:t>
            </a:r>
          </a:p>
          <a:p>
            <a:pPr algn="just">
              <a:lnSpc>
                <a:spcPct val="150000"/>
              </a:lnSpc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It  is a specialized clothing or equipment which can create a barrier between a potential  hazard and the user.</a:t>
            </a:r>
            <a:endParaRPr lang="en-IN" sz="3100" dirty="0">
              <a:latin typeface="Open sans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3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831" y="468630"/>
            <a:ext cx="1203283" cy="1215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u="sng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DEFINATION AND PARTS OF PPE</a:t>
            </a:r>
            <a:endParaRPr lang="en-IN" b="1" u="sng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324928"/>
            <a:ext cx="11079480" cy="51324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  <a:t>Protective equipment which is used for respiratory and body protection by </a:t>
            </a:r>
            <a:r>
              <a:rPr lang="en-US" sz="2600" dirty="0" smtClean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  <a:t>an </a:t>
            </a:r>
            <a:r>
              <a:rPr lang="en-US" sz="2600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  <a:t>individual to achieve physical protection is termed as PPE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Gas Mask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Trousers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Jacket with hood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Over boots/gumboots</a:t>
            </a:r>
          </a:p>
          <a:p>
            <a:pPr algn="just" eaLnBrk="1" hangingPunct="1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Gloves</a:t>
            </a:r>
          </a:p>
          <a:p>
            <a:r>
              <a:rPr lang="en-US" sz="9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  <a:t/>
            </a:r>
            <a:br>
              <a:rPr lang="en-US" sz="9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</a:br>
            <a:endParaRPr lang="en-IN" sz="900" dirty="0">
              <a:latin typeface="Open sans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4</a:t>
            </a:fld>
            <a:endParaRPr lang="en-IN"/>
          </a:p>
        </p:txBody>
      </p:sp>
      <p:pic>
        <p:nvPicPr>
          <p:cNvPr id="7" name="Object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5" t="-2890" r="-6635" b="-302"/>
          <a:stretch>
            <a:fillRect/>
          </a:stretch>
        </p:blipFill>
        <p:spPr bwMode="auto">
          <a:xfrm>
            <a:off x="3952241" y="2560320"/>
            <a:ext cx="396167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044" y="2560320"/>
            <a:ext cx="3394165" cy="3897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6"/>
            <a:ext cx="1365252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1848" y="47308"/>
            <a:ext cx="1219119" cy="116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2068831"/>
            <a:ext cx="3760470" cy="2147364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PARTS OF CBRN PPE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140" y="1445101"/>
            <a:ext cx="5166360" cy="482155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3400" b="1" u="sng" dirty="0">
                <a:latin typeface="Open sans"/>
                <a:cs typeface="Times New Roman" panose="02020603050405020304" pitchFamily="18" charset="0"/>
              </a:rPr>
              <a:t>NBC RESPIRATOR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sz="2600" b="1" u="sng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  NBC respirator has been developed by DEBEL Bangalore.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sz="31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  It is a twin eye gas mask made-up of Bromo butyl rubber.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sz="31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  It provides protection of more than 24 hours against Sulphur Mustard.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sz="3100" dirty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   It incorporates water drinking facility to take nutrients or water to overcome   </a:t>
            </a:r>
          </a:p>
          <a:p>
            <a:pPr marL="0" indent="0" algn="just">
              <a:buNone/>
              <a:defRPr/>
            </a:pPr>
            <a:r>
              <a:rPr lang="en-US" sz="3100" dirty="0" smtClean="0">
                <a:latin typeface="Open sans"/>
                <a:cs typeface="Times New Roman" panose="02020603050405020304" pitchFamily="18" charset="0"/>
              </a:rPr>
              <a:t>   </a:t>
            </a:r>
            <a:r>
              <a:rPr lang="en-US" sz="3100" dirty="0">
                <a:latin typeface="Open sans"/>
                <a:cs typeface="Times New Roman" panose="02020603050405020304" pitchFamily="18" charset="0"/>
              </a:rPr>
              <a:t>the fluid loss from body.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5</a:t>
            </a:fld>
            <a:endParaRPr lang="en-IN"/>
          </a:p>
        </p:txBody>
      </p:sp>
      <p:pic>
        <p:nvPicPr>
          <p:cNvPr id="7" name="Picture 6" descr="Face Mask with Can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80" y="1699102"/>
            <a:ext cx="2293620" cy="251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03" y="2454433"/>
            <a:ext cx="38061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NBC CANISTER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140" y="640080"/>
            <a:ext cx="5212080" cy="58293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dirty="0">
                <a:latin typeface="Open sans"/>
                <a:cs typeface="Times New Roman" panose="02020603050405020304" pitchFamily="18" charset="0"/>
              </a:rPr>
              <a:t>   NBC Canister, Neelkanth has been developed by DRDE, Gwalior in aluminum body.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dirty="0">
                <a:latin typeface="Open sans"/>
                <a:cs typeface="Times New Roman" panose="02020603050405020304" pitchFamily="18" charset="0"/>
              </a:rPr>
              <a:t>   It consist of HEPA filter for removal of nuclear dust, aerosols,       	            particulates and bacteria.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dirty="0">
                <a:latin typeface="Open sans"/>
                <a:cs typeface="Times New Roman" panose="02020603050405020304" pitchFamily="18" charset="0"/>
              </a:rPr>
              <a:t>   Impregnated carbon for removal of chemical </a:t>
            </a:r>
            <a:r>
              <a:rPr lang="en-US" sz="2900" dirty="0" err="1">
                <a:latin typeface="Open sans"/>
                <a:cs typeface="Times New Roman" panose="02020603050405020304" pitchFamily="18" charset="0"/>
              </a:rPr>
              <a:t>vapour</a:t>
            </a:r>
            <a:r>
              <a:rPr lang="en-US" sz="2900" dirty="0">
                <a:latin typeface="Open sans"/>
                <a:cs typeface="Times New Roman" panose="02020603050405020304" pitchFamily="18" charset="0"/>
              </a:rPr>
              <a:t> and gases.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dirty="0">
                <a:latin typeface="Open sans"/>
                <a:cs typeface="Times New Roman" panose="02020603050405020304" pitchFamily="18" charset="0"/>
              </a:rPr>
              <a:t>   It provides protection against persistent gases for 02 Hours of       contaminant concentration.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/>
              <a:t>6</a:t>
            </a:fld>
            <a:endParaRPr lang="en-IN"/>
          </a:p>
        </p:txBody>
      </p:sp>
      <p:pic>
        <p:nvPicPr>
          <p:cNvPr id="7" name="Picture 7" descr="Canist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57" y="1854464"/>
            <a:ext cx="2227943" cy="187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690" y="599440"/>
            <a:ext cx="5351780" cy="5577523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Air Filtration Capacity: 95 L/min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Particulate Removal Efficiency:</a:t>
            </a:r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    Not less than 99.97 % against</a:t>
            </a:r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0.3 Micro size particulate.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 Protective Potential: 120 Minutes (02 Hours)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    Self Life &amp; Storage Condition: 05 year life store at damp </a:t>
            </a:r>
            <a:r>
              <a:rPr lang="en-US" sz="2800" dirty="0" smtClean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Open sans"/>
                <a:cs typeface="Times New Roman" panose="02020603050405020304" pitchFamily="18" charset="0"/>
              </a:rPr>
              <a:t>free location</a:t>
            </a:r>
            <a:endParaRPr lang="en-IN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Can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438" y="1873568"/>
            <a:ext cx="2462530" cy="32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07907" y="2432804"/>
            <a:ext cx="28039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NBC </a:t>
            </a:r>
            <a:endParaRPr lang="en-US" altLang="en-US" sz="4000" b="1" dirty="0" smtClean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CANISTER</a:t>
            </a:r>
            <a:endParaRPr lang="en-IN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8" y="2787468"/>
            <a:ext cx="3719831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WHEN CANISTER IS REQUIRED TO BE CHANGE</a:t>
            </a:r>
            <a:r>
              <a:rPr lang="en-US" sz="4000" dirty="0" smtClean="0">
                <a:solidFill>
                  <a:srgbClr val="00B0F0"/>
                </a:solidFill>
                <a:latin typeface="Open sans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00B0F0"/>
                </a:solidFill>
                <a:latin typeface="Open sans"/>
                <a:cs typeface="Times New Roman" panose="02020603050405020304" pitchFamily="18" charset="0"/>
              </a:rPr>
            </a:br>
            <a:endParaRPr lang="en-IN" sz="4000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779" y="537209"/>
            <a:ext cx="5475605" cy="6061709"/>
          </a:xfrm>
        </p:spPr>
        <p:txBody>
          <a:bodyPr>
            <a:normAutofit fontScale="77500" lnSpcReduction="20000"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 feeling of the effect of agent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breathing resistance become excessive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canister is emerged in water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canister is damage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Expiry of self life of 7 years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order by leader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Two hours of chemical emergencies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2830"/>
            <a:ext cx="2743200" cy="365125"/>
          </a:xfrm>
        </p:spPr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Canist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569" y="2787468"/>
            <a:ext cx="2438399" cy="38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" y="2769076"/>
            <a:ext cx="3427095" cy="11884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               </a:t>
            </a:r>
            <a:r>
              <a:rPr 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PROTECTIVE CLOTHING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180" y="1274128"/>
            <a:ext cx="5665471" cy="536670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3300" dirty="0">
              <a:latin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This has been made by DMSRDE, Kanpur </a:t>
            </a:r>
            <a:r>
              <a:rPr lang="en-US" sz="9600" dirty="0" smtClean="0">
                <a:latin typeface="Open sans"/>
                <a:cs typeface="Times New Roman" panose="02020603050405020304" pitchFamily="18" charset="0"/>
              </a:rPr>
              <a:t>and </a:t>
            </a:r>
            <a:r>
              <a:rPr lang="en-US" sz="9600" dirty="0">
                <a:latin typeface="Open sans"/>
                <a:cs typeface="Times New Roman" panose="02020603050405020304" pitchFamily="18" charset="0"/>
              </a:rPr>
              <a:t>it consist of three layers.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US" sz="4000" dirty="0">
              <a:latin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Upper Layer :  Oil, water, fire-retardant</a:t>
            </a:r>
            <a:r>
              <a:rPr lang="en-US" sz="9600" dirty="0" smtClean="0">
                <a:latin typeface="Open sans"/>
                <a:cs typeface="Times New Roman" panose="02020603050405020304" pitchFamily="18" charset="0"/>
              </a:rPr>
              <a:t>, </a:t>
            </a:r>
            <a:r>
              <a:rPr lang="en-US" sz="9600" dirty="0">
                <a:latin typeface="Open sans"/>
                <a:cs typeface="Times New Roman" panose="02020603050405020304" pitchFamily="18" charset="0"/>
              </a:rPr>
              <a:t>nylon fabric.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Middle Layer :  Carbon coated,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Open sans"/>
                <a:cs typeface="Times New Roman" panose="02020603050405020304" pitchFamily="18" charset="0"/>
              </a:rPr>
              <a:t>non-woven fabric.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Third Layer  </a:t>
            </a:r>
            <a:r>
              <a:rPr lang="en-US" sz="4000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Open sans"/>
                <a:cs typeface="Times New Roman" panose="02020603050405020304" pitchFamily="18" charset="0"/>
              </a:rPr>
              <a:t>:  Simple cotton fabric layer</a:t>
            </a:r>
            <a:r>
              <a:rPr lang="en-US" sz="9600" dirty="0" smtClean="0">
                <a:latin typeface="Open sans"/>
                <a:cs typeface="Times New Roman" panose="02020603050405020304" pitchFamily="18" charset="0"/>
              </a:rPr>
              <a:t>.</a:t>
            </a:r>
            <a:endParaRPr lang="en-US" sz="9600" dirty="0">
              <a:latin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9600" dirty="0">
                <a:latin typeface="Open sans"/>
                <a:cs typeface="Times New Roman" panose="02020603050405020304" pitchFamily="18" charset="0"/>
              </a:rPr>
              <a:t> The clothing provides 06 to 08 </a:t>
            </a:r>
            <a:r>
              <a:rPr lang="en-US" sz="9600" dirty="0" err="1">
                <a:latin typeface="Open sans"/>
                <a:cs typeface="Times New Roman" panose="02020603050405020304" pitchFamily="18" charset="0"/>
              </a:rPr>
              <a:t>hrs</a:t>
            </a:r>
            <a:r>
              <a:rPr lang="en-US" sz="9600" dirty="0">
                <a:latin typeface="Open sans"/>
                <a:cs typeface="Times New Roman" panose="02020603050405020304" pitchFamily="18" charset="0"/>
              </a:rPr>
              <a:t> protection against Sulphur mustard.</a:t>
            </a:r>
          </a:p>
          <a:p>
            <a:pPr algn="just"/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852-414A-43B3-A87C-2626A6F56D2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Jacket_training 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1" y="2420620"/>
            <a:ext cx="2641599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rouser_Training 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1" y="4567237"/>
            <a:ext cx="2641599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" y="12698"/>
            <a:ext cx="1365252" cy="1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</TotalTime>
  <Words>993</Words>
  <Application>Microsoft Office PowerPoint</Application>
  <PresentationFormat>Widescreen</PresentationFormat>
  <Paragraphs>182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等线</vt:lpstr>
      <vt:lpstr>Noto Sans Symbols</vt:lpstr>
      <vt:lpstr>Open Sans</vt:lpstr>
      <vt:lpstr>Open Sans</vt:lpstr>
      <vt:lpstr>Open Sans Semibold</vt:lpstr>
      <vt:lpstr>Times New Roman</vt:lpstr>
      <vt:lpstr>Wingdings</vt:lpstr>
      <vt:lpstr>Office Theme</vt:lpstr>
      <vt:lpstr>    PERSONAL PROTECTIVE EQUIPMENT        (PPE) SELECTION AND USE</vt:lpstr>
      <vt:lpstr>                        OBJECTIVES  Upon completion of this lesson you will be aware about-  </vt:lpstr>
      <vt:lpstr>                     INTRODUCTION      </vt:lpstr>
      <vt:lpstr>      DEFINATION AND PARTS OF PPE</vt:lpstr>
      <vt:lpstr>                 PARTS OF CBRN PPE</vt:lpstr>
      <vt:lpstr>                      NBC CANISTER</vt:lpstr>
      <vt:lpstr>PowerPoint Presentation</vt:lpstr>
      <vt:lpstr>WHEN CANISTER IS REQUIRED TO BE CHANGE </vt:lpstr>
      <vt:lpstr>                PROTECTIVE CLOTHING</vt:lpstr>
      <vt:lpstr>IMPERMEABE PROTECTIVE           CLOTHING   </vt:lpstr>
      <vt:lpstr>GLOVES</vt:lpstr>
      <vt:lpstr>OVER  BOOTS</vt:lpstr>
      <vt:lpstr>                 STEPS TO  WEAR PPE</vt:lpstr>
      <vt:lpstr>      Determination of level of protection </vt:lpstr>
      <vt:lpstr>  LEVEL ‘A’ PROTECTION</vt:lpstr>
      <vt:lpstr>LEVEL ‘B’  PROTECTION</vt:lpstr>
      <vt:lpstr>           LEVEL ‘C’ PROTECTION</vt:lpstr>
      <vt:lpstr>LEVEL ‘D’ PROTECTION</vt:lpstr>
      <vt:lpstr>    Selection Of Ppe In Chemical Emergency            </vt:lpstr>
      <vt:lpstr>LIMITATIONS OF PPE</vt:lpstr>
      <vt:lpstr>REVIEW</vt:lpstr>
      <vt:lpstr>PowerPoint Presentation</vt:lpstr>
      <vt:lpstr>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Indtegrated Emergency Response Platforms</dc:title>
  <dc:creator>deepak</dc:creator>
  <cp:lastModifiedBy>hp</cp:lastModifiedBy>
  <cp:revision>107</cp:revision>
  <dcterms:created xsi:type="dcterms:W3CDTF">2023-06-25T12:43:00Z</dcterms:created>
  <dcterms:modified xsi:type="dcterms:W3CDTF">2025-09-08T06:30:09Z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275B65A700C74B49A767357E83F68F6A_12</vt:lpwstr>
  </property>
  <property fmtid="{D5CDD505-2E9C-101B-9397-08002B2CF9AE}" pid="3" name="KSOProductBuildVer">
    <vt:lpwstr>1033-12.2.0.13431</vt:lpwstr>
  </property>
</Properties>
</file>