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323" r:id="rId5"/>
    <p:sldId id="337" r:id="rId6"/>
    <p:sldId id="338" r:id="rId7"/>
    <p:sldId id="274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32" d="100"/>
          <a:sy n="32" d="100"/>
        </p:scale>
        <p:origin x="1704" y="12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4544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174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8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Oxygen Therapy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8 - 1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BF3939D3-351C-1920-5FB5-72D79B8BD15F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Name five situations in which…">
            <a:extLst>
              <a:ext uri="{FF2B5EF4-FFF2-40B4-BE49-F238E27FC236}">
                <a16:creationId xmlns:a16="http://schemas.microsoft.com/office/drawing/2014/main" id="{A1531404-055A-0B3E-FFED-C7A397EB056D}"/>
              </a:ext>
            </a:extLst>
          </p:cNvPr>
          <p:cNvSpPr txBox="1"/>
          <p:nvPr/>
        </p:nvSpPr>
        <p:spPr>
          <a:xfrm>
            <a:off x="11550362" y="4626277"/>
            <a:ext cx="12255746" cy="758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Name five situations in which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the application of oxygen is indicated. 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an oropharyngeal airway, a CPR mask, a bag valve mask and demonstrate their uses.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key pieces of equipment in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an oxygen delivery system.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7E688D6-75C0-CAB1-6B95-CDC314E6C616}"/>
              </a:ext>
            </a:extLst>
          </p:cNvPr>
          <p:cNvGrpSpPr/>
          <p:nvPr/>
        </p:nvGrpSpPr>
        <p:grpSpPr>
          <a:xfrm>
            <a:off x="9844663" y="455412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2E44C68-1177-4940-C337-EBDCD1CF708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39ADDA8F-5C3D-4081-E800-0985E9D252E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83AE83DF-9F5B-EA2A-56CA-A1BFB2776123}"/>
              </a:ext>
            </a:extLst>
          </p:cNvPr>
          <p:cNvGrpSpPr/>
          <p:nvPr/>
        </p:nvGrpSpPr>
        <p:grpSpPr>
          <a:xfrm>
            <a:off x="9844663" y="7050840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3DF5FC5-DF16-E8E9-2403-96B06C88604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5C8B895B-5842-59D3-039C-890B8BEA8FE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B4B62322-ED6C-BAF2-7894-A436EC0213B0}"/>
              </a:ext>
            </a:extLst>
          </p:cNvPr>
          <p:cNvGrpSpPr/>
          <p:nvPr/>
        </p:nvGrpSpPr>
        <p:grpSpPr>
          <a:xfrm>
            <a:off x="9844663" y="9735901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72BB5792-3A32-4F84-8CCC-B8049BC4C98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8FE305ED-BB0C-42FF-028F-922E6DC7F65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717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Heart failure/heart attack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Respiratory deficiency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Bleeding 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Complications of childbirth 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Poisoning</a:t>
            </a:r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Oxygen Therapy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394206A9-DF43-ADF9-D42C-8660A8D80417}"/>
              </a:ext>
            </a:extLst>
          </p:cNvPr>
          <p:cNvSpPr txBox="1"/>
          <p:nvPr/>
        </p:nvSpPr>
        <p:spPr>
          <a:xfrm>
            <a:off x="1138382" y="2482640"/>
            <a:ext cx="1846025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Hazards Associated with Oxygen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3D70C7-66F7-0ECF-00DC-CF09DF337A2B}"/>
              </a:ext>
            </a:extLst>
          </p:cNvPr>
          <p:cNvGrpSpPr/>
          <p:nvPr/>
        </p:nvGrpSpPr>
        <p:grpSpPr>
          <a:xfrm>
            <a:off x="1014839" y="5168731"/>
            <a:ext cx="22862321" cy="4902587"/>
            <a:chOff x="1014839" y="5168731"/>
            <a:chExt cx="22862321" cy="4902587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5F42652E-A864-B7A7-37BA-97C3AEFDBCEF}"/>
                </a:ext>
              </a:extLst>
            </p:cNvPr>
            <p:cNvSpPr/>
            <p:nvPr/>
          </p:nvSpPr>
          <p:spPr>
            <a:xfrm>
              <a:off x="1014839" y="702331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16" name="Fire">
              <a:extLst>
                <a:ext uri="{FF2B5EF4-FFF2-40B4-BE49-F238E27FC236}">
                  <a16:creationId xmlns:a16="http://schemas.microsoft.com/office/drawing/2014/main" id="{6C97DA87-6E80-6022-A67A-7DE00DD85DE7}"/>
                </a:ext>
              </a:extLst>
            </p:cNvPr>
            <p:cNvSpPr txBox="1"/>
            <p:nvPr/>
          </p:nvSpPr>
          <p:spPr>
            <a:xfrm>
              <a:off x="1175812" y="8077417"/>
              <a:ext cx="7050077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Fire</a:t>
              </a:r>
            </a:p>
          </p:txBody>
        </p:sp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87625441-A8F2-2E4B-B5A1-C8F6FD69C537}"/>
                </a:ext>
              </a:extLst>
            </p:cNvPr>
            <p:cNvSpPr/>
            <p:nvPr/>
          </p:nvSpPr>
          <p:spPr>
            <a:xfrm>
              <a:off x="8763000" y="7023317"/>
              <a:ext cx="7366000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0" name="Explosion…">
              <a:extLst>
                <a:ext uri="{FF2B5EF4-FFF2-40B4-BE49-F238E27FC236}">
                  <a16:creationId xmlns:a16="http://schemas.microsoft.com/office/drawing/2014/main" id="{3097C717-40EE-9C5F-E13C-6281D8D05828}"/>
                </a:ext>
              </a:extLst>
            </p:cNvPr>
            <p:cNvSpPr txBox="1"/>
            <p:nvPr/>
          </p:nvSpPr>
          <p:spPr>
            <a:xfrm>
              <a:off x="9947219" y="7607517"/>
              <a:ext cx="4997561" cy="16619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Explosion</a:t>
              </a:r>
            </a:p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(oil, grease)</a:t>
              </a:r>
            </a:p>
          </p:txBody>
        </p: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C06D3B71-5A56-0BFB-1FED-5F6BC0A4A4CA}"/>
                </a:ext>
              </a:extLst>
            </p:cNvPr>
            <p:cNvGrpSpPr/>
            <p:nvPr/>
          </p:nvGrpSpPr>
          <p:grpSpPr>
            <a:xfrm>
              <a:off x="4332758" y="5168731"/>
              <a:ext cx="1219201" cy="1681958"/>
              <a:chOff x="0" y="115975"/>
              <a:chExt cx="1219200" cy="1681957"/>
            </a:xfrm>
          </p:grpSpPr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3E8F0D90-DF25-7405-F4D7-2A2584B97CE9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1">
                <a:extLst>
                  <a:ext uri="{FF2B5EF4-FFF2-40B4-BE49-F238E27FC236}">
                    <a16:creationId xmlns:a16="http://schemas.microsoft.com/office/drawing/2014/main" id="{AD04978A-C2F9-824A-C6BF-A409FC573B36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22" name="Rounded Rectangle">
              <a:extLst>
                <a:ext uri="{FF2B5EF4-FFF2-40B4-BE49-F238E27FC236}">
                  <a16:creationId xmlns:a16="http://schemas.microsoft.com/office/drawing/2014/main" id="{FCA91588-03F1-C76F-D9EF-2CEA52BB7B26}"/>
                </a:ext>
              </a:extLst>
            </p:cNvPr>
            <p:cNvSpPr/>
            <p:nvPr/>
          </p:nvSpPr>
          <p:spPr>
            <a:xfrm>
              <a:off x="16511159" y="702331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3" name="Valve damage">
              <a:extLst>
                <a:ext uri="{FF2B5EF4-FFF2-40B4-BE49-F238E27FC236}">
                  <a16:creationId xmlns:a16="http://schemas.microsoft.com/office/drawing/2014/main" id="{11B4973E-C163-1BD5-FE6E-28B338DE05A3}"/>
                </a:ext>
              </a:extLst>
            </p:cNvPr>
            <p:cNvSpPr txBox="1"/>
            <p:nvPr/>
          </p:nvSpPr>
          <p:spPr>
            <a:xfrm>
              <a:off x="17752141" y="8077417"/>
              <a:ext cx="4884038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dirty="0"/>
                <a:t>Valve damage</a:t>
              </a:r>
            </a:p>
          </p:txBody>
        </p:sp>
        <p:grpSp>
          <p:nvGrpSpPr>
            <p:cNvPr id="24" name="Group">
              <a:extLst>
                <a:ext uri="{FF2B5EF4-FFF2-40B4-BE49-F238E27FC236}">
                  <a16:creationId xmlns:a16="http://schemas.microsoft.com/office/drawing/2014/main" id="{C15586E9-60B8-CF40-F6F8-459C76E0D468}"/>
                </a:ext>
              </a:extLst>
            </p:cNvPr>
            <p:cNvGrpSpPr/>
            <p:nvPr/>
          </p:nvGrpSpPr>
          <p:grpSpPr>
            <a:xfrm>
              <a:off x="11836400" y="5168731"/>
              <a:ext cx="1219200" cy="1681958"/>
              <a:chOff x="0" y="115975"/>
              <a:chExt cx="1219200" cy="1681957"/>
            </a:xfrm>
          </p:grpSpPr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6E809B5D-A919-A1E1-6C7A-CECFE5702A5B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2">
                <a:extLst>
                  <a:ext uri="{FF2B5EF4-FFF2-40B4-BE49-F238E27FC236}">
                    <a16:creationId xmlns:a16="http://schemas.microsoft.com/office/drawing/2014/main" id="{E0A28F77-DF99-66D4-8361-C961DAB11D75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25" name="Group">
              <a:extLst>
                <a:ext uri="{FF2B5EF4-FFF2-40B4-BE49-F238E27FC236}">
                  <a16:creationId xmlns:a16="http://schemas.microsoft.com/office/drawing/2014/main" id="{144E591C-4729-98EE-9213-2B94181FB1AE}"/>
                </a:ext>
              </a:extLst>
            </p:cNvPr>
            <p:cNvGrpSpPr/>
            <p:nvPr/>
          </p:nvGrpSpPr>
          <p:grpSpPr>
            <a:xfrm>
              <a:off x="19584559" y="5168731"/>
              <a:ext cx="1219201" cy="1681958"/>
              <a:chOff x="0" y="115975"/>
              <a:chExt cx="1219200" cy="1681957"/>
            </a:xfrm>
          </p:grpSpPr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F487B665-F85A-1460-2CD7-193CC3E2C948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3">
                <a:extLst>
                  <a:ext uri="{FF2B5EF4-FFF2-40B4-BE49-F238E27FC236}">
                    <a16:creationId xmlns:a16="http://schemas.microsoft.com/office/drawing/2014/main" id="{AA4DF3DE-26DB-4524-82C4-085CDB9E9D74}"/>
                  </a:ext>
                </a:extLst>
              </p:cNvPr>
              <p:cNvSpPr txBox="1"/>
              <p:nvPr/>
            </p:nvSpPr>
            <p:spPr>
              <a:xfrm>
                <a:off x="2745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35967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F5A7E-A494-9098-1E91-0870A366E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CBD8D404-223A-6EFF-C15E-6CC2BF76D750}"/>
              </a:ext>
            </a:extLst>
          </p:cNvPr>
          <p:cNvSpPr txBox="1"/>
          <p:nvPr/>
        </p:nvSpPr>
        <p:spPr>
          <a:xfrm>
            <a:off x="1138382" y="2482640"/>
            <a:ext cx="1846025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Cylinder Types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488D6637-2E07-779B-C32E-9EDB9D20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78" y="3169920"/>
            <a:ext cx="16596844" cy="100279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15058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9F046-78DA-609A-0514-77C879CF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8916F04-2154-1843-60C0-54A73C78EB5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27CC4947-401F-954E-36AE-4BDE3332CAF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6E3D1B-2467-655A-98B6-7270B9DAC4C9}"/>
              </a:ext>
            </a:extLst>
          </p:cNvPr>
          <p:cNvSpPr txBox="1"/>
          <p:nvPr/>
        </p:nvSpPr>
        <p:spPr>
          <a:xfrm>
            <a:off x="8564880" y="3888736"/>
            <a:ext cx="15076257" cy="563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Reduce the pressure to 40-70 psi before administering oxygen.   The pressure in a full cylinder       is 2,000-2,200 psi.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Use a flow meter and pressure regulator.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B84F6C0-F070-ED8E-EC30-E734AF31E4F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76E8952-42A8-C094-7EE2-192C9953F54F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3BA7544-A8E7-F626-4634-3B8411A87AA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EE9881E-3D61-13B5-F0B5-6D1C4332EF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EF037-A575-FC0A-8D69-35005A57F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BD9BDDE-C669-F1AF-9C02-616B533A3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0769636-3C13-2D1C-696F-25871711E4BE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Precautions When Giving Oxygen</a:t>
            </a:r>
          </a:p>
        </p:txBody>
      </p:sp>
    </p:spTree>
    <p:extLst>
      <p:ext uri="{BB962C8B-B14F-4D97-AF65-F5344CB8AC3E}">
        <p14:creationId xmlns:p14="http://schemas.microsoft.com/office/powerpoint/2010/main" val="26491945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110" y="3617460"/>
            <a:ext cx="11691690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154</Words>
  <Application>Microsoft Office PowerPoint</Application>
  <PresentationFormat>Custom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Kamal Mehra</cp:lastModifiedBy>
  <cp:revision>48</cp:revision>
  <dcterms:modified xsi:type="dcterms:W3CDTF">2025-08-25T06:23:43Z</dcterms:modified>
</cp:coreProperties>
</file>