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8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5" r:id="rId19"/>
    <p:sldId id="286" r:id="rId20"/>
    <p:sldId id="287" r:id="rId21"/>
    <p:sldId id="288" r:id="rId22"/>
    <p:sldId id="289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5" d="100"/>
          <a:sy n="35" d="100"/>
        </p:scale>
        <p:origin x="756" y="7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807122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1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2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3">
    <p:bg>
      <p:bgPr>
        <a:solidFill>
          <a:srgbClr val="881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3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8851571" y="12177503"/>
            <a:ext cx="508300" cy="502197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l" defTabSz="1662545">
              <a:defRPr sz="2400">
                <a:solidFill>
                  <a:srgbClr val="FFFFFF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54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66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127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 defTabSz="2438400">
              <a:defRPr sz="3200">
                <a:latin typeface="HelveticaNeueLT Std Lt"/>
                <a:ea typeface="HelveticaNeueLT Std Lt"/>
                <a:cs typeface="HelveticaNeueLT Std Lt"/>
                <a:sym typeface="HelveticaNeueLT Std L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ransition spd="med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LESSON 1…"/>
          <p:cNvSpPr txBox="1"/>
          <p:nvPr/>
        </p:nvSpPr>
        <p:spPr>
          <a:xfrm>
            <a:off x="1200259" y="4083124"/>
            <a:ext cx="9545837" cy="2145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LESSON 1</a:t>
            </a:r>
          </a:p>
          <a:p>
            <a:pPr defTabSz="2438400">
              <a:lnSpc>
                <a:spcPct val="80000"/>
              </a:lnSpc>
              <a:defRPr sz="6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COURSE INTRODUCTION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E3C00D-99B9-6CF6-2301-0BB16E944A71}"/>
              </a:ext>
            </a:extLst>
          </p:cNvPr>
          <p:cNvSpPr txBox="1"/>
          <p:nvPr/>
        </p:nvSpPr>
        <p:spPr>
          <a:xfrm>
            <a:off x="602390" y="4471001"/>
            <a:ext cx="11132820" cy="36944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LESSON 3</a:t>
            </a:r>
          </a:p>
          <a:p>
            <a:pPr defTabSz="2438400">
              <a:lnSpc>
                <a:spcPct val="80000"/>
              </a:lnSpc>
              <a:spcBef>
                <a:spcPts val="1000"/>
              </a:spcBef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Construction Materials, </a:t>
            </a:r>
          </a:p>
          <a:p>
            <a:pPr defTabSz="2438400">
              <a:lnSpc>
                <a:spcPct val="80000"/>
              </a:lnSpc>
              <a:spcBef>
                <a:spcPts val="1000"/>
              </a:spcBef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Structures and </a:t>
            </a:r>
          </a:p>
          <a:p>
            <a:pPr defTabSz="2438400">
              <a:lnSpc>
                <a:spcPct val="80000"/>
              </a:lnSpc>
              <a:spcBef>
                <a:spcPts val="1000"/>
              </a:spcBef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Damage Types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BADA77-5C7C-53F3-FE9A-88C61CAF92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5129" y="0"/>
            <a:ext cx="2678871" cy="23211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93FB8C8-A125-C142-EEA1-34FD8B4C1024}"/>
              </a:ext>
            </a:extLst>
          </p:cNvPr>
          <p:cNvSpPr txBox="1"/>
          <p:nvPr/>
        </p:nvSpPr>
        <p:spPr>
          <a:xfrm>
            <a:off x="728715" y="4515266"/>
            <a:ext cx="12275820" cy="36435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LESSON 3</a:t>
            </a:r>
          </a:p>
          <a:p>
            <a:pPr defTabSz="2438400">
              <a:lnSpc>
                <a:spcPct val="80000"/>
              </a:lnSpc>
              <a:spcBef>
                <a:spcPts val="1000"/>
              </a:spcBef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Construction Materials, </a:t>
            </a:r>
          </a:p>
          <a:p>
            <a:pPr defTabSz="2438400">
              <a:lnSpc>
                <a:spcPct val="80000"/>
              </a:lnSpc>
              <a:spcBef>
                <a:spcPts val="1000"/>
              </a:spcBef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Structures and </a:t>
            </a:r>
          </a:p>
          <a:p>
            <a:pPr defTabSz="2438400">
              <a:lnSpc>
                <a:spcPct val="80000"/>
              </a:lnSpc>
              <a:spcBef>
                <a:spcPts val="1000"/>
              </a:spcBef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Damage Types</a:t>
            </a:r>
          </a:p>
        </p:txBody>
      </p:sp>
      <p:pic>
        <p:nvPicPr>
          <p:cNvPr id="3" name="group-firefighters-safe-helmet-uniform-standing-by-car.jpg" descr="group-firefighters-safe-helmet-uniform-standing-by-car.jpg">
            <a:extLst>
              <a:ext uri="{FF2B5EF4-FFF2-40B4-BE49-F238E27FC236}">
                <a16:creationId xmlns:a16="http://schemas.microsoft.com/office/drawing/2014/main" id="{0CBC0EAE-615F-1F00-2EAF-2C9C73DDA1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2788"/>
          <a:stretch>
            <a:fillRect/>
          </a:stretch>
        </p:blipFill>
        <p:spPr>
          <a:xfrm>
            <a:off x="-22860" y="1167573"/>
            <a:ext cx="24409338" cy="12561431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Rectangle"/>
          <p:cNvSpPr/>
          <p:nvPr/>
        </p:nvSpPr>
        <p:spPr>
          <a:xfrm>
            <a:off x="-2541" y="13004"/>
            <a:ext cx="24384000" cy="13716000"/>
          </a:xfrm>
          <a:prstGeom prst="rect">
            <a:avLst/>
          </a:prstGeom>
          <a:solidFill>
            <a:srgbClr val="535353">
              <a:alpha val="8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70" name="Shape"/>
          <p:cNvSpPr/>
          <p:nvPr/>
        </p:nvSpPr>
        <p:spPr>
          <a:xfrm flipH="1">
            <a:off x="-27942" y="13004"/>
            <a:ext cx="24434802" cy="25221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6FBA4D5-658C-EC97-0282-E9ECBE9B18A2}"/>
              </a:ext>
            </a:extLst>
          </p:cNvPr>
          <p:cNvSpPr/>
          <p:nvPr/>
        </p:nvSpPr>
        <p:spPr>
          <a:xfrm>
            <a:off x="4170607" y="663389"/>
            <a:ext cx="16609133" cy="992159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Black" panose="020B0A04020102020204" pitchFamily="34" charset="0"/>
                <a:sym typeface="Arial"/>
              </a:rPr>
              <a:t>COLLAPSED STRUCTURE SEARCH AND RESCUE</a:t>
            </a:r>
            <a:endParaRPr kumimoji="0" lang="en-IN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Black" panose="020B0A04020102020204" pitchFamily="34" charset="0"/>
              <a:sym typeface="Arial"/>
            </a:endParaRPr>
          </a:p>
        </p:txBody>
      </p:sp>
      <p:pic>
        <p:nvPicPr>
          <p:cNvPr id="8" name="Image" descr="LESSON">
            <a:extLst>
              <a:ext uri="{FF2B5EF4-FFF2-40B4-BE49-F238E27FC236}">
                <a16:creationId xmlns:a16="http://schemas.microsoft.com/office/drawing/2014/main" id="{A18792FC-710C-A71E-000E-2252E3DA8E5D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0000"/>
          </a:blip>
          <a:srcRect l="50481"/>
          <a:stretch>
            <a:fillRect/>
          </a:stretch>
        </p:blipFill>
        <p:spPr>
          <a:xfrm>
            <a:off x="0" y="4717215"/>
            <a:ext cx="11384280" cy="252214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miter lim="400000"/>
          </a:ln>
        </p:spPr>
      </p:pic>
      <p:pic>
        <p:nvPicPr>
          <p:cNvPr id="169" name="CSSR-logo-white-01.png" descr="CSSR-logo-white-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4594" y="9546699"/>
            <a:ext cx="8714406" cy="3226787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PPT 1-2">
            <a:extLst>
              <a:ext uri="{FF2B5EF4-FFF2-40B4-BE49-F238E27FC236}">
                <a16:creationId xmlns:a16="http://schemas.microsoft.com/office/drawing/2014/main" id="{9123D43C-C5A6-CA5D-EE11-670395A17A56}"/>
              </a:ext>
            </a:extLst>
          </p:cNvPr>
          <p:cNvSpPr txBox="1"/>
          <p:nvPr/>
        </p:nvSpPr>
        <p:spPr>
          <a:xfrm>
            <a:off x="21715470" y="12813338"/>
            <a:ext cx="1527060" cy="61976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 numCol="1" anchor="t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hi-IN" b="1" dirty="0"/>
              <a:t>5</a:t>
            </a:r>
            <a:r>
              <a:rPr b="1"/>
              <a:t>-</a:t>
            </a:r>
            <a:r>
              <a:rPr lang="en-US" b="1" dirty="0"/>
              <a:t>1</a:t>
            </a:r>
            <a:endParaRPr b="1" dirty="0"/>
          </a:p>
        </p:txBody>
      </p:sp>
      <p:sp>
        <p:nvSpPr>
          <p:cNvPr id="175" name="Rectangle"/>
          <p:cNvSpPr/>
          <p:nvPr/>
        </p:nvSpPr>
        <p:spPr>
          <a:xfrm>
            <a:off x="21539200" y="13512801"/>
            <a:ext cx="1879600" cy="203201"/>
          </a:xfrm>
          <a:prstGeom prst="rect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</p:spPr>
        <p:txBody>
          <a:bodyPr wrap="square" lIns="78283" tIns="78283" rIns="78283" bIns="78283" numCol="1" anchor="t">
            <a:noAutofit/>
          </a:bodyPr>
          <a:lstStyle/>
          <a:p>
            <a:endParaRPr dirty="0"/>
          </a:p>
        </p:txBody>
      </p:sp>
      <p:sp>
        <p:nvSpPr>
          <p:cNvPr id="164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>
                <a:solidFill>
                  <a:srgbClr val="FF0000"/>
                </a:solidFill>
              </a:rPr>
              <a:t>NDRF</a:t>
            </a:r>
            <a:r>
              <a:rPr dirty="0">
                <a:solidFill>
                  <a:srgbClr val="FF0000"/>
                </a:solidFill>
              </a:rPr>
              <a:t> | CSSR | INDIA</a:t>
            </a:r>
          </a:p>
        </p:txBody>
      </p:sp>
      <p:sp>
        <p:nvSpPr>
          <p:cNvPr id="165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1" name="LESSON 5…">
            <a:extLst>
              <a:ext uri="{FF2B5EF4-FFF2-40B4-BE49-F238E27FC236}">
                <a16:creationId xmlns:a16="http://schemas.microsoft.com/office/drawing/2014/main" id="{2B193AA0-5934-0BCE-61CF-1073DC4DA0A5}"/>
              </a:ext>
            </a:extLst>
          </p:cNvPr>
          <p:cNvSpPr txBox="1"/>
          <p:nvPr/>
        </p:nvSpPr>
        <p:spPr>
          <a:xfrm>
            <a:off x="1038912" y="5504101"/>
            <a:ext cx="9707184" cy="970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defTabSz="2438400">
              <a:lnSpc>
                <a:spcPct val="80000"/>
              </a:lnSpc>
              <a:spcBef>
                <a:spcPts val="1000"/>
              </a:spcBef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sz="6600" dirty="0" smtClean="0"/>
              <a:t>Operational </a:t>
            </a:r>
            <a:r>
              <a:rPr sz="6600" dirty="0"/>
              <a:t>Safety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494717" cy="249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152400"/>
            <a:ext cx="3494717" cy="249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98571" y="-5151"/>
            <a:ext cx="2762570" cy="2517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Rounded Rectangle"/>
          <p:cNvSpPr/>
          <p:nvPr/>
        </p:nvSpPr>
        <p:spPr>
          <a:xfrm>
            <a:off x="9096987" y="-29078"/>
            <a:ext cx="15389175" cy="1388844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95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19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97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9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/>
          </a:p>
        </p:txBody>
      </p:sp>
      <p:sp>
        <p:nvSpPr>
          <p:cNvPr id="200" name="Course Safety Rules (cont.)"/>
          <p:cNvSpPr txBox="1"/>
          <p:nvPr/>
        </p:nvSpPr>
        <p:spPr>
          <a:xfrm>
            <a:off x="999729" y="3143089"/>
            <a:ext cx="7449138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Course Safety Rules </a:t>
            </a:r>
            <a:r>
              <a:rPr sz="4800" b="0" dirty="0">
                <a:latin typeface="Open Sans Light"/>
                <a:ea typeface="Open Sans Light"/>
                <a:cs typeface="Open Sans Light"/>
                <a:sym typeface="Open Sans Light"/>
              </a:rPr>
              <a:t>(cont.)</a:t>
            </a:r>
          </a:p>
        </p:txBody>
      </p:sp>
      <p:sp>
        <p:nvSpPr>
          <p:cNvPr id="201" name="Maintenance…"/>
          <p:cNvSpPr txBox="1"/>
          <p:nvPr/>
        </p:nvSpPr>
        <p:spPr>
          <a:xfrm>
            <a:off x="9978105" y="4403744"/>
            <a:ext cx="13406166" cy="5465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 Maintenance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 Rotations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 Trash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 Smoking and drinking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94717" cy="249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8571" y="-5151"/>
            <a:ext cx="2762570" cy="2517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ounded Rectangle"/>
          <p:cNvSpPr/>
          <p:nvPr/>
        </p:nvSpPr>
        <p:spPr>
          <a:xfrm>
            <a:off x="9096987" y="-29078"/>
            <a:ext cx="15389175" cy="1388844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04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205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06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07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/>
          </a:p>
        </p:txBody>
      </p:sp>
      <p:sp>
        <p:nvSpPr>
          <p:cNvPr id="209" name="Course Safety Rules (cont.)"/>
          <p:cNvSpPr txBox="1"/>
          <p:nvPr/>
        </p:nvSpPr>
        <p:spPr>
          <a:xfrm>
            <a:off x="999729" y="3143089"/>
            <a:ext cx="7449138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Course Safety Rules </a:t>
            </a:r>
            <a:r>
              <a:rPr sz="4800" b="0" dirty="0">
                <a:latin typeface="Open Sans Light"/>
                <a:ea typeface="Open Sans Light"/>
                <a:cs typeface="Open Sans Light"/>
                <a:sym typeface="Open Sans Light"/>
              </a:rPr>
              <a:t>(cont.)</a:t>
            </a:r>
          </a:p>
        </p:txBody>
      </p:sp>
      <p:sp>
        <p:nvSpPr>
          <p:cNvPr id="210" name="Weather conditions…"/>
          <p:cNvSpPr txBox="1"/>
          <p:nvPr/>
        </p:nvSpPr>
        <p:spPr>
          <a:xfrm>
            <a:off x="9978105" y="4403744"/>
            <a:ext cx="13406166" cy="6379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 Weather conditions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 Safety markings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 Team safety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Safety violations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Miscellaneous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94717" cy="249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8571" y="-5151"/>
            <a:ext cx="2762570" cy="2517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SSR Mission Phases"/>
          <p:cNvSpPr txBox="1"/>
          <p:nvPr/>
        </p:nvSpPr>
        <p:spPr>
          <a:xfrm>
            <a:off x="999729" y="2886500"/>
            <a:ext cx="7449138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CSSR Mission Phases</a:t>
            </a:r>
          </a:p>
        </p:txBody>
      </p:sp>
      <p:sp>
        <p:nvSpPr>
          <p:cNvPr id="213" name="Preparation…"/>
          <p:cNvSpPr txBox="1"/>
          <p:nvPr/>
        </p:nvSpPr>
        <p:spPr>
          <a:xfrm>
            <a:off x="9978105" y="3640922"/>
            <a:ext cx="13406166" cy="7205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1016000" indent="-1016000" defTabSz="1896340">
              <a:spcBef>
                <a:spcPts val="3000"/>
              </a:spcBef>
              <a:buSzPct val="100000"/>
              <a:buAutoNum type="arabicParenR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t>Preparation</a:t>
            </a:r>
          </a:p>
          <a:p>
            <a:pPr marL="1016000" indent="-1016000" defTabSz="1896340">
              <a:spcBef>
                <a:spcPts val="3000"/>
              </a:spcBef>
              <a:buSzPct val="100000"/>
              <a:buAutoNum type="arabicParenR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t>Activation and mobilisation</a:t>
            </a:r>
          </a:p>
          <a:p>
            <a:pPr marL="1016000" indent="-1016000" defTabSz="1896340">
              <a:spcBef>
                <a:spcPts val="3000"/>
              </a:spcBef>
              <a:buSzPct val="100000"/>
              <a:buAutoNum type="arabicParenR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t>Operations</a:t>
            </a:r>
          </a:p>
          <a:p>
            <a:pPr marL="1016000" indent="-1016000" defTabSz="1896340">
              <a:spcBef>
                <a:spcPts val="3000"/>
              </a:spcBef>
              <a:buSzPct val="100000"/>
              <a:buAutoNum type="arabicParenR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t>Deactivation and demobilisation</a:t>
            </a:r>
          </a:p>
          <a:p>
            <a:pPr marL="1016000" indent="-1016000" defTabSz="1896340">
              <a:spcBef>
                <a:spcPts val="3000"/>
              </a:spcBef>
              <a:buSzPct val="100000"/>
              <a:buAutoNum type="arabicParenR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t>Post-mission activities</a:t>
            </a:r>
          </a:p>
        </p:txBody>
      </p:sp>
      <p:sp>
        <p:nvSpPr>
          <p:cNvPr id="214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215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16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17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94717" cy="249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8571" y="-5151"/>
            <a:ext cx="2762570" cy="2517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Rectangle"/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21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22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23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2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25" name="Safety Officer"/>
          <p:cNvSpPr txBox="1"/>
          <p:nvPr/>
        </p:nvSpPr>
        <p:spPr>
          <a:xfrm>
            <a:off x="908261" y="2458344"/>
            <a:ext cx="5688663" cy="2255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400" b="1" cap="all" spc="64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Safety Officer</a:t>
            </a:r>
          </a:p>
        </p:txBody>
      </p:sp>
      <p:sp>
        <p:nvSpPr>
          <p:cNvPr id="2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13</a:t>
            </a:fld>
            <a:endParaRPr/>
          </a:p>
        </p:txBody>
      </p:sp>
      <p:sp>
        <p:nvSpPr>
          <p:cNvPr id="227" name="The Safety Officer has the authority to alter, suspend or terminate activities involving   an imminent hazard to personnel."/>
          <p:cNvSpPr txBox="1"/>
          <p:nvPr/>
        </p:nvSpPr>
        <p:spPr>
          <a:xfrm>
            <a:off x="9477055" y="5986844"/>
            <a:ext cx="13247210" cy="2477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just"/>
            <a:r>
              <a:rPr dirty="0">
                <a:solidFill>
                  <a:schemeClr val="tx1"/>
                </a:solidFill>
              </a:rPr>
              <a:t>The Safety Officer has the authority to alter, suspend or terminate activities involving   an imminent hazard to personnel.</a:t>
            </a:r>
          </a:p>
        </p:txBody>
      </p:sp>
      <p:sp>
        <p:nvSpPr>
          <p:cNvPr id="228" name="Line"/>
          <p:cNvSpPr/>
          <p:nvPr/>
        </p:nvSpPr>
        <p:spPr>
          <a:xfrm>
            <a:off x="7036229" y="2803743"/>
            <a:ext cx="17347771" cy="782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220" y="225"/>
                </a:lnTo>
                <a:lnTo>
                  <a:pt x="4176" y="21600"/>
                </a:lnTo>
                <a:lnTo>
                  <a:pt x="5127" y="0"/>
                </a:lnTo>
                <a:lnTo>
                  <a:pt x="21600" y="4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94717" cy="249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8571" y="-5151"/>
            <a:ext cx="2762570" cy="2517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231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32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33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14</a:t>
            </a:fld>
            <a:endParaRPr/>
          </a:p>
        </p:txBody>
      </p:sp>
      <p:sp>
        <p:nvSpPr>
          <p:cNvPr id="235" name="Safety Officer Categories"/>
          <p:cNvSpPr txBox="1"/>
          <p:nvPr/>
        </p:nvSpPr>
        <p:spPr>
          <a:xfrm>
            <a:off x="9255429" y="1006357"/>
            <a:ext cx="5688663" cy="2817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400" b="1" cap="all" spc="64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dirty="0"/>
              <a:t>Safety Officer Categories </a:t>
            </a:r>
          </a:p>
        </p:txBody>
      </p:sp>
      <p:sp>
        <p:nvSpPr>
          <p:cNvPr id="236" name="Text"/>
          <p:cNvSpPr txBox="1"/>
          <p:nvPr/>
        </p:nvSpPr>
        <p:spPr>
          <a:xfrm>
            <a:off x="1419541" y="5776437"/>
            <a:ext cx="169269" cy="2417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defTabSz="1896340">
              <a:spcBef>
                <a:spcPts val="3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endParaRPr/>
          </a:p>
        </p:txBody>
      </p:sp>
      <p:sp>
        <p:nvSpPr>
          <p:cNvPr id="237" name="Rounded Rectangle"/>
          <p:cNvSpPr/>
          <p:nvPr/>
        </p:nvSpPr>
        <p:spPr>
          <a:xfrm>
            <a:off x="1064133" y="7504402"/>
            <a:ext cx="6858001" cy="2319181"/>
          </a:xfrm>
          <a:prstGeom prst="roundRect">
            <a:avLst>
              <a:gd name="adj" fmla="val 5476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38" name="Overall"/>
          <p:cNvSpPr txBox="1"/>
          <p:nvPr/>
        </p:nvSpPr>
        <p:spPr>
          <a:xfrm>
            <a:off x="1266354" y="8143292"/>
            <a:ext cx="6453559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ctr" defTabSz="1896340">
              <a:spcBef>
                <a:spcPts val="3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Overall</a:t>
            </a:r>
          </a:p>
        </p:txBody>
      </p:sp>
      <p:sp>
        <p:nvSpPr>
          <p:cNvPr id="239" name="Rounded Rectangle"/>
          <p:cNvSpPr/>
          <p:nvPr/>
        </p:nvSpPr>
        <p:spPr>
          <a:xfrm>
            <a:off x="8670761" y="7504402"/>
            <a:ext cx="6858001" cy="2319181"/>
          </a:xfrm>
          <a:prstGeom prst="roundRect">
            <a:avLst>
              <a:gd name="adj" fmla="val 5476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0" name="Site-specific"/>
          <p:cNvSpPr txBox="1"/>
          <p:nvPr/>
        </p:nvSpPr>
        <p:spPr>
          <a:xfrm>
            <a:off x="8872982" y="8143292"/>
            <a:ext cx="6453559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ctr" defTabSz="1896340">
              <a:spcBef>
                <a:spcPts val="3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Site-specific</a:t>
            </a:r>
          </a:p>
        </p:txBody>
      </p:sp>
      <p:sp>
        <p:nvSpPr>
          <p:cNvPr id="241" name="Rounded Rectangle"/>
          <p:cNvSpPr/>
          <p:nvPr/>
        </p:nvSpPr>
        <p:spPr>
          <a:xfrm>
            <a:off x="16277390" y="7504402"/>
            <a:ext cx="6858001" cy="2319181"/>
          </a:xfrm>
          <a:prstGeom prst="roundRect">
            <a:avLst>
              <a:gd name="adj" fmla="val 5476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2" name="Special Hazards"/>
          <p:cNvSpPr txBox="1"/>
          <p:nvPr/>
        </p:nvSpPr>
        <p:spPr>
          <a:xfrm>
            <a:off x="16479611" y="8143292"/>
            <a:ext cx="6453559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ctr" defTabSz="1896340">
              <a:spcBef>
                <a:spcPts val="3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Special Hazards</a:t>
            </a:r>
          </a:p>
        </p:txBody>
      </p:sp>
      <p:grpSp>
        <p:nvGrpSpPr>
          <p:cNvPr id="245" name="Group"/>
          <p:cNvGrpSpPr/>
          <p:nvPr/>
        </p:nvGrpSpPr>
        <p:grpSpPr>
          <a:xfrm>
            <a:off x="3883533" y="5866990"/>
            <a:ext cx="1219201" cy="1681958"/>
            <a:chOff x="0" y="115975"/>
            <a:chExt cx="1219200" cy="1681957"/>
          </a:xfrm>
        </p:grpSpPr>
        <p:sp>
          <p:nvSpPr>
            <p:cNvPr id="243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44" name="1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248" name="Group"/>
          <p:cNvGrpSpPr/>
          <p:nvPr/>
        </p:nvGrpSpPr>
        <p:grpSpPr>
          <a:xfrm>
            <a:off x="11582400" y="5866990"/>
            <a:ext cx="1219200" cy="1681958"/>
            <a:chOff x="0" y="115975"/>
            <a:chExt cx="1219200" cy="1681957"/>
          </a:xfrm>
        </p:grpSpPr>
        <p:sp>
          <p:nvSpPr>
            <p:cNvPr id="246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47" name="2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251" name="Group"/>
          <p:cNvGrpSpPr/>
          <p:nvPr/>
        </p:nvGrpSpPr>
        <p:grpSpPr>
          <a:xfrm>
            <a:off x="19096790" y="5866990"/>
            <a:ext cx="1219201" cy="1681958"/>
            <a:chOff x="0" y="115975"/>
            <a:chExt cx="1219200" cy="1681957"/>
          </a:xfrm>
        </p:grpSpPr>
        <p:sp>
          <p:nvSpPr>
            <p:cNvPr id="249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50" name="3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94717" cy="249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8571" y="-5151"/>
            <a:ext cx="2762570" cy="2517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Rounded Rectangle"/>
          <p:cNvSpPr/>
          <p:nvPr/>
        </p:nvSpPr>
        <p:spPr>
          <a:xfrm>
            <a:off x="1390664" y="3597904"/>
            <a:ext cx="5178271" cy="7358392"/>
          </a:xfrm>
          <a:prstGeom prst="roundRect">
            <a:avLst>
              <a:gd name="adj" fmla="val 245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4" name="Rounded Rectangle"/>
          <p:cNvSpPr/>
          <p:nvPr/>
        </p:nvSpPr>
        <p:spPr>
          <a:xfrm>
            <a:off x="6865465" y="3597904"/>
            <a:ext cx="5178270" cy="7358392"/>
          </a:xfrm>
          <a:prstGeom prst="roundRect">
            <a:avLst>
              <a:gd name="adj" fmla="val 245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5" name="Rounded Rectangle"/>
          <p:cNvSpPr/>
          <p:nvPr/>
        </p:nvSpPr>
        <p:spPr>
          <a:xfrm>
            <a:off x="12340265" y="3597904"/>
            <a:ext cx="5178270" cy="7358392"/>
          </a:xfrm>
          <a:prstGeom prst="roundRect">
            <a:avLst>
              <a:gd name="adj" fmla="val 245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6" name="Rounded Rectangle"/>
          <p:cNvSpPr/>
          <p:nvPr/>
        </p:nvSpPr>
        <p:spPr>
          <a:xfrm>
            <a:off x="17815066" y="3597904"/>
            <a:ext cx="5178270" cy="7358392"/>
          </a:xfrm>
          <a:prstGeom prst="roundRect">
            <a:avLst>
              <a:gd name="adj" fmla="val 245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7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25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9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6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15</a:t>
            </a:fld>
            <a:endParaRPr/>
          </a:p>
        </p:txBody>
      </p:sp>
      <p:sp>
        <p:nvSpPr>
          <p:cNvPr id="262" name="Safety Plan"/>
          <p:cNvSpPr txBox="1"/>
          <p:nvPr/>
        </p:nvSpPr>
        <p:spPr>
          <a:xfrm>
            <a:off x="9341429" y="1051220"/>
            <a:ext cx="5688663" cy="1261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400" b="1" cap="all" spc="64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Safety Plan</a:t>
            </a:r>
          </a:p>
        </p:txBody>
      </p:sp>
      <p:sp>
        <p:nvSpPr>
          <p:cNvPr id="263" name="L"/>
          <p:cNvSpPr txBox="1"/>
          <p:nvPr/>
        </p:nvSpPr>
        <p:spPr>
          <a:xfrm>
            <a:off x="1782655" y="6512328"/>
            <a:ext cx="2300189" cy="1820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9600" b="1" cap="all" spc="96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L</a:t>
            </a:r>
          </a:p>
        </p:txBody>
      </p:sp>
      <p:sp>
        <p:nvSpPr>
          <p:cNvPr id="264" name="C"/>
          <p:cNvSpPr txBox="1"/>
          <p:nvPr/>
        </p:nvSpPr>
        <p:spPr>
          <a:xfrm>
            <a:off x="7173821" y="6512328"/>
            <a:ext cx="2300188" cy="1820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9600" b="1" cap="all" spc="96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C</a:t>
            </a:r>
          </a:p>
        </p:txBody>
      </p:sp>
      <p:sp>
        <p:nvSpPr>
          <p:cNvPr id="265" name="E"/>
          <p:cNvSpPr txBox="1"/>
          <p:nvPr/>
        </p:nvSpPr>
        <p:spPr>
          <a:xfrm>
            <a:off x="12750246" y="6512328"/>
            <a:ext cx="2300189" cy="1820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9600" b="1" cap="all" spc="96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E</a:t>
            </a:r>
          </a:p>
        </p:txBody>
      </p:sp>
      <p:sp>
        <p:nvSpPr>
          <p:cNvPr id="266" name="S"/>
          <p:cNvSpPr txBox="1"/>
          <p:nvPr/>
        </p:nvSpPr>
        <p:spPr>
          <a:xfrm>
            <a:off x="18191960" y="6512328"/>
            <a:ext cx="2300189" cy="1820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9600" b="1" cap="all" spc="96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S</a:t>
            </a:r>
          </a:p>
        </p:txBody>
      </p:sp>
      <p:sp>
        <p:nvSpPr>
          <p:cNvPr id="267" name="Lookouts"/>
          <p:cNvSpPr txBox="1"/>
          <p:nvPr/>
        </p:nvSpPr>
        <p:spPr>
          <a:xfrm>
            <a:off x="1884742" y="8065792"/>
            <a:ext cx="2707254" cy="931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3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5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Lookouts</a:t>
            </a:r>
          </a:p>
        </p:txBody>
      </p:sp>
      <p:sp>
        <p:nvSpPr>
          <p:cNvPr id="268" name="Communication"/>
          <p:cNvSpPr txBox="1"/>
          <p:nvPr/>
        </p:nvSpPr>
        <p:spPr>
          <a:xfrm>
            <a:off x="7245245" y="8065792"/>
            <a:ext cx="4568535" cy="931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3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5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Communication</a:t>
            </a:r>
          </a:p>
        </p:txBody>
      </p:sp>
      <p:sp>
        <p:nvSpPr>
          <p:cNvPr id="269" name="Escape routes"/>
          <p:cNvSpPr txBox="1"/>
          <p:nvPr/>
        </p:nvSpPr>
        <p:spPr>
          <a:xfrm>
            <a:off x="12862467" y="8065792"/>
            <a:ext cx="3993687" cy="931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3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5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Escape routes</a:t>
            </a:r>
          </a:p>
        </p:txBody>
      </p:sp>
      <p:sp>
        <p:nvSpPr>
          <p:cNvPr id="270" name="Safe zones"/>
          <p:cNvSpPr txBox="1"/>
          <p:nvPr/>
        </p:nvSpPr>
        <p:spPr>
          <a:xfrm>
            <a:off x="18265669" y="8065792"/>
            <a:ext cx="3092625" cy="931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3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5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Safe zones</a:t>
            </a:r>
          </a:p>
        </p:txBody>
      </p:sp>
      <p:sp>
        <p:nvSpPr>
          <p:cNvPr id="271" name="Line"/>
          <p:cNvSpPr/>
          <p:nvPr/>
        </p:nvSpPr>
        <p:spPr>
          <a:xfrm>
            <a:off x="1909944" y="5082338"/>
            <a:ext cx="4248648" cy="1"/>
          </a:xfrm>
          <a:prstGeom prst="line">
            <a:avLst/>
          </a:prstGeom>
          <a:ln w="25400">
            <a:solidFill>
              <a:srgbClr val="A7A7A7"/>
            </a:solidFill>
          </a:ln>
          <a:effectLst>
            <a:outerShdw blurRad="50800" dist="12700" dir="5400000" rotWithShape="0">
              <a:srgbClr val="000000">
                <a:alpha val="38000"/>
              </a:srgbClr>
            </a:outerShdw>
          </a:effectLst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72" name="Eye"/>
          <p:cNvSpPr/>
          <p:nvPr/>
        </p:nvSpPr>
        <p:spPr>
          <a:xfrm>
            <a:off x="5001054" y="3973797"/>
            <a:ext cx="1169146" cy="609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6707" y="0"/>
                  <a:pt x="2918" y="3569"/>
                  <a:pt x="407" y="9790"/>
                </a:cubicBezTo>
                <a:lnTo>
                  <a:pt x="0" y="10800"/>
                </a:lnTo>
                <a:lnTo>
                  <a:pt x="407" y="11810"/>
                </a:lnTo>
                <a:cubicBezTo>
                  <a:pt x="2918" y="18032"/>
                  <a:pt x="6707" y="21600"/>
                  <a:pt x="10800" y="21600"/>
                </a:cubicBezTo>
                <a:cubicBezTo>
                  <a:pt x="14893" y="21600"/>
                  <a:pt x="18680" y="18032"/>
                  <a:pt x="21192" y="11810"/>
                </a:cubicBezTo>
                <a:lnTo>
                  <a:pt x="21600" y="10800"/>
                </a:lnTo>
                <a:lnTo>
                  <a:pt x="21192" y="9790"/>
                </a:lnTo>
                <a:cubicBezTo>
                  <a:pt x="18680" y="3569"/>
                  <a:pt x="14893" y="0"/>
                  <a:pt x="10800" y="0"/>
                </a:cubicBezTo>
                <a:close/>
                <a:moveTo>
                  <a:pt x="8667" y="3677"/>
                </a:moveTo>
                <a:cubicBezTo>
                  <a:pt x="7382" y="5094"/>
                  <a:pt x="6517" y="7753"/>
                  <a:pt x="6517" y="10800"/>
                </a:cubicBezTo>
                <a:cubicBezTo>
                  <a:pt x="6517" y="13847"/>
                  <a:pt x="7382" y="16502"/>
                  <a:pt x="8667" y="17920"/>
                </a:cubicBezTo>
                <a:cubicBezTo>
                  <a:pt x="6166" y="17019"/>
                  <a:pt x="3899" y="14543"/>
                  <a:pt x="2199" y="10800"/>
                </a:cubicBezTo>
                <a:cubicBezTo>
                  <a:pt x="3899" y="7057"/>
                  <a:pt x="6166" y="4577"/>
                  <a:pt x="8667" y="3677"/>
                </a:cubicBezTo>
                <a:close/>
                <a:moveTo>
                  <a:pt x="12931" y="3677"/>
                </a:moveTo>
                <a:cubicBezTo>
                  <a:pt x="15432" y="4577"/>
                  <a:pt x="17699" y="7057"/>
                  <a:pt x="19399" y="10800"/>
                </a:cubicBezTo>
                <a:cubicBezTo>
                  <a:pt x="17699" y="14543"/>
                  <a:pt x="15432" y="17019"/>
                  <a:pt x="12931" y="17920"/>
                </a:cubicBezTo>
                <a:cubicBezTo>
                  <a:pt x="14216" y="16502"/>
                  <a:pt x="15081" y="13847"/>
                  <a:pt x="15081" y="10800"/>
                </a:cubicBezTo>
                <a:cubicBezTo>
                  <a:pt x="15081" y="7753"/>
                  <a:pt x="14216" y="5094"/>
                  <a:pt x="12931" y="3677"/>
                </a:cubicBezTo>
                <a:close/>
                <a:moveTo>
                  <a:pt x="12219" y="6169"/>
                </a:moveTo>
                <a:cubicBezTo>
                  <a:pt x="12805" y="6169"/>
                  <a:pt x="13279" y="7078"/>
                  <a:pt x="13279" y="8201"/>
                </a:cubicBezTo>
                <a:cubicBezTo>
                  <a:pt x="13279" y="9324"/>
                  <a:pt x="12805" y="10234"/>
                  <a:pt x="12219" y="10234"/>
                </a:cubicBezTo>
                <a:cubicBezTo>
                  <a:pt x="11634" y="10234"/>
                  <a:pt x="11159" y="9324"/>
                  <a:pt x="11159" y="8201"/>
                </a:cubicBezTo>
                <a:cubicBezTo>
                  <a:pt x="11159" y="7078"/>
                  <a:pt x="11634" y="6169"/>
                  <a:pt x="12219" y="6169"/>
                </a:cubicBezTo>
                <a:close/>
              </a:path>
            </a:pathLst>
          </a:custGeom>
          <a:solidFill>
            <a:srgbClr val="585756">
              <a:alpha val="4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73" name="Microphone"/>
          <p:cNvSpPr/>
          <p:nvPr/>
        </p:nvSpPr>
        <p:spPr>
          <a:xfrm>
            <a:off x="11189544" y="3804416"/>
            <a:ext cx="502619" cy="9559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41" y="0"/>
                </a:moveTo>
                <a:cubicBezTo>
                  <a:pt x="6808" y="0"/>
                  <a:pt x="3916" y="1519"/>
                  <a:pt x="3916" y="3377"/>
                </a:cubicBezTo>
                <a:lnTo>
                  <a:pt x="3916" y="11505"/>
                </a:lnTo>
                <a:cubicBezTo>
                  <a:pt x="3916" y="13363"/>
                  <a:pt x="6808" y="14882"/>
                  <a:pt x="10341" y="14882"/>
                </a:cubicBezTo>
                <a:lnTo>
                  <a:pt x="11259" y="14882"/>
                </a:lnTo>
                <a:cubicBezTo>
                  <a:pt x="14792" y="14882"/>
                  <a:pt x="17684" y="13363"/>
                  <a:pt x="17684" y="11505"/>
                </a:cubicBezTo>
                <a:lnTo>
                  <a:pt x="17684" y="3377"/>
                </a:lnTo>
                <a:cubicBezTo>
                  <a:pt x="17684" y="1519"/>
                  <a:pt x="14792" y="0"/>
                  <a:pt x="11259" y="0"/>
                </a:cubicBezTo>
                <a:lnTo>
                  <a:pt x="10341" y="0"/>
                </a:lnTo>
                <a:close/>
                <a:moveTo>
                  <a:pt x="1127" y="6630"/>
                </a:moveTo>
                <a:cubicBezTo>
                  <a:pt x="503" y="6630"/>
                  <a:pt x="0" y="6896"/>
                  <a:pt x="0" y="7224"/>
                </a:cubicBezTo>
                <a:lnTo>
                  <a:pt x="0" y="11087"/>
                </a:lnTo>
                <a:cubicBezTo>
                  <a:pt x="0" y="14039"/>
                  <a:pt x="4307" y="16472"/>
                  <a:pt x="9792" y="16740"/>
                </a:cubicBezTo>
                <a:lnTo>
                  <a:pt x="9792" y="20540"/>
                </a:lnTo>
                <a:lnTo>
                  <a:pt x="5353" y="20540"/>
                </a:lnTo>
                <a:cubicBezTo>
                  <a:pt x="4797" y="20540"/>
                  <a:pt x="4349" y="20778"/>
                  <a:pt x="4349" y="21070"/>
                </a:cubicBezTo>
                <a:cubicBezTo>
                  <a:pt x="4349" y="21363"/>
                  <a:pt x="4797" y="21600"/>
                  <a:pt x="5353" y="21600"/>
                </a:cubicBezTo>
                <a:lnTo>
                  <a:pt x="16243" y="21600"/>
                </a:lnTo>
                <a:cubicBezTo>
                  <a:pt x="16799" y="21600"/>
                  <a:pt x="17251" y="21363"/>
                  <a:pt x="17251" y="21070"/>
                </a:cubicBezTo>
                <a:cubicBezTo>
                  <a:pt x="17251" y="20778"/>
                  <a:pt x="16799" y="20540"/>
                  <a:pt x="16243" y="20540"/>
                </a:cubicBezTo>
                <a:lnTo>
                  <a:pt x="11808" y="20540"/>
                </a:lnTo>
                <a:lnTo>
                  <a:pt x="11808" y="16740"/>
                </a:lnTo>
                <a:cubicBezTo>
                  <a:pt x="17293" y="16472"/>
                  <a:pt x="21600" y="14040"/>
                  <a:pt x="21600" y="11087"/>
                </a:cubicBezTo>
                <a:lnTo>
                  <a:pt x="21600" y="7224"/>
                </a:lnTo>
                <a:cubicBezTo>
                  <a:pt x="21600" y="6896"/>
                  <a:pt x="21097" y="6630"/>
                  <a:pt x="20473" y="6630"/>
                </a:cubicBezTo>
                <a:cubicBezTo>
                  <a:pt x="19850" y="6630"/>
                  <a:pt x="19344" y="6896"/>
                  <a:pt x="19344" y="7224"/>
                </a:cubicBezTo>
                <a:lnTo>
                  <a:pt x="19344" y="11087"/>
                </a:lnTo>
                <a:cubicBezTo>
                  <a:pt x="19344" y="13564"/>
                  <a:pt x="15511" y="15579"/>
                  <a:pt x="10800" y="15579"/>
                </a:cubicBezTo>
                <a:cubicBezTo>
                  <a:pt x="6089" y="15579"/>
                  <a:pt x="2256" y="13564"/>
                  <a:pt x="2256" y="11087"/>
                </a:cubicBezTo>
                <a:lnTo>
                  <a:pt x="2256" y="7224"/>
                </a:lnTo>
                <a:cubicBezTo>
                  <a:pt x="2256" y="6896"/>
                  <a:pt x="1750" y="6630"/>
                  <a:pt x="1127" y="6630"/>
                </a:cubicBezTo>
                <a:close/>
              </a:path>
            </a:pathLst>
          </a:custGeom>
          <a:solidFill>
            <a:srgbClr val="585756">
              <a:alpha val="4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74" name="Arrow Sign"/>
          <p:cNvSpPr/>
          <p:nvPr/>
        </p:nvSpPr>
        <p:spPr>
          <a:xfrm>
            <a:off x="16155661" y="3973797"/>
            <a:ext cx="1010795" cy="609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2" y="0"/>
                </a:moveTo>
                <a:cubicBezTo>
                  <a:pt x="827" y="0"/>
                  <a:pt x="0" y="1369"/>
                  <a:pt x="0" y="3051"/>
                </a:cubicBezTo>
                <a:lnTo>
                  <a:pt x="0" y="18546"/>
                </a:lnTo>
                <a:cubicBezTo>
                  <a:pt x="0" y="20228"/>
                  <a:pt x="827" y="21600"/>
                  <a:pt x="1842" y="21600"/>
                </a:cubicBezTo>
                <a:lnTo>
                  <a:pt x="19758" y="21600"/>
                </a:lnTo>
                <a:cubicBezTo>
                  <a:pt x="20773" y="21600"/>
                  <a:pt x="21600" y="20228"/>
                  <a:pt x="21600" y="18546"/>
                </a:cubicBezTo>
                <a:lnTo>
                  <a:pt x="21600" y="3051"/>
                </a:lnTo>
                <a:cubicBezTo>
                  <a:pt x="21600" y="1369"/>
                  <a:pt x="20773" y="0"/>
                  <a:pt x="19758" y="0"/>
                </a:cubicBezTo>
                <a:lnTo>
                  <a:pt x="1842" y="0"/>
                </a:lnTo>
                <a:close/>
                <a:moveTo>
                  <a:pt x="1842" y="1246"/>
                </a:moveTo>
                <a:lnTo>
                  <a:pt x="19758" y="1246"/>
                </a:lnTo>
                <a:cubicBezTo>
                  <a:pt x="20359" y="1246"/>
                  <a:pt x="20849" y="2054"/>
                  <a:pt x="20849" y="3051"/>
                </a:cubicBezTo>
                <a:lnTo>
                  <a:pt x="20849" y="18546"/>
                </a:lnTo>
                <a:cubicBezTo>
                  <a:pt x="20849" y="19543"/>
                  <a:pt x="20359" y="20354"/>
                  <a:pt x="19758" y="20354"/>
                </a:cubicBezTo>
                <a:lnTo>
                  <a:pt x="1842" y="20354"/>
                </a:lnTo>
                <a:cubicBezTo>
                  <a:pt x="1241" y="20354"/>
                  <a:pt x="751" y="19543"/>
                  <a:pt x="751" y="18546"/>
                </a:cubicBezTo>
                <a:lnTo>
                  <a:pt x="751" y="3051"/>
                </a:lnTo>
                <a:cubicBezTo>
                  <a:pt x="751" y="2054"/>
                  <a:pt x="1241" y="1246"/>
                  <a:pt x="1842" y="1246"/>
                </a:cubicBezTo>
                <a:close/>
                <a:moveTo>
                  <a:pt x="1842" y="2322"/>
                </a:moveTo>
                <a:cubicBezTo>
                  <a:pt x="1600" y="2322"/>
                  <a:pt x="1401" y="2651"/>
                  <a:pt x="1401" y="3051"/>
                </a:cubicBezTo>
                <a:lnTo>
                  <a:pt x="1401" y="18546"/>
                </a:lnTo>
                <a:cubicBezTo>
                  <a:pt x="1401" y="18947"/>
                  <a:pt x="1600" y="19278"/>
                  <a:pt x="1842" y="19278"/>
                </a:cubicBezTo>
                <a:lnTo>
                  <a:pt x="19758" y="19278"/>
                </a:lnTo>
                <a:cubicBezTo>
                  <a:pt x="20000" y="19278"/>
                  <a:pt x="20199" y="18947"/>
                  <a:pt x="20199" y="18546"/>
                </a:cubicBezTo>
                <a:lnTo>
                  <a:pt x="20199" y="3051"/>
                </a:lnTo>
                <a:cubicBezTo>
                  <a:pt x="20199" y="2651"/>
                  <a:pt x="20000" y="2322"/>
                  <a:pt x="19758" y="2322"/>
                </a:cubicBezTo>
                <a:lnTo>
                  <a:pt x="1842" y="2322"/>
                </a:lnTo>
                <a:close/>
                <a:moveTo>
                  <a:pt x="14089" y="5429"/>
                </a:moveTo>
                <a:cubicBezTo>
                  <a:pt x="14142" y="5435"/>
                  <a:pt x="14197" y="5466"/>
                  <a:pt x="14246" y="5527"/>
                </a:cubicBezTo>
                <a:lnTo>
                  <a:pt x="18336" y="10564"/>
                </a:lnTo>
                <a:cubicBezTo>
                  <a:pt x="18432" y="10679"/>
                  <a:pt x="18432" y="10921"/>
                  <a:pt x="18336" y="11036"/>
                </a:cubicBezTo>
                <a:lnTo>
                  <a:pt x="14246" y="16073"/>
                </a:lnTo>
                <a:cubicBezTo>
                  <a:pt x="14053" y="16314"/>
                  <a:pt x="13773" y="16082"/>
                  <a:pt x="13773" y="15681"/>
                </a:cubicBezTo>
                <a:lnTo>
                  <a:pt x="14181" y="13206"/>
                </a:lnTo>
                <a:lnTo>
                  <a:pt x="3472" y="13206"/>
                </a:lnTo>
                <a:cubicBezTo>
                  <a:pt x="3408" y="13206"/>
                  <a:pt x="3355" y="13118"/>
                  <a:pt x="3355" y="13011"/>
                </a:cubicBezTo>
                <a:lnTo>
                  <a:pt x="3355" y="8589"/>
                </a:lnTo>
                <a:cubicBezTo>
                  <a:pt x="3355" y="8482"/>
                  <a:pt x="3408" y="8391"/>
                  <a:pt x="3472" y="8391"/>
                </a:cubicBezTo>
                <a:lnTo>
                  <a:pt x="14176" y="8391"/>
                </a:lnTo>
                <a:lnTo>
                  <a:pt x="13773" y="5919"/>
                </a:lnTo>
                <a:cubicBezTo>
                  <a:pt x="13773" y="5618"/>
                  <a:pt x="13928" y="5412"/>
                  <a:pt x="14089" y="5429"/>
                </a:cubicBezTo>
                <a:close/>
              </a:path>
            </a:pathLst>
          </a:custGeom>
          <a:solidFill>
            <a:srgbClr val="585756">
              <a:alpha val="4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75" name="Flag"/>
          <p:cNvSpPr/>
          <p:nvPr/>
        </p:nvSpPr>
        <p:spPr>
          <a:xfrm>
            <a:off x="22036676" y="3787563"/>
            <a:ext cx="757649" cy="982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85" y="0"/>
                </a:moveTo>
                <a:cubicBezTo>
                  <a:pt x="616" y="0"/>
                  <a:pt x="0" y="475"/>
                  <a:pt x="0" y="1069"/>
                </a:cubicBezTo>
                <a:cubicBezTo>
                  <a:pt x="0" y="1490"/>
                  <a:pt x="321" y="1855"/>
                  <a:pt x="782" y="2028"/>
                </a:cubicBezTo>
                <a:lnTo>
                  <a:pt x="782" y="21600"/>
                </a:lnTo>
                <a:lnTo>
                  <a:pt x="1993" y="21600"/>
                </a:lnTo>
                <a:lnTo>
                  <a:pt x="1993" y="2023"/>
                </a:lnTo>
                <a:cubicBezTo>
                  <a:pt x="2454" y="1850"/>
                  <a:pt x="2769" y="1490"/>
                  <a:pt x="2769" y="1069"/>
                </a:cubicBezTo>
                <a:cubicBezTo>
                  <a:pt x="2769" y="481"/>
                  <a:pt x="2155" y="0"/>
                  <a:pt x="1385" y="0"/>
                </a:cubicBezTo>
                <a:close/>
                <a:moveTo>
                  <a:pt x="6999" y="2126"/>
                </a:moveTo>
                <a:cubicBezTo>
                  <a:pt x="4468" y="2126"/>
                  <a:pt x="2565" y="2616"/>
                  <a:pt x="2565" y="2616"/>
                </a:cubicBezTo>
                <a:lnTo>
                  <a:pt x="2565" y="13368"/>
                </a:lnTo>
                <a:cubicBezTo>
                  <a:pt x="2565" y="13368"/>
                  <a:pt x="4468" y="12878"/>
                  <a:pt x="6999" y="12878"/>
                </a:cubicBezTo>
                <a:cubicBezTo>
                  <a:pt x="9530" y="12878"/>
                  <a:pt x="12210" y="14253"/>
                  <a:pt x="14916" y="14253"/>
                </a:cubicBezTo>
                <a:cubicBezTo>
                  <a:pt x="17622" y="14253"/>
                  <a:pt x="21600" y="13368"/>
                  <a:pt x="21600" y="13368"/>
                </a:cubicBezTo>
                <a:lnTo>
                  <a:pt x="21600" y="2616"/>
                </a:lnTo>
                <a:cubicBezTo>
                  <a:pt x="21600" y="2616"/>
                  <a:pt x="17615" y="3501"/>
                  <a:pt x="14916" y="3501"/>
                </a:cubicBezTo>
                <a:cubicBezTo>
                  <a:pt x="12217" y="3501"/>
                  <a:pt x="9530" y="2126"/>
                  <a:pt x="6999" y="2126"/>
                </a:cubicBezTo>
                <a:close/>
              </a:path>
            </a:pathLst>
          </a:custGeom>
          <a:solidFill>
            <a:srgbClr val="585756">
              <a:alpha val="4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76" name="Line"/>
          <p:cNvSpPr/>
          <p:nvPr/>
        </p:nvSpPr>
        <p:spPr>
          <a:xfrm>
            <a:off x="7245245" y="5082338"/>
            <a:ext cx="4248648" cy="1"/>
          </a:xfrm>
          <a:prstGeom prst="line">
            <a:avLst/>
          </a:prstGeom>
          <a:ln w="25400">
            <a:solidFill>
              <a:srgbClr val="A7A7A7"/>
            </a:solidFill>
          </a:ln>
          <a:effectLst>
            <a:outerShdw blurRad="50800" dist="12700" dir="5400000" rotWithShape="0">
              <a:srgbClr val="000000">
                <a:alpha val="38000"/>
              </a:srgbClr>
            </a:outerShdw>
          </a:effectLst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77" name="Line"/>
          <p:cNvSpPr/>
          <p:nvPr/>
        </p:nvSpPr>
        <p:spPr>
          <a:xfrm>
            <a:off x="12917808" y="5082338"/>
            <a:ext cx="4248648" cy="1"/>
          </a:xfrm>
          <a:prstGeom prst="line">
            <a:avLst/>
          </a:prstGeom>
          <a:ln w="25400">
            <a:solidFill>
              <a:srgbClr val="A7A7A7"/>
            </a:solidFill>
          </a:ln>
          <a:effectLst>
            <a:outerShdw blurRad="50800" dist="12700" dir="5400000" rotWithShape="0">
              <a:srgbClr val="000000">
                <a:alpha val="38000"/>
              </a:srgbClr>
            </a:outerShdw>
          </a:effectLst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78" name="Line"/>
          <p:cNvSpPr/>
          <p:nvPr/>
        </p:nvSpPr>
        <p:spPr>
          <a:xfrm>
            <a:off x="18364908" y="5082338"/>
            <a:ext cx="4248648" cy="1"/>
          </a:xfrm>
          <a:prstGeom prst="line">
            <a:avLst/>
          </a:prstGeom>
          <a:ln w="25400">
            <a:solidFill>
              <a:srgbClr val="A7A7A7"/>
            </a:solidFill>
          </a:ln>
          <a:effectLst>
            <a:outerShdw blurRad="50800" dist="12700" dir="5400000" rotWithShape="0">
              <a:srgbClr val="000000">
                <a:alpha val="38000"/>
              </a:srgbClr>
            </a:outerShdw>
          </a:effectLst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94717" cy="249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8571" y="-5151"/>
            <a:ext cx="2762570" cy="2517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afety Briefing Components"/>
          <p:cNvSpPr txBox="1"/>
          <p:nvPr/>
        </p:nvSpPr>
        <p:spPr>
          <a:xfrm>
            <a:off x="826583" y="3598364"/>
            <a:ext cx="8836730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Safety Briefing Components</a:t>
            </a:r>
          </a:p>
        </p:txBody>
      </p:sp>
      <p:sp>
        <p:nvSpPr>
          <p:cNvPr id="281" name="Chain of Command…"/>
          <p:cNvSpPr txBox="1"/>
          <p:nvPr/>
        </p:nvSpPr>
        <p:spPr>
          <a:xfrm>
            <a:off x="9978105" y="4859019"/>
            <a:ext cx="13406166" cy="5719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t>  Chain of Command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t>  Identifying the Safety Officer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t>  Safety Plan (LCES)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t>  Communication Plan</a:t>
            </a:r>
          </a:p>
        </p:txBody>
      </p:sp>
      <p:sp>
        <p:nvSpPr>
          <p:cNvPr id="282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28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84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8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16</a:t>
            </a:fld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94717" cy="249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8571" y="-5151"/>
            <a:ext cx="2762570" cy="2517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28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90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9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17</a:t>
            </a:fld>
            <a:endParaRPr/>
          </a:p>
        </p:txBody>
      </p:sp>
      <p:sp>
        <p:nvSpPr>
          <p:cNvPr id="293" name="Safety Briefing Components (Cont.)"/>
          <p:cNvSpPr txBox="1"/>
          <p:nvPr/>
        </p:nvSpPr>
        <p:spPr>
          <a:xfrm>
            <a:off x="826583" y="3635651"/>
            <a:ext cx="8836730" cy="3222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Safety Briefing Components </a:t>
            </a:r>
            <a:r>
              <a:rPr sz="4800" b="0" dirty="0">
                <a:latin typeface="Open Sans Light"/>
                <a:ea typeface="Open Sans Light"/>
                <a:cs typeface="Open Sans Light"/>
                <a:sym typeface="Open Sans Light"/>
              </a:rPr>
              <a:t>(Cont.)</a:t>
            </a:r>
          </a:p>
        </p:txBody>
      </p:sp>
      <p:sp>
        <p:nvSpPr>
          <p:cNvPr id="294" name="Medical Plan…"/>
          <p:cNvSpPr txBox="1"/>
          <p:nvPr/>
        </p:nvSpPr>
        <p:spPr>
          <a:xfrm>
            <a:off x="9978105" y="4859019"/>
            <a:ext cx="13406166" cy="5719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t>  Medical Plan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t>  Rehabilitation Plan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t>  Special hazards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t>  General safety message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94717" cy="249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8571" y="-5151"/>
            <a:ext cx="2762570" cy="2517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LESSON 1…"/>
          <p:cNvSpPr txBox="1"/>
          <p:nvPr/>
        </p:nvSpPr>
        <p:spPr>
          <a:xfrm>
            <a:off x="1200259" y="4083124"/>
            <a:ext cx="9545837" cy="2145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LESSON 1</a:t>
            </a:r>
          </a:p>
          <a:p>
            <a:pPr defTabSz="2438400">
              <a:lnSpc>
                <a:spcPct val="80000"/>
              </a:lnSpc>
              <a:defRPr sz="6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COURSE INTRODUCTION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E3C00D-99B9-6CF6-2301-0BB16E944A71}"/>
              </a:ext>
            </a:extLst>
          </p:cNvPr>
          <p:cNvSpPr txBox="1"/>
          <p:nvPr/>
        </p:nvSpPr>
        <p:spPr>
          <a:xfrm>
            <a:off x="602390" y="4471001"/>
            <a:ext cx="11132820" cy="36944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LESSON 3</a:t>
            </a:r>
          </a:p>
          <a:p>
            <a:pPr defTabSz="2438400">
              <a:lnSpc>
                <a:spcPct val="80000"/>
              </a:lnSpc>
              <a:spcBef>
                <a:spcPts val="1000"/>
              </a:spcBef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Construction Materials, </a:t>
            </a:r>
          </a:p>
          <a:p>
            <a:pPr defTabSz="2438400">
              <a:lnSpc>
                <a:spcPct val="80000"/>
              </a:lnSpc>
              <a:spcBef>
                <a:spcPts val="1000"/>
              </a:spcBef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Structures and </a:t>
            </a:r>
          </a:p>
          <a:p>
            <a:pPr defTabSz="2438400">
              <a:lnSpc>
                <a:spcPct val="80000"/>
              </a:lnSpc>
              <a:spcBef>
                <a:spcPts val="1000"/>
              </a:spcBef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Damage Types</a:t>
            </a:r>
          </a:p>
        </p:txBody>
      </p:sp>
      <p:pic>
        <p:nvPicPr>
          <p:cNvPr id="4" name="aerial-view-firefighters-extinguishing-fire-industrial-area.jpg" descr="aerial-view-firefighters-extinguishing-fire-industrial-area.jpg">
            <a:extLst>
              <a:ext uri="{FF2B5EF4-FFF2-40B4-BE49-F238E27FC236}">
                <a16:creationId xmlns:a16="http://schemas.microsoft.com/office/drawing/2014/main" id="{86AA5755-D623-9F18-195F-6BAD2E6EBC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5" t="38328" r="21653"/>
          <a:stretch>
            <a:fillRect/>
          </a:stretch>
        </p:blipFill>
        <p:spPr>
          <a:xfrm>
            <a:off x="-50802" y="820118"/>
            <a:ext cx="24434802" cy="12895882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BADA77-5C7C-53F3-FE9A-88C61CAF92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5129" y="0"/>
            <a:ext cx="2678871" cy="2321117"/>
          </a:xfrm>
          <a:prstGeom prst="rect">
            <a:avLst/>
          </a:prstGeom>
        </p:spPr>
      </p:pic>
      <p:sp>
        <p:nvSpPr>
          <p:cNvPr id="167" name="Rectangle"/>
          <p:cNvSpPr/>
          <p:nvPr/>
        </p:nvSpPr>
        <p:spPr>
          <a:xfrm>
            <a:off x="-22860" y="-10161"/>
            <a:ext cx="24384000" cy="13716000"/>
          </a:xfrm>
          <a:prstGeom prst="rect">
            <a:avLst/>
          </a:prstGeom>
          <a:solidFill>
            <a:srgbClr val="535353">
              <a:alpha val="8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70" name="Shape"/>
          <p:cNvSpPr/>
          <p:nvPr/>
        </p:nvSpPr>
        <p:spPr>
          <a:xfrm flipH="1">
            <a:off x="-50802" y="-9856"/>
            <a:ext cx="24434802" cy="25221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6FBA4D5-658C-EC97-0282-E9ECBE9B18A2}"/>
              </a:ext>
            </a:extLst>
          </p:cNvPr>
          <p:cNvSpPr/>
          <p:nvPr/>
        </p:nvSpPr>
        <p:spPr>
          <a:xfrm>
            <a:off x="4170607" y="663389"/>
            <a:ext cx="16609133" cy="992159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Black" panose="020B0A04020102020204" pitchFamily="34" charset="0"/>
                <a:sym typeface="Arial"/>
              </a:rPr>
              <a:t>COLLAPSED STRUCTURE SEARCH AND RESCUE</a:t>
            </a:r>
            <a:endParaRPr kumimoji="0" lang="en-IN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Black" panose="020B0A04020102020204" pitchFamily="34" charset="0"/>
              <a:sym typeface="Arial"/>
            </a:endParaRPr>
          </a:p>
        </p:txBody>
      </p:sp>
      <p:pic>
        <p:nvPicPr>
          <p:cNvPr id="8" name="Image" descr="LESSON">
            <a:extLst>
              <a:ext uri="{FF2B5EF4-FFF2-40B4-BE49-F238E27FC236}">
                <a16:creationId xmlns:a16="http://schemas.microsoft.com/office/drawing/2014/main" id="{A18792FC-710C-A71E-000E-2252E3DA8E5D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0000"/>
          </a:blip>
          <a:srcRect l="50481"/>
          <a:stretch>
            <a:fillRect/>
          </a:stretch>
        </p:blipFill>
        <p:spPr>
          <a:xfrm>
            <a:off x="0" y="4159265"/>
            <a:ext cx="13733250" cy="400618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miter lim="400000"/>
          </a:ln>
        </p:spPr>
      </p:pic>
      <p:sp>
        <p:nvSpPr>
          <p:cNvPr id="164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>
                <a:solidFill>
                  <a:srgbClr val="FF0000"/>
                </a:solidFill>
              </a:rPr>
              <a:t>NDRF</a:t>
            </a:r>
            <a:r>
              <a:rPr dirty="0">
                <a:solidFill>
                  <a:srgbClr val="FF0000"/>
                </a:solidFill>
              </a:rPr>
              <a:t> | CSSR | INDIA</a:t>
            </a:r>
          </a:p>
        </p:txBody>
      </p:sp>
      <p:sp>
        <p:nvSpPr>
          <p:cNvPr id="165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pic>
        <p:nvPicPr>
          <p:cNvPr id="169" name="CSSR-logo-white-01.png" descr="CSSR-logo-white-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4594" y="9546699"/>
            <a:ext cx="8714406" cy="3226787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Rectangle"/>
          <p:cNvSpPr/>
          <p:nvPr/>
        </p:nvSpPr>
        <p:spPr>
          <a:xfrm>
            <a:off x="21539200" y="13512801"/>
            <a:ext cx="1879600" cy="203201"/>
          </a:xfrm>
          <a:prstGeom prst="rect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</p:spPr>
        <p:txBody>
          <a:bodyPr wrap="square" lIns="78283" tIns="78283" rIns="78283" bIns="78283" numCol="1" anchor="t">
            <a:noAutofit/>
          </a:bodyPr>
          <a:lstStyle/>
          <a:p>
            <a:endParaRPr dirty="0"/>
          </a:p>
        </p:txBody>
      </p:sp>
      <p:sp>
        <p:nvSpPr>
          <p:cNvPr id="9" name="PPT 1-2">
            <a:extLst>
              <a:ext uri="{FF2B5EF4-FFF2-40B4-BE49-F238E27FC236}">
                <a16:creationId xmlns:a16="http://schemas.microsoft.com/office/drawing/2014/main" id="{9123D43C-C5A6-CA5D-EE11-670395A17A56}"/>
              </a:ext>
            </a:extLst>
          </p:cNvPr>
          <p:cNvSpPr txBox="1"/>
          <p:nvPr/>
        </p:nvSpPr>
        <p:spPr>
          <a:xfrm>
            <a:off x="21715470" y="12813338"/>
            <a:ext cx="1527060" cy="61976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 numCol="1" anchor="t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hi-IN" dirty="0"/>
              <a:t>3</a:t>
            </a:r>
            <a:r>
              <a:rPr b="1" dirty="0"/>
              <a:t>-</a:t>
            </a:r>
            <a:r>
              <a:rPr lang="en-US" b="1" dirty="0"/>
              <a:t>1</a:t>
            </a:r>
            <a:endParaRPr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3FB8C8-A125-C142-EEA1-34FD8B4C1024}"/>
              </a:ext>
            </a:extLst>
          </p:cNvPr>
          <p:cNvSpPr txBox="1"/>
          <p:nvPr/>
        </p:nvSpPr>
        <p:spPr>
          <a:xfrm>
            <a:off x="728715" y="4515266"/>
            <a:ext cx="12275820" cy="36435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lang="en-IN" dirty="0"/>
          </a:p>
          <a:p>
            <a:pPr defTabSz="2438400">
              <a:lnSpc>
                <a:spcPct val="80000"/>
              </a:lnSpc>
              <a:spcBef>
                <a:spcPts val="1000"/>
              </a:spcBef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Construction Materials, </a:t>
            </a:r>
          </a:p>
          <a:p>
            <a:pPr defTabSz="2438400">
              <a:lnSpc>
                <a:spcPct val="80000"/>
              </a:lnSpc>
              <a:spcBef>
                <a:spcPts val="1000"/>
              </a:spcBef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Structures and </a:t>
            </a:r>
          </a:p>
          <a:p>
            <a:pPr defTabSz="2438400">
              <a:lnSpc>
                <a:spcPct val="80000"/>
              </a:lnSpc>
              <a:spcBef>
                <a:spcPts val="1000"/>
              </a:spcBef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Damage Types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0803" y="-10163"/>
            <a:ext cx="3494717" cy="249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98571" y="-5151"/>
            <a:ext cx="2762570" cy="2517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494717" cy="249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939273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14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43" name="PPT 3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3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4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19</a:t>
            </a:fld>
            <a:endParaRPr/>
          </a:p>
        </p:txBody>
      </p:sp>
      <p:sp>
        <p:nvSpPr>
          <p:cNvPr id="147" name="OBJECTIVES"/>
          <p:cNvSpPr txBox="1"/>
          <p:nvPr/>
        </p:nvSpPr>
        <p:spPr>
          <a:xfrm>
            <a:off x="1391878" y="6354858"/>
            <a:ext cx="4205678" cy="138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en-US" sz="8000" dirty="0">
                <a:latin typeface="Open sans"/>
              </a:rPr>
              <a:t>REVIEW</a:t>
            </a:r>
          </a:p>
        </p:txBody>
      </p:sp>
      <p:sp>
        <p:nvSpPr>
          <p:cNvPr id="148" name="List and describe two types of damage in a structure and their potential resulting failures.…"/>
          <p:cNvSpPr txBox="1"/>
          <p:nvPr/>
        </p:nvSpPr>
        <p:spPr>
          <a:xfrm>
            <a:off x="8672945" y="2854036"/>
            <a:ext cx="14574395" cy="939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marL="685800" indent="-685800" defTabSz="1896340">
              <a:buFont typeface="Wingdings" panose="05000000000000000000" pitchFamily="2" charset="2"/>
              <a:buChar char="ü"/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List at least five dangers a rescuer </a:t>
            </a:r>
            <a:r>
              <a:rPr lang="en-US" dirty="0" smtClean="0"/>
              <a:t>faces </a:t>
            </a:r>
            <a:r>
              <a:rPr lang="en-US" dirty="0"/>
              <a:t>in a CSSR operation.</a:t>
            </a:r>
          </a:p>
          <a:p>
            <a:pPr marL="685800" indent="-685800" defTabSz="1896340">
              <a:buFont typeface="Wingdings" panose="05000000000000000000" pitchFamily="2" charset="2"/>
              <a:buChar char="ü"/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 lang="en-US" dirty="0"/>
          </a:p>
          <a:p>
            <a:pPr marL="685800" indent="-685800" defTabSz="1896340">
              <a:buFont typeface="Wingdings" panose="05000000000000000000" pitchFamily="2" charset="2"/>
              <a:buChar char="ü"/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Identify unsafe actions and unsafe conditions.</a:t>
            </a:r>
          </a:p>
          <a:p>
            <a:pPr marL="685800" indent="-685800" defTabSz="1896340">
              <a:buFont typeface="Wingdings" panose="05000000000000000000" pitchFamily="2" charset="2"/>
              <a:buChar char="ü"/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 lang="en-US" dirty="0"/>
          </a:p>
          <a:p>
            <a:pPr marL="685800" indent="-685800" defTabSz="1896340">
              <a:buFont typeface="Wingdings" panose="05000000000000000000" pitchFamily="2" charset="2"/>
              <a:buChar char="ü"/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Identify the CSSR Course safety rules</a:t>
            </a:r>
            <a:r>
              <a:rPr lang="en-US" dirty="0" smtClean="0"/>
              <a:t>.</a:t>
            </a:r>
          </a:p>
          <a:p>
            <a:pPr marL="685800" indent="-685800" defTabSz="1896340">
              <a:buFont typeface="Wingdings" panose="05000000000000000000" pitchFamily="2" charset="2"/>
              <a:buChar char="ü"/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 lang="en-US" dirty="0" smtClean="0"/>
          </a:p>
          <a:p>
            <a:pPr marL="685800" indent="-685800" defTabSz="1896340">
              <a:buFont typeface="Wingdings" panose="05000000000000000000" pitchFamily="2" charset="2"/>
              <a:buChar char="ü"/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Identify the four parts of a CSSR safety plan and briefly describe each one.</a:t>
            </a:r>
          </a:p>
          <a:p>
            <a:pPr marL="685800" indent="-685800" defTabSz="1896340">
              <a:buFont typeface="Wingdings" panose="05000000000000000000" pitchFamily="2" charset="2"/>
              <a:buChar char="ü"/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 lang="en-US" dirty="0"/>
          </a:p>
          <a:p>
            <a:pPr marL="685800" indent="-685800" defTabSz="1896340">
              <a:buFont typeface="Wingdings" panose="05000000000000000000" pitchFamily="2" charset="2"/>
              <a:buChar char="ü"/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Describe the purpose of the Safety Briefing and list its eight components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94717" cy="249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8571" y="-5151"/>
            <a:ext cx="2762570" cy="25174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873780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10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7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0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110" name="Upon completing this lesson, you will be able to:"/>
          <p:cNvSpPr txBox="1">
            <a:spLocks noGrp="1"/>
          </p:cNvSpPr>
          <p:nvPr>
            <p:ph type="body" sz="quarter" idx="4294967295"/>
          </p:nvPr>
        </p:nvSpPr>
        <p:spPr>
          <a:xfrm>
            <a:off x="1077422" y="4258311"/>
            <a:ext cx="7627217" cy="2164361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Upon completing this lesson, you will be able to:</a:t>
            </a:r>
          </a:p>
        </p:txBody>
      </p:sp>
      <p:sp>
        <p:nvSpPr>
          <p:cNvPr id="111" name="OBJECTIVES"/>
          <p:cNvSpPr txBox="1"/>
          <p:nvPr/>
        </p:nvSpPr>
        <p:spPr>
          <a:xfrm>
            <a:off x="1077422" y="2748607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grpSp>
        <p:nvGrpSpPr>
          <p:cNvPr id="114" name="Group"/>
          <p:cNvGrpSpPr/>
          <p:nvPr/>
        </p:nvGrpSpPr>
        <p:grpSpPr>
          <a:xfrm>
            <a:off x="10013073" y="4740713"/>
            <a:ext cx="1219201" cy="1681958"/>
            <a:chOff x="0" y="115975"/>
            <a:chExt cx="1219200" cy="1681957"/>
          </a:xfrm>
        </p:grpSpPr>
        <p:sp>
          <p:nvSpPr>
            <p:cNvPr id="112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13" name="1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17" name="Group"/>
          <p:cNvGrpSpPr/>
          <p:nvPr/>
        </p:nvGrpSpPr>
        <p:grpSpPr>
          <a:xfrm>
            <a:off x="10002939" y="6858000"/>
            <a:ext cx="1219201" cy="1681958"/>
            <a:chOff x="0" y="115975"/>
            <a:chExt cx="1219200" cy="1681957"/>
          </a:xfrm>
        </p:grpSpPr>
        <p:sp>
          <p:nvSpPr>
            <p:cNvPr id="115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16" name="2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20" name="Group"/>
          <p:cNvGrpSpPr/>
          <p:nvPr/>
        </p:nvGrpSpPr>
        <p:grpSpPr>
          <a:xfrm>
            <a:off x="9977723" y="9054903"/>
            <a:ext cx="1219201" cy="1681958"/>
            <a:chOff x="0" y="115975"/>
            <a:chExt cx="1219200" cy="1681957"/>
          </a:xfrm>
        </p:grpSpPr>
        <p:sp>
          <p:nvSpPr>
            <p:cNvPr id="118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19" name="3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  <p:sp>
        <p:nvSpPr>
          <p:cNvPr id="121" name="List at least five dangers a rescuer…"/>
          <p:cNvSpPr txBox="1"/>
          <p:nvPr/>
        </p:nvSpPr>
        <p:spPr>
          <a:xfrm>
            <a:off x="11835645" y="4824216"/>
            <a:ext cx="11875355" cy="6201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List at least five dangers a rescuer 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faces in a CSSR operation.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Identify unsafe actions and unsafe conditions.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Identify the CSSR Course safety rules.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94717" cy="249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8571" y="-5151"/>
            <a:ext cx="2762570" cy="2517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14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43" name="PPT 3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3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4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20</a:t>
            </a:fld>
            <a:endParaRPr/>
          </a:p>
        </p:txBody>
      </p:sp>
      <p:sp>
        <p:nvSpPr>
          <p:cNvPr id="147" name="OBJECTIVES"/>
          <p:cNvSpPr txBox="1"/>
          <p:nvPr/>
        </p:nvSpPr>
        <p:spPr>
          <a:xfrm>
            <a:off x="803563" y="6400800"/>
            <a:ext cx="7675419" cy="2620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en-US" sz="8000" dirty="0">
                <a:latin typeface="Open sans"/>
              </a:rPr>
              <a:t>ANY QUESTION ?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94717" cy="249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8571" y="-5151"/>
            <a:ext cx="2762570" cy="2517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2978" y="3583602"/>
            <a:ext cx="6736664" cy="674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95132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14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43" name="PPT 3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3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4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21</a:t>
            </a:fld>
            <a:endParaRPr/>
          </a:p>
        </p:txBody>
      </p:sp>
      <p:sp>
        <p:nvSpPr>
          <p:cNvPr id="147" name="OBJECTIVES"/>
          <p:cNvSpPr txBox="1"/>
          <p:nvPr/>
        </p:nvSpPr>
        <p:spPr>
          <a:xfrm>
            <a:off x="803563" y="6400800"/>
            <a:ext cx="7093527" cy="138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en-US" sz="8000" dirty="0" smtClean="0">
                <a:latin typeface="Open sans"/>
              </a:rPr>
              <a:t>EVALUATION</a:t>
            </a:r>
            <a:endParaRPr lang="en-US" sz="8000" dirty="0">
              <a:latin typeface="Open sans"/>
            </a:endParaRPr>
          </a:p>
        </p:txBody>
      </p:sp>
      <p:sp>
        <p:nvSpPr>
          <p:cNvPr id="148" name="List and describe two types of damage in a structure and their potential resulting failures.…"/>
          <p:cNvSpPr txBox="1"/>
          <p:nvPr/>
        </p:nvSpPr>
        <p:spPr>
          <a:xfrm>
            <a:off x="9781309" y="5532128"/>
            <a:ext cx="13466031" cy="4518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marL="914400" indent="-914400" defTabSz="1896340">
              <a:spcBef>
                <a:spcPts val="1000"/>
              </a:spcBef>
              <a:buAutoNum type="arabicPeriod"/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 smtClean="0"/>
              <a:t>How many </a:t>
            </a:r>
            <a:r>
              <a:rPr lang="en-US" dirty="0"/>
              <a:t> </a:t>
            </a:r>
            <a:r>
              <a:rPr lang="en-US" dirty="0" smtClean="0"/>
              <a:t>CSSR mission phases ?</a:t>
            </a:r>
            <a:endParaRPr lang="en-US" dirty="0" smtClean="0"/>
          </a:p>
          <a:p>
            <a:pPr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 err="1" smtClean="0">
                <a:solidFill>
                  <a:srgbClr val="C00000"/>
                </a:solidFill>
              </a:rPr>
              <a:t>Ans</a:t>
            </a:r>
            <a:r>
              <a:rPr lang="en-US" dirty="0" smtClean="0">
                <a:solidFill>
                  <a:srgbClr val="C00000"/>
                </a:solidFill>
              </a:rPr>
              <a:t>- </a:t>
            </a:r>
            <a:r>
              <a:rPr lang="en-US" dirty="0" smtClean="0">
                <a:solidFill>
                  <a:srgbClr val="C00000"/>
                </a:solidFill>
              </a:rPr>
              <a:t>05 </a:t>
            </a:r>
            <a:r>
              <a:rPr lang="en-US" dirty="0" smtClean="0">
                <a:solidFill>
                  <a:srgbClr val="C00000"/>
                </a:solidFill>
              </a:rPr>
              <a:t>types </a:t>
            </a:r>
            <a:endParaRPr dirty="0">
              <a:solidFill>
                <a:srgbClr val="C00000"/>
              </a:solidFill>
            </a:endParaRPr>
          </a:p>
          <a:p>
            <a:pPr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 smtClean="0"/>
              <a:t>2. </a:t>
            </a:r>
            <a:r>
              <a:rPr lang="en-US" dirty="0" smtClean="0"/>
              <a:t>What is the safety plan?</a:t>
            </a:r>
            <a:endParaRPr lang="en-US" dirty="0" smtClean="0"/>
          </a:p>
          <a:p>
            <a:pPr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 err="1" smtClean="0">
                <a:solidFill>
                  <a:srgbClr val="C00000"/>
                </a:solidFill>
              </a:rPr>
              <a:t>Ans</a:t>
            </a:r>
            <a:r>
              <a:rPr lang="en-US" dirty="0" smtClean="0">
                <a:solidFill>
                  <a:srgbClr val="C00000"/>
                </a:solidFill>
              </a:rPr>
              <a:t>- </a:t>
            </a:r>
            <a:r>
              <a:rPr lang="en-US" dirty="0" smtClean="0">
                <a:solidFill>
                  <a:srgbClr val="C00000"/>
                </a:solidFill>
              </a:rPr>
              <a:t>LCES</a:t>
            </a:r>
            <a:endParaRPr dirty="0">
              <a:solidFill>
                <a:srgbClr val="C000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94717" cy="249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8571" y="-5151"/>
            <a:ext cx="2762570" cy="25174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54464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14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43" name="PPT 3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3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4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22</a:t>
            </a:fld>
            <a:endParaRPr/>
          </a:p>
        </p:txBody>
      </p:sp>
      <p:sp>
        <p:nvSpPr>
          <p:cNvPr id="147" name="OBJECTIVES"/>
          <p:cNvSpPr txBox="1"/>
          <p:nvPr/>
        </p:nvSpPr>
        <p:spPr>
          <a:xfrm>
            <a:off x="803563" y="6400800"/>
            <a:ext cx="7675419" cy="138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en-US" sz="8000" dirty="0">
                <a:latin typeface="Open sans"/>
              </a:rPr>
              <a:t>THANK YOU 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94717" cy="249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8571" y="-5151"/>
            <a:ext cx="2762570" cy="2517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9081" y="2631197"/>
            <a:ext cx="9501682" cy="892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30451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12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25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 dirty="0"/>
              <a:t>PPT 5</a:t>
            </a:r>
            <a:r>
              <a:rPr b="1" spc="-59" dirty="0"/>
              <a:t> </a:t>
            </a:r>
            <a:r>
              <a:rPr b="1" dirty="0"/>
              <a:t>-</a:t>
            </a:r>
          </a:p>
        </p:txBody>
      </p:sp>
      <p:sp>
        <p:nvSpPr>
          <p:cNvPr id="12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 dirty="0"/>
          </a:p>
        </p:txBody>
      </p:sp>
      <p:sp>
        <p:nvSpPr>
          <p:cNvPr id="128" name="Upon completing this lesson, you will be able to:"/>
          <p:cNvSpPr txBox="1">
            <a:spLocks noGrp="1"/>
          </p:cNvSpPr>
          <p:nvPr>
            <p:ph type="body" sz="quarter" idx="4294967295"/>
          </p:nvPr>
        </p:nvSpPr>
        <p:spPr>
          <a:xfrm>
            <a:off x="1017729" y="4509788"/>
            <a:ext cx="7627217" cy="7757722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Upon completing this lesson, you will be able to:</a:t>
            </a:r>
          </a:p>
        </p:txBody>
      </p:sp>
      <p:sp>
        <p:nvSpPr>
          <p:cNvPr id="129" name="OBJECTIVES"/>
          <p:cNvSpPr txBox="1"/>
          <p:nvPr/>
        </p:nvSpPr>
        <p:spPr>
          <a:xfrm>
            <a:off x="1016000" y="3000084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30" name="Identify the four parts of a CSSR safety plan and briefly describe each one.…"/>
          <p:cNvSpPr txBox="1"/>
          <p:nvPr/>
        </p:nvSpPr>
        <p:spPr>
          <a:xfrm>
            <a:off x="11860613" y="5827271"/>
            <a:ext cx="11606301" cy="4474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Identify the four parts of a CSSR safety plan and briefly describe each one.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Describe the purpose of the Safety Briefing and list its eight components.</a:t>
            </a:r>
          </a:p>
        </p:txBody>
      </p:sp>
      <p:grpSp>
        <p:nvGrpSpPr>
          <p:cNvPr id="133" name="Group"/>
          <p:cNvGrpSpPr/>
          <p:nvPr/>
        </p:nvGrpSpPr>
        <p:grpSpPr>
          <a:xfrm>
            <a:off x="10013073" y="5603572"/>
            <a:ext cx="1219201" cy="1681958"/>
            <a:chOff x="0" y="115975"/>
            <a:chExt cx="1219200" cy="1681957"/>
          </a:xfrm>
        </p:grpSpPr>
        <p:sp>
          <p:nvSpPr>
            <p:cNvPr id="131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32" name="4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136" name="Group"/>
          <p:cNvGrpSpPr/>
          <p:nvPr/>
        </p:nvGrpSpPr>
        <p:grpSpPr>
          <a:xfrm>
            <a:off x="10013073" y="8239379"/>
            <a:ext cx="1219201" cy="1681958"/>
            <a:chOff x="0" y="115975"/>
            <a:chExt cx="1219200" cy="1681957"/>
          </a:xfrm>
        </p:grpSpPr>
        <p:sp>
          <p:nvSpPr>
            <p:cNvPr id="134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35" name="5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5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94717" cy="249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8571" y="-5151"/>
            <a:ext cx="2762570" cy="2517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"/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9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14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41" name="PPT 5 -"/>
          <p:cNvSpPr txBox="1"/>
          <p:nvPr/>
        </p:nvSpPr>
        <p:spPr>
          <a:xfrm>
            <a:off x="21512908" y="12813338"/>
            <a:ext cx="1751695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 dirty="0"/>
              <a:t>PPT 5</a:t>
            </a:r>
            <a:r>
              <a:rPr b="1" spc="-59" dirty="0"/>
              <a:t> </a:t>
            </a:r>
            <a:r>
              <a:rPr b="1" dirty="0"/>
              <a:t>-</a:t>
            </a:r>
          </a:p>
        </p:txBody>
      </p:sp>
      <p:sp>
        <p:nvSpPr>
          <p:cNvPr id="14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144" name="CSSR Operational Safety"/>
          <p:cNvSpPr txBox="1"/>
          <p:nvPr/>
        </p:nvSpPr>
        <p:spPr>
          <a:xfrm>
            <a:off x="935139" y="3607711"/>
            <a:ext cx="6437675" cy="3250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400" b="1" cap="all" spc="64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CSSR Operational Safety</a:t>
            </a:r>
          </a:p>
        </p:txBody>
      </p:sp>
      <p:sp>
        <p:nvSpPr>
          <p:cNvPr id="145" name="After the Mexico City earthquake in 1985 almost as many rescuers were killed as there were victims of…"/>
          <p:cNvSpPr txBox="1"/>
          <p:nvPr/>
        </p:nvSpPr>
        <p:spPr>
          <a:xfrm>
            <a:off x="9985055" y="5674042"/>
            <a:ext cx="12764110" cy="3758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just"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dirty="0">
                <a:solidFill>
                  <a:schemeClr val="tx1"/>
                </a:solidFill>
              </a:rPr>
              <a:t>After the </a:t>
            </a:r>
            <a:r>
              <a:rPr lang="en-IN" dirty="0">
                <a:solidFill>
                  <a:schemeClr val="tx1"/>
                </a:solidFill>
              </a:rPr>
              <a:t>Mexico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lang="en-IN" dirty="0">
                <a:solidFill>
                  <a:schemeClr val="tx1"/>
                </a:solidFill>
              </a:rPr>
              <a:t>City</a:t>
            </a:r>
            <a:r>
              <a:rPr dirty="0">
                <a:solidFill>
                  <a:schemeClr val="tx1"/>
                </a:solidFill>
              </a:rPr>
              <a:t> earthquake in </a:t>
            </a:r>
            <a:r>
              <a:rPr lang="en-IN" dirty="0">
                <a:solidFill>
                  <a:schemeClr val="tx1"/>
                </a:solidFill>
              </a:rPr>
              <a:t>1985</a:t>
            </a:r>
            <a:r>
              <a:rPr dirty="0">
                <a:solidFill>
                  <a:schemeClr val="tx1"/>
                </a:solidFill>
              </a:rPr>
              <a:t> almost as many rescuers were killed as there were victims of </a:t>
            </a:r>
          </a:p>
          <a:p>
            <a:pPr algn="just" defTabSz="1896340">
              <a:lnSpc>
                <a:spcPct val="11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dirty="0">
                <a:solidFill>
                  <a:schemeClr val="tx1"/>
                </a:solidFill>
              </a:rPr>
              <a:t>the actual earthquake.</a:t>
            </a:r>
          </a:p>
        </p:txBody>
      </p:sp>
      <p:sp>
        <p:nvSpPr>
          <p:cNvPr id="146" name="Line"/>
          <p:cNvSpPr/>
          <p:nvPr/>
        </p:nvSpPr>
        <p:spPr>
          <a:xfrm>
            <a:off x="7544229" y="3619648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94717" cy="249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8571" y="-5151"/>
            <a:ext cx="2762570" cy="2517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14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0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5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pic>
        <p:nvPicPr>
          <p:cNvPr id="15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5210" y="985980"/>
            <a:ext cx="16487943" cy="11820240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Factors Affecting Safety"/>
          <p:cNvSpPr txBox="1"/>
          <p:nvPr/>
        </p:nvSpPr>
        <p:spPr>
          <a:xfrm>
            <a:off x="1001018" y="4943900"/>
            <a:ext cx="6437675" cy="3250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400" b="1" cap="all" spc="64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Factors Affecting Safety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494717" cy="249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98571" y="-5151"/>
            <a:ext cx="2762570" cy="2517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157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8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59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6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161" name="Rounded Rectangle"/>
          <p:cNvSpPr/>
          <p:nvPr/>
        </p:nvSpPr>
        <p:spPr>
          <a:xfrm>
            <a:off x="2677288" y="6076069"/>
            <a:ext cx="8890001" cy="3048001"/>
          </a:xfrm>
          <a:prstGeom prst="roundRect">
            <a:avLst>
              <a:gd name="adj" fmla="val 4167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62" name="Unsafe Actions"/>
          <p:cNvSpPr txBox="1"/>
          <p:nvPr/>
        </p:nvSpPr>
        <p:spPr>
          <a:xfrm>
            <a:off x="3266206" y="6609469"/>
            <a:ext cx="5239676" cy="198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508000" indent="-508000" defTabSz="1896340">
              <a:spcBef>
                <a:spcPts val="1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Unsafe </a:t>
            </a:r>
            <a:r>
              <a:rPr b="1">
                <a:latin typeface="Open Sans"/>
                <a:ea typeface="Open Sans"/>
                <a:cs typeface="Open Sans"/>
                <a:sym typeface="Open Sans"/>
              </a:rPr>
              <a:t>Actions</a:t>
            </a:r>
          </a:p>
        </p:txBody>
      </p:sp>
      <p:sp>
        <p:nvSpPr>
          <p:cNvPr id="163" name="Rounded Rectangle"/>
          <p:cNvSpPr/>
          <p:nvPr/>
        </p:nvSpPr>
        <p:spPr>
          <a:xfrm>
            <a:off x="12816711" y="6076069"/>
            <a:ext cx="8890001" cy="3048001"/>
          </a:xfrm>
          <a:prstGeom prst="roundRect">
            <a:avLst>
              <a:gd name="adj" fmla="val 4167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64" name="Unsafe Conditions"/>
          <p:cNvSpPr txBox="1"/>
          <p:nvPr/>
        </p:nvSpPr>
        <p:spPr>
          <a:xfrm>
            <a:off x="13565108" y="6609470"/>
            <a:ext cx="4642558" cy="198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508000" indent="-508000" defTabSz="1896340">
              <a:spcBef>
                <a:spcPts val="1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Unsafe </a:t>
            </a:r>
            <a:r>
              <a:rPr b="1">
                <a:latin typeface="Open Sans"/>
                <a:ea typeface="Open Sans"/>
                <a:cs typeface="Open Sans"/>
                <a:sym typeface="Open Sans"/>
              </a:rPr>
              <a:t>Conditions</a:t>
            </a:r>
          </a:p>
        </p:txBody>
      </p:sp>
      <p:sp>
        <p:nvSpPr>
          <p:cNvPr id="165" name="Unsafe Actions…"/>
          <p:cNvSpPr txBox="1"/>
          <p:nvPr/>
        </p:nvSpPr>
        <p:spPr>
          <a:xfrm>
            <a:off x="7958409" y="1126146"/>
            <a:ext cx="8467181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Unsafe Actions </a:t>
            </a:r>
          </a:p>
          <a:p>
            <a: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and Conditions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94717" cy="249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8571" y="-5151"/>
            <a:ext cx="2762570" cy="2517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ounded Rectangle"/>
          <p:cNvSpPr/>
          <p:nvPr/>
        </p:nvSpPr>
        <p:spPr>
          <a:xfrm>
            <a:off x="9096987" y="-29078"/>
            <a:ext cx="15389175" cy="1388844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68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16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0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7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173" name="Course Safety Rules"/>
          <p:cNvSpPr txBox="1"/>
          <p:nvPr/>
        </p:nvSpPr>
        <p:spPr>
          <a:xfrm>
            <a:off x="999729" y="3732320"/>
            <a:ext cx="7449138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Course Safety Rules</a:t>
            </a:r>
          </a:p>
        </p:txBody>
      </p:sp>
      <p:sp>
        <p:nvSpPr>
          <p:cNvPr id="174" name="Practice areas…"/>
          <p:cNvSpPr txBox="1"/>
          <p:nvPr/>
        </p:nvSpPr>
        <p:spPr>
          <a:xfrm>
            <a:off x="9978105" y="3547784"/>
            <a:ext cx="13406166" cy="7928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Practice areas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Personal Protective Equipment (PPE)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Hygiene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Safety Officer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Group safety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94717" cy="249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8571" y="-5151"/>
            <a:ext cx="2762570" cy="2517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Rounded Rectangle"/>
          <p:cNvSpPr/>
          <p:nvPr/>
        </p:nvSpPr>
        <p:spPr>
          <a:xfrm>
            <a:off x="9096987" y="-29078"/>
            <a:ext cx="15389175" cy="1388844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7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17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9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8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182" name="Course Safety Rules (cont.)"/>
          <p:cNvSpPr txBox="1"/>
          <p:nvPr/>
        </p:nvSpPr>
        <p:spPr>
          <a:xfrm>
            <a:off x="803102" y="3343700"/>
            <a:ext cx="7449138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Course Safety Rules </a:t>
            </a:r>
            <a:r>
              <a:rPr sz="4800" b="0" dirty="0">
                <a:latin typeface="Open Sans Light"/>
                <a:ea typeface="Open Sans Light"/>
                <a:cs typeface="Open Sans Light"/>
                <a:sym typeface="Open Sans Light"/>
              </a:rPr>
              <a:t>(cont.)</a:t>
            </a:r>
          </a:p>
        </p:txBody>
      </p:sp>
      <p:sp>
        <p:nvSpPr>
          <p:cNvPr id="183" name="Whistle signals…"/>
          <p:cNvSpPr txBox="1"/>
          <p:nvPr/>
        </p:nvSpPr>
        <p:spPr>
          <a:xfrm>
            <a:off x="9978105" y="4403744"/>
            <a:ext cx="13406166" cy="5178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Whistle signals</a:t>
            </a:r>
          </a:p>
          <a:p>
            <a:pPr marL="1752600" lvl="3" indent="-609600" defTabSz="1896340">
              <a:spcBef>
                <a:spcPts val="3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>
                <a:solidFill>
                  <a:srgbClr val="BA2F32"/>
                </a:solidFill>
              </a:rPr>
              <a:t>Stop:</a:t>
            </a:r>
            <a:r>
              <a:t>	  </a:t>
            </a:r>
            <a:r>
              <a:rPr sz="4300" b="1">
                <a:latin typeface="Arial"/>
                <a:ea typeface="Arial"/>
                <a:cs typeface="Arial"/>
                <a:sym typeface="Arial"/>
              </a:rPr>
              <a:t>—</a:t>
            </a:r>
          </a:p>
          <a:p>
            <a:pPr marL="1752600" lvl="3" indent="-609600" defTabSz="1896340">
              <a:spcBef>
                <a:spcPts val="3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>
                <a:solidFill>
                  <a:srgbClr val="BA2F32"/>
                </a:solidFill>
              </a:rPr>
              <a:t>Evacuate:</a:t>
            </a:r>
            <a:r>
              <a:t>	•••</a:t>
            </a:r>
          </a:p>
          <a:p>
            <a:pPr marL="1752600" lvl="3" indent="-609600" defTabSz="1896340">
              <a:spcBef>
                <a:spcPts val="3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>
                <a:solidFill>
                  <a:srgbClr val="BA2F32"/>
                </a:solidFill>
              </a:rPr>
              <a:t>Continue:</a:t>
            </a:r>
            <a:r>
              <a:t>	— •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94717" cy="249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8571" y="-5151"/>
            <a:ext cx="2762570" cy="2517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Rounded Rectangle"/>
          <p:cNvSpPr/>
          <p:nvPr/>
        </p:nvSpPr>
        <p:spPr>
          <a:xfrm>
            <a:off x="9096987" y="-29078"/>
            <a:ext cx="15389175" cy="1388844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86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187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88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89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sp>
        <p:nvSpPr>
          <p:cNvPr id="191" name="Course Safety Rules (cont.)"/>
          <p:cNvSpPr txBox="1"/>
          <p:nvPr/>
        </p:nvSpPr>
        <p:spPr>
          <a:xfrm>
            <a:off x="999729" y="3143089"/>
            <a:ext cx="7449138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Course Safety Rules </a:t>
            </a:r>
            <a:r>
              <a:rPr sz="4800" b="0" dirty="0">
                <a:latin typeface="Open Sans Light"/>
                <a:ea typeface="Open Sans Light"/>
                <a:cs typeface="Open Sans Light"/>
                <a:sym typeface="Open Sans Light"/>
              </a:rPr>
              <a:t>(cont.)</a:t>
            </a:r>
          </a:p>
        </p:txBody>
      </p:sp>
      <p:sp>
        <p:nvSpPr>
          <p:cNvPr id="192" name="Safety Zone…"/>
          <p:cNvSpPr txBox="1"/>
          <p:nvPr/>
        </p:nvSpPr>
        <p:spPr>
          <a:xfrm>
            <a:off x="9978105" y="4403744"/>
            <a:ext cx="13406166" cy="5465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 Safety Zone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 EMS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 Fire extinguishers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 Drinking water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94717" cy="249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8571" y="-5151"/>
            <a:ext cx="2762570" cy="2517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626</Words>
  <Application>Microsoft Office PowerPoint</Application>
  <PresentationFormat>Custom</PresentationFormat>
  <Paragraphs>192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Arial Black</vt:lpstr>
      <vt:lpstr>Calibri</vt:lpstr>
      <vt:lpstr>HelveticaNeueLT Std Lt</vt:lpstr>
      <vt:lpstr>Open sans</vt:lpstr>
      <vt:lpstr>Open sans</vt:lpstr>
      <vt:lpstr>Open Sans Light</vt:lpstr>
      <vt:lpstr>Open Sans Semibold</vt:lpstr>
      <vt:lpstr>Verdana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VANSH</cp:lastModifiedBy>
  <cp:revision>8</cp:revision>
  <dcterms:modified xsi:type="dcterms:W3CDTF">2025-09-09T17:43:20Z</dcterms:modified>
</cp:coreProperties>
</file>