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68" r:id="rId2"/>
    <p:sldId id="320" r:id="rId3"/>
    <p:sldId id="345" r:id="rId4"/>
    <p:sldId id="34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61" r:id="rId20"/>
    <p:sldId id="362" r:id="rId21"/>
    <p:sldId id="363" r:id="rId22"/>
    <p:sldId id="364" r:id="rId23"/>
    <p:sldId id="365" r:id="rId24"/>
    <p:sldId id="366" r:id="rId25"/>
    <p:sldId id="367" r:id="rId26"/>
    <p:sldId id="1119" r:id="rId27"/>
    <p:sldId id="1120" r:id="rId28"/>
    <p:sldId id="1121" r:id="rId29"/>
    <p:sldId id="1122" r:id="rId30"/>
    <p:sldId id="1123" r:id="rId31"/>
    <p:sldId id="1124" r:id="rId32"/>
    <p:sldId id="1125" r:id="rId33"/>
    <p:sldId id="1126" r:id="rId34"/>
    <p:sldId id="368" r:id="rId35"/>
    <p:sldId id="453" r:id="rId36"/>
    <p:sldId id="1117" r:id="rId37"/>
    <p:sldId id="1188"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10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E014D1-BD6F-43DC-AF7D-ACBE62C9785F}" type="datetimeFigureOut">
              <a:rPr lang="en-IN" smtClean="0"/>
              <a:t>02-02-2026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FA2591-D59F-498E-9157-82E4A90FB790}" type="slidenum">
              <a:rPr lang="en-IN" smtClean="0"/>
              <a:t>‹#›</a:t>
            </a:fld>
            <a:endParaRPr lang="en-IN"/>
          </a:p>
        </p:txBody>
      </p:sp>
    </p:spTree>
    <p:extLst>
      <p:ext uri="{BB962C8B-B14F-4D97-AF65-F5344CB8AC3E}">
        <p14:creationId xmlns:p14="http://schemas.microsoft.com/office/powerpoint/2010/main" val="3728823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192A241-18C9-2754-78E2-83ECB9B9A6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312E7207-5EDD-66AE-A660-44982764595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N" altLang="en-US"/>
          </a:p>
        </p:txBody>
      </p:sp>
      <p:sp>
        <p:nvSpPr>
          <p:cNvPr id="9220" name="Slide Number Placeholder 3">
            <a:extLst>
              <a:ext uri="{FF2B5EF4-FFF2-40B4-BE49-F238E27FC236}">
                <a16:creationId xmlns:a16="http://schemas.microsoft.com/office/drawing/2014/main" id="{E9E8E2F3-AD76-6E9E-C31F-6F3F512E209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eaLnBrk="0" fontAlgn="base" hangingPunct="0">
              <a:spcBef>
                <a:spcPct val="0"/>
              </a:spcBef>
              <a:spcAft>
                <a:spcPct val="0"/>
              </a:spcAft>
              <a:defRPr>
                <a:solidFill>
                  <a:schemeClr val="tx1"/>
                </a:solidFill>
                <a:latin typeface="Calibri Light" panose="020F0302020204030204" pitchFamily="34" charset="0"/>
              </a:defRPr>
            </a:lvl6pPr>
            <a:lvl7pPr marL="2971800" indent="-228600" defTabSz="457200" eaLnBrk="0" fontAlgn="base" hangingPunct="0">
              <a:spcBef>
                <a:spcPct val="0"/>
              </a:spcBef>
              <a:spcAft>
                <a:spcPct val="0"/>
              </a:spcAft>
              <a:defRPr>
                <a:solidFill>
                  <a:schemeClr val="tx1"/>
                </a:solidFill>
                <a:latin typeface="Calibri Light" panose="020F0302020204030204" pitchFamily="34" charset="0"/>
              </a:defRPr>
            </a:lvl7pPr>
            <a:lvl8pPr marL="3429000" indent="-228600" defTabSz="457200" eaLnBrk="0" fontAlgn="base" hangingPunct="0">
              <a:spcBef>
                <a:spcPct val="0"/>
              </a:spcBef>
              <a:spcAft>
                <a:spcPct val="0"/>
              </a:spcAft>
              <a:defRPr>
                <a:solidFill>
                  <a:schemeClr val="tx1"/>
                </a:solidFill>
                <a:latin typeface="Calibri Light" panose="020F0302020204030204" pitchFamily="34" charset="0"/>
              </a:defRPr>
            </a:lvl8pPr>
            <a:lvl9pPr marL="3886200" indent="-228600" defTabSz="457200" eaLnBrk="0" fontAlgn="base" hangingPunct="0">
              <a:spcBef>
                <a:spcPct val="0"/>
              </a:spcBef>
              <a:spcAft>
                <a:spcPct val="0"/>
              </a:spcAft>
              <a:defRPr>
                <a:solidFill>
                  <a:schemeClr val="tx1"/>
                </a:solidFill>
                <a:latin typeface="Calibri Light" panose="020F0302020204030204" pitchFamily="34" charset="0"/>
              </a:defRPr>
            </a:lvl9pPr>
          </a:lstStyle>
          <a:p>
            <a:fld id="{D7C4F033-5BE0-4488-BD9F-A194B369BDD9}" type="slidenum">
              <a:rPr lang="en-IN" altLang="en-US" smtClean="0"/>
              <a:pPr/>
              <a:t>2</a:t>
            </a:fld>
            <a:endParaRPr lang="en-I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EB0D4-5EA7-4172-A3F6-C4D9FBF1A7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2150917-0E62-4F10-AA73-03E7E755F4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78BECEC1-8D86-471A-B963-E74634A43BDE}"/>
              </a:ext>
            </a:extLst>
          </p:cNvPr>
          <p:cNvSpPr>
            <a:spLocks noGrp="1"/>
          </p:cNvSpPr>
          <p:nvPr>
            <p:ph type="dt" sz="half" idx="10"/>
          </p:nvPr>
        </p:nvSpPr>
        <p:spPr/>
        <p:txBody>
          <a:bodyPr/>
          <a:lstStyle/>
          <a:p>
            <a:fld id="{BFFBE0CD-061B-4256-A502-6FB2DE2A3D7E}" type="datetimeFigureOut">
              <a:rPr lang="en-IN" smtClean="0"/>
              <a:t>02-02-2026</a:t>
            </a:fld>
            <a:endParaRPr lang="en-IN"/>
          </a:p>
        </p:txBody>
      </p:sp>
      <p:sp>
        <p:nvSpPr>
          <p:cNvPr id="5" name="Footer Placeholder 4">
            <a:extLst>
              <a:ext uri="{FF2B5EF4-FFF2-40B4-BE49-F238E27FC236}">
                <a16:creationId xmlns:a16="http://schemas.microsoft.com/office/drawing/2014/main" id="{BBEEED44-7FA1-43DC-A8CE-D8D47433B74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9016C18-E6F0-4E7D-AC84-0DF08F92D5EA}"/>
              </a:ext>
            </a:extLst>
          </p:cNvPr>
          <p:cNvSpPr>
            <a:spLocks noGrp="1"/>
          </p:cNvSpPr>
          <p:nvPr>
            <p:ph type="sldNum" sz="quarter" idx="12"/>
          </p:nvPr>
        </p:nvSpPr>
        <p:spPr/>
        <p:txBody>
          <a:bodyPr/>
          <a:lstStyle/>
          <a:p>
            <a:fld id="{77516F8B-E87C-44FF-9577-DD9B3D5315CA}" type="slidenum">
              <a:rPr lang="en-IN" smtClean="0"/>
              <a:t>‹#›</a:t>
            </a:fld>
            <a:endParaRPr lang="en-IN"/>
          </a:p>
        </p:txBody>
      </p:sp>
    </p:spTree>
    <p:extLst>
      <p:ext uri="{BB962C8B-B14F-4D97-AF65-F5344CB8AC3E}">
        <p14:creationId xmlns:p14="http://schemas.microsoft.com/office/powerpoint/2010/main" val="35983941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C9E6B-3EB4-49FF-BCB8-7F1047495FF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BDF4609-C90D-4FFA-99B2-82327BDBB84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E2092E-111D-4329-A6B3-B38E2A3A6865}"/>
              </a:ext>
            </a:extLst>
          </p:cNvPr>
          <p:cNvSpPr>
            <a:spLocks noGrp="1"/>
          </p:cNvSpPr>
          <p:nvPr>
            <p:ph type="dt" sz="half" idx="10"/>
          </p:nvPr>
        </p:nvSpPr>
        <p:spPr/>
        <p:txBody>
          <a:bodyPr/>
          <a:lstStyle/>
          <a:p>
            <a:fld id="{BFFBE0CD-061B-4256-A502-6FB2DE2A3D7E}" type="datetimeFigureOut">
              <a:rPr lang="en-IN" smtClean="0"/>
              <a:t>02-02-2026</a:t>
            </a:fld>
            <a:endParaRPr lang="en-IN"/>
          </a:p>
        </p:txBody>
      </p:sp>
      <p:sp>
        <p:nvSpPr>
          <p:cNvPr id="5" name="Footer Placeholder 4">
            <a:extLst>
              <a:ext uri="{FF2B5EF4-FFF2-40B4-BE49-F238E27FC236}">
                <a16:creationId xmlns:a16="http://schemas.microsoft.com/office/drawing/2014/main" id="{4FA67B61-FE9D-492E-812E-13B25D69973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2387D70-7DC4-4C5D-8291-6BBEAF19F6D6}"/>
              </a:ext>
            </a:extLst>
          </p:cNvPr>
          <p:cNvSpPr>
            <a:spLocks noGrp="1"/>
          </p:cNvSpPr>
          <p:nvPr>
            <p:ph type="sldNum" sz="quarter" idx="12"/>
          </p:nvPr>
        </p:nvSpPr>
        <p:spPr/>
        <p:txBody>
          <a:bodyPr/>
          <a:lstStyle/>
          <a:p>
            <a:fld id="{77516F8B-E87C-44FF-9577-DD9B3D5315CA}" type="slidenum">
              <a:rPr lang="en-IN" smtClean="0"/>
              <a:t>‹#›</a:t>
            </a:fld>
            <a:endParaRPr lang="en-IN"/>
          </a:p>
        </p:txBody>
      </p:sp>
    </p:spTree>
    <p:extLst>
      <p:ext uri="{BB962C8B-B14F-4D97-AF65-F5344CB8AC3E}">
        <p14:creationId xmlns:p14="http://schemas.microsoft.com/office/powerpoint/2010/main" val="6129052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27C860-8366-4CFF-93BE-952DD986C6C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CD4C6F4-769B-4CE0-89CC-E73451C36F6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F0DB28B-5DE2-49C7-B9FB-5FBF0066AD26}"/>
              </a:ext>
            </a:extLst>
          </p:cNvPr>
          <p:cNvSpPr>
            <a:spLocks noGrp="1"/>
          </p:cNvSpPr>
          <p:nvPr>
            <p:ph type="dt" sz="half" idx="10"/>
          </p:nvPr>
        </p:nvSpPr>
        <p:spPr/>
        <p:txBody>
          <a:bodyPr/>
          <a:lstStyle/>
          <a:p>
            <a:fld id="{BFFBE0CD-061B-4256-A502-6FB2DE2A3D7E}" type="datetimeFigureOut">
              <a:rPr lang="en-IN" smtClean="0"/>
              <a:t>02-02-2026</a:t>
            </a:fld>
            <a:endParaRPr lang="en-IN"/>
          </a:p>
        </p:txBody>
      </p:sp>
      <p:sp>
        <p:nvSpPr>
          <p:cNvPr id="5" name="Footer Placeholder 4">
            <a:extLst>
              <a:ext uri="{FF2B5EF4-FFF2-40B4-BE49-F238E27FC236}">
                <a16:creationId xmlns:a16="http://schemas.microsoft.com/office/drawing/2014/main" id="{03666031-DFC6-4DD9-A5BD-03CE2CAF190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9AACACA-65D4-4B69-BAEA-A10F03BD5E78}"/>
              </a:ext>
            </a:extLst>
          </p:cNvPr>
          <p:cNvSpPr>
            <a:spLocks noGrp="1"/>
          </p:cNvSpPr>
          <p:nvPr>
            <p:ph type="sldNum" sz="quarter" idx="12"/>
          </p:nvPr>
        </p:nvSpPr>
        <p:spPr/>
        <p:txBody>
          <a:bodyPr/>
          <a:lstStyle/>
          <a:p>
            <a:fld id="{77516F8B-E87C-44FF-9577-DD9B3D5315CA}" type="slidenum">
              <a:rPr lang="en-IN" smtClean="0"/>
              <a:t>‹#›</a:t>
            </a:fld>
            <a:endParaRPr lang="en-IN"/>
          </a:p>
        </p:txBody>
      </p:sp>
    </p:spTree>
    <p:extLst>
      <p:ext uri="{BB962C8B-B14F-4D97-AF65-F5344CB8AC3E}">
        <p14:creationId xmlns:p14="http://schemas.microsoft.com/office/powerpoint/2010/main" val="17262742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2" name="Google Shape;16;p2">
            <a:extLst>
              <a:ext uri="{FF2B5EF4-FFF2-40B4-BE49-F238E27FC236}">
                <a16:creationId xmlns:a16="http://schemas.microsoft.com/office/drawing/2014/main" id="{644DB62E-C864-4B53-872F-641A9EADA32F}"/>
              </a:ext>
            </a:extLst>
          </p:cNvPr>
          <p:cNvSpPr txBox="1">
            <a:spLocks noChangeArrowheads="1"/>
          </p:cNvSpPr>
          <p:nvPr/>
        </p:nvSpPr>
        <p:spPr bwMode="auto">
          <a:xfrm>
            <a:off x="301625" y="6438900"/>
            <a:ext cx="2320925"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9125" tIns="39125" rIns="39125" bIns="39125">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200">
                <a:solidFill>
                  <a:srgbClr val="535353"/>
                </a:solidFill>
                <a:latin typeface="Open Sans SemiBold"/>
                <a:ea typeface="Open Sans SemiBold"/>
                <a:cs typeface="Open Sans SemiBold"/>
                <a:sym typeface="Open Sans SemiBold"/>
              </a:rPr>
              <a:t>PEER | CSSR | INDIA</a:t>
            </a:r>
            <a:endParaRPr lang="en-US" altLang="en-US"/>
          </a:p>
        </p:txBody>
      </p:sp>
      <p:sp>
        <p:nvSpPr>
          <p:cNvPr id="3" name="Google Shape;17;p2">
            <a:extLst>
              <a:ext uri="{FF2B5EF4-FFF2-40B4-BE49-F238E27FC236}">
                <a16:creationId xmlns:a16="http://schemas.microsoft.com/office/drawing/2014/main" id="{B27E2B74-654B-4D82-A9E6-94525C73F49C}"/>
              </a:ext>
            </a:extLst>
          </p:cNvPr>
          <p:cNvSpPr>
            <a:spLocks noChangeArrowheads="1"/>
          </p:cNvSpPr>
          <p:nvPr/>
        </p:nvSpPr>
        <p:spPr bwMode="auto">
          <a:xfrm>
            <a:off x="508000" y="6756400"/>
            <a:ext cx="1908175" cy="101600"/>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9125" tIns="39125" rIns="39125" bIns="39125"/>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9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sp>
        <p:nvSpPr>
          <p:cNvPr id="4" name="Google Shape;18;p2">
            <a:extLst>
              <a:ext uri="{FF2B5EF4-FFF2-40B4-BE49-F238E27FC236}">
                <a16:creationId xmlns:a16="http://schemas.microsoft.com/office/drawing/2014/main" id="{D8BB65DD-A25A-42D6-897F-8F60B32272F9}"/>
              </a:ext>
            </a:extLst>
          </p:cNvPr>
          <p:cNvSpPr txBox="1">
            <a:spLocks noChangeArrowheads="1"/>
          </p:cNvSpPr>
          <p:nvPr/>
        </p:nvSpPr>
        <p:spPr bwMode="auto">
          <a:xfrm>
            <a:off x="10756900" y="6407150"/>
            <a:ext cx="698500"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9125" tIns="39125" rIns="39125" bIns="39125">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500" b="1">
                <a:solidFill>
                  <a:srgbClr val="535353"/>
                </a:solidFill>
                <a:latin typeface="Open Sans" panose="020B0606030504020204"/>
                <a:ea typeface="Open Sans" panose="020B0606030504020204"/>
                <a:cs typeface="Open Sans" panose="020B0606030504020204"/>
                <a:sym typeface="Open Sans" panose="020B0606030504020204"/>
              </a:rPr>
              <a:t>PPT 2 -</a:t>
            </a:r>
            <a:endParaRPr lang="en-US" altLang="en-US"/>
          </a:p>
        </p:txBody>
      </p:sp>
      <p:sp>
        <p:nvSpPr>
          <p:cNvPr id="5" name="Google Shape;19;p2">
            <a:extLst>
              <a:ext uri="{FF2B5EF4-FFF2-40B4-BE49-F238E27FC236}">
                <a16:creationId xmlns:a16="http://schemas.microsoft.com/office/drawing/2014/main" id="{F8418814-2AA9-4CFF-A6EC-6360F9195271}"/>
              </a:ext>
            </a:extLst>
          </p:cNvPr>
          <p:cNvSpPr>
            <a:spLocks noChangeArrowheads="1"/>
          </p:cNvSpPr>
          <p:nvPr/>
        </p:nvSpPr>
        <p:spPr bwMode="auto">
          <a:xfrm>
            <a:off x="10769600" y="6756400"/>
            <a:ext cx="939800" cy="101600"/>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9125" tIns="39125" rIns="39125" bIns="39125"/>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9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pic>
        <p:nvPicPr>
          <p:cNvPr id="6" name="Picture 10">
            <a:extLst>
              <a:ext uri="{FF2B5EF4-FFF2-40B4-BE49-F238E27FC236}">
                <a16:creationId xmlns:a16="http://schemas.microsoft.com/office/drawing/2014/main" id="{845930DA-CA22-4C5E-AF56-1F39DD4FA8B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1638" y="282575"/>
            <a:ext cx="1525587" cy="103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Google Shape;20;p2">
            <a:extLst>
              <a:ext uri="{FF2B5EF4-FFF2-40B4-BE49-F238E27FC236}">
                <a16:creationId xmlns:a16="http://schemas.microsoft.com/office/drawing/2014/main" id="{708BD42A-6AE8-462B-974E-BC8858D1422C}"/>
              </a:ext>
            </a:extLst>
          </p:cNvPr>
          <p:cNvSpPr txBox="1">
            <a:spLocks noGrp="1"/>
          </p:cNvSpPr>
          <p:nvPr>
            <p:ph type="sldNum" idx="10"/>
          </p:nvPr>
        </p:nvSpPr>
        <p:spPr>
          <a:xfrm>
            <a:off x="11383963" y="6407150"/>
            <a:ext cx="303212" cy="338138"/>
          </a:xfrm>
        </p:spPr>
        <p:txBody>
          <a:bodyPr spcFirstLastPara="1" lIns="78275" tIns="78275" rIns="78275" bIns="78275">
            <a:noAutofit/>
          </a:bodyPr>
          <a:lstStyle>
            <a:lvl1pPr marL="0" lvl="0" indent="0" algn="ctr">
              <a:spcBef>
                <a:spcPts val="0"/>
              </a:spcBef>
              <a:spcAft>
                <a:spcPts val="0"/>
              </a:spcAft>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a:defRPr/>
            </a:pPr>
            <a:fld id="{9B54C651-907F-4AC1-A1AA-3F90FE070B91}" type="slidenum">
              <a:rPr lang="en-US"/>
              <a:pPr>
                <a:defRPr/>
              </a:pPr>
              <a:t>‹#›</a:t>
            </a:fld>
            <a:endParaRPr/>
          </a:p>
        </p:txBody>
      </p:sp>
    </p:spTree>
    <p:extLst>
      <p:ext uri="{BB962C8B-B14F-4D97-AF65-F5344CB8AC3E}">
        <p14:creationId xmlns:p14="http://schemas.microsoft.com/office/powerpoint/2010/main" val="2130274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icture with Caption" type="picTx">
  <p:cSld name="1_Picture with Capti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9788" y="457200"/>
            <a:ext cx="3932237" cy="1600200"/>
          </a:xfrm>
          <a:prstGeom prst="rect">
            <a:avLst/>
          </a:prstGeom>
          <a:noFill/>
          <a:ln>
            <a:noFill/>
          </a:ln>
        </p:spPr>
        <p:txBody>
          <a:bodyPr spcFirstLastPara="1" lIns="91425" tIns="45700" rIns="91425" bIns="45700" anchor="b">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a:spLocks noGrp="1"/>
          </p:cNvSpPr>
          <p:nvPr>
            <p:ph type="pic" idx="2"/>
          </p:nvPr>
        </p:nvSpPr>
        <p:spPr>
          <a:xfrm>
            <a:off x="5183188" y="987425"/>
            <a:ext cx="6172200" cy="4873625"/>
          </a:xfrm>
          <a:prstGeom prst="rect">
            <a:avLst/>
          </a:prstGeom>
          <a:noFill/>
          <a:ln>
            <a:noFill/>
          </a:ln>
        </p:spPr>
      </p:sp>
      <p:sp>
        <p:nvSpPr>
          <p:cNvPr id="74" name="Google Shape;74;p11"/>
          <p:cNvSpPr txBox="1">
            <a:spLocks noGrp="1"/>
          </p:cNvSpPr>
          <p:nvPr>
            <p:ph type="body" idx="1"/>
          </p:nvPr>
        </p:nvSpPr>
        <p:spPr>
          <a:xfrm>
            <a:off x="839788" y="2057400"/>
            <a:ext cx="3932237" cy="3811588"/>
          </a:xfrm>
          <a:prstGeom prst="rect">
            <a:avLst/>
          </a:prstGeom>
          <a:noFill/>
          <a:ln>
            <a:noFill/>
          </a:ln>
        </p:spPr>
        <p:txBody>
          <a:bodyPr spcFirstLastPara="1" lIns="91425" tIns="45700" rIns="91425" bIns="4570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 name="Google Shape;75;p11">
            <a:extLst>
              <a:ext uri="{FF2B5EF4-FFF2-40B4-BE49-F238E27FC236}">
                <a16:creationId xmlns:a16="http://schemas.microsoft.com/office/drawing/2014/main" id="{8B4AE44B-A509-4903-B863-B2ECA7E294C7}"/>
              </a:ext>
            </a:extLst>
          </p:cNvPr>
          <p:cNvSpPr txBox="1">
            <a:spLocks noGrp="1"/>
          </p:cNvSpPr>
          <p:nvPr>
            <p:ph type="dt" idx="10"/>
          </p:nvPr>
        </p:nvSpPr>
        <p:spPr>
          <a:xfrm>
            <a:off x="838200" y="6356350"/>
            <a:ext cx="2743200" cy="365125"/>
          </a:xfrm>
        </p:spPr>
        <p:txBody>
          <a:bodyPr spcFirstLastPara="1" lIns="91425" tIns="45700" rIns="91425" bIns="45700" anchor="ctr">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a:defRPr/>
            </a:pPr>
            <a:endParaRPr/>
          </a:p>
        </p:txBody>
      </p:sp>
      <p:sp>
        <p:nvSpPr>
          <p:cNvPr id="6" name="Google Shape;76;p11">
            <a:extLst>
              <a:ext uri="{FF2B5EF4-FFF2-40B4-BE49-F238E27FC236}">
                <a16:creationId xmlns:a16="http://schemas.microsoft.com/office/drawing/2014/main" id="{AD2479FB-76BE-4238-86E0-D946D5298FE0}"/>
              </a:ext>
            </a:extLst>
          </p:cNvPr>
          <p:cNvSpPr txBox="1">
            <a:spLocks noGrp="1"/>
          </p:cNvSpPr>
          <p:nvPr>
            <p:ph type="ftr" idx="11"/>
          </p:nvPr>
        </p:nvSpPr>
        <p:spPr>
          <a:xfrm>
            <a:off x="4038600" y="6356350"/>
            <a:ext cx="4114800" cy="365125"/>
          </a:xfrm>
        </p:spPr>
        <p:txBody>
          <a:bodyPr spcFirstLastPara="1" lIns="91425" tIns="45700" rIns="91425" bIns="45700" anchor="ctr">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a:defRPr/>
            </a:pPr>
            <a:endParaRPr/>
          </a:p>
        </p:txBody>
      </p:sp>
      <p:sp>
        <p:nvSpPr>
          <p:cNvPr id="7" name="Google Shape;77;p11">
            <a:extLst>
              <a:ext uri="{FF2B5EF4-FFF2-40B4-BE49-F238E27FC236}">
                <a16:creationId xmlns:a16="http://schemas.microsoft.com/office/drawing/2014/main" id="{4407301F-941D-41D8-B20D-554D39DA116B}"/>
              </a:ext>
            </a:extLst>
          </p:cNvPr>
          <p:cNvSpPr txBox="1">
            <a:spLocks noGrp="1"/>
          </p:cNvSpPr>
          <p:nvPr>
            <p:ph type="sldNum" idx="12"/>
          </p:nvPr>
        </p:nvSpPr>
        <p:spPr>
          <a:xfrm>
            <a:off x="8610600" y="6356350"/>
            <a:ext cx="2743200" cy="365125"/>
          </a:xfrm>
        </p:spPr>
        <p:txBody>
          <a:bodyPr spcFirstLastPara="1" lIns="91425" tIns="45700" rIns="91425" bIns="45700" anchor="ctr">
            <a:noAutofit/>
          </a:bodyPr>
          <a:lstStyle>
            <a:lvl1pPr marL="0" lvl="0" indent="0" algn="r">
              <a:spcBef>
                <a:spcPts val="0"/>
              </a:spcBef>
              <a:spcAft>
                <a:spcPts val="0"/>
              </a:spcAft>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a:defRPr/>
            </a:pPr>
            <a:fld id="{C6F949FE-35B7-4A3A-8DD5-A768725FBE67}" type="slidenum">
              <a:rPr lang="en-US"/>
              <a:pPr>
                <a:defRPr/>
              </a:pPr>
              <a:t>‹#›</a:t>
            </a:fld>
            <a:endParaRPr/>
          </a:p>
        </p:txBody>
      </p:sp>
    </p:spTree>
    <p:extLst>
      <p:ext uri="{BB962C8B-B14F-4D97-AF65-F5344CB8AC3E}">
        <p14:creationId xmlns:p14="http://schemas.microsoft.com/office/powerpoint/2010/main" val="2544414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2EF93-0D20-4845-B1A3-F65C339ADA2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D48F882-832E-4915-B37C-491D523D76F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37A059A-1CA7-488A-A118-CB58773DAF19}"/>
              </a:ext>
            </a:extLst>
          </p:cNvPr>
          <p:cNvSpPr>
            <a:spLocks noGrp="1"/>
          </p:cNvSpPr>
          <p:nvPr>
            <p:ph type="dt" sz="half" idx="10"/>
          </p:nvPr>
        </p:nvSpPr>
        <p:spPr/>
        <p:txBody>
          <a:bodyPr/>
          <a:lstStyle/>
          <a:p>
            <a:fld id="{BFFBE0CD-061B-4256-A502-6FB2DE2A3D7E}" type="datetimeFigureOut">
              <a:rPr lang="en-IN" smtClean="0"/>
              <a:t>02-02-2026</a:t>
            </a:fld>
            <a:endParaRPr lang="en-IN"/>
          </a:p>
        </p:txBody>
      </p:sp>
      <p:sp>
        <p:nvSpPr>
          <p:cNvPr id="5" name="Footer Placeholder 4">
            <a:extLst>
              <a:ext uri="{FF2B5EF4-FFF2-40B4-BE49-F238E27FC236}">
                <a16:creationId xmlns:a16="http://schemas.microsoft.com/office/drawing/2014/main" id="{8E40BF6B-8EFC-4A51-A785-9438DC7780E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7AF712-21CA-40C8-AD69-2877357C68ED}"/>
              </a:ext>
            </a:extLst>
          </p:cNvPr>
          <p:cNvSpPr>
            <a:spLocks noGrp="1"/>
          </p:cNvSpPr>
          <p:nvPr>
            <p:ph type="sldNum" sz="quarter" idx="12"/>
          </p:nvPr>
        </p:nvSpPr>
        <p:spPr/>
        <p:txBody>
          <a:bodyPr/>
          <a:lstStyle/>
          <a:p>
            <a:fld id="{77516F8B-E87C-44FF-9577-DD9B3D5315CA}" type="slidenum">
              <a:rPr lang="en-IN" smtClean="0"/>
              <a:t>‹#›</a:t>
            </a:fld>
            <a:endParaRPr lang="en-IN"/>
          </a:p>
        </p:txBody>
      </p:sp>
    </p:spTree>
    <p:extLst>
      <p:ext uri="{BB962C8B-B14F-4D97-AF65-F5344CB8AC3E}">
        <p14:creationId xmlns:p14="http://schemas.microsoft.com/office/powerpoint/2010/main" val="2089904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7FAF5-316E-4DF5-8117-0B09DF520B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C113E157-FB1E-4E8D-8432-EB19307532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AE2BCA8-E651-496E-B531-703C6B47D7D0}"/>
              </a:ext>
            </a:extLst>
          </p:cNvPr>
          <p:cNvSpPr>
            <a:spLocks noGrp="1"/>
          </p:cNvSpPr>
          <p:nvPr>
            <p:ph type="dt" sz="half" idx="10"/>
          </p:nvPr>
        </p:nvSpPr>
        <p:spPr/>
        <p:txBody>
          <a:bodyPr/>
          <a:lstStyle/>
          <a:p>
            <a:fld id="{BFFBE0CD-061B-4256-A502-6FB2DE2A3D7E}" type="datetimeFigureOut">
              <a:rPr lang="en-IN" smtClean="0"/>
              <a:t>02-02-2026</a:t>
            </a:fld>
            <a:endParaRPr lang="en-IN"/>
          </a:p>
        </p:txBody>
      </p:sp>
      <p:sp>
        <p:nvSpPr>
          <p:cNvPr id="5" name="Footer Placeholder 4">
            <a:extLst>
              <a:ext uri="{FF2B5EF4-FFF2-40B4-BE49-F238E27FC236}">
                <a16:creationId xmlns:a16="http://schemas.microsoft.com/office/drawing/2014/main" id="{BDAF5D74-8F45-4F37-9830-3D5F293E8A3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5E91139-867C-4B33-B6F7-9B04C6A86503}"/>
              </a:ext>
            </a:extLst>
          </p:cNvPr>
          <p:cNvSpPr>
            <a:spLocks noGrp="1"/>
          </p:cNvSpPr>
          <p:nvPr>
            <p:ph type="sldNum" sz="quarter" idx="12"/>
          </p:nvPr>
        </p:nvSpPr>
        <p:spPr/>
        <p:txBody>
          <a:bodyPr/>
          <a:lstStyle/>
          <a:p>
            <a:fld id="{77516F8B-E87C-44FF-9577-DD9B3D5315CA}" type="slidenum">
              <a:rPr lang="en-IN" smtClean="0"/>
              <a:t>‹#›</a:t>
            </a:fld>
            <a:endParaRPr lang="en-IN"/>
          </a:p>
        </p:txBody>
      </p:sp>
    </p:spTree>
    <p:extLst>
      <p:ext uri="{BB962C8B-B14F-4D97-AF65-F5344CB8AC3E}">
        <p14:creationId xmlns:p14="http://schemas.microsoft.com/office/powerpoint/2010/main" val="35192765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FF1A-FCD7-4F26-A398-4C3191C67A5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0FD0818-4F24-4978-8361-A6EC05AA010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4347EC1-2A86-4CBC-8D47-A9AC0773D7D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8558DB2-7C4E-4F75-B5A6-59AA14C6858C}"/>
              </a:ext>
            </a:extLst>
          </p:cNvPr>
          <p:cNvSpPr>
            <a:spLocks noGrp="1"/>
          </p:cNvSpPr>
          <p:nvPr>
            <p:ph type="dt" sz="half" idx="10"/>
          </p:nvPr>
        </p:nvSpPr>
        <p:spPr/>
        <p:txBody>
          <a:bodyPr/>
          <a:lstStyle/>
          <a:p>
            <a:fld id="{BFFBE0CD-061B-4256-A502-6FB2DE2A3D7E}" type="datetimeFigureOut">
              <a:rPr lang="en-IN" smtClean="0"/>
              <a:t>02-02-2026</a:t>
            </a:fld>
            <a:endParaRPr lang="en-IN"/>
          </a:p>
        </p:txBody>
      </p:sp>
      <p:sp>
        <p:nvSpPr>
          <p:cNvPr id="6" name="Footer Placeholder 5">
            <a:extLst>
              <a:ext uri="{FF2B5EF4-FFF2-40B4-BE49-F238E27FC236}">
                <a16:creationId xmlns:a16="http://schemas.microsoft.com/office/drawing/2014/main" id="{DC3795A5-0E6B-4BA6-844B-7A0BE50EB84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9AB2E0F-B2FF-4914-AC3C-7726F46C9404}"/>
              </a:ext>
            </a:extLst>
          </p:cNvPr>
          <p:cNvSpPr>
            <a:spLocks noGrp="1"/>
          </p:cNvSpPr>
          <p:nvPr>
            <p:ph type="sldNum" sz="quarter" idx="12"/>
          </p:nvPr>
        </p:nvSpPr>
        <p:spPr/>
        <p:txBody>
          <a:bodyPr/>
          <a:lstStyle/>
          <a:p>
            <a:fld id="{77516F8B-E87C-44FF-9577-DD9B3D5315CA}" type="slidenum">
              <a:rPr lang="en-IN" smtClean="0"/>
              <a:t>‹#›</a:t>
            </a:fld>
            <a:endParaRPr lang="en-IN"/>
          </a:p>
        </p:txBody>
      </p:sp>
    </p:spTree>
    <p:extLst>
      <p:ext uri="{BB962C8B-B14F-4D97-AF65-F5344CB8AC3E}">
        <p14:creationId xmlns:p14="http://schemas.microsoft.com/office/powerpoint/2010/main" val="19583802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2BFC1-F86D-4539-B4CB-4B4F7B43E703}"/>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C23CD85-DC62-43D7-B71A-3E7AEB28B4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BEEC2FC-910C-41DB-867B-6556BD4021B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7A30134-7306-4C64-9566-3A1DAFC726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79D7B5D-F798-4800-8B75-37C13C4B959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9530449-C721-4D8B-B39B-FA5640C86EB1}"/>
              </a:ext>
            </a:extLst>
          </p:cNvPr>
          <p:cNvSpPr>
            <a:spLocks noGrp="1"/>
          </p:cNvSpPr>
          <p:nvPr>
            <p:ph type="dt" sz="half" idx="10"/>
          </p:nvPr>
        </p:nvSpPr>
        <p:spPr/>
        <p:txBody>
          <a:bodyPr/>
          <a:lstStyle/>
          <a:p>
            <a:fld id="{BFFBE0CD-061B-4256-A502-6FB2DE2A3D7E}" type="datetimeFigureOut">
              <a:rPr lang="en-IN" smtClean="0"/>
              <a:t>02-02-2026</a:t>
            </a:fld>
            <a:endParaRPr lang="en-IN"/>
          </a:p>
        </p:txBody>
      </p:sp>
      <p:sp>
        <p:nvSpPr>
          <p:cNvPr id="8" name="Footer Placeholder 7">
            <a:extLst>
              <a:ext uri="{FF2B5EF4-FFF2-40B4-BE49-F238E27FC236}">
                <a16:creationId xmlns:a16="http://schemas.microsoft.com/office/drawing/2014/main" id="{2C74A706-7714-417D-A098-CC004A15F37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A2F63BC-507D-4915-9693-31947C3CD968}"/>
              </a:ext>
            </a:extLst>
          </p:cNvPr>
          <p:cNvSpPr>
            <a:spLocks noGrp="1"/>
          </p:cNvSpPr>
          <p:nvPr>
            <p:ph type="sldNum" sz="quarter" idx="12"/>
          </p:nvPr>
        </p:nvSpPr>
        <p:spPr/>
        <p:txBody>
          <a:bodyPr/>
          <a:lstStyle/>
          <a:p>
            <a:fld id="{77516F8B-E87C-44FF-9577-DD9B3D5315CA}" type="slidenum">
              <a:rPr lang="en-IN" smtClean="0"/>
              <a:t>‹#›</a:t>
            </a:fld>
            <a:endParaRPr lang="en-IN"/>
          </a:p>
        </p:txBody>
      </p:sp>
    </p:spTree>
    <p:extLst>
      <p:ext uri="{BB962C8B-B14F-4D97-AF65-F5344CB8AC3E}">
        <p14:creationId xmlns:p14="http://schemas.microsoft.com/office/powerpoint/2010/main" val="37554983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A72EF-8C3E-43EC-81BD-107131A0638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D6FB78BB-7859-4A3C-BE62-CE8F6F977EA0}"/>
              </a:ext>
            </a:extLst>
          </p:cNvPr>
          <p:cNvSpPr>
            <a:spLocks noGrp="1"/>
          </p:cNvSpPr>
          <p:nvPr>
            <p:ph type="dt" sz="half" idx="10"/>
          </p:nvPr>
        </p:nvSpPr>
        <p:spPr/>
        <p:txBody>
          <a:bodyPr/>
          <a:lstStyle/>
          <a:p>
            <a:fld id="{BFFBE0CD-061B-4256-A502-6FB2DE2A3D7E}" type="datetimeFigureOut">
              <a:rPr lang="en-IN" smtClean="0"/>
              <a:t>02-02-2026</a:t>
            </a:fld>
            <a:endParaRPr lang="en-IN"/>
          </a:p>
        </p:txBody>
      </p:sp>
      <p:sp>
        <p:nvSpPr>
          <p:cNvPr id="4" name="Footer Placeholder 3">
            <a:extLst>
              <a:ext uri="{FF2B5EF4-FFF2-40B4-BE49-F238E27FC236}">
                <a16:creationId xmlns:a16="http://schemas.microsoft.com/office/drawing/2014/main" id="{72A81D70-5FF1-4387-8C2E-D4231851B6F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3317CFB5-F1EE-4D1F-910E-5BE1A4FEAA7C}"/>
              </a:ext>
            </a:extLst>
          </p:cNvPr>
          <p:cNvSpPr>
            <a:spLocks noGrp="1"/>
          </p:cNvSpPr>
          <p:nvPr>
            <p:ph type="sldNum" sz="quarter" idx="12"/>
          </p:nvPr>
        </p:nvSpPr>
        <p:spPr/>
        <p:txBody>
          <a:bodyPr/>
          <a:lstStyle/>
          <a:p>
            <a:fld id="{77516F8B-E87C-44FF-9577-DD9B3D5315CA}" type="slidenum">
              <a:rPr lang="en-IN" smtClean="0"/>
              <a:t>‹#›</a:t>
            </a:fld>
            <a:endParaRPr lang="en-IN"/>
          </a:p>
        </p:txBody>
      </p:sp>
    </p:spTree>
    <p:extLst>
      <p:ext uri="{BB962C8B-B14F-4D97-AF65-F5344CB8AC3E}">
        <p14:creationId xmlns:p14="http://schemas.microsoft.com/office/powerpoint/2010/main" val="41349119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460C77-8D8B-45BE-A3C7-55648092EE5B}"/>
              </a:ext>
            </a:extLst>
          </p:cNvPr>
          <p:cNvSpPr>
            <a:spLocks noGrp="1"/>
          </p:cNvSpPr>
          <p:nvPr>
            <p:ph type="dt" sz="half" idx="10"/>
          </p:nvPr>
        </p:nvSpPr>
        <p:spPr/>
        <p:txBody>
          <a:bodyPr/>
          <a:lstStyle/>
          <a:p>
            <a:fld id="{BFFBE0CD-061B-4256-A502-6FB2DE2A3D7E}" type="datetimeFigureOut">
              <a:rPr lang="en-IN" smtClean="0"/>
              <a:t>02-02-2026</a:t>
            </a:fld>
            <a:endParaRPr lang="en-IN"/>
          </a:p>
        </p:txBody>
      </p:sp>
      <p:sp>
        <p:nvSpPr>
          <p:cNvPr id="3" name="Footer Placeholder 2">
            <a:extLst>
              <a:ext uri="{FF2B5EF4-FFF2-40B4-BE49-F238E27FC236}">
                <a16:creationId xmlns:a16="http://schemas.microsoft.com/office/drawing/2014/main" id="{5B6B1D3F-34C2-456D-B079-09DF2E07933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EEEDB77-E343-4265-94EC-0544A102C410}"/>
              </a:ext>
            </a:extLst>
          </p:cNvPr>
          <p:cNvSpPr>
            <a:spLocks noGrp="1"/>
          </p:cNvSpPr>
          <p:nvPr>
            <p:ph type="sldNum" sz="quarter" idx="12"/>
          </p:nvPr>
        </p:nvSpPr>
        <p:spPr/>
        <p:txBody>
          <a:bodyPr/>
          <a:lstStyle/>
          <a:p>
            <a:fld id="{77516F8B-E87C-44FF-9577-DD9B3D5315CA}" type="slidenum">
              <a:rPr lang="en-IN" smtClean="0"/>
              <a:t>‹#›</a:t>
            </a:fld>
            <a:endParaRPr lang="en-IN"/>
          </a:p>
        </p:txBody>
      </p:sp>
    </p:spTree>
    <p:extLst>
      <p:ext uri="{BB962C8B-B14F-4D97-AF65-F5344CB8AC3E}">
        <p14:creationId xmlns:p14="http://schemas.microsoft.com/office/powerpoint/2010/main" val="25402716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3F70F-34C3-4574-BC07-3652B416F6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B826E84-2027-42D3-97BC-5FCFF907F9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A7D987E-B9F3-44BD-83E4-ADF01A8B08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E7F4CCC-3BB1-4B80-B83A-9C4C34D75E36}"/>
              </a:ext>
            </a:extLst>
          </p:cNvPr>
          <p:cNvSpPr>
            <a:spLocks noGrp="1"/>
          </p:cNvSpPr>
          <p:nvPr>
            <p:ph type="dt" sz="half" idx="10"/>
          </p:nvPr>
        </p:nvSpPr>
        <p:spPr/>
        <p:txBody>
          <a:bodyPr/>
          <a:lstStyle/>
          <a:p>
            <a:fld id="{BFFBE0CD-061B-4256-A502-6FB2DE2A3D7E}" type="datetimeFigureOut">
              <a:rPr lang="en-IN" smtClean="0"/>
              <a:t>02-02-2026</a:t>
            </a:fld>
            <a:endParaRPr lang="en-IN"/>
          </a:p>
        </p:txBody>
      </p:sp>
      <p:sp>
        <p:nvSpPr>
          <p:cNvPr id="6" name="Footer Placeholder 5">
            <a:extLst>
              <a:ext uri="{FF2B5EF4-FFF2-40B4-BE49-F238E27FC236}">
                <a16:creationId xmlns:a16="http://schemas.microsoft.com/office/drawing/2014/main" id="{3ACD7CEB-9661-4FEB-A5FC-9B3D40321E7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8F6C9AB-0FD1-45B4-9D05-48917A9CBCC9}"/>
              </a:ext>
            </a:extLst>
          </p:cNvPr>
          <p:cNvSpPr>
            <a:spLocks noGrp="1"/>
          </p:cNvSpPr>
          <p:nvPr>
            <p:ph type="sldNum" sz="quarter" idx="12"/>
          </p:nvPr>
        </p:nvSpPr>
        <p:spPr/>
        <p:txBody>
          <a:bodyPr/>
          <a:lstStyle/>
          <a:p>
            <a:fld id="{77516F8B-E87C-44FF-9577-DD9B3D5315CA}" type="slidenum">
              <a:rPr lang="en-IN" smtClean="0"/>
              <a:t>‹#›</a:t>
            </a:fld>
            <a:endParaRPr lang="en-IN"/>
          </a:p>
        </p:txBody>
      </p:sp>
    </p:spTree>
    <p:extLst>
      <p:ext uri="{BB962C8B-B14F-4D97-AF65-F5344CB8AC3E}">
        <p14:creationId xmlns:p14="http://schemas.microsoft.com/office/powerpoint/2010/main" val="96163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5C87A-CC8D-4009-AFD0-680BEA5C43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0C44A89C-B4D2-4D8D-A049-87F11084BA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76711A71-3E2F-4318-A4B9-6A44AC5C4E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E55E267-2C2F-49BB-9F5C-128AFB37F11F}"/>
              </a:ext>
            </a:extLst>
          </p:cNvPr>
          <p:cNvSpPr>
            <a:spLocks noGrp="1"/>
          </p:cNvSpPr>
          <p:nvPr>
            <p:ph type="dt" sz="half" idx="10"/>
          </p:nvPr>
        </p:nvSpPr>
        <p:spPr/>
        <p:txBody>
          <a:bodyPr/>
          <a:lstStyle/>
          <a:p>
            <a:fld id="{BFFBE0CD-061B-4256-A502-6FB2DE2A3D7E}" type="datetimeFigureOut">
              <a:rPr lang="en-IN" smtClean="0"/>
              <a:t>02-02-2026</a:t>
            </a:fld>
            <a:endParaRPr lang="en-IN"/>
          </a:p>
        </p:txBody>
      </p:sp>
      <p:sp>
        <p:nvSpPr>
          <p:cNvPr id="6" name="Footer Placeholder 5">
            <a:extLst>
              <a:ext uri="{FF2B5EF4-FFF2-40B4-BE49-F238E27FC236}">
                <a16:creationId xmlns:a16="http://schemas.microsoft.com/office/drawing/2014/main" id="{CCCD7390-A06B-40F5-A3B4-37915776751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91400A2-A4FC-49F8-B4E1-27CC09F06890}"/>
              </a:ext>
            </a:extLst>
          </p:cNvPr>
          <p:cNvSpPr>
            <a:spLocks noGrp="1"/>
          </p:cNvSpPr>
          <p:nvPr>
            <p:ph type="sldNum" sz="quarter" idx="12"/>
          </p:nvPr>
        </p:nvSpPr>
        <p:spPr/>
        <p:txBody>
          <a:bodyPr/>
          <a:lstStyle/>
          <a:p>
            <a:fld id="{77516F8B-E87C-44FF-9577-DD9B3D5315CA}" type="slidenum">
              <a:rPr lang="en-IN" smtClean="0"/>
              <a:t>‹#›</a:t>
            </a:fld>
            <a:endParaRPr lang="en-IN"/>
          </a:p>
        </p:txBody>
      </p:sp>
    </p:spTree>
    <p:extLst>
      <p:ext uri="{BB962C8B-B14F-4D97-AF65-F5344CB8AC3E}">
        <p14:creationId xmlns:p14="http://schemas.microsoft.com/office/powerpoint/2010/main" val="21232112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457EC0-F10C-4FC8-82E5-7152EC5477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F7F7519-B3AB-45E1-A981-097BE7A9E1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8D31A77-2C1B-4F13-8B04-C3EC939808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FBE0CD-061B-4256-A502-6FB2DE2A3D7E}" type="datetimeFigureOut">
              <a:rPr lang="en-IN" smtClean="0"/>
              <a:t>02-02-2026</a:t>
            </a:fld>
            <a:endParaRPr lang="en-IN"/>
          </a:p>
        </p:txBody>
      </p:sp>
      <p:sp>
        <p:nvSpPr>
          <p:cNvPr id="5" name="Footer Placeholder 4">
            <a:extLst>
              <a:ext uri="{FF2B5EF4-FFF2-40B4-BE49-F238E27FC236}">
                <a16:creationId xmlns:a16="http://schemas.microsoft.com/office/drawing/2014/main" id="{CFD31A9C-BF6A-4A7C-B45E-2FA6F63900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7BD0DD4-30ED-499F-A0D5-B01C29DFD4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516F8B-E87C-44FF-9577-DD9B3D5315CA}" type="slidenum">
              <a:rPr lang="en-IN" smtClean="0"/>
              <a:t>‹#›</a:t>
            </a:fld>
            <a:endParaRPr lang="en-IN"/>
          </a:p>
        </p:txBody>
      </p:sp>
    </p:spTree>
    <p:extLst>
      <p:ext uri="{BB962C8B-B14F-4D97-AF65-F5344CB8AC3E}">
        <p14:creationId xmlns:p14="http://schemas.microsoft.com/office/powerpoint/2010/main" val="38195548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jpe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22.jpe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19.jpe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5.jpe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7.jpe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8.jpeg"/></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9.jpeg"/></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0.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1.jpeg"/></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2.jpeg"/></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3.png"/><Relationship Id="rId1" Type="http://schemas.openxmlformats.org/officeDocument/2006/relationships/slideLayout" Target="../slideLayouts/slideLayout12.xml"/><Relationship Id="rId5" Type="http://schemas.openxmlformats.org/officeDocument/2006/relationships/image" Target="../media/image36.jpeg"/><Relationship Id="rId4" Type="http://schemas.openxmlformats.org/officeDocument/2006/relationships/image" Target="../media/image34.png"/></Relationships>
</file>

<file path=ppt/slides/_rels/slide36.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jpeg"/><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image" Target="../media/image39.jpg"/><Relationship Id="rId1" Type="http://schemas.openxmlformats.org/officeDocument/2006/relationships/slideLayout" Target="../slideLayouts/slideLayout6.xml"/><Relationship Id="rId4" Type="http://schemas.openxmlformats.org/officeDocument/2006/relationships/image" Target="../media/image41.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1.gif"/><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5.jpe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E71406B-5CFB-4EAD-B3AA-795C4F873C6F}"/>
              </a:ext>
            </a:extLst>
          </p:cNvPr>
          <p:cNvPicPr>
            <a:picLocks noChangeAspect="1"/>
          </p:cNvPicPr>
          <p:nvPr/>
        </p:nvPicPr>
        <p:blipFill>
          <a:blip r:embed="rId2"/>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03C086D4-8D88-6581-DCBE-A608AA60381F}"/>
              </a:ext>
            </a:extLst>
          </p:cNvPr>
          <p:cNvSpPr/>
          <p:nvPr/>
        </p:nvSpPr>
        <p:spPr>
          <a:xfrm>
            <a:off x="1919536" y="404664"/>
            <a:ext cx="8302150" cy="6453336"/>
          </a:xfrm>
          <a:prstGeom prst="rect">
            <a:avLst/>
          </a:prstGeom>
          <a:noFill/>
          <a:ln>
            <a:solidFill>
              <a:schemeClr val="accent4">
                <a:lumMod val="75000"/>
              </a:schemeClr>
            </a:solidFill>
          </a:ln>
          <a:effectLst>
            <a:softEdge rad="1270000"/>
          </a:effectLst>
        </p:spPr>
        <p:txBody>
          <a:bodyPr spcFirstLastPara="1" wrap="none">
            <a:prstTxWarp prst="textArchUp">
              <a:avLst>
                <a:gd name="adj" fmla="val 10800000"/>
              </a:avLst>
            </a:prstTxWarp>
            <a:spAutoFit/>
          </a:bodyPr>
          <a:lstStyle/>
          <a:p>
            <a:pPr algn="ctr" eaLnBrk="1" fontAlgn="auto" hangingPunct="1">
              <a:spcBef>
                <a:spcPts val="0"/>
              </a:spcBef>
              <a:spcAft>
                <a:spcPts val="0"/>
              </a:spcAft>
              <a:defRPr/>
            </a:pPr>
            <a:endParaRPr lang="en-IN" sz="9600" b="1" dirty="0">
              <a:ln w="22225">
                <a:solidFill>
                  <a:schemeClr val="accent2"/>
                </a:solidFill>
                <a:prstDash val="solid"/>
              </a:ln>
              <a:solidFill>
                <a:schemeClr val="accent2">
                  <a:lumMod val="40000"/>
                  <a:lumOff val="60000"/>
                </a:schemeClr>
              </a:solidFill>
              <a:latin typeface="+mn-lt"/>
            </a:endParaRPr>
          </a:p>
        </p:txBody>
      </p:sp>
      <p:pic>
        <p:nvPicPr>
          <p:cNvPr id="6" name="Picture 5">
            <a:extLst>
              <a:ext uri="{FF2B5EF4-FFF2-40B4-BE49-F238E27FC236}">
                <a16:creationId xmlns:a16="http://schemas.microsoft.com/office/drawing/2014/main" id="{F47782F4-264D-4E13-8A57-6F7049A2BB9E}"/>
              </a:ext>
            </a:extLst>
          </p:cNvPr>
          <p:cNvPicPr>
            <a:picLocks noChangeAspect="1"/>
          </p:cNvPicPr>
          <p:nvPr/>
        </p:nvPicPr>
        <p:blipFill>
          <a:blip r:embed="rId3"/>
          <a:stretch>
            <a:fillRect/>
          </a:stretch>
        </p:blipFill>
        <p:spPr>
          <a:xfrm>
            <a:off x="0" y="1878647"/>
            <a:ext cx="7335078" cy="1474153"/>
          </a:xfrm>
          <a:prstGeom prst="rect">
            <a:avLst/>
          </a:prstGeom>
        </p:spPr>
      </p:pic>
      <p:pic>
        <p:nvPicPr>
          <p:cNvPr id="7" name="object 4">
            <a:extLst>
              <a:ext uri="{FF2B5EF4-FFF2-40B4-BE49-F238E27FC236}">
                <a16:creationId xmlns:a16="http://schemas.microsoft.com/office/drawing/2014/main" id="{712D7C7C-4735-4897-9EB1-1A0D2183CE8F}"/>
              </a:ext>
            </a:extLst>
          </p:cNvPr>
          <p:cNvPicPr/>
          <p:nvPr/>
        </p:nvPicPr>
        <p:blipFill rotWithShape="1">
          <a:blip r:embed="rId4" cstate="print"/>
          <a:srcRect r="50"/>
          <a:stretch/>
        </p:blipFill>
        <p:spPr>
          <a:xfrm>
            <a:off x="10741032" y="27603"/>
            <a:ext cx="1436668" cy="1088879"/>
          </a:xfrm>
          <a:prstGeom prst="rect">
            <a:avLst/>
          </a:prstGeom>
        </p:spPr>
      </p:pic>
      <p:pic>
        <p:nvPicPr>
          <p:cNvPr id="8" name="Picture 7">
            <a:extLst>
              <a:ext uri="{FF2B5EF4-FFF2-40B4-BE49-F238E27FC236}">
                <a16:creationId xmlns:a16="http://schemas.microsoft.com/office/drawing/2014/main" id="{24405B09-2448-4681-A0A4-CFF09147B8AF}"/>
              </a:ext>
            </a:extLst>
          </p:cNvPr>
          <p:cNvPicPr>
            <a:picLocks noChangeAspect="1"/>
          </p:cNvPicPr>
          <p:nvPr/>
        </p:nvPicPr>
        <p:blipFill>
          <a:blip r:embed="rId5"/>
          <a:stretch>
            <a:fillRect/>
          </a:stretch>
        </p:blipFill>
        <p:spPr>
          <a:xfrm>
            <a:off x="234651" y="117884"/>
            <a:ext cx="1384533" cy="941482"/>
          </a:xfrm>
          <a:prstGeom prst="rect">
            <a:avLst/>
          </a:prstGeom>
        </p:spPr>
      </p:pic>
      <p:pic>
        <p:nvPicPr>
          <p:cNvPr id="9" name="Picture 2" descr="Federal Emergency Management Agency (FEMA) Chemical, Biological,  Radiological, and Nuclear (CBRN) Office: Chemical Portfolio Ove">
            <a:extLst>
              <a:ext uri="{FF2B5EF4-FFF2-40B4-BE49-F238E27FC236}">
                <a16:creationId xmlns:a16="http://schemas.microsoft.com/office/drawing/2014/main" id="{EF894952-3460-4B21-B722-631931943D2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68961" y="0"/>
            <a:ext cx="1848682" cy="184867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09134B07-FDD4-4628-BA60-DEBAEC4303B7}"/>
              </a:ext>
            </a:extLst>
          </p:cNvPr>
          <p:cNvPicPr>
            <a:picLocks noChangeAspect="1"/>
          </p:cNvPicPr>
          <p:nvPr/>
        </p:nvPicPr>
        <p:blipFill>
          <a:blip r:embed="rId7"/>
          <a:stretch>
            <a:fillRect/>
          </a:stretch>
        </p:blipFill>
        <p:spPr>
          <a:xfrm>
            <a:off x="0" y="5600889"/>
            <a:ext cx="12192000" cy="1261872"/>
          </a:xfrm>
          <a:prstGeom prst="rect">
            <a:avLst/>
          </a:prstGeom>
        </p:spPr>
      </p:pic>
      <p:sp>
        <p:nvSpPr>
          <p:cNvPr id="2" name="Rectangle 1">
            <a:extLst>
              <a:ext uri="{FF2B5EF4-FFF2-40B4-BE49-F238E27FC236}">
                <a16:creationId xmlns:a16="http://schemas.microsoft.com/office/drawing/2014/main" id="{8206FE79-F5DB-4E1F-A8E3-392D875D21C3}"/>
              </a:ext>
            </a:extLst>
          </p:cNvPr>
          <p:cNvSpPr/>
          <p:nvPr/>
        </p:nvSpPr>
        <p:spPr>
          <a:xfrm>
            <a:off x="168339" y="1921138"/>
            <a:ext cx="7037532" cy="1323439"/>
          </a:xfrm>
          <a:prstGeom prst="rect">
            <a:avLst/>
          </a:prstGeom>
        </p:spPr>
        <p:txBody>
          <a:bodyPr wrap="square">
            <a:spAutoFit/>
          </a:bodyPr>
          <a:lstStyle/>
          <a:p>
            <a:pPr algn="ctr"/>
            <a:r>
              <a:rPr lang="en-US" sz="4000" b="1" dirty="0">
                <a:solidFill>
                  <a:schemeClr val="bg1"/>
                </a:solidFill>
                <a:latin typeface="Open sans" panose="020B0606030504020204"/>
                <a:cs typeface="Times New Roman" panose="02020603050405020304" pitchFamily="18" charset="0"/>
              </a:rPr>
              <a:t>CASE STUDY OF MAYAPURI RADIOLOGICAL ACCIDENT</a:t>
            </a:r>
            <a:endParaRPr lang="en-IN" sz="4000" b="1" dirty="0">
              <a:solidFill>
                <a:schemeClr val="bg1"/>
              </a:solidFill>
              <a:latin typeface="Open sans" panose="020B0606030504020204"/>
            </a:endParaRPr>
          </a:p>
        </p:txBody>
      </p:sp>
      <p:sp>
        <p:nvSpPr>
          <p:cNvPr id="3" name="Duties of…">
            <a:extLst>
              <a:ext uri="{FF2B5EF4-FFF2-40B4-BE49-F238E27FC236}">
                <a16:creationId xmlns:a16="http://schemas.microsoft.com/office/drawing/2014/main" id="{BEEC4C65-AAA1-FEE9-AF8F-AB253432BD23}"/>
              </a:ext>
            </a:extLst>
          </p:cNvPr>
          <p:cNvSpPr txBox="1"/>
          <p:nvPr/>
        </p:nvSpPr>
        <p:spPr>
          <a:xfrm>
            <a:off x="7213600" y="5769813"/>
            <a:ext cx="4758294" cy="448380"/>
          </a:xfrm>
          <a:prstGeom prst="rect">
            <a:avLst/>
          </a:prstGeom>
          <a:ln w="12700">
            <a:miter lim="400000"/>
          </a:ln>
          <a:extLst>
            <a:ext uri="{C572A759-6A51-4108-AA02-DFA0A04FC94B}">
              <ma14:wrappingTextBoxFlag xmlns:m="http://schemas.openxmlformats.org/officeDocument/2006/math" xmlns:a14="http://schemas.microsoft.com/office/drawing/2010/main" xmlns="" xmlns:ma14="http://schemas.microsoft.com/office/mac/drawingml/2011/main" val="1"/>
            </a:ext>
          </a:extLst>
        </p:spPr>
        <p:txBody>
          <a:bodyPr wrap="square" lIns="39142" tIns="39142" rIns="39142" bIns="39142">
            <a:spAutoFit/>
          </a:bodyPr>
          <a:lstStyle/>
          <a:p>
            <a:pPr algn="ctr"/>
            <a:r>
              <a:rPr lang="en-US" sz="2400" b="1" dirty="0">
                <a:latin typeface="Open sans"/>
              </a:rPr>
              <a:t>Presented By:- Amit Kumar, AC</a:t>
            </a:r>
            <a:endParaRPr lang="en-US" sz="2400" dirty="0">
              <a:latin typeface="Open sans"/>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557" y="2812774"/>
            <a:ext cx="2743200" cy="1083364"/>
          </a:xfrm>
        </p:spPr>
        <p:txBody>
          <a:bodyPr>
            <a:noAutofit/>
          </a:bodyPr>
          <a:lstStyle/>
          <a:p>
            <a:pPr algn="ctr"/>
            <a:r>
              <a:rPr lang="en-US" sz="4000" b="1" dirty="0">
                <a:solidFill>
                  <a:srgbClr val="C00000"/>
                </a:solidFill>
                <a:latin typeface="Open sans" panose="020B0606030504020204"/>
                <a:cs typeface="Arial" panose="020B0604020202020204" pitchFamily="34" charset="0"/>
              </a:rPr>
              <a:t> VICTIM A</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15" name="Picture 2" descr="C:\Users\Vimalamani\Desktop\mayapuri vic\Image0663.jpg">
            <a:extLst>
              <a:ext uri="{FF2B5EF4-FFF2-40B4-BE49-F238E27FC236}">
                <a16:creationId xmlns:a16="http://schemas.microsoft.com/office/drawing/2014/main" id="{4CFB6118-5200-42AF-9421-096936D8CF9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78486" y="1251383"/>
            <a:ext cx="3406897" cy="4493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3" descr="C:\Users\Vimalamani\Desktop\mayapuri vic\Image0664.jpg">
            <a:extLst>
              <a:ext uri="{FF2B5EF4-FFF2-40B4-BE49-F238E27FC236}">
                <a16:creationId xmlns:a16="http://schemas.microsoft.com/office/drawing/2014/main" id="{36580F3D-749C-4AE5-8113-C02E5F4D87B0}"/>
              </a:ext>
            </a:extLst>
          </p:cNvPr>
          <p:cNvPicPr>
            <a:picLocks noGrp="1" noChangeAspect="1" noChangeArrowheads="1"/>
          </p:cNvPicPr>
          <p:nvPr>
            <p:ph idx="1"/>
          </p:nvPr>
        </p:nvPicPr>
        <p:blipFill>
          <a:blip r:embed="rId5" cstate="print">
            <a:extLst>
              <a:ext uri="{28A0092B-C50C-407E-A947-70E740481C1C}">
                <a14:useLocalDpi xmlns:a14="http://schemas.microsoft.com/office/drawing/2010/main" val="0"/>
              </a:ext>
            </a:extLst>
          </a:blip>
          <a:srcRect/>
          <a:stretch>
            <a:fillRect/>
          </a:stretch>
        </p:blipFill>
        <p:spPr>
          <a:xfrm>
            <a:off x="7464287" y="1230097"/>
            <a:ext cx="4111959" cy="4474028"/>
          </a:xfrm>
          <a:noFill/>
        </p:spPr>
      </p:pic>
    </p:spTree>
    <p:extLst>
      <p:ext uri="{BB962C8B-B14F-4D97-AF65-F5344CB8AC3E}">
        <p14:creationId xmlns:p14="http://schemas.microsoft.com/office/powerpoint/2010/main" val="28188695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947" y="3230220"/>
            <a:ext cx="2743200" cy="1083364"/>
          </a:xfrm>
        </p:spPr>
        <p:txBody>
          <a:bodyPr>
            <a:noAutofit/>
          </a:bodyPr>
          <a:lstStyle/>
          <a:p>
            <a:pPr algn="ctr"/>
            <a:r>
              <a:rPr lang="en-US" sz="4000" b="1" dirty="0">
                <a:solidFill>
                  <a:srgbClr val="C00000"/>
                </a:solidFill>
                <a:latin typeface="Open sans" panose="020B0606030504020204"/>
                <a:cs typeface="Arial" panose="020B0604020202020204" pitchFamily="34" charset="0"/>
              </a:rPr>
              <a:t> VICTIM B</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393095" y="1082473"/>
            <a:ext cx="7225747" cy="2393412"/>
          </a:xfrm>
          <a:prstGeom prst="rect">
            <a:avLst/>
          </a:prstGeom>
        </p:spPr>
        <p:txBody>
          <a:bodyPr wrap="square">
            <a:spAutoFit/>
          </a:bodyPr>
          <a:lstStyle/>
          <a:p>
            <a:pPr algn="just">
              <a:lnSpc>
                <a:spcPct val="150000"/>
              </a:lnSpc>
              <a:spcBef>
                <a:spcPts val="600"/>
              </a:spcBef>
              <a:spcAft>
                <a:spcPts val="600"/>
              </a:spcAft>
              <a:buFont typeface="Arial" panose="020B0604020202020204" pitchFamily="34" charset="0"/>
              <a:buChar char="•"/>
            </a:pPr>
            <a:r>
              <a:rPr lang="en-US" sz="2400" dirty="0">
                <a:latin typeface="Open sans" panose="020B0606030504020204"/>
              </a:rPr>
              <a:t>  A man got some Co-60 pellets of silver white color from the shop owner for checking </a:t>
            </a:r>
          </a:p>
          <a:p>
            <a:pPr algn="just">
              <a:lnSpc>
                <a:spcPct val="150000"/>
              </a:lnSpc>
              <a:spcBef>
                <a:spcPts val="600"/>
              </a:spcBef>
              <a:spcAft>
                <a:spcPts val="600"/>
              </a:spcAft>
              <a:buFont typeface="Arial" panose="020B0604020202020204" pitchFamily="34" charset="0"/>
              <a:buChar char="•"/>
            </a:pPr>
            <a:r>
              <a:rPr lang="en-US" sz="2400" dirty="0">
                <a:latin typeface="Open sans" panose="020B0606030504020204"/>
              </a:rPr>
              <a:t>  He just kept the source in wallets  for about        10 -15 days </a:t>
            </a:r>
          </a:p>
        </p:txBody>
      </p:sp>
      <p:pic>
        <p:nvPicPr>
          <p:cNvPr id="11" name="Picture 2" descr="200132251-001, Michael Denora /Photographer's Choice">
            <a:extLst>
              <a:ext uri="{FF2B5EF4-FFF2-40B4-BE49-F238E27FC236}">
                <a16:creationId xmlns:a16="http://schemas.microsoft.com/office/drawing/2014/main" id="{2924B2FF-FB05-4227-A324-DC6D6CB0EE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32"/>
          <a:stretch>
            <a:fillRect/>
          </a:stretch>
        </p:blipFill>
        <p:spPr bwMode="auto">
          <a:xfrm>
            <a:off x="5814392" y="3647660"/>
            <a:ext cx="5206448" cy="2683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51949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557" y="3200402"/>
            <a:ext cx="2743200" cy="1083364"/>
          </a:xfrm>
        </p:spPr>
        <p:txBody>
          <a:bodyPr>
            <a:noAutofit/>
          </a:bodyPr>
          <a:lstStyle/>
          <a:p>
            <a:pPr algn="ctr"/>
            <a:r>
              <a:rPr lang="en-US" sz="4000" b="1" dirty="0">
                <a:solidFill>
                  <a:srgbClr val="C00000"/>
                </a:solidFill>
                <a:latin typeface="Open sans" panose="020B0606030504020204"/>
                <a:cs typeface="Arial" panose="020B0604020202020204" pitchFamily="34" charset="0"/>
              </a:rPr>
              <a:t> VICTIM B</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15" name="Picture 2" descr="C:\Users\Vimalamani\Desktop\mayapuri vic\Image0645.jpg">
            <a:extLst>
              <a:ext uri="{FF2B5EF4-FFF2-40B4-BE49-F238E27FC236}">
                <a16:creationId xmlns:a16="http://schemas.microsoft.com/office/drawing/2014/main" id="{4B76A7B3-DEE0-4EC8-863E-6EEE741F86E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55165" y="1143795"/>
            <a:ext cx="3635828" cy="2533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3" descr="C:\Users\Vimalamani\Desktop\mayapuri vic\Image0646.jpg">
            <a:extLst>
              <a:ext uri="{FF2B5EF4-FFF2-40B4-BE49-F238E27FC236}">
                <a16:creationId xmlns:a16="http://schemas.microsoft.com/office/drawing/2014/main" id="{EC2F923D-CEB8-40F2-816A-119AA461D85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812157" y="3754247"/>
            <a:ext cx="3838396" cy="2517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C:\Users\Vimalamani\Desktop\mayapuri vic\Image0647.jpg">
            <a:extLst>
              <a:ext uri="{FF2B5EF4-FFF2-40B4-BE49-F238E27FC236}">
                <a16:creationId xmlns:a16="http://schemas.microsoft.com/office/drawing/2014/main" id="{F95B1A74-C5A8-4011-80AA-CD9606C6E25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22095" y="1147108"/>
            <a:ext cx="3798641" cy="2520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5" descr="C:\Users\Vimalamani\Desktop\mayapuri vic\Image0651.jpg">
            <a:extLst>
              <a:ext uri="{FF2B5EF4-FFF2-40B4-BE49-F238E27FC236}">
                <a16:creationId xmlns:a16="http://schemas.microsoft.com/office/drawing/2014/main" id="{1983022B-4754-42C0-92E7-282B252940A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55165" y="3726380"/>
            <a:ext cx="3644629" cy="2535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393574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947" y="3001622"/>
            <a:ext cx="2743200" cy="1083364"/>
          </a:xfrm>
        </p:spPr>
        <p:txBody>
          <a:bodyPr>
            <a:noAutofit/>
          </a:bodyPr>
          <a:lstStyle/>
          <a:p>
            <a:pPr algn="ctr"/>
            <a:r>
              <a:rPr lang="en-US" sz="4000" b="1" dirty="0">
                <a:solidFill>
                  <a:srgbClr val="C00000"/>
                </a:solidFill>
                <a:latin typeface="Open sans" panose="020B0606030504020204"/>
                <a:cs typeface="Arial" panose="020B0604020202020204" pitchFamily="34" charset="0"/>
              </a:rPr>
              <a:t> VICTIM C</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393095" y="1370705"/>
            <a:ext cx="7225747" cy="4351704"/>
          </a:xfrm>
          <a:prstGeom prst="rect">
            <a:avLst/>
          </a:prstGeom>
        </p:spPr>
        <p:txBody>
          <a:bodyPr wrap="square">
            <a:spAutoFit/>
          </a:bodyPr>
          <a:lstStyle/>
          <a:p>
            <a:pPr marL="342900" indent="-342900" algn="just">
              <a:lnSpc>
                <a:spcPct val="150000"/>
              </a:lnSpc>
              <a:spcBef>
                <a:spcPts val="600"/>
              </a:spcBef>
              <a:spcAft>
                <a:spcPts val="600"/>
              </a:spcAft>
              <a:buFont typeface="Wingdings" panose="05000000000000000000" pitchFamily="2" charset="2"/>
              <a:buChar char="§"/>
            </a:pPr>
            <a:r>
              <a:rPr lang="en-US" sz="2800" dirty="0">
                <a:latin typeface="Open sans" panose="020B0606030504020204"/>
              </a:rPr>
              <a:t>The person one who actually opened the shielding by breaking the pencil </a:t>
            </a:r>
          </a:p>
          <a:p>
            <a:pPr marL="342900" indent="-342900" algn="just">
              <a:lnSpc>
                <a:spcPct val="150000"/>
              </a:lnSpc>
              <a:spcBef>
                <a:spcPts val="600"/>
              </a:spcBef>
              <a:spcAft>
                <a:spcPts val="600"/>
              </a:spcAft>
              <a:buFont typeface="Wingdings" panose="05000000000000000000" pitchFamily="2" charset="2"/>
              <a:buChar char="§"/>
            </a:pPr>
            <a:r>
              <a:rPr lang="en-US" sz="2800" dirty="0">
                <a:latin typeface="Open sans" panose="020B0606030504020204"/>
              </a:rPr>
              <a:t>Died due to multi organ failure </a:t>
            </a:r>
          </a:p>
          <a:p>
            <a:pPr marL="342900" indent="-342900" algn="just">
              <a:lnSpc>
                <a:spcPct val="150000"/>
              </a:lnSpc>
              <a:spcBef>
                <a:spcPts val="600"/>
              </a:spcBef>
              <a:spcAft>
                <a:spcPts val="600"/>
              </a:spcAft>
              <a:buFont typeface="Wingdings" panose="05000000000000000000" pitchFamily="2" charset="2"/>
              <a:buChar char="§"/>
            </a:pPr>
            <a:r>
              <a:rPr lang="en-US" sz="2800" dirty="0">
                <a:latin typeface="Open sans" panose="020B0606030504020204"/>
              </a:rPr>
              <a:t>Dose received :- 4–6 </a:t>
            </a:r>
            <a:r>
              <a:rPr lang="en-US" sz="2800" dirty="0" err="1">
                <a:latin typeface="Open sans" panose="020B0606030504020204"/>
              </a:rPr>
              <a:t>Sv</a:t>
            </a:r>
            <a:r>
              <a:rPr lang="en-US" sz="2800" dirty="0">
                <a:latin typeface="Open sans" panose="020B0606030504020204"/>
              </a:rPr>
              <a:t> (400–600 rem) with increased intensity </a:t>
            </a:r>
          </a:p>
          <a:p>
            <a:pPr marL="342900" indent="-342900" algn="just">
              <a:lnSpc>
                <a:spcPct val="150000"/>
              </a:lnSpc>
              <a:spcBef>
                <a:spcPts val="600"/>
              </a:spcBef>
              <a:spcAft>
                <a:spcPts val="600"/>
              </a:spcAft>
              <a:buFont typeface="Wingdings" panose="05000000000000000000" pitchFamily="2" charset="2"/>
              <a:buChar char="§"/>
            </a:pPr>
            <a:r>
              <a:rPr lang="en-US" sz="2800" dirty="0">
                <a:latin typeface="Open sans" panose="020B0606030504020204"/>
              </a:rPr>
              <a:t>Mr. </a:t>
            </a:r>
            <a:r>
              <a:rPr lang="en-US" sz="2800" dirty="0" err="1">
                <a:latin typeface="Open sans" panose="020B0606030504020204"/>
              </a:rPr>
              <a:t>Rajender</a:t>
            </a:r>
            <a:r>
              <a:rPr lang="en-US" sz="2800" dirty="0">
                <a:latin typeface="Open sans" panose="020B0606030504020204"/>
              </a:rPr>
              <a:t> died due to internal bleeding</a:t>
            </a:r>
            <a:endParaRPr lang="en-US" sz="2800" u="sng" dirty="0">
              <a:latin typeface="Open sans" panose="020B0606030504020204"/>
            </a:endParaRPr>
          </a:p>
        </p:txBody>
      </p:sp>
    </p:spTree>
    <p:extLst>
      <p:ext uri="{BB962C8B-B14F-4D97-AF65-F5344CB8AC3E}">
        <p14:creationId xmlns:p14="http://schemas.microsoft.com/office/powerpoint/2010/main" val="9191360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226" y="2186608"/>
            <a:ext cx="3329609" cy="2723319"/>
          </a:xfrm>
        </p:spPr>
        <p:txBody>
          <a:bodyPr>
            <a:noAutofit/>
          </a:bodyPr>
          <a:lstStyle/>
          <a:p>
            <a:pPr algn="ctr"/>
            <a:r>
              <a:rPr lang="en-IN" sz="4000" b="1" dirty="0">
                <a:solidFill>
                  <a:srgbClr val="C00000"/>
                </a:solidFill>
                <a:latin typeface="Open sans" panose="020B0606030504020204"/>
                <a:cs typeface="Arial" panose="020B0604020202020204" pitchFamily="34" charset="0"/>
              </a:rPr>
              <a:t>ACCIDENT HANDLING –THREE PHASES </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5" name="Table 4">
            <a:extLst>
              <a:ext uri="{FF2B5EF4-FFF2-40B4-BE49-F238E27FC236}">
                <a16:creationId xmlns:a16="http://schemas.microsoft.com/office/drawing/2014/main" id="{CAB7E1FD-8CC3-45FD-8433-D084766609BE}"/>
              </a:ext>
            </a:extLst>
          </p:cNvPr>
          <p:cNvGraphicFramePr>
            <a:graphicFrameLocks noGrp="1"/>
          </p:cNvGraphicFramePr>
          <p:nvPr>
            <p:extLst>
              <p:ext uri="{D42A27DB-BD31-4B8C-83A1-F6EECF244321}">
                <p14:modId xmlns:p14="http://schemas.microsoft.com/office/powerpoint/2010/main" val="80149905"/>
              </p:ext>
            </p:extLst>
          </p:nvPr>
        </p:nvGraphicFramePr>
        <p:xfrm>
          <a:off x="4333465" y="1409104"/>
          <a:ext cx="7066721" cy="4335714"/>
        </p:xfrm>
        <a:graphic>
          <a:graphicData uri="http://schemas.openxmlformats.org/drawingml/2006/table">
            <a:tbl>
              <a:tblPr firstRow="1" bandRow="1">
                <a:tableStyleId>{2D5ABB26-0587-4C30-8999-92F81FD0307C}</a:tableStyleId>
              </a:tblPr>
              <a:tblGrid>
                <a:gridCol w="1242388">
                  <a:extLst>
                    <a:ext uri="{9D8B030D-6E8A-4147-A177-3AD203B41FA5}">
                      <a16:colId xmlns:a16="http://schemas.microsoft.com/office/drawing/2014/main" val="20000"/>
                    </a:ext>
                  </a:extLst>
                </a:gridCol>
                <a:gridCol w="2971800">
                  <a:extLst>
                    <a:ext uri="{9D8B030D-6E8A-4147-A177-3AD203B41FA5}">
                      <a16:colId xmlns:a16="http://schemas.microsoft.com/office/drawing/2014/main" val="20001"/>
                    </a:ext>
                  </a:extLst>
                </a:gridCol>
                <a:gridCol w="2852533">
                  <a:extLst>
                    <a:ext uri="{9D8B030D-6E8A-4147-A177-3AD203B41FA5}">
                      <a16:colId xmlns:a16="http://schemas.microsoft.com/office/drawing/2014/main" val="20002"/>
                    </a:ext>
                  </a:extLst>
                </a:gridCol>
              </a:tblGrid>
              <a:tr h="1135314">
                <a:tc>
                  <a:txBody>
                    <a:bodyPr/>
                    <a:lstStyle/>
                    <a:p>
                      <a:pPr defTabSz="893763">
                        <a:tabLst/>
                      </a:pPr>
                      <a:r>
                        <a:rPr lang="en-IN" sz="3200" b="1" i="0" u="none" strike="noStrike" kern="1200" baseline="0" dirty="0" err="1">
                          <a:solidFill>
                            <a:schemeClr val="tx1"/>
                          </a:solidFill>
                          <a:latin typeface="+mn-lt"/>
                          <a:ea typeface="+mn-ea"/>
                          <a:cs typeface="+mn-cs"/>
                        </a:rPr>
                        <a:t>Sr.No</a:t>
                      </a:r>
                      <a:r>
                        <a:rPr lang="en-IN" sz="3200" b="1" i="0" u="none" strike="noStrike" kern="1200" baseline="0" dirty="0">
                          <a:solidFill>
                            <a:schemeClr val="tx1"/>
                          </a:solidFill>
                          <a:latin typeface="+mn-lt"/>
                          <a:ea typeface="+mn-ea"/>
                          <a:cs typeface="+mn-cs"/>
                        </a:rPr>
                        <a:t>.</a:t>
                      </a:r>
                      <a:endParaRPr lang="en-IN" sz="3200" b="0" i="0" u="none" strike="noStrike" kern="120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3200" b="1" i="0" u="none" strike="noStrike" kern="1200" baseline="0" dirty="0">
                          <a:solidFill>
                            <a:schemeClr val="tx1"/>
                          </a:solidFill>
                          <a:latin typeface="+mn-lt"/>
                          <a:ea typeface="+mn-ea"/>
                          <a:cs typeface="+mn-cs"/>
                        </a:rPr>
                        <a:t>Phase of emergency</a:t>
                      </a:r>
                      <a:r>
                        <a:rPr lang="en-IN" sz="3200" b="0" i="0" u="none" strike="noStrike" kern="1200" baseline="0" dirty="0">
                          <a:solidFill>
                            <a:schemeClr val="tx1"/>
                          </a:solidFill>
                          <a:latin typeface="+mn-lt"/>
                          <a:ea typeface="+mn-ea"/>
                          <a:cs typeface="+mn-cs"/>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3200" b="1" i="0" u="none" strike="noStrike" kern="1200" baseline="0" dirty="0">
                          <a:solidFill>
                            <a:schemeClr val="tx1"/>
                          </a:solidFill>
                          <a:latin typeface="+mn-lt"/>
                          <a:ea typeface="+mn-ea"/>
                          <a:cs typeface="+mn-cs"/>
                        </a:rPr>
                        <a:t>Action</a:t>
                      </a:r>
                      <a:endParaRPr lang="en-IN" sz="3200" b="0" i="0" u="none" strike="noStrike" kern="120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33127">
                <a:tc>
                  <a:txBody>
                    <a:bodyPr/>
                    <a:lstStyle/>
                    <a:p>
                      <a:r>
                        <a:rPr lang="en-IN" sz="3200" b="0" i="0" u="none" strike="noStrike" kern="1200" baseline="0" dirty="0">
                          <a:solidFill>
                            <a:schemeClr val="tx1"/>
                          </a:solidFill>
                          <a:latin typeface="+mn-lt"/>
                          <a:ea typeface="+mn-ea"/>
                          <a:cs typeface="+mn-cs"/>
                        </a:rPr>
                        <a:t>1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3200" b="0" i="0" u="none" strike="noStrike" kern="1200" baseline="0" dirty="0">
                          <a:solidFill>
                            <a:schemeClr val="tx1"/>
                          </a:solidFill>
                          <a:latin typeface="+mn-lt"/>
                          <a:ea typeface="+mn-ea"/>
                          <a:cs typeface="+mn-cs"/>
                        </a:rPr>
                        <a:t>Initial phase</a:t>
                      </a:r>
                      <a:endParaRPr lang="en-IN"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3200" b="0" i="0" u="none" strike="noStrike" kern="1200" baseline="0" dirty="0">
                          <a:solidFill>
                            <a:schemeClr val="tx1"/>
                          </a:solidFill>
                          <a:latin typeface="+mn-lt"/>
                          <a:ea typeface="+mn-ea"/>
                          <a:cs typeface="+mn-cs"/>
                        </a:rPr>
                        <a:t>Emergency first response 	</a:t>
                      </a:r>
                      <a:endParaRPr lang="en-IN"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816270">
                <a:tc>
                  <a:txBody>
                    <a:bodyPr/>
                    <a:lstStyle/>
                    <a:p>
                      <a:r>
                        <a:rPr lang="en-IN" sz="3200" b="0" i="0" u="none" strike="noStrike" kern="1200" baseline="0" dirty="0">
                          <a:solidFill>
                            <a:schemeClr val="tx1"/>
                          </a:solidFill>
                          <a:latin typeface="+mn-lt"/>
                          <a:ea typeface="+mn-ea"/>
                          <a:cs typeface="+mn-cs"/>
                        </a:rPr>
                        <a:t>2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3200" b="0" i="0" u="none" strike="noStrike" kern="1200" baseline="0" dirty="0">
                          <a:solidFill>
                            <a:schemeClr val="tx1"/>
                          </a:solidFill>
                          <a:latin typeface="+mn-lt"/>
                          <a:ea typeface="+mn-ea"/>
                          <a:cs typeface="+mn-cs"/>
                        </a:rPr>
                        <a:t>Accident control phase </a:t>
                      </a:r>
                      <a:endParaRPr lang="en-IN"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3200" b="0" i="0" u="none" strike="noStrike" kern="1200" baseline="0" dirty="0">
                          <a:solidFill>
                            <a:schemeClr val="tx1"/>
                          </a:solidFill>
                          <a:latin typeface="+mn-lt"/>
                          <a:ea typeface="+mn-ea"/>
                          <a:cs typeface="+mn-cs"/>
                        </a:rPr>
                        <a:t>Radiation protection </a:t>
                      </a:r>
                      <a:endParaRPr lang="en-IN"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903343">
                <a:tc>
                  <a:txBody>
                    <a:bodyPr/>
                    <a:lstStyle/>
                    <a:p>
                      <a:r>
                        <a:rPr lang="en-IN" sz="3200" b="0" i="0" u="none" strike="noStrike" kern="1200" baseline="0" dirty="0">
                          <a:solidFill>
                            <a:schemeClr val="tx1"/>
                          </a:solidFill>
                          <a:latin typeface="+mn-lt"/>
                          <a:ea typeface="+mn-ea"/>
                          <a:cs typeface="+mn-cs"/>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3200" b="0" i="0" u="none" strike="noStrike" kern="1200" baseline="0" dirty="0">
                          <a:solidFill>
                            <a:schemeClr val="tx1"/>
                          </a:solidFill>
                          <a:latin typeface="+mn-lt"/>
                          <a:ea typeface="+mn-ea"/>
                          <a:cs typeface="+mn-cs"/>
                        </a:rPr>
                        <a:t>Post-emergency phase</a:t>
                      </a:r>
                      <a:endParaRPr lang="en-IN"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3200" b="0" i="0" u="none" strike="noStrike" kern="1200" baseline="0" dirty="0">
                          <a:solidFill>
                            <a:schemeClr val="tx1"/>
                          </a:solidFill>
                          <a:latin typeface="+mn-lt"/>
                          <a:ea typeface="+mn-ea"/>
                          <a:cs typeface="+mn-cs"/>
                        </a:rPr>
                        <a:t>Clean-up</a:t>
                      </a:r>
                      <a:endParaRPr lang="en-IN"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436589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947" y="3001622"/>
            <a:ext cx="2743200" cy="1083364"/>
          </a:xfrm>
        </p:spPr>
        <p:txBody>
          <a:bodyPr>
            <a:noAutofit/>
          </a:bodyPr>
          <a:lstStyle/>
          <a:p>
            <a:pPr algn="ctr"/>
            <a:r>
              <a:rPr lang="en-US" sz="4000" b="1" dirty="0">
                <a:solidFill>
                  <a:srgbClr val="C00000"/>
                </a:solidFill>
                <a:latin typeface="Open sans" panose="020B0606030504020204"/>
                <a:cs typeface="Arial" panose="020B0604020202020204" pitchFamily="34" charset="0"/>
              </a:rPr>
              <a:t> INITIAL PHASE</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3806687" y="1152044"/>
            <a:ext cx="7812155" cy="5262979"/>
          </a:xfrm>
          <a:prstGeom prst="rect">
            <a:avLst/>
          </a:prstGeom>
        </p:spPr>
        <p:txBody>
          <a:bodyPr wrap="square">
            <a:spAutoFit/>
          </a:bodyPr>
          <a:lstStyle/>
          <a:p>
            <a:pPr algn="just"/>
            <a:r>
              <a:rPr lang="en-IN" sz="2400" b="1" dirty="0">
                <a:latin typeface="Open sans" panose="020B0606030504020204"/>
              </a:rPr>
              <a:t>April 7, 2010 (Afternoon)- </a:t>
            </a:r>
            <a:r>
              <a:rPr lang="en-IN" sz="2400" dirty="0">
                <a:latin typeface="Open sans" panose="020B0606030504020204"/>
              </a:rPr>
              <a:t>Message received by the AERB, from a reputed hospital located in New Delhi, stating that one person, aged 32 years, owner of a metal scrap shop in </a:t>
            </a:r>
            <a:r>
              <a:rPr lang="en-IN" sz="2400" dirty="0" err="1">
                <a:latin typeface="Open sans" panose="020B0606030504020204"/>
              </a:rPr>
              <a:t>Mayapuri</a:t>
            </a:r>
            <a:r>
              <a:rPr lang="en-IN" sz="2400" dirty="0">
                <a:latin typeface="Open sans" panose="020B0606030504020204"/>
              </a:rPr>
              <a:t> Industrial Area, New Delhi had been admitted on April 4, 2010. The message also stated that the patient had symptoms indicative of suspected exposure of radiation and requested advice on further course of action. </a:t>
            </a:r>
          </a:p>
          <a:p>
            <a:pPr algn="just"/>
            <a:r>
              <a:rPr lang="en-IN" sz="2400" dirty="0">
                <a:latin typeface="Open sans" panose="020B0606030504020204"/>
              </a:rPr>
              <a:t>Advised on proper medical management of the radiation victims based on the symptoms, bio-dosimetry and follow-up. </a:t>
            </a:r>
          </a:p>
          <a:p>
            <a:pPr algn="just"/>
            <a:r>
              <a:rPr lang="en-IN" sz="2400" dirty="0">
                <a:latin typeface="Open sans" panose="020B0606030504020204"/>
              </a:rPr>
              <a:t>Officers from AERB visited the place immediately with radiation detection equipment and monitored the radiation levels at various locations (scrap shops) </a:t>
            </a:r>
          </a:p>
        </p:txBody>
      </p:sp>
    </p:spTree>
    <p:extLst>
      <p:ext uri="{BB962C8B-B14F-4D97-AF65-F5344CB8AC3E}">
        <p14:creationId xmlns:p14="http://schemas.microsoft.com/office/powerpoint/2010/main" val="35609187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226" y="2186608"/>
            <a:ext cx="3329609" cy="2723319"/>
          </a:xfrm>
        </p:spPr>
        <p:txBody>
          <a:bodyPr>
            <a:noAutofit/>
          </a:bodyPr>
          <a:lstStyle/>
          <a:p>
            <a:pPr algn="ctr"/>
            <a:r>
              <a:rPr lang="en-IN" sz="4000" b="1" dirty="0">
                <a:solidFill>
                  <a:srgbClr val="C00000"/>
                </a:solidFill>
                <a:latin typeface="Open sans" panose="020B0606030504020204"/>
                <a:cs typeface="Arial" panose="020B0604020202020204" pitchFamily="34" charset="0"/>
              </a:rPr>
              <a:t>RADIATION LEVEL OBSERVED </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6" name="Content Placeholder 3">
            <a:extLst>
              <a:ext uri="{FF2B5EF4-FFF2-40B4-BE49-F238E27FC236}">
                <a16:creationId xmlns:a16="http://schemas.microsoft.com/office/drawing/2014/main" id="{CFC60472-BE1F-4466-9A56-707ADD0ED1FC}"/>
              </a:ext>
            </a:extLst>
          </p:cNvPr>
          <p:cNvGraphicFramePr>
            <a:graphicFrameLocks noGrp="1"/>
          </p:cNvGraphicFramePr>
          <p:nvPr>
            <p:ph idx="1"/>
            <p:extLst>
              <p:ext uri="{D42A27DB-BD31-4B8C-83A1-F6EECF244321}">
                <p14:modId xmlns:p14="http://schemas.microsoft.com/office/powerpoint/2010/main" val="4202975796"/>
              </p:ext>
            </p:extLst>
          </p:nvPr>
        </p:nvGraphicFramePr>
        <p:xfrm>
          <a:off x="4234069" y="1189078"/>
          <a:ext cx="7494107" cy="5151120"/>
        </p:xfrm>
        <a:graphic>
          <a:graphicData uri="http://schemas.openxmlformats.org/drawingml/2006/table">
            <a:tbl>
              <a:tblPr firstRow="1" bandRow="1">
                <a:tableStyleId>{2D5ABB26-0587-4C30-8999-92F81FD0307C}</a:tableStyleId>
              </a:tblPr>
              <a:tblGrid>
                <a:gridCol w="4611757">
                  <a:extLst>
                    <a:ext uri="{9D8B030D-6E8A-4147-A177-3AD203B41FA5}">
                      <a16:colId xmlns:a16="http://schemas.microsoft.com/office/drawing/2014/main" val="20000"/>
                    </a:ext>
                  </a:extLst>
                </a:gridCol>
                <a:gridCol w="2882350">
                  <a:extLst>
                    <a:ext uri="{9D8B030D-6E8A-4147-A177-3AD203B41FA5}">
                      <a16:colId xmlns:a16="http://schemas.microsoft.com/office/drawing/2014/main" val="20001"/>
                    </a:ext>
                  </a:extLst>
                </a:gridCol>
              </a:tblGrid>
              <a:tr h="870308">
                <a:tc>
                  <a:txBody>
                    <a:bodyPr/>
                    <a:lstStyle/>
                    <a:p>
                      <a:pPr algn="ctr"/>
                      <a:r>
                        <a:rPr lang="en-IN" sz="2800" b="1" dirty="0">
                          <a:solidFill>
                            <a:sysClr val="windowText" lastClr="000000"/>
                          </a:solidFill>
                        </a:rPr>
                        <a:t>Location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800" b="1" i="0" u="none" strike="noStrike" kern="1200" baseline="0" dirty="0">
                          <a:solidFill>
                            <a:schemeClr val="tx1"/>
                          </a:solidFill>
                          <a:latin typeface="+mn-lt"/>
                          <a:ea typeface="+mn-ea"/>
                          <a:cs typeface="+mn-cs"/>
                        </a:rPr>
                        <a:t>Radiation level (mSv/h) </a:t>
                      </a:r>
                      <a:r>
                        <a:rPr lang="en-IN" sz="2800" b="0" i="0" u="none" strike="noStrike" kern="1200" baseline="0" dirty="0">
                          <a:solidFill>
                            <a:schemeClr val="tx1"/>
                          </a:solidFill>
                          <a:latin typeface="+mn-lt"/>
                          <a:ea typeface="+mn-ea"/>
                          <a:cs typeface="+mn-cs"/>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870308">
                <a:tc>
                  <a:txBody>
                    <a:bodyPr/>
                    <a:lstStyle/>
                    <a:p>
                      <a:r>
                        <a:rPr lang="en-IN" sz="2800" b="0" i="0" u="none" strike="noStrike" kern="1200" baseline="0" dirty="0">
                          <a:solidFill>
                            <a:schemeClr val="tx1"/>
                          </a:solidFill>
                          <a:latin typeface="+mn-lt"/>
                          <a:ea typeface="+mn-ea"/>
                          <a:cs typeface="+mn-cs"/>
                        </a:rPr>
                        <a:t>On the entrance of identified scrap shop </a:t>
                      </a:r>
                      <a:endParaRPr lang="en-IN"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800" b="0" i="0" u="none" strike="noStrike" kern="1200" baseline="0" dirty="0">
                          <a:solidFill>
                            <a:schemeClr val="tx1"/>
                          </a:solidFill>
                          <a:latin typeface="+mn-lt"/>
                          <a:ea typeface="+mn-ea"/>
                          <a:cs typeface="+mn-cs"/>
                        </a:rPr>
                        <a:t>10 - 15 </a:t>
                      </a:r>
                      <a:endParaRPr lang="en-IN"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75035">
                <a:tc>
                  <a:txBody>
                    <a:bodyPr/>
                    <a:lstStyle/>
                    <a:p>
                      <a:r>
                        <a:rPr lang="en-IN" sz="2800" b="0" i="0" u="none" strike="noStrike" kern="1200" baseline="0" dirty="0">
                          <a:solidFill>
                            <a:schemeClr val="tx1"/>
                          </a:solidFill>
                          <a:latin typeface="+mn-lt"/>
                          <a:ea typeface="+mn-ea"/>
                          <a:cs typeface="+mn-cs"/>
                        </a:rPr>
                        <a:t>Inside a shop adjacent to identified scrap shop </a:t>
                      </a:r>
                      <a:endParaRPr lang="en-IN"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800" b="0" i="0" u="none" strike="noStrike" kern="1200" baseline="0" dirty="0">
                          <a:solidFill>
                            <a:schemeClr val="tx1"/>
                          </a:solidFill>
                          <a:latin typeface="+mn-lt"/>
                          <a:ea typeface="+mn-ea"/>
                          <a:cs typeface="+mn-cs"/>
                        </a:rPr>
                        <a:t>   0.25 - 0.45	</a:t>
                      </a:r>
                    </a:p>
                    <a:p>
                      <a:endParaRPr lang="en-IN"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870308">
                <a:tc>
                  <a:txBody>
                    <a:bodyPr/>
                    <a:lstStyle/>
                    <a:p>
                      <a:r>
                        <a:rPr lang="en-IN" sz="2800" b="0" i="0" u="none" strike="noStrike" kern="1200" baseline="0" dirty="0">
                          <a:solidFill>
                            <a:schemeClr val="tx1"/>
                          </a:solidFill>
                          <a:latin typeface="+mn-lt"/>
                          <a:ea typeface="+mn-ea"/>
                          <a:cs typeface="+mn-cs"/>
                        </a:rPr>
                        <a:t>Inside a shop located rear side of identified shop </a:t>
                      </a:r>
                      <a:endParaRPr lang="en-IN"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800" b="0" i="0" u="none" strike="noStrike" kern="1200" baseline="0" dirty="0">
                          <a:solidFill>
                            <a:schemeClr val="tx1"/>
                          </a:solidFill>
                          <a:latin typeface="+mn-lt"/>
                          <a:ea typeface="+mn-ea"/>
                          <a:cs typeface="+mn-cs"/>
                        </a:rPr>
                        <a:t>20 </a:t>
                      </a:r>
                      <a:endParaRPr lang="en-IN"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263350">
                <a:tc>
                  <a:txBody>
                    <a:bodyPr/>
                    <a:lstStyle/>
                    <a:p>
                      <a:r>
                        <a:rPr lang="en-IN" sz="2800" b="0" i="0" u="none" strike="noStrike" kern="1200" baseline="0" dirty="0">
                          <a:solidFill>
                            <a:schemeClr val="tx1"/>
                          </a:solidFill>
                          <a:latin typeface="+mn-lt"/>
                          <a:ea typeface="+mn-ea"/>
                          <a:cs typeface="+mn-cs"/>
                        </a:rPr>
                        <a:t>Inside of another scrap shop located about 300 m from identified shop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800" b="0" i="0" u="none" strike="noStrike" kern="1200" baseline="0" dirty="0">
                          <a:solidFill>
                            <a:schemeClr val="tx1"/>
                          </a:solidFill>
                          <a:latin typeface="+mn-lt"/>
                          <a:ea typeface="+mn-ea"/>
                          <a:cs typeface="+mn-cs"/>
                        </a:rPr>
                        <a:t>15-45</a:t>
                      </a:r>
                      <a:endParaRPr lang="en-IN" sz="28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388174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947" y="2554364"/>
            <a:ext cx="2743200" cy="1928188"/>
          </a:xfrm>
        </p:spPr>
        <p:txBody>
          <a:bodyPr>
            <a:noAutofit/>
          </a:bodyPr>
          <a:lstStyle/>
          <a:p>
            <a:pPr algn="ctr"/>
            <a:r>
              <a:rPr lang="en-US" sz="4000" b="1" dirty="0">
                <a:solidFill>
                  <a:srgbClr val="C00000"/>
                </a:solidFill>
                <a:latin typeface="Open sans" panose="020B0606030504020204"/>
                <a:cs typeface="Arial" panose="020B0604020202020204" pitchFamily="34" charset="0"/>
              </a:rPr>
              <a:t>ACCIDENT CONTROL PHASE</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164496" y="1152044"/>
            <a:ext cx="7454346" cy="5262979"/>
          </a:xfrm>
          <a:prstGeom prst="rect">
            <a:avLst/>
          </a:prstGeom>
        </p:spPr>
        <p:txBody>
          <a:bodyPr wrap="square">
            <a:spAutoFit/>
          </a:bodyPr>
          <a:lstStyle/>
          <a:p>
            <a:pPr algn="just"/>
            <a:r>
              <a:rPr lang="en-IN" sz="2400" b="1" dirty="0">
                <a:latin typeface="Open sans" panose="020B0606030504020204"/>
              </a:rPr>
              <a:t>April 8, 2010 – </a:t>
            </a:r>
          </a:p>
          <a:p>
            <a:pPr algn="just"/>
            <a:r>
              <a:rPr lang="en-IN" sz="2400" dirty="0">
                <a:latin typeface="Open sans" panose="020B0606030504020204"/>
              </a:rPr>
              <a:t>On site planning for Emergency handling as various agencies involved </a:t>
            </a:r>
          </a:p>
          <a:p>
            <a:pPr algn="just"/>
            <a:r>
              <a:rPr lang="en-IN" sz="2400" dirty="0">
                <a:latin typeface="Open sans" panose="020B0606030504020204"/>
              </a:rPr>
              <a:t>Suitable radiation monitoring instruments ( </a:t>
            </a:r>
            <a:r>
              <a:rPr lang="en-IN" sz="2400" dirty="0" err="1">
                <a:latin typeface="Open sans" panose="020B0606030504020204"/>
              </a:rPr>
              <a:t>Teletector</a:t>
            </a:r>
            <a:r>
              <a:rPr lang="en-IN" sz="2400" dirty="0">
                <a:latin typeface="Open sans" panose="020B0606030504020204"/>
              </a:rPr>
              <a:t>, radiation survey monitors, Isotope identifier, etc.) </a:t>
            </a:r>
          </a:p>
          <a:p>
            <a:pPr algn="just"/>
            <a:r>
              <a:rPr lang="en-IN" sz="2400" dirty="0">
                <a:latin typeface="Open sans" panose="020B0606030504020204"/>
              </a:rPr>
              <a:t>Personnel dosimeters </a:t>
            </a:r>
          </a:p>
          <a:p>
            <a:pPr algn="just"/>
            <a:r>
              <a:rPr lang="en-IN" sz="2400" dirty="0">
                <a:latin typeface="Open sans" panose="020B0606030504020204"/>
              </a:rPr>
              <a:t>Personnel Protective </a:t>
            </a:r>
            <a:r>
              <a:rPr lang="en-IN" sz="2400" dirty="0" err="1">
                <a:latin typeface="Open sans" panose="020B0606030504020204"/>
              </a:rPr>
              <a:t>Equipments</a:t>
            </a:r>
            <a:r>
              <a:rPr lang="en-IN" sz="2400" dirty="0">
                <a:latin typeface="Open sans" panose="020B0606030504020204"/>
              </a:rPr>
              <a:t>, Decontamination kits, First Aid Box, etc. </a:t>
            </a:r>
          </a:p>
          <a:p>
            <a:pPr algn="just"/>
            <a:r>
              <a:rPr lang="en-IN" sz="2400" dirty="0">
                <a:latin typeface="Open sans" panose="020B0606030504020204"/>
              </a:rPr>
              <a:t>Source handling </a:t>
            </a:r>
            <a:r>
              <a:rPr lang="en-IN" sz="2400" dirty="0" err="1">
                <a:latin typeface="Open sans" panose="020B0606030504020204"/>
              </a:rPr>
              <a:t>equipments</a:t>
            </a:r>
            <a:r>
              <a:rPr lang="en-IN" sz="2400" dirty="0">
                <a:latin typeface="Open sans" panose="020B0606030504020204"/>
              </a:rPr>
              <a:t>, Source container (shielded flask), etc. </a:t>
            </a:r>
          </a:p>
          <a:p>
            <a:pPr algn="just"/>
            <a:r>
              <a:rPr lang="en-IN" sz="2400" dirty="0">
                <a:latin typeface="Open sans" panose="020B0606030504020204"/>
              </a:rPr>
              <a:t>Identification of area </a:t>
            </a:r>
          </a:p>
          <a:p>
            <a:pPr algn="just"/>
            <a:r>
              <a:rPr lang="en-IN" sz="2400" dirty="0">
                <a:latin typeface="Open sans" panose="020B0606030504020204"/>
              </a:rPr>
              <a:t>Identification of source location (close proximity) </a:t>
            </a:r>
          </a:p>
          <a:p>
            <a:pPr algn="just"/>
            <a:r>
              <a:rPr lang="en-IN" sz="2400" dirty="0">
                <a:latin typeface="Open sans" panose="020B0606030504020204"/>
              </a:rPr>
              <a:t>Cordoning off area </a:t>
            </a:r>
          </a:p>
          <a:p>
            <a:pPr algn="just"/>
            <a:r>
              <a:rPr lang="en-IN" sz="2400" dirty="0">
                <a:latin typeface="Open sans" panose="020B0606030504020204"/>
              </a:rPr>
              <a:t>Verification of radioisotope identified (Co-60) </a:t>
            </a:r>
          </a:p>
        </p:txBody>
      </p:sp>
    </p:spTree>
    <p:extLst>
      <p:ext uri="{BB962C8B-B14F-4D97-AF65-F5344CB8AC3E}">
        <p14:creationId xmlns:p14="http://schemas.microsoft.com/office/powerpoint/2010/main" val="25559020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947" y="2554364"/>
            <a:ext cx="2743200" cy="1928188"/>
          </a:xfrm>
        </p:spPr>
        <p:txBody>
          <a:bodyPr>
            <a:noAutofit/>
          </a:bodyPr>
          <a:lstStyle/>
          <a:p>
            <a:pPr algn="ctr"/>
            <a:r>
              <a:rPr lang="en-US" sz="4000" b="1" dirty="0">
                <a:solidFill>
                  <a:srgbClr val="C00000"/>
                </a:solidFill>
                <a:latin typeface="Open sans" panose="020B0606030504020204"/>
                <a:cs typeface="Arial" panose="020B0604020202020204" pitchFamily="34" charset="0"/>
              </a:rPr>
              <a:t>ACCIDENT CONTROL PHASE-I</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164496" y="1152044"/>
            <a:ext cx="7454346" cy="4893647"/>
          </a:xfrm>
          <a:prstGeom prst="rect">
            <a:avLst/>
          </a:prstGeom>
        </p:spPr>
        <p:txBody>
          <a:bodyPr wrap="square">
            <a:spAutoFit/>
          </a:bodyPr>
          <a:lstStyle/>
          <a:p>
            <a:r>
              <a:rPr lang="en-US" sz="2600" dirty="0">
                <a:latin typeface="Open sans" panose="020B0606030504020204"/>
              </a:rPr>
              <a:t>Source recovery Operation (Phase –I, April 8-9, 2010) </a:t>
            </a:r>
          </a:p>
          <a:p>
            <a:r>
              <a:rPr lang="en-US" sz="2600" dirty="0">
                <a:latin typeface="Open sans" panose="020B0606030504020204"/>
              </a:rPr>
              <a:t>Radioactive sources recovered-                                   	- 4 pencils sources, </a:t>
            </a:r>
          </a:p>
          <a:p>
            <a:r>
              <a:rPr lang="en-US" sz="2600" dirty="0">
                <a:latin typeface="Open sans" panose="020B0606030504020204"/>
              </a:rPr>
              <a:t>	-3 gunny bags and </a:t>
            </a:r>
          </a:p>
          <a:p>
            <a:r>
              <a:rPr lang="en-US" sz="2600" dirty="0">
                <a:latin typeface="Open sans" panose="020B0606030504020204"/>
              </a:rPr>
              <a:t>	-one drum containing radioactive scrap </a:t>
            </a:r>
          </a:p>
          <a:p>
            <a:r>
              <a:rPr lang="en-US" sz="2600" dirty="0">
                <a:latin typeface="Open sans" panose="020B0606030504020204"/>
              </a:rPr>
              <a:t>This operation started at night of April 8, 2010 and continued till the afternoon of April 9, 2010 </a:t>
            </a:r>
          </a:p>
          <a:p>
            <a:pPr algn="just"/>
            <a:r>
              <a:rPr lang="en-US" sz="2600" dirty="0">
                <a:latin typeface="Open sans" panose="020B0606030504020204"/>
              </a:rPr>
              <a:t>All these recovered radioactive material was transported to the nearest </a:t>
            </a:r>
            <a:r>
              <a:rPr lang="en-US" sz="2600" dirty="0" err="1">
                <a:latin typeface="Open sans" panose="020B0606030504020204"/>
              </a:rPr>
              <a:t>authorised</a:t>
            </a:r>
            <a:r>
              <a:rPr lang="en-US" sz="2600" dirty="0">
                <a:latin typeface="Open sans" panose="020B0606030504020204"/>
              </a:rPr>
              <a:t> waste disposal agency for safe storage and further investigation. </a:t>
            </a:r>
            <a:endParaRPr lang="en-IN" sz="2600" dirty="0">
              <a:latin typeface="Open sans" panose="020B0606030504020204"/>
            </a:endParaRPr>
          </a:p>
        </p:txBody>
      </p:sp>
    </p:spTree>
    <p:extLst>
      <p:ext uri="{BB962C8B-B14F-4D97-AF65-F5344CB8AC3E}">
        <p14:creationId xmlns:p14="http://schemas.microsoft.com/office/powerpoint/2010/main" val="4089351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918" y="2097166"/>
            <a:ext cx="3329609" cy="2733253"/>
          </a:xfrm>
        </p:spPr>
        <p:txBody>
          <a:bodyPr>
            <a:noAutofit/>
          </a:bodyPr>
          <a:lstStyle/>
          <a:p>
            <a:pPr algn="ctr"/>
            <a:r>
              <a:rPr lang="en-US" sz="4000" b="1" dirty="0">
                <a:solidFill>
                  <a:srgbClr val="C00000"/>
                </a:solidFill>
                <a:latin typeface="Arial" panose="020B0604020202020204" pitchFamily="34" charset="0"/>
                <a:cs typeface="Arial" panose="020B0604020202020204" pitchFamily="34" charset="0"/>
              </a:rPr>
              <a:t>SOURCE SEARCH OPERATION</a:t>
            </a:r>
            <a:br>
              <a:rPr lang="en-US" sz="4000" b="1" dirty="0">
                <a:solidFill>
                  <a:srgbClr val="C00000"/>
                </a:solidFill>
                <a:latin typeface="Arial" panose="020B0604020202020204" pitchFamily="34" charset="0"/>
                <a:cs typeface="Arial" panose="020B0604020202020204" pitchFamily="34" charset="0"/>
              </a:rPr>
            </a:br>
            <a:r>
              <a:rPr lang="en-US" sz="4000" b="1" dirty="0">
                <a:solidFill>
                  <a:srgbClr val="C00000"/>
                </a:solidFill>
                <a:latin typeface="Open sans" panose="020B0606030504020204"/>
                <a:cs typeface="Arial" panose="020B0604020202020204" pitchFamily="34" charset="0"/>
              </a:rPr>
              <a:t>April 9,2010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6" name="Content Placeholder 3">
            <a:extLst>
              <a:ext uri="{FF2B5EF4-FFF2-40B4-BE49-F238E27FC236}">
                <a16:creationId xmlns:a16="http://schemas.microsoft.com/office/drawing/2014/main" id="{099B0E37-50DA-4A34-BA0A-1B5D7411438A}"/>
              </a:ext>
            </a:extLst>
          </p:cNvPr>
          <p:cNvPicPr>
            <a:picLocks noGrp="1" noChangeAspect="1"/>
          </p:cNvPicPr>
          <p:nvPr>
            <p:ph idx="1"/>
          </p:nvPr>
        </p:nvPicPr>
        <p:blipFill>
          <a:blip r:embed="rId4"/>
          <a:stretch>
            <a:fillRect/>
          </a:stretch>
        </p:blipFill>
        <p:spPr>
          <a:xfrm>
            <a:off x="4532243" y="1271828"/>
            <a:ext cx="7037846" cy="4940127"/>
          </a:xfrm>
          <a:prstGeom prst="rect">
            <a:avLst/>
          </a:prstGeom>
        </p:spPr>
      </p:pic>
    </p:spTree>
    <p:extLst>
      <p:ext uri="{BB962C8B-B14F-4D97-AF65-F5344CB8AC3E}">
        <p14:creationId xmlns:p14="http://schemas.microsoft.com/office/powerpoint/2010/main" val="36273315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7A03868-B964-F5F5-E332-CD9CD99F1F29}"/>
              </a:ext>
            </a:extLst>
          </p:cNvPr>
          <p:cNvSpPr txBox="1"/>
          <p:nvPr/>
        </p:nvSpPr>
        <p:spPr>
          <a:xfrm>
            <a:off x="5180543" y="1136650"/>
            <a:ext cx="5613348" cy="4819076"/>
          </a:xfrm>
          <a:prstGeom prst="rect">
            <a:avLst/>
          </a:prstGeom>
          <a:solidFill>
            <a:srgbClr val="FFFFFF"/>
          </a:solidFill>
        </p:spPr>
        <p:txBody>
          <a:bodyPr wrap="square">
            <a:spAutoFit/>
          </a:bodyPr>
          <a:lstStyle/>
          <a:p>
            <a:pPr indent="447675">
              <a:lnSpc>
                <a:spcPct val="150000"/>
              </a:lnSpc>
              <a:buFont typeface="Wingdings" panose="05000000000000000000" pitchFamily="2" charset="2"/>
              <a:buChar char="Ø"/>
            </a:pPr>
            <a:r>
              <a:rPr lang="en-IN" sz="2600" dirty="0">
                <a:latin typeface="Open sans" panose="020B0606030504020204"/>
              </a:rPr>
              <a:t>About </a:t>
            </a:r>
            <a:r>
              <a:rPr lang="en-IN" sz="2600" dirty="0" err="1">
                <a:latin typeface="Open sans" panose="020B0606030504020204"/>
              </a:rPr>
              <a:t>Mayapuri</a:t>
            </a:r>
            <a:r>
              <a:rPr lang="en-IN" sz="2600" dirty="0">
                <a:latin typeface="Open sans" panose="020B0606030504020204"/>
              </a:rPr>
              <a:t>, New Delhi</a:t>
            </a:r>
          </a:p>
          <a:p>
            <a:pPr indent="447675">
              <a:lnSpc>
                <a:spcPct val="150000"/>
              </a:lnSpc>
              <a:buFont typeface="Wingdings" panose="05000000000000000000" pitchFamily="2" charset="2"/>
              <a:buChar char="Ø"/>
            </a:pPr>
            <a:r>
              <a:rPr lang="en-IN" sz="2600" dirty="0">
                <a:latin typeface="Open sans" panose="020B0606030504020204"/>
              </a:rPr>
              <a:t>Introduction to </a:t>
            </a:r>
            <a:r>
              <a:rPr lang="en-IN" sz="2600" dirty="0" err="1">
                <a:latin typeface="Open sans" panose="020B0606030504020204"/>
              </a:rPr>
              <a:t>Mayapuri</a:t>
            </a:r>
            <a:r>
              <a:rPr lang="en-IN" sz="2600" dirty="0">
                <a:latin typeface="Open sans" panose="020B0606030504020204"/>
              </a:rPr>
              <a:t> radiological accident</a:t>
            </a:r>
          </a:p>
          <a:p>
            <a:pPr indent="447675">
              <a:lnSpc>
                <a:spcPct val="150000"/>
              </a:lnSpc>
              <a:buFont typeface="Wingdings" panose="05000000000000000000" pitchFamily="2" charset="2"/>
              <a:buChar char="Ø"/>
            </a:pPr>
            <a:r>
              <a:rPr lang="en-IN" sz="2600" dirty="0">
                <a:latin typeface="Open sans" panose="020B0606030504020204"/>
              </a:rPr>
              <a:t>Chronology and victim</a:t>
            </a:r>
          </a:p>
          <a:p>
            <a:pPr indent="447675">
              <a:lnSpc>
                <a:spcPct val="150000"/>
              </a:lnSpc>
              <a:buFont typeface="Wingdings" panose="05000000000000000000" pitchFamily="2" charset="2"/>
              <a:buChar char="Ø"/>
            </a:pPr>
            <a:r>
              <a:rPr lang="en-IN" sz="2600" dirty="0">
                <a:latin typeface="Open sans" panose="020B0606030504020204"/>
              </a:rPr>
              <a:t>Phases of handling the accident </a:t>
            </a:r>
          </a:p>
          <a:p>
            <a:pPr indent="447675">
              <a:lnSpc>
                <a:spcPct val="150000"/>
              </a:lnSpc>
              <a:buFont typeface="Wingdings" panose="05000000000000000000" pitchFamily="2" charset="2"/>
              <a:buChar char="Ø"/>
            </a:pPr>
            <a:r>
              <a:rPr lang="en-IN" sz="2600" dirty="0">
                <a:latin typeface="Open sans" panose="020B0606030504020204"/>
              </a:rPr>
              <a:t>Green peace report</a:t>
            </a:r>
          </a:p>
          <a:p>
            <a:pPr indent="447675">
              <a:lnSpc>
                <a:spcPct val="150000"/>
              </a:lnSpc>
              <a:buFont typeface="Wingdings" panose="05000000000000000000" pitchFamily="2" charset="2"/>
              <a:buChar char="Ø"/>
            </a:pPr>
            <a:r>
              <a:rPr lang="en-IN" sz="2600" dirty="0">
                <a:latin typeface="Open sans" panose="020B0606030504020204"/>
              </a:rPr>
              <a:t>Factors of accident</a:t>
            </a:r>
          </a:p>
          <a:p>
            <a:pPr indent="447675">
              <a:lnSpc>
                <a:spcPct val="150000"/>
              </a:lnSpc>
              <a:buFont typeface="Wingdings" panose="05000000000000000000" pitchFamily="2" charset="2"/>
              <a:buChar char="Ø"/>
            </a:pPr>
            <a:r>
              <a:rPr lang="en-IN" sz="2600" dirty="0">
                <a:latin typeface="Open sans" panose="020B0606030504020204"/>
              </a:rPr>
              <a:t>Radiation safety recommendation</a:t>
            </a:r>
          </a:p>
        </p:txBody>
      </p:sp>
      <p:pic>
        <p:nvPicPr>
          <p:cNvPr id="5" name="object 4">
            <a:extLst>
              <a:ext uri="{FF2B5EF4-FFF2-40B4-BE49-F238E27FC236}">
                <a16:creationId xmlns:a16="http://schemas.microsoft.com/office/drawing/2014/main" id="{856FA25A-709E-4DA5-B21D-9EF18B52D890}"/>
              </a:ext>
            </a:extLst>
          </p:cNvPr>
          <p:cNvPicPr/>
          <p:nvPr/>
        </p:nvPicPr>
        <p:blipFill rotWithShape="1">
          <a:blip r:embed="rId3" cstate="print"/>
          <a:srcRect r="50"/>
          <a:stretch/>
        </p:blipFill>
        <p:spPr>
          <a:xfrm>
            <a:off x="10741032" y="27603"/>
            <a:ext cx="1436668" cy="1088879"/>
          </a:xfrm>
          <a:prstGeom prst="rect">
            <a:avLst/>
          </a:prstGeom>
        </p:spPr>
      </p:pic>
      <p:pic>
        <p:nvPicPr>
          <p:cNvPr id="6" name="Picture 5">
            <a:extLst>
              <a:ext uri="{FF2B5EF4-FFF2-40B4-BE49-F238E27FC236}">
                <a16:creationId xmlns:a16="http://schemas.microsoft.com/office/drawing/2014/main" id="{0F9162AC-4122-42F8-A2CD-26656E7AB2D2}"/>
              </a:ext>
            </a:extLst>
          </p:cNvPr>
          <p:cNvPicPr>
            <a:picLocks noChangeAspect="1"/>
          </p:cNvPicPr>
          <p:nvPr/>
        </p:nvPicPr>
        <p:blipFill>
          <a:blip r:embed="rId4"/>
          <a:stretch>
            <a:fillRect/>
          </a:stretch>
        </p:blipFill>
        <p:spPr>
          <a:xfrm>
            <a:off x="234651" y="117884"/>
            <a:ext cx="1384533" cy="941482"/>
          </a:xfrm>
          <a:prstGeom prst="rect">
            <a:avLst/>
          </a:prstGeom>
        </p:spPr>
      </p:pic>
      <p:sp>
        <p:nvSpPr>
          <p:cNvPr id="7" name="Title 1">
            <a:extLst>
              <a:ext uri="{FF2B5EF4-FFF2-40B4-BE49-F238E27FC236}">
                <a16:creationId xmlns:a16="http://schemas.microsoft.com/office/drawing/2014/main" id="{9291C649-BA7D-4089-9CD6-242816EA1A31}"/>
              </a:ext>
            </a:extLst>
          </p:cNvPr>
          <p:cNvSpPr txBox="1">
            <a:spLocks/>
          </p:cNvSpPr>
          <p:nvPr/>
        </p:nvSpPr>
        <p:spPr>
          <a:xfrm>
            <a:off x="762000" y="1447800"/>
            <a:ext cx="3124200" cy="762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rgbClr val="C00000"/>
                </a:solidFill>
                <a:latin typeface="Open sans"/>
                <a:ea typeface="Sans Serif Collection" panose="020B0502040504020204" pitchFamily="34" charset="0"/>
                <a:cs typeface="Sans Serif Collection" panose="020B0502040504020204" pitchFamily="34" charset="0"/>
              </a:rPr>
              <a:t>OBJECTIVES</a:t>
            </a:r>
          </a:p>
        </p:txBody>
      </p:sp>
      <p:sp>
        <p:nvSpPr>
          <p:cNvPr id="8" name="Rectangle 7">
            <a:extLst>
              <a:ext uri="{FF2B5EF4-FFF2-40B4-BE49-F238E27FC236}">
                <a16:creationId xmlns:a16="http://schemas.microsoft.com/office/drawing/2014/main" id="{3EF1E498-D9B9-4E6E-B9D1-5C0D035992D0}"/>
              </a:ext>
            </a:extLst>
          </p:cNvPr>
          <p:cNvSpPr/>
          <p:nvPr/>
        </p:nvSpPr>
        <p:spPr>
          <a:xfrm>
            <a:off x="685800" y="2362200"/>
            <a:ext cx="3429000" cy="1951047"/>
          </a:xfrm>
          <a:prstGeom prst="rect">
            <a:avLst/>
          </a:prstGeom>
        </p:spPr>
        <p:txBody>
          <a:bodyPr wrap="square">
            <a:spAutoFit/>
          </a:bodyPr>
          <a:lstStyle/>
          <a:p>
            <a:pPr marL="342900" indent="-342900">
              <a:lnSpc>
                <a:spcPct val="150000"/>
              </a:lnSpc>
              <a:spcBef>
                <a:spcPct val="20000"/>
              </a:spcBef>
              <a:buFont typeface="Wingdings" pitchFamily="2" charset="2"/>
              <a:buChar char="§"/>
            </a:pPr>
            <a:r>
              <a:rPr lang="en-US" sz="2800" dirty="0">
                <a:solidFill>
                  <a:prstClr val="black"/>
                </a:solidFill>
                <a:latin typeface="Open sans" panose="020B0606030504020204"/>
                <a:cs typeface="Arial" pitchFamily="34" charset="0"/>
              </a:rPr>
              <a:t>Upon completion of this lesson you will be able to:</a:t>
            </a:r>
            <a:endParaRPr lang="en-US" sz="2800" b="1" u="sng" dirty="0">
              <a:solidFill>
                <a:prstClr val="black"/>
              </a:solidFill>
              <a:latin typeface="Open sans" panose="020B0606030504020204"/>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772" y="1709545"/>
            <a:ext cx="3518452" cy="3578075"/>
          </a:xfrm>
        </p:spPr>
        <p:txBody>
          <a:bodyPr>
            <a:noAutofit/>
          </a:bodyPr>
          <a:lstStyle/>
          <a:p>
            <a:pPr algn="ctr"/>
            <a:r>
              <a:rPr lang="en-US" sz="4000" b="1" dirty="0">
                <a:solidFill>
                  <a:srgbClr val="C00000"/>
                </a:solidFill>
                <a:latin typeface="Open sans" panose="020B0606030504020204"/>
                <a:cs typeface="Arial" panose="020B0604020202020204" pitchFamily="34" charset="0"/>
              </a:rPr>
              <a:t>SHIELDED FLASK BEING BROUGHT CLOSER TO SOURCE APRIL 9, 2010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10" name="Content Placeholder 3">
            <a:extLst>
              <a:ext uri="{FF2B5EF4-FFF2-40B4-BE49-F238E27FC236}">
                <a16:creationId xmlns:a16="http://schemas.microsoft.com/office/drawing/2014/main" id="{95DDD481-CA35-41F8-B099-64C8A5EC4B9B}"/>
              </a:ext>
            </a:extLst>
          </p:cNvPr>
          <p:cNvPicPr>
            <a:picLocks noChangeAspect="1"/>
          </p:cNvPicPr>
          <p:nvPr/>
        </p:nvPicPr>
        <p:blipFill>
          <a:blip r:embed="rId4"/>
          <a:stretch>
            <a:fillRect/>
          </a:stretch>
        </p:blipFill>
        <p:spPr>
          <a:xfrm>
            <a:off x="4790662" y="1328668"/>
            <a:ext cx="6769074" cy="4843532"/>
          </a:xfrm>
          <a:prstGeom prst="rect">
            <a:avLst/>
          </a:prstGeom>
        </p:spPr>
      </p:pic>
    </p:spTree>
    <p:extLst>
      <p:ext uri="{BB962C8B-B14F-4D97-AF65-F5344CB8AC3E}">
        <p14:creationId xmlns:p14="http://schemas.microsoft.com/office/powerpoint/2010/main" val="34077908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957" y="1908312"/>
            <a:ext cx="3707291" cy="3389245"/>
          </a:xfrm>
        </p:spPr>
        <p:txBody>
          <a:bodyPr>
            <a:noAutofit/>
          </a:bodyPr>
          <a:lstStyle/>
          <a:p>
            <a:pPr algn="ctr"/>
            <a:r>
              <a:rPr lang="en-US" sz="4000" b="1" dirty="0">
                <a:solidFill>
                  <a:srgbClr val="C00000"/>
                </a:solidFill>
                <a:latin typeface="Open sans" panose="020B0606030504020204"/>
              </a:rPr>
              <a:t>SCRAP WITH SOURCE TRANSFERRED IN SHIELDED FLASK</a:t>
            </a:r>
            <a:br>
              <a:rPr lang="en-US" sz="4000" b="1" dirty="0">
                <a:solidFill>
                  <a:srgbClr val="C00000"/>
                </a:solidFill>
                <a:latin typeface="Open sans" panose="020B0606030504020204"/>
              </a:rPr>
            </a:br>
            <a:r>
              <a:rPr lang="en-US" sz="4000" b="1" dirty="0">
                <a:solidFill>
                  <a:srgbClr val="C00000"/>
                </a:solidFill>
                <a:latin typeface="Open sans" panose="020B0606030504020204"/>
              </a:rPr>
              <a:t>APRIL 9, 2010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6" name="Content Placeholder 3">
            <a:extLst>
              <a:ext uri="{FF2B5EF4-FFF2-40B4-BE49-F238E27FC236}">
                <a16:creationId xmlns:a16="http://schemas.microsoft.com/office/drawing/2014/main" id="{76504A7F-E7DF-4572-A734-1F0C642172D2}"/>
              </a:ext>
            </a:extLst>
          </p:cNvPr>
          <p:cNvPicPr>
            <a:picLocks noGrp="1" noChangeAspect="1"/>
          </p:cNvPicPr>
          <p:nvPr>
            <p:ph idx="1"/>
          </p:nvPr>
        </p:nvPicPr>
        <p:blipFill>
          <a:blip r:embed="rId4"/>
          <a:stretch>
            <a:fillRect/>
          </a:stretch>
        </p:blipFill>
        <p:spPr>
          <a:xfrm>
            <a:off x="4810541" y="1259094"/>
            <a:ext cx="6729318" cy="5002558"/>
          </a:xfrm>
          <a:prstGeom prst="rect">
            <a:avLst/>
          </a:prstGeom>
        </p:spPr>
      </p:pic>
    </p:spTree>
    <p:extLst>
      <p:ext uri="{BB962C8B-B14F-4D97-AF65-F5344CB8AC3E}">
        <p14:creationId xmlns:p14="http://schemas.microsoft.com/office/powerpoint/2010/main" val="39185276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957" y="1908312"/>
            <a:ext cx="3707291" cy="3389245"/>
          </a:xfrm>
        </p:spPr>
        <p:txBody>
          <a:bodyPr>
            <a:noAutofit/>
          </a:bodyPr>
          <a:lstStyle/>
          <a:p>
            <a:pPr algn="ctr"/>
            <a:r>
              <a:rPr lang="en-US" sz="4000" b="1" dirty="0">
                <a:solidFill>
                  <a:srgbClr val="C00000"/>
                </a:solidFill>
                <a:latin typeface="Open sans" panose="020B0606030504020204"/>
                <a:cs typeface="Arial" panose="020B0604020202020204" pitchFamily="34" charset="0"/>
              </a:rPr>
              <a:t>ANOTHER SOURCE FOUND IN A VESSEL,</a:t>
            </a:r>
            <a:br>
              <a:rPr lang="en-US" sz="4000" b="1" dirty="0">
                <a:solidFill>
                  <a:srgbClr val="C00000"/>
                </a:solidFill>
                <a:latin typeface="Open sans" panose="020B0606030504020204"/>
                <a:cs typeface="Arial" panose="020B0604020202020204" pitchFamily="34" charset="0"/>
              </a:rPr>
            </a:br>
            <a:r>
              <a:rPr lang="en-US" sz="4000" b="1" dirty="0">
                <a:solidFill>
                  <a:srgbClr val="C00000"/>
                </a:solidFill>
                <a:latin typeface="Open sans" panose="020B0606030504020204"/>
                <a:cs typeface="Arial" panose="020B0604020202020204" pitchFamily="34" charset="0"/>
              </a:rPr>
              <a:t> APRIL 9, 2010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10" name="Content Placeholder 3">
            <a:extLst>
              <a:ext uri="{FF2B5EF4-FFF2-40B4-BE49-F238E27FC236}">
                <a16:creationId xmlns:a16="http://schemas.microsoft.com/office/drawing/2014/main" id="{69B9014C-6A1E-4E0E-ABA9-9EB03FC7E83B}"/>
              </a:ext>
            </a:extLst>
          </p:cNvPr>
          <p:cNvPicPr>
            <a:picLocks noChangeAspect="1"/>
          </p:cNvPicPr>
          <p:nvPr/>
        </p:nvPicPr>
        <p:blipFill>
          <a:blip r:embed="rId4"/>
          <a:stretch>
            <a:fillRect/>
          </a:stretch>
        </p:blipFill>
        <p:spPr>
          <a:xfrm>
            <a:off x="4820479" y="1278210"/>
            <a:ext cx="6712462" cy="4802643"/>
          </a:xfrm>
          <a:prstGeom prst="rect">
            <a:avLst/>
          </a:prstGeom>
        </p:spPr>
      </p:pic>
    </p:spTree>
    <p:extLst>
      <p:ext uri="{BB962C8B-B14F-4D97-AF65-F5344CB8AC3E}">
        <p14:creationId xmlns:p14="http://schemas.microsoft.com/office/powerpoint/2010/main" val="32512208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947" y="2554364"/>
            <a:ext cx="2743200" cy="1928188"/>
          </a:xfrm>
        </p:spPr>
        <p:txBody>
          <a:bodyPr>
            <a:noAutofit/>
          </a:bodyPr>
          <a:lstStyle/>
          <a:p>
            <a:pPr algn="ctr"/>
            <a:r>
              <a:rPr lang="en-US" sz="4000" b="1" dirty="0">
                <a:solidFill>
                  <a:srgbClr val="C00000"/>
                </a:solidFill>
                <a:latin typeface="Open sans" panose="020B0606030504020204"/>
                <a:cs typeface="Arial" panose="020B0604020202020204" pitchFamily="34" charset="0"/>
              </a:rPr>
              <a:t>ACCIDENT CONTROL PHASE-II</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164496" y="1152044"/>
            <a:ext cx="7454346" cy="4893647"/>
          </a:xfrm>
          <a:prstGeom prst="rect">
            <a:avLst/>
          </a:prstGeom>
        </p:spPr>
        <p:txBody>
          <a:bodyPr wrap="square">
            <a:spAutoFit/>
          </a:bodyPr>
          <a:lstStyle/>
          <a:p>
            <a:pPr marL="342900" indent="-342900">
              <a:buFont typeface="Wingdings" panose="05000000000000000000" pitchFamily="2" charset="2"/>
              <a:buChar char="q"/>
            </a:pPr>
            <a:r>
              <a:rPr lang="en-US" sz="2400" dirty="0">
                <a:latin typeface="Open sans" panose="020B0606030504020204"/>
              </a:rPr>
              <a:t>Source recovery Operation (Phase –II, April 13-14, 2010) </a:t>
            </a:r>
          </a:p>
          <a:p>
            <a:pPr marL="342900" indent="-342900">
              <a:buFont typeface="Wingdings" panose="05000000000000000000" pitchFamily="2" charset="2"/>
              <a:buChar char="q"/>
            </a:pPr>
            <a:r>
              <a:rPr lang="en-US" sz="2400" dirty="0">
                <a:latin typeface="Open sans" panose="020B0606030504020204"/>
              </a:rPr>
              <a:t>Radioactive sources recovered- </a:t>
            </a:r>
          </a:p>
          <a:p>
            <a:r>
              <a:rPr lang="en-US" sz="2400" dirty="0">
                <a:latin typeface="Open sans" panose="020B0606030504020204"/>
              </a:rPr>
              <a:t>	-One pencil source, </a:t>
            </a:r>
          </a:p>
          <a:p>
            <a:pPr algn="just"/>
            <a:r>
              <a:rPr lang="en-US" sz="2400" dirty="0">
                <a:latin typeface="Open sans" panose="020B0606030504020204"/>
              </a:rPr>
              <a:t>	-one cylindrical source cage of dia. ~25 cm with a source pencil still in intact condition in one of the slots one drum containing radioactive scrap </a:t>
            </a:r>
          </a:p>
          <a:p>
            <a:pPr marL="342900" indent="-342900" algn="just">
              <a:buFont typeface="Wingdings" panose="05000000000000000000" pitchFamily="2" charset="2"/>
              <a:buChar char="q"/>
            </a:pPr>
            <a:r>
              <a:rPr lang="en-US" sz="2400" dirty="0">
                <a:latin typeface="Open sans" panose="020B0606030504020204"/>
              </a:rPr>
              <a:t>This operation started at night of April 13, 2010 and continued till early morning of April 14, 2010 </a:t>
            </a:r>
          </a:p>
          <a:p>
            <a:pPr marL="342900" indent="-342900" algn="just">
              <a:buFont typeface="Wingdings" panose="05000000000000000000" pitchFamily="2" charset="2"/>
              <a:buChar char="q"/>
            </a:pPr>
            <a:r>
              <a:rPr lang="en-US" sz="2400" dirty="0">
                <a:latin typeface="Open sans" panose="020B0606030504020204"/>
              </a:rPr>
              <a:t>All these recovered radioactive material was transported to the nearest </a:t>
            </a:r>
            <a:r>
              <a:rPr lang="en-US" sz="2400" dirty="0" err="1">
                <a:latin typeface="Open sans" panose="020B0606030504020204"/>
              </a:rPr>
              <a:t>authorised</a:t>
            </a:r>
            <a:r>
              <a:rPr lang="en-US" sz="2400" dirty="0">
                <a:latin typeface="Open sans" panose="020B0606030504020204"/>
              </a:rPr>
              <a:t> waste disposal agency for safe storage and further investigation. </a:t>
            </a:r>
          </a:p>
        </p:txBody>
      </p:sp>
    </p:spTree>
    <p:extLst>
      <p:ext uri="{BB962C8B-B14F-4D97-AF65-F5344CB8AC3E}">
        <p14:creationId xmlns:p14="http://schemas.microsoft.com/office/powerpoint/2010/main" val="3544009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771" y="1908312"/>
            <a:ext cx="3876257" cy="3389245"/>
          </a:xfrm>
        </p:spPr>
        <p:txBody>
          <a:bodyPr>
            <a:noAutofit/>
          </a:bodyPr>
          <a:lstStyle/>
          <a:p>
            <a:pPr algn="ctr"/>
            <a:r>
              <a:rPr lang="en-US" sz="4000" b="1" dirty="0">
                <a:solidFill>
                  <a:srgbClr val="C00000"/>
                </a:solidFill>
                <a:latin typeface="Open sans" panose="020B0606030504020204"/>
              </a:rPr>
              <a:t>SOURCE CAGE IDENTIFIED, 03:00 HRS , APRIL 14, 2010</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6" name="Content Placeholder 3">
            <a:extLst>
              <a:ext uri="{FF2B5EF4-FFF2-40B4-BE49-F238E27FC236}">
                <a16:creationId xmlns:a16="http://schemas.microsoft.com/office/drawing/2014/main" id="{FAB7CF1D-0C4A-4053-8E8E-9D0AB0009428}"/>
              </a:ext>
            </a:extLst>
          </p:cNvPr>
          <p:cNvPicPr>
            <a:picLocks noGrp="1" noChangeAspect="1"/>
          </p:cNvPicPr>
          <p:nvPr>
            <p:ph idx="1"/>
          </p:nvPr>
        </p:nvPicPr>
        <p:blipFill>
          <a:blip r:embed="rId4"/>
          <a:stretch>
            <a:fillRect/>
          </a:stretch>
        </p:blipFill>
        <p:spPr>
          <a:xfrm>
            <a:off x="4929811" y="1338232"/>
            <a:ext cx="6565178" cy="4784272"/>
          </a:xfrm>
          <a:prstGeom prst="rect">
            <a:avLst/>
          </a:prstGeom>
        </p:spPr>
      </p:pic>
    </p:spTree>
    <p:extLst>
      <p:ext uri="{BB962C8B-B14F-4D97-AF65-F5344CB8AC3E}">
        <p14:creationId xmlns:p14="http://schemas.microsoft.com/office/powerpoint/2010/main" val="22499122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4825" y="2136924"/>
            <a:ext cx="2743200" cy="1928188"/>
          </a:xfrm>
        </p:spPr>
        <p:txBody>
          <a:bodyPr>
            <a:noAutofit/>
          </a:bodyPr>
          <a:lstStyle/>
          <a:p>
            <a:pPr algn="ctr"/>
            <a:r>
              <a:rPr lang="en-US" sz="4000" b="1" dirty="0">
                <a:solidFill>
                  <a:srgbClr val="C00000"/>
                </a:solidFill>
                <a:latin typeface="Open sans" panose="020B0606030504020204"/>
                <a:cs typeface="Arial" panose="020B0604020202020204" pitchFamily="34" charset="0"/>
              </a:rPr>
              <a:t>ACCIDENT CONTROL PHASE-II</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164496" y="1152044"/>
            <a:ext cx="7454346" cy="4455515"/>
          </a:xfrm>
          <a:prstGeom prst="rect">
            <a:avLst/>
          </a:prstGeom>
        </p:spPr>
        <p:txBody>
          <a:bodyPr wrap="square">
            <a:spAutoFit/>
          </a:bodyPr>
          <a:lstStyle/>
          <a:p>
            <a:pPr marL="342900" indent="-342900">
              <a:lnSpc>
                <a:spcPct val="150000"/>
              </a:lnSpc>
              <a:buFont typeface="Wingdings" panose="05000000000000000000" pitchFamily="2" charset="2"/>
              <a:buChar char="q"/>
            </a:pPr>
            <a:r>
              <a:rPr lang="en-US" sz="2400" dirty="0">
                <a:latin typeface="Open sans" panose="020B0606030504020204"/>
              </a:rPr>
              <a:t>Source recovery Operation (Phase –III, April 16-17, 2010) </a:t>
            </a:r>
          </a:p>
          <a:p>
            <a:pPr marL="342900" indent="-342900">
              <a:lnSpc>
                <a:spcPct val="150000"/>
              </a:lnSpc>
              <a:buFont typeface="Wingdings" panose="05000000000000000000" pitchFamily="2" charset="2"/>
              <a:buChar char="q"/>
            </a:pPr>
            <a:r>
              <a:rPr lang="en-US" sz="2400" dirty="0">
                <a:latin typeface="Open sans" panose="020B0606030504020204"/>
              </a:rPr>
              <a:t>Radioactive source recovered- </a:t>
            </a:r>
          </a:p>
          <a:p>
            <a:pPr>
              <a:lnSpc>
                <a:spcPct val="150000"/>
              </a:lnSpc>
            </a:pPr>
            <a:r>
              <a:rPr lang="en-US" sz="2400" dirty="0">
                <a:latin typeface="Open sans" panose="020B0606030504020204"/>
              </a:rPr>
              <a:t>	-One Co-60 slug from a wallet, </a:t>
            </a:r>
          </a:p>
          <a:p>
            <a:pPr marL="342900" indent="-342900" algn="just">
              <a:lnSpc>
                <a:spcPct val="150000"/>
              </a:lnSpc>
              <a:buFont typeface="Wingdings" panose="05000000000000000000" pitchFamily="2" charset="2"/>
              <a:buChar char="q"/>
            </a:pPr>
            <a:r>
              <a:rPr lang="en-US" sz="2400" dirty="0">
                <a:latin typeface="Open sans" panose="020B0606030504020204"/>
              </a:rPr>
              <a:t>This source was transferred into shielded flask using remote handling tong safe and transported to the nearest </a:t>
            </a:r>
            <a:r>
              <a:rPr lang="en-US" sz="2400" dirty="0" err="1">
                <a:latin typeface="Open sans" panose="020B0606030504020204"/>
              </a:rPr>
              <a:t>authorised</a:t>
            </a:r>
            <a:r>
              <a:rPr lang="en-US" sz="2400" dirty="0">
                <a:latin typeface="Open sans" panose="020B0606030504020204"/>
              </a:rPr>
              <a:t> waste disposal agency for safe storage and further investigation. </a:t>
            </a:r>
          </a:p>
        </p:txBody>
      </p:sp>
    </p:spTree>
    <p:extLst>
      <p:ext uri="{BB962C8B-B14F-4D97-AF65-F5344CB8AC3E}">
        <p14:creationId xmlns:p14="http://schemas.microsoft.com/office/powerpoint/2010/main" val="7775442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771" y="1908312"/>
            <a:ext cx="3876257" cy="3389245"/>
          </a:xfrm>
        </p:spPr>
        <p:txBody>
          <a:bodyPr>
            <a:noAutofit/>
          </a:bodyPr>
          <a:lstStyle/>
          <a:p>
            <a:pPr algn="ctr"/>
            <a:r>
              <a:rPr lang="en-US" sz="4000" b="1" dirty="0">
                <a:solidFill>
                  <a:srgbClr val="C00000"/>
                </a:solidFill>
                <a:latin typeface="Open sans" panose="020B0606030504020204"/>
              </a:rPr>
              <a:t>WALLET CONTAINING CO-60 SLUG, 02:00 HRS APRIL 17, 2010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10" name="Content Placeholder 3">
            <a:extLst>
              <a:ext uri="{FF2B5EF4-FFF2-40B4-BE49-F238E27FC236}">
                <a16:creationId xmlns:a16="http://schemas.microsoft.com/office/drawing/2014/main" id="{493DB33A-95FB-43F2-94C6-90C292267DBE}"/>
              </a:ext>
            </a:extLst>
          </p:cNvPr>
          <p:cNvPicPr>
            <a:picLocks noGrp="1" noChangeAspect="1"/>
          </p:cNvPicPr>
          <p:nvPr>
            <p:ph idx="1"/>
          </p:nvPr>
        </p:nvPicPr>
        <p:blipFill>
          <a:blip r:embed="rId4"/>
          <a:stretch>
            <a:fillRect/>
          </a:stretch>
        </p:blipFill>
        <p:spPr>
          <a:xfrm>
            <a:off x="5068957" y="1390381"/>
            <a:ext cx="6517095" cy="4861330"/>
          </a:xfrm>
          <a:prstGeom prst="rect">
            <a:avLst/>
          </a:prstGeom>
        </p:spPr>
      </p:pic>
    </p:spTree>
    <p:extLst>
      <p:ext uri="{BB962C8B-B14F-4D97-AF65-F5344CB8AC3E}">
        <p14:creationId xmlns:p14="http://schemas.microsoft.com/office/powerpoint/2010/main" val="34350295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051" y="1967948"/>
            <a:ext cx="3886199" cy="2892295"/>
          </a:xfrm>
        </p:spPr>
        <p:txBody>
          <a:bodyPr>
            <a:noAutofit/>
          </a:bodyPr>
          <a:lstStyle/>
          <a:p>
            <a:pPr algn="ctr"/>
            <a:r>
              <a:rPr lang="en-US" sz="4000" b="1" dirty="0">
                <a:solidFill>
                  <a:srgbClr val="C00000"/>
                </a:solidFill>
                <a:latin typeface="Open sans" panose="020B0606030504020204"/>
              </a:rPr>
              <a:t>POST EMERGENCY PHASE – </a:t>
            </a:r>
            <a:br>
              <a:rPr lang="en-US" sz="4000" b="1" dirty="0">
                <a:solidFill>
                  <a:srgbClr val="C00000"/>
                </a:solidFill>
                <a:latin typeface="Open sans" panose="020B0606030504020204"/>
              </a:rPr>
            </a:br>
            <a:r>
              <a:rPr lang="en-US" sz="4000" b="1" dirty="0">
                <a:solidFill>
                  <a:srgbClr val="C00000"/>
                </a:solidFill>
                <a:latin typeface="Open sans" panose="020B0606030504020204"/>
              </a:rPr>
              <a:t>DECON. OPERATION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164496" y="1321007"/>
            <a:ext cx="7454346" cy="4493538"/>
          </a:xfrm>
          <a:prstGeom prst="rect">
            <a:avLst/>
          </a:prstGeom>
        </p:spPr>
        <p:txBody>
          <a:bodyPr wrap="square">
            <a:spAutoFit/>
          </a:bodyPr>
          <a:lstStyle/>
          <a:p>
            <a:pPr marL="457200" indent="-457200" algn="just">
              <a:buFont typeface="Wingdings" panose="05000000000000000000" pitchFamily="2" charset="2"/>
              <a:buChar char="q"/>
            </a:pPr>
            <a:r>
              <a:rPr lang="en-US" sz="2600" dirty="0">
                <a:latin typeface="Open sans" panose="020B0606030504020204"/>
              </a:rPr>
              <a:t>Because of cutting of Co-60 slugs, there was a spread of radioactive contamination around the identified shop </a:t>
            </a:r>
          </a:p>
          <a:p>
            <a:pPr marL="457200" indent="-457200">
              <a:buFont typeface="Wingdings" panose="05000000000000000000" pitchFamily="2" charset="2"/>
              <a:buChar char="q"/>
            </a:pPr>
            <a:r>
              <a:rPr lang="en-US" sz="2600" dirty="0">
                <a:latin typeface="Open sans" panose="020B0606030504020204"/>
              </a:rPr>
              <a:t>Operation carried out in three phases: </a:t>
            </a:r>
          </a:p>
          <a:p>
            <a:r>
              <a:rPr lang="en-US" sz="2600" dirty="0">
                <a:latin typeface="Open sans" panose="020B0606030504020204"/>
              </a:rPr>
              <a:t>	Phase I May 15-16, 2010 </a:t>
            </a:r>
          </a:p>
          <a:p>
            <a:r>
              <a:rPr lang="en-US" sz="2600" dirty="0">
                <a:latin typeface="Open sans" panose="020B0606030504020204"/>
              </a:rPr>
              <a:t>	Phase II May 22-24, 2010 and </a:t>
            </a:r>
          </a:p>
          <a:p>
            <a:r>
              <a:rPr lang="en-US" sz="2600" dirty="0">
                <a:latin typeface="Open sans" panose="020B0606030504020204"/>
              </a:rPr>
              <a:t>	Phase III June 14-18, 2010 </a:t>
            </a:r>
          </a:p>
          <a:p>
            <a:pPr marL="457200" indent="-457200" algn="just">
              <a:buFont typeface="Wingdings" panose="05000000000000000000" pitchFamily="2" charset="2"/>
              <a:buChar char="q"/>
            </a:pPr>
            <a:r>
              <a:rPr lang="en-US" sz="2600" dirty="0">
                <a:latin typeface="Open sans" panose="020B0606030504020204"/>
              </a:rPr>
              <a:t>In this entire operation more than 400 kg of contaminated soil and 100 kg of scrap were recovered and safely disposed off at nearest </a:t>
            </a:r>
            <a:r>
              <a:rPr lang="en-US" sz="2600" dirty="0" err="1">
                <a:latin typeface="Open sans" panose="020B0606030504020204"/>
              </a:rPr>
              <a:t>authorised</a:t>
            </a:r>
            <a:r>
              <a:rPr lang="en-US" sz="2600" dirty="0">
                <a:latin typeface="Open sans" panose="020B0606030504020204"/>
              </a:rPr>
              <a:t> disposal site </a:t>
            </a:r>
          </a:p>
        </p:txBody>
      </p:sp>
    </p:spTree>
    <p:extLst>
      <p:ext uri="{BB962C8B-B14F-4D97-AF65-F5344CB8AC3E}">
        <p14:creationId xmlns:p14="http://schemas.microsoft.com/office/powerpoint/2010/main" val="33658885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7930" y="2345635"/>
            <a:ext cx="4492486" cy="2604053"/>
          </a:xfrm>
        </p:spPr>
        <p:txBody>
          <a:bodyPr>
            <a:noAutofit/>
          </a:bodyPr>
          <a:lstStyle/>
          <a:p>
            <a:pPr algn="ctr"/>
            <a:r>
              <a:rPr lang="en-US" sz="4000" b="1" dirty="0">
                <a:solidFill>
                  <a:srgbClr val="C00000"/>
                </a:solidFill>
                <a:latin typeface="Open sans" panose="020B0606030504020204"/>
                <a:cs typeface="Arial" panose="020B0604020202020204" pitchFamily="34" charset="0"/>
              </a:rPr>
              <a:t>SCRAP BEING CHECKED FOR CONTA.</a:t>
            </a:r>
            <a:br>
              <a:rPr lang="en-US" sz="4000" b="1" dirty="0">
                <a:solidFill>
                  <a:srgbClr val="C00000"/>
                </a:solidFill>
                <a:latin typeface="Open sans" panose="020B0606030504020204"/>
                <a:cs typeface="Arial" panose="020B0604020202020204" pitchFamily="34" charset="0"/>
              </a:rPr>
            </a:br>
            <a:r>
              <a:rPr lang="en-US" sz="4000" b="1" dirty="0">
                <a:solidFill>
                  <a:srgbClr val="C00000"/>
                </a:solidFill>
                <a:latin typeface="Open sans" panose="020B0606030504020204"/>
                <a:cs typeface="Arial" panose="020B0604020202020204" pitchFamily="34" charset="0"/>
              </a:rPr>
              <a:t>MAY 15-16, 2010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11" name="Content Placeholder 3">
            <a:extLst>
              <a:ext uri="{FF2B5EF4-FFF2-40B4-BE49-F238E27FC236}">
                <a16:creationId xmlns:a16="http://schemas.microsoft.com/office/drawing/2014/main" id="{B75BDEE3-4136-473C-8068-ADEC17F3DD61}"/>
              </a:ext>
            </a:extLst>
          </p:cNvPr>
          <p:cNvPicPr>
            <a:picLocks noGrp="1" noChangeAspect="1"/>
          </p:cNvPicPr>
          <p:nvPr>
            <p:ph idx="1"/>
          </p:nvPr>
        </p:nvPicPr>
        <p:blipFill>
          <a:blip r:embed="rId4"/>
          <a:stretch>
            <a:fillRect/>
          </a:stretch>
        </p:blipFill>
        <p:spPr>
          <a:xfrm>
            <a:off x="5327374" y="1318729"/>
            <a:ext cx="6182665" cy="4893227"/>
          </a:xfrm>
          <a:prstGeom prst="rect">
            <a:avLst/>
          </a:prstGeom>
        </p:spPr>
      </p:pic>
    </p:spTree>
    <p:extLst>
      <p:ext uri="{BB962C8B-B14F-4D97-AF65-F5344CB8AC3E}">
        <p14:creationId xmlns:p14="http://schemas.microsoft.com/office/powerpoint/2010/main" val="28269407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79" y="1888435"/>
            <a:ext cx="4492486" cy="3140765"/>
          </a:xfrm>
        </p:spPr>
        <p:txBody>
          <a:bodyPr>
            <a:noAutofit/>
          </a:bodyPr>
          <a:lstStyle/>
          <a:p>
            <a:pPr algn="ctr"/>
            <a:r>
              <a:rPr lang="en-US" sz="4000" b="1" dirty="0">
                <a:solidFill>
                  <a:srgbClr val="C00000"/>
                </a:solidFill>
                <a:latin typeface="Open sans" panose="020B0606030504020204"/>
              </a:rPr>
              <a:t>CONCRETIZED 3” THICK INSIDE THE AFFECTED SHOP,</a:t>
            </a:r>
            <a:br>
              <a:rPr lang="en-US" sz="4000" b="1" dirty="0">
                <a:solidFill>
                  <a:srgbClr val="C00000"/>
                </a:solidFill>
                <a:latin typeface="Open sans" panose="020B0606030504020204"/>
              </a:rPr>
            </a:br>
            <a:r>
              <a:rPr lang="en-US" sz="4000" b="1" dirty="0">
                <a:solidFill>
                  <a:srgbClr val="C00000"/>
                </a:solidFill>
                <a:latin typeface="Open sans" panose="020B0606030504020204"/>
              </a:rPr>
              <a:t> MAY 16, 2010</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10" name="Content Placeholder 3">
            <a:extLst>
              <a:ext uri="{FF2B5EF4-FFF2-40B4-BE49-F238E27FC236}">
                <a16:creationId xmlns:a16="http://schemas.microsoft.com/office/drawing/2014/main" id="{D60B110B-E297-4AFE-B7BC-D8E92AF3EC66}"/>
              </a:ext>
            </a:extLst>
          </p:cNvPr>
          <p:cNvPicPr>
            <a:picLocks noGrp="1" noChangeAspect="1"/>
          </p:cNvPicPr>
          <p:nvPr>
            <p:ph idx="1"/>
          </p:nvPr>
        </p:nvPicPr>
        <p:blipFill>
          <a:blip r:embed="rId4"/>
          <a:stretch>
            <a:fillRect/>
          </a:stretch>
        </p:blipFill>
        <p:spPr>
          <a:xfrm>
            <a:off x="5337313" y="1348547"/>
            <a:ext cx="6182665" cy="4744140"/>
          </a:xfrm>
          <a:prstGeom prst="rect">
            <a:avLst/>
          </a:prstGeom>
        </p:spPr>
      </p:pic>
    </p:spTree>
    <p:extLst>
      <p:ext uri="{BB962C8B-B14F-4D97-AF65-F5344CB8AC3E}">
        <p14:creationId xmlns:p14="http://schemas.microsoft.com/office/powerpoint/2010/main" val="12171667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505" y="2239621"/>
            <a:ext cx="4084982" cy="2600736"/>
          </a:xfrm>
        </p:spPr>
        <p:txBody>
          <a:bodyPr>
            <a:noAutofit/>
          </a:bodyPr>
          <a:lstStyle/>
          <a:p>
            <a:pPr algn="ctr"/>
            <a:r>
              <a:rPr lang="en-IN" sz="4000" b="1" i="0" strike="noStrike" baseline="0" dirty="0">
                <a:solidFill>
                  <a:srgbClr val="C00000"/>
                </a:solidFill>
                <a:latin typeface="Open sans" panose="020B0606030504020204"/>
                <a:cs typeface="Arial" panose="020B0604020202020204" pitchFamily="34" charset="0"/>
              </a:rPr>
              <a:t>MAYAPURI INDUSTRIAL AREA,</a:t>
            </a:r>
            <a:br>
              <a:rPr lang="en-IN" sz="4000" b="1" i="0" strike="noStrike" baseline="0" dirty="0">
                <a:solidFill>
                  <a:srgbClr val="C00000"/>
                </a:solidFill>
                <a:latin typeface="Open sans" panose="020B0606030504020204"/>
                <a:cs typeface="Arial" panose="020B0604020202020204" pitchFamily="34" charset="0"/>
              </a:rPr>
            </a:br>
            <a:r>
              <a:rPr lang="en-IN" sz="4000" b="1" i="0" strike="noStrike" baseline="0" dirty="0">
                <a:solidFill>
                  <a:srgbClr val="C00000"/>
                </a:solidFill>
                <a:latin typeface="Open sans" panose="020B0606030504020204"/>
                <a:cs typeface="Arial" panose="020B0604020202020204" pitchFamily="34" charset="0"/>
              </a:rPr>
              <a:t>NEW DELHI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10" name="Picture 9">
            <a:extLst>
              <a:ext uri="{FF2B5EF4-FFF2-40B4-BE49-F238E27FC236}">
                <a16:creationId xmlns:a16="http://schemas.microsoft.com/office/drawing/2014/main" id="{F318FC96-AFEE-48F7-B053-B6066865FD2A}"/>
              </a:ext>
            </a:extLst>
          </p:cNvPr>
          <p:cNvPicPr>
            <a:picLocks noChangeAspect="1"/>
          </p:cNvPicPr>
          <p:nvPr/>
        </p:nvPicPr>
        <p:blipFill rotWithShape="1">
          <a:blip r:embed="rId4"/>
          <a:srcRect t="98" b="135"/>
          <a:stretch/>
        </p:blipFill>
        <p:spPr>
          <a:xfrm>
            <a:off x="4333460" y="1242392"/>
            <a:ext cx="7215809" cy="5148470"/>
          </a:xfrm>
          <a:prstGeom prst="rect">
            <a:avLst/>
          </a:prstGeom>
        </p:spPr>
      </p:pic>
      <p:sp>
        <p:nvSpPr>
          <p:cNvPr id="11" name="TextBox 10">
            <a:extLst>
              <a:ext uri="{FF2B5EF4-FFF2-40B4-BE49-F238E27FC236}">
                <a16:creationId xmlns:a16="http://schemas.microsoft.com/office/drawing/2014/main" id="{A6201FE6-EBBC-4D83-85F5-909D1F261CF3}"/>
              </a:ext>
            </a:extLst>
          </p:cNvPr>
          <p:cNvSpPr txBox="1"/>
          <p:nvPr/>
        </p:nvSpPr>
        <p:spPr>
          <a:xfrm>
            <a:off x="10265395" y="3791712"/>
            <a:ext cx="1253078" cy="369332"/>
          </a:xfrm>
          <a:prstGeom prst="rect">
            <a:avLst/>
          </a:prstGeom>
          <a:noFill/>
          <a:ln w="22225">
            <a:solidFill>
              <a:schemeClr val="tx1"/>
            </a:solidFill>
          </a:ln>
        </p:spPr>
        <p:txBody>
          <a:bodyPr wrap="square" rtlCol="0">
            <a:spAutoFit/>
          </a:bodyPr>
          <a:lstStyle/>
          <a:p>
            <a:r>
              <a:rPr lang="en-IN" b="1" dirty="0"/>
              <a:t>MAYAPURI</a:t>
            </a:r>
          </a:p>
        </p:txBody>
      </p:sp>
      <p:cxnSp>
        <p:nvCxnSpPr>
          <p:cNvPr id="12" name="Straight Arrow Connector 11">
            <a:extLst>
              <a:ext uri="{FF2B5EF4-FFF2-40B4-BE49-F238E27FC236}">
                <a16:creationId xmlns:a16="http://schemas.microsoft.com/office/drawing/2014/main" id="{F42E5D43-2E52-429A-BF49-74F66279D609}"/>
              </a:ext>
            </a:extLst>
          </p:cNvPr>
          <p:cNvCxnSpPr>
            <a:cxnSpLocks/>
            <a:endCxn id="11" idx="1"/>
          </p:cNvCxnSpPr>
          <p:nvPr/>
        </p:nvCxnSpPr>
        <p:spPr>
          <a:xfrm>
            <a:off x="8527774" y="3389243"/>
            <a:ext cx="1737621" cy="58713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3" name="TextBox 12">
            <a:extLst>
              <a:ext uri="{FF2B5EF4-FFF2-40B4-BE49-F238E27FC236}">
                <a16:creationId xmlns:a16="http://schemas.microsoft.com/office/drawing/2014/main" id="{762E0061-A247-4FF5-AC7F-3FD6E50E6599}"/>
              </a:ext>
            </a:extLst>
          </p:cNvPr>
          <p:cNvSpPr txBox="1"/>
          <p:nvPr/>
        </p:nvSpPr>
        <p:spPr>
          <a:xfrm>
            <a:off x="9911827" y="4504944"/>
            <a:ext cx="1606646" cy="646331"/>
          </a:xfrm>
          <a:prstGeom prst="rect">
            <a:avLst/>
          </a:prstGeom>
          <a:noFill/>
          <a:ln w="0" cmpd="sng">
            <a:solidFill>
              <a:schemeClr val="tx1"/>
            </a:solidFill>
          </a:ln>
        </p:spPr>
        <p:txBody>
          <a:bodyPr wrap="square" rtlCol="0">
            <a:spAutoFit/>
          </a:bodyPr>
          <a:lstStyle/>
          <a:p>
            <a:pPr algn="ctr"/>
            <a:r>
              <a:rPr lang="en-IN" b="1" dirty="0"/>
              <a:t>DELHI CANTONMENT</a:t>
            </a:r>
          </a:p>
        </p:txBody>
      </p:sp>
      <p:cxnSp>
        <p:nvCxnSpPr>
          <p:cNvPr id="14" name="Straight Arrow Connector 13">
            <a:extLst>
              <a:ext uri="{FF2B5EF4-FFF2-40B4-BE49-F238E27FC236}">
                <a16:creationId xmlns:a16="http://schemas.microsoft.com/office/drawing/2014/main" id="{139C06D0-C182-47B1-87C7-4D0972C770E3}"/>
              </a:ext>
            </a:extLst>
          </p:cNvPr>
          <p:cNvCxnSpPr>
            <a:cxnSpLocks/>
          </p:cNvCxnSpPr>
          <p:nvPr/>
        </p:nvCxnSpPr>
        <p:spPr>
          <a:xfrm>
            <a:off x="8120270" y="4552122"/>
            <a:ext cx="1791557" cy="41002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834" y="2226364"/>
            <a:ext cx="4253948" cy="2156791"/>
          </a:xfrm>
        </p:spPr>
        <p:txBody>
          <a:bodyPr>
            <a:noAutofit/>
          </a:bodyPr>
          <a:lstStyle/>
          <a:p>
            <a:pPr algn="ctr"/>
            <a:r>
              <a:rPr lang="en-US" sz="4000" b="1" dirty="0">
                <a:solidFill>
                  <a:srgbClr val="C00000"/>
                </a:solidFill>
                <a:latin typeface="Open sans" panose="020B0606030504020204"/>
              </a:rPr>
              <a:t>SCRAP BEING SCANNED, MAY 22-24, 2010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11" name="Content Placeholder 3">
            <a:extLst>
              <a:ext uri="{FF2B5EF4-FFF2-40B4-BE49-F238E27FC236}">
                <a16:creationId xmlns:a16="http://schemas.microsoft.com/office/drawing/2014/main" id="{7EC3051E-4B2A-4D6C-9628-12D4637B5638}"/>
              </a:ext>
            </a:extLst>
          </p:cNvPr>
          <p:cNvPicPr>
            <a:picLocks noGrp="1" noChangeAspect="1"/>
          </p:cNvPicPr>
          <p:nvPr>
            <p:ph idx="1"/>
          </p:nvPr>
        </p:nvPicPr>
        <p:blipFill>
          <a:blip r:embed="rId4"/>
          <a:stretch>
            <a:fillRect/>
          </a:stretch>
        </p:blipFill>
        <p:spPr>
          <a:xfrm>
            <a:off x="5168347" y="1298327"/>
            <a:ext cx="6412523" cy="4814238"/>
          </a:xfrm>
          <a:prstGeom prst="rect">
            <a:avLst/>
          </a:prstGeom>
        </p:spPr>
      </p:pic>
    </p:spTree>
    <p:extLst>
      <p:ext uri="{BB962C8B-B14F-4D97-AF65-F5344CB8AC3E}">
        <p14:creationId xmlns:p14="http://schemas.microsoft.com/office/powerpoint/2010/main" val="42772521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834" y="2226364"/>
            <a:ext cx="4253948" cy="2941984"/>
          </a:xfrm>
        </p:spPr>
        <p:txBody>
          <a:bodyPr>
            <a:noAutofit/>
          </a:bodyPr>
          <a:lstStyle/>
          <a:p>
            <a:pPr algn="ctr"/>
            <a:r>
              <a:rPr lang="en-US" sz="4000" b="1" dirty="0">
                <a:solidFill>
                  <a:srgbClr val="C00000"/>
                </a:solidFill>
                <a:latin typeface="Open sans" panose="020B0606030504020204"/>
              </a:rPr>
              <a:t>AFFECTED ROAD CONCRETIZED AFTER DECONT.</a:t>
            </a:r>
            <a:br>
              <a:rPr lang="en-US" sz="4000" b="1" dirty="0">
                <a:solidFill>
                  <a:srgbClr val="C00000"/>
                </a:solidFill>
                <a:latin typeface="Open sans" panose="020B0606030504020204"/>
              </a:rPr>
            </a:br>
            <a:r>
              <a:rPr lang="en-US" sz="4000" b="1" dirty="0">
                <a:solidFill>
                  <a:srgbClr val="C00000"/>
                </a:solidFill>
                <a:latin typeface="Open sans" panose="020B0606030504020204"/>
              </a:rPr>
              <a:t> JUNE 14-18, 2010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10" name="Content Placeholder 3">
            <a:extLst>
              <a:ext uri="{FF2B5EF4-FFF2-40B4-BE49-F238E27FC236}">
                <a16:creationId xmlns:a16="http://schemas.microsoft.com/office/drawing/2014/main" id="{29622702-AEC4-4B0C-B1DF-40F5556CF3AF}"/>
              </a:ext>
            </a:extLst>
          </p:cNvPr>
          <p:cNvPicPr>
            <a:picLocks noGrp="1" noChangeAspect="1"/>
          </p:cNvPicPr>
          <p:nvPr>
            <p:ph idx="1"/>
          </p:nvPr>
        </p:nvPicPr>
        <p:blipFill>
          <a:blip r:embed="rId4"/>
          <a:stretch>
            <a:fillRect/>
          </a:stretch>
        </p:blipFill>
        <p:spPr>
          <a:xfrm>
            <a:off x="5367130" y="1388303"/>
            <a:ext cx="6242301" cy="4823654"/>
          </a:xfrm>
          <a:prstGeom prst="rect">
            <a:avLst/>
          </a:prstGeom>
        </p:spPr>
      </p:pic>
    </p:spTree>
    <p:extLst>
      <p:ext uri="{BB962C8B-B14F-4D97-AF65-F5344CB8AC3E}">
        <p14:creationId xmlns:p14="http://schemas.microsoft.com/office/powerpoint/2010/main" val="20977468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051" y="1967948"/>
            <a:ext cx="3886199" cy="2892295"/>
          </a:xfrm>
        </p:spPr>
        <p:txBody>
          <a:bodyPr>
            <a:noAutofit/>
          </a:bodyPr>
          <a:lstStyle/>
          <a:p>
            <a:pPr algn="ctr"/>
            <a:r>
              <a:rPr lang="en-US" sz="4000" b="1" dirty="0">
                <a:solidFill>
                  <a:srgbClr val="C00000"/>
                </a:solidFill>
                <a:latin typeface="Open sans" panose="020B0606030504020204"/>
              </a:rPr>
              <a:t>RADIATION LEVEL OBSERVED</a:t>
            </a:r>
            <a:br>
              <a:rPr lang="en-US" sz="4000" b="1" dirty="0">
                <a:solidFill>
                  <a:srgbClr val="C00000"/>
                </a:solidFill>
                <a:latin typeface="Open sans" panose="020B0606030504020204"/>
              </a:rPr>
            </a:br>
            <a:r>
              <a:rPr lang="en-US" sz="4000" b="1" dirty="0">
                <a:solidFill>
                  <a:srgbClr val="C00000"/>
                </a:solidFill>
                <a:latin typeface="Open sans" panose="020B0606030504020204"/>
              </a:rPr>
              <a:t> IN DECONT. OPERATION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164496" y="1321007"/>
            <a:ext cx="7454346" cy="4549835"/>
          </a:xfrm>
          <a:prstGeom prst="rect">
            <a:avLst/>
          </a:prstGeom>
        </p:spPr>
        <p:txBody>
          <a:bodyPr wrap="square">
            <a:spAutoFit/>
          </a:bodyPr>
          <a:lstStyle/>
          <a:p>
            <a:pPr algn="just">
              <a:lnSpc>
                <a:spcPct val="150000"/>
              </a:lnSpc>
            </a:pPr>
            <a:r>
              <a:rPr lang="en-US" sz="2800" dirty="0">
                <a:latin typeface="Open sans" panose="020B0606030504020204"/>
              </a:rPr>
              <a:t>Before decontamination – spots (10-50Sq cm.) </a:t>
            </a:r>
          </a:p>
          <a:p>
            <a:pPr algn="just">
              <a:lnSpc>
                <a:spcPct val="150000"/>
              </a:lnSpc>
            </a:pPr>
            <a:r>
              <a:rPr lang="en-US" sz="2800" dirty="0">
                <a:latin typeface="Open sans" panose="020B0606030504020204"/>
              </a:rPr>
              <a:t>		-41 spots (100-500 </a:t>
            </a:r>
            <a:r>
              <a:rPr lang="en-US" sz="2800" dirty="0" err="1">
                <a:latin typeface="Open sans" panose="020B0606030504020204"/>
              </a:rPr>
              <a:t>μSv</a:t>
            </a:r>
            <a:r>
              <a:rPr lang="en-US" sz="2800" dirty="0">
                <a:latin typeface="Open sans" panose="020B0606030504020204"/>
              </a:rPr>
              <a:t>/</a:t>
            </a:r>
            <a:r>
              <a:rPr lang="en-US" sz="2800" dirty="0" err="1">
                <a:latin typeface="Open sans" panose="020B0606030504020204"/>
              </a:rPr>
              <a:t>hr</a:t>
            </a:r>
            <a:r>
              <a:rPr lang="en-US" sz="2800" dirty="0">
                <a:latin typeface="Open sans" panose="020B0606030504020204"/>
              </a:rPr>
              <a:t> on contact) – on road </a:t>
            </a:r>
          </a:p>
          <a:p>
            <a:pPr algn="just">
              <a:lnSpc>
                <a:spcPct val="150000"/>
              </a:lnSpc>
            </a:pPr>
            <a:r>
              <a:rPr lang="en-US" sz="2800" dirty="0">
                <a:latin typeface="Open sans" panose="020B0606030504020204"/>
              </a:rPr>
              <a:t>		-5 spots ( 1000-2000 </a:t>
            </a:r>
            <a:r>
              <a:rPr lang="en-US" sz="2800" dirty="0" err="1">
                <a:latin typeface="Open sans" panose="020B0606030504020204"/>
              </a:rPr>
              <a:t>μSv</a:t>
            </a:r>
            <a:r>
              <a:rPr lang="en-US" sz="2800" dirty="0">
                <a:latin typeface="Open sans" panose="020B0606030504020204"/>
              </a:rPr>
              <a:t>/</a:t>
            </a:r>
            <a:r>
              <a:rPr lang="en-US" sz="2800" dirty="0" err="1">
                <a:latin typeface="Open sans" panose="020B0606030504020204"/>
              </a:rPr>
              <a:t>hr</a:t>
            </a:r>
            <a:r>
              <a:rPr lang="en-US" sz="2800" dirty="0">
                <a:latin typeface="Open sans" panose="020B0606030504020204"/>
              </a:rPr>
              <a:t> on contact) – inside the shop </a:t>
            </a:r>
          </a:p>
          <a:p>
            <a:pPr algn="just">
              <a:lnSpc>
                <a:spcPct val="150000"/>
              </a:lnSpc>
            </a:pPr>
            <a:r>
              <a:rPr lang="en-US" sz="2800" dirty="0">
                <a:latin typeface="Open sans" panose="020B0606030504020204"/>
              </a:rPr>
              <a:t>After decontamination and concretization – Background level </a:t>
            </a:r>
          </a:p>
        </p:txBody>
      </p:sp>
    </p:spTree>
    <p:extLst>
      <p:ext uri="{BB962C8B-B14F-4D97-AF65-F5344CB8AC3E}">
        <p14:creationId xmlns:p14="http://schemas.microsoft.com/office/powerpoint/2010/main" val="18464373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051" y="1967948"/>
            <a:ext cx="3886199" cy="2892295"/>
          </a:xfrm>
        </p:spPr>
        <p:txBody>
          <a:bodyPr>
            <a:noAutofit/>
          </a:bodyPr>
          <a:lstStyle/>
          <a:p>
            <a:pPr algn="ctr"/>
            <a:r>
              <a:rPr lang="en-US" sz="4000" b="1" dirty="0">
                <a:solidFill>
                  <a:srgbClr val="C00000"/>
                </a:solidFill>
                <a:latin typeface="Open sans" panose="020B0606030504020204"/>
              </a:rPr>
              <a:t>RADIATION LEVEL OBSERVED</a:t>
            </a:r>
            <a:br>
              <a:rPr lang="en-US" sz="4000" b="1" dirty="0">
                <a:solidFill>
                  <a:srgbClr val="C00000"/>
                </a:solidFill>
                <a:latin typeface="Open sans" panose="020B0606030504020204"/>
              </a:rPr>
            </a:br>
            <a:r>
              <a:rPr lang="en-US" sz="4000" b="1" dirty="0">
                <a:solidFill>
                  <a:srgbClr val="C00000"/>
                </a:solidFill>
                <a:latin typeface="Open sans" panose="020B0606030504020204"/>
              </a:rPr>
              <a:t> IN DECONT. OPERATION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194312" y="1082471"/>
            <a:ext cx="7424529" cy="5416868"/>
          </a:xfrm>
          <a:prstGeom prst="rect">
            <a:avLst/>
          </a:prstGeom>
        </p:spPr>
        <p:txBody>
          <a:bodyPr wrap="square">
            <a:spAutoFit/>
          </a:bodyPr>
          <a:lstStyle/>
          <a:p>
            <a:pPr marL="745200" indent="-457200" algn="just">
              <a:lnSpc>
                <a:spcPct val="100000"/>
              </a:lnSpc>
              <a:spcBef>
                <a:spcPts val="1200"/>
              </a:spcBef>
              <a:spcAft>
                <a:spcPts val="1200"/>
              </a:spcAft>
              <a:buFont typeface="Wingdings" panose="05000000000000000000" pitchFamily="2" charset="2"/>
              <a:buChar char="q"/>
            </a:pPr>
            <a:r>
              <a:rPr lang="en-IN" sz="2600" dirty="0">
                <a:latin typeface="Open sans" panose="020B0606030504020204"/>
              </a:rPr>
              <a:t>Negligence of the management of the licensee</a:t>
            </a:r>
          </a:p>
          <a:p>
            <a:pPr marL="745200" indent="-457200" algn="just">
              <a:lnSpc>
                <a:spcPct val="100000"/>
              </a:lnSpc>
              <a:spcBef>
                <a:spcPts val="1200"/>
              </a:spcBef>
              <a:spcAft>
                <a:spcPts val="1200"/>
              </a:spcAft>
              <a:buFont typeface="Wingdings" panose="05000000000000000000" pitchFamily="2" charset="2"/>
              <a:buChar char="q"/>
            </a:pPr>
            <a:r>
              <a:rPr lang="en-IN" sz="2600" dirty="0">
                <a:latin typeface="Open sans" panose="020B0606030504020204"/>
              </a:rPr>
              <a:t>Non-compliance with the National Regulations </a:t>
            </a:r>
          </a:p>
          <a:p>
            <a:pPr marL="745200" indent="-457200" algn="just">
              <a:lnSpc>
                <a:spcPct val="100000"/>
              </a:lnSpc>
              <a:spcBef>
                <a:spcPts val="1200"/>
              </a:spcBef>
              <a:spcAft>
                <a:spcPts val="1200"/>
              </a:spcAft>
              <a:buFont typeface="Wingdings" panose="05000000000000000000" pitchFamily="2" charset="2"/>
              <a:buChar char="q"/>
            </a:pPr>
            <a:r>
              <a:rPr lang="en-IN" sz="2600" dirty="0">
                <a:latin typeface="Open sans" panose="020B0606030504020204"/>
              </a:rPr>
              <a:t>Unauthorized disposal of radiation source violating statute for safe disposal of radiation sources by the University </a:t>
            </a:r>
          </a:p>
          <a:p>
            <a:pPr marL="745200" indent="-457200" algn="just">
              <a:lnSpc>
                <a:spcPct val="100000"/>
              </a:lnSpc>
              <a:spcBef>
                <a:spcPts val="1200"/>
              </a:spcBef>
              <a:spcAft>
                <a:spcPts val="1200"/>
              </a:spcAft>
              <a:buFont typeface="Wingdings" panose="05000000000000000000" pitchFamily="2" charset="2"/>
              <a:buChar char="q"/>
            </a:pPr>
            <a:r>
              <a:rPr lang="en-IN" sz="2600" dirty="0">
                <a:latin typeface="Open sans" panose="020B0606030504020204"/>
              </a:rPr>
              <a:t>An eye opener for users of radiation sources in the country and particularly the academic institutions, the regulatory body, other concerned agencies and the general public</a:t>
            </a:r>
          </a:p>
        </p:txBody>
      </p:sp>
    </p:spTree>
    <p:extLst>
      <p:ext uri="{BB962C8B-B14F-4D97-AF65-F5344CB8AC3E}">
        <p14:creationId xmlns:p14="http://schemas.microsoft.com/office/powerpoint/2010/main" val="10885680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ounded Rectangle">
            <a:extLst>
              <a:ext uri="{FF2B5EF4-FFF2-40B4-BE49-F238E27FC236}">
                <a16:creationId xmlns:a16="http://schemas.microsoft.com/office/drawing/2014/main" id="{64715D6D-0E83-4CB2-A7ED-E48099B8FC3E}"/>
              </a:ext>
            </a:extLst>
          </p:cNvPr>
          <p:cNvSpPr>
            <a:spLocks noChangeArrowheads="1"/>
          </p:cNvSpPr>
          <p:nvPr/>
        </p:nvSpPr>
        <p:spPr bwMode="auto">
          <a:xfrm>
            <a:off x="4654550" y="-85725"/>
            <a:ext cx="7694613" cy="6943725"/>
          </a:xfrm>
          <a:prstGeom prst="roundRect">
            <a:avLst>
              <a:gd name="adj" fmla="val 1583"/>
            </a:avLst>
          </a:prstGeom>
          <a:solidFill>
            <a:srgbClr val="EAEAEA"/>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400">
              <a:latin typeface="Open Sans" panose="020B0606030504020204"/>
            </a:endParaRPr>
          </a:p>
        </p:txBody>
      </p:sp>
      <p:sp>
        <p:nvSpPr>
          <p:cNvPr id="27651" name="Duties of…">
            <a:extLst>
              <a:ext uri="{FF2B5EF4-FFF2-40B4-BE49-F238E27FC236}">
                <a16:creationId xmlns:a16="http://schemas.microsoft.com/office/drawing/2014/main" id="{5CEBDE44-E458-4ED9-99E1-8B95636A9E6A}"/>
              </a:ext>
            </a:extLst>
          </p:cNvPr>
          <p:cNvSpPr txBox="1">
            <a:spLocks noChangeArrowheads="1"/>
          </p:cNvSpPr>
          <p:nvPr/>
        </p:nvSpPr>
        <p:spPr bwMode="auto">
          <a:xfrm>
            <a:off x="106363" y="2627313"/>
            <a:ext cx="4254500" cy="76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20000"/>
              </a:lnSpc>
              <a:buClr>
                <a:srgbClr val="C00000"/>
              </a:buClr>
              <a:buSzPts val="3600"/>
            </a:pPr>
            <a:r>
              <a:rPr lang="en-US" altLang="en-US" sz="4000" b="1">
                <a:solidFill>
                  <a:srgbClr val="C00000"/>
                </a:solidFill>
                <a:latin typeface="Open Sans" panose="020B0606030504020204"/>
              </a:rPr>
              <a:t>REVIEW</a:t>
            </a:r>
            <a:r>
              <a:rPr lang="en-US" altLang="en-US" sz="4000" b="1">
                <a:solidFill>
                  <a:srgbClr val="FFFF00"/>
                </a:solidFill>
                <a:latin typeface="Tw Cen MT" panose="020B0602020104020603" pitchFamily="34" charset="0"/>
              </a:rPr>
              <a:t> </a:t>
            </a:r>
            <a:endParaRPr lang="en-US" altLang="en-US" sz="4000">
              <a:latin typeface="Open Sans" panose="020B0606030504020204"/>
            </a:endParaRPr>
          </a:p>
        </p:txBody>
      </p:sp>
      <p:sp>
        <p:nvSpPr>
          <p:cNvPr id="223" name="Ensure your safety and the safety of your crew, the patient, and bystanders…">
            <a:extLst>
              <a:ext uri="{FF2B5EF4-FFF2-40B4-BE49-F238E27FC236}">
                <a16:creationId xmlns:a16="http://schemas.microsoft.com/office/drawing/2014/main" id="{F4D6FE8E-29F8-49FB-9C8A-1BB13317D905}"/>
              </a:ext>
            </a:extLst>
          </p:cNvPr>
          <p:cNvSpPr txBox="1"/>
          <p:nvPr/>
        </p:nvSpPr>
        <p:spPr>
          <a:xfrm>
            <a:off x="4903788" y="1007172"/>
            <a:ext cx="6602412" cy="5169416"/>
          </a:xfrm>
          <a:prstGeom prst="rect">
            <a:avLst/>
          </a:prstGeom>
          <a:ln w="12700">
            <a:miter lim="400000"/>
          </a:ln>
          <a:extLst>
            <a:ext uri="{C572A759-6A51-4108-AA02-DFA0A04FC94B}"/>
          </a:extLst>
        </p:spPr>
        <p:txBody>
          <a:bodyPr lIns="39142" tIns="39142" rIns="39142" bIns="39142">
            <a:spAutoFit/>
          </a:bodyPr>
          <a:lstStyle/>
          <a:p>
            <a:pPr marL="457200" indent="-457200">
              <a:lnSpc>
                <a:spcPct val="150000"/>
              </a:lnSpc>
              <a:buFont typeface="Wingdings" panose="05000000000000000000" pitchFamily="2" charset="2"/>
              <a:buChar char="ü"/>
            </a:pPr>
            <a:r>
              <a:rPr lang="en-IN" sz="2800" dirty="0">
                <a:latin typeface="Open sans" panose="020B0606030504020204"/>
              </a:rPr>
              <a:t>About </a:t>
            </a:r>
            <a:r>
              <a:rPr lang="en-IN" sz="2800" dirty="0" err="1">
                <a:latin typeface="Open sans" panose="020B0606030504020204"/>
              </a:rPr>
              <a:t>Mayapuri</a:t>
            </a:r>
            <a:r>
              <a:rPr lang="en-IN" sz="2800" dirty="0">
                <a:latin typeface="Open sans" panose="020B0606030504020204"/>
              </a:rPr>
              <a:t>, New Delhi</a:t>
            </a:r>
          </a:p>
          <a:p>
            <a:pPr marL="457200" indent="-457200">
              <a:lnSpc>
                <a:spcPct val="150000"/>
              </a:lnSpc>
              <a:buFont typeface="Wingdings" panose="05000000000000000000" pitchFamily="2" charset="2"/>
              <a:buChar char="ü"/>
            </a:pPr>
            <a:r>
              <a:rPr lang="en-IN" sz="2800" dirty="0">
                <a:latin typeface="Open sans" panose="020B0606030504020204"/>
              </a:rPr>
              <a:t>Introduction to </a:t>
            </a:r>
            <a:r>
              <a:rPr lang="en-IN" sz="2800" dirty="0" err="1">
                <a:latin typeface="Open sans" panose="020B0606030504020204"/>
              </a:rPr>
              <a:t>Mayapuri</a:t>
            </a:r>
            <a:r>
              <a:rPr lang="en-IN" sz="2800" dirty="0">
                <a:latin typeface="Open sans" panose="020B0606030504020204"/>
              </a:rPr>
              <a:t> radiological accident</a:t>
            </a:r>
          </a:p>
          <a:p>
            <a:pPr marL="457200" indent="-457200">
              <a:lnSpc>
                <a:spcPct val="150000"/>
              </a:lnSpc>
              <a:buFont typeface="Wingdings" panose="05000000000000000000" pitchFamily="2" charset="2"/>
              <a:buChar char="ü"/>
            </a:pPr>
            <a:r>
              <a:rPr lang="en-IN" sz="2800" dirty="0">
                <a:latin typeface="Open sans" panose="020B0606030504020204"/>
              </a:rPr>
              <a:t>Chronology and victim</a:t>
            </a:r>
          </a:p>
          <a:p>
            <a:pPr marL="457200" indent="-457200">
              <a:lnSpc>
                <a:spcPct val="150000"/>
              </a:lnSpc>
              <a:buFont typeface="Wingdings" panose="05000000000000000000" pitchFamily="2" charset="2"/>
              <a:buChar char="ü"/>
            </a:pPr>
            <a:r>
              <a:rPr lang="en-IN" sz="2800" dirty="0">
                <a:latin typeface="Open sans" panose="020B0606030504020204"/>
              </a:rPr>
              <a:t>Phases of handling the accident </a:t>
            </a:r>
          </a:p>
          <a:p>
            <a:pPr marL="457200" indent="-457200">
              <a:lnSpc>
                <a:spcPct val="150000"/>
              </a:lnSpc>
              <a:buFont typeface="Wingdings" panose="05000000000000000000" pitchFamily="2" charset="2"/>
              <a:buChar char="ü"/>
            </a:pPr>
            <a:r>
              <a:rPr lang="en-IN" sz="2800" dirty="0">
                <a:latin typeface="Open sans" panose="020B0606030504020204"/>
              </a:rPr>
              <a:t>Green peace report</a:t>
            </a:r>
          </a:p>
          <a:p>
            <a:pPr marL="457200" indent="-457200">
              <a:lnSpc>
                <a:spcPct val="150000"/>
              </a:lnSpc>
              <a:buFont typeface="Wingdings" panose="05000000000000000000" pitchFamily="2" charset="2"/>
              <a:buChar char="ü"/>
            </a:pPr>
            <a:r>
              <a:rPr lang="en-IN" sz="2800" dirty="0">
                <a:latin typeface="Open sans" panose="020B0606030504020204"/>
              </a:rPr>
              <a:t>Factors of accident</a:t>
            </a:r>
          </a:p>
          <a:p>
            <a:pPr marL="457200" indent="-457200">
              <a:lnSpc>
                <a:spcPct val="150000"/>
              </a:lnSpc>
              <a:buFont typeface="Wingdings" panose="05000000000000000000" pitchFamily="2" charset="2"/>
              <a:buChar char="ü"/>
            </a:pPr>
            <a:r>
              <a:rPr lang="en-IN" sz="2800" dirty="0">
                <a:latin typeface="Open sans" panose="020B0606030504020204"/>
              </a:rPr>
              <a:t>Radiation safety recommendation</a:t>
            </a:r>
            <a:endParaRPr lang="en-US" sz="2400" dirty="0">
              <a:latin typeface="Open sans" panose="020B0606030504020204"/>
            </a:endParaRPr>
          </a:p>
        </p:txBody>
      </p:sp>
      <p:pic>
        <p:nvPicPr>
          <p:cNvPr id="27653" name="Picture 1">
            <a:extLst>
              <a:ext uri="{FF2B5EF4-FFF2-40B4-BE49-F238E27FC236}">
                <a16:creationId xmlns:a16="http://schemas.microsoft.com/office/drawing/2014/main" id="{24D9CD72-2FED-4E7D-8D61-792FC450BB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088" y="6407150"/>
            <a:ext cx="641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5" name="Picture 4">
            <a:extLst>
              <a:ext uri="{FF2B5EF4-FFF2-40B4-BE49-F238E27FC236}">
                <a16:creationId xmlns:a16="http://schemas.microsoft.com/office/drawing/2014/main" id="{BD23DE00-F77F-4314-BE96-739198793D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58500" y="112713"/>
            <a:ext cx="111601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AA3F3BC2-C185-47F8-8A56-3D7F6FB0871E}"/>
              </a:ext>
            </a:extLst>
          </p:cNvPr>
          <p:cNvSpPr/>
          <p:nvPr/>
        </p:nvSpPr>
        <p:spPr>
          <a:xfrm>
            <a:off x="0" y="6207125"/>
            <a:ext cx="4548188" cy="650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ounded Rectangle">
            <a:extLst>
              <a:ext uri="{FF2B5EF4-FFF2-40B4-BE49-F238E27FC236}">
                <a16:creationId xmlns:a16="http://schemas.microsoft.com/office/drawing/2014/main" id="{9A884B91-F110-416F-9C9F-5142E72E6FF4}"/>
              </a:ext>
            </a:extLst>
          </p:cNvPr>
          <p:cNvSpPr>
            <a:spLocks noChangeArrowheads="1"/>
          </p:cNvSpPr>
          <p:nvPr/>
        </p:nvSpPr>
        <p:spPr bwMode="auto">
          <a:xfrm>
            <a:off x="4548188" y="-14288"/>
            <a:ext cx="7694612" cy="6943726"/>
          </a:xfrm>
          <a:prstGeom prst="roundRect">
            <a:avLst>
              <a:gd name="adj" fmla="val 1583"/>
            </a:avLst>
          </a:prstGeom>
          <a:solidFill>
            <a:srgbClr val="EAEAEA"/>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400">
              <a:latin typeface="Open Sans" panose="020B0606030504020204"/>
            </a:endParaRPr>
          </a:p>
        </p:txBody>
      </p:sp>
      <p:sp>
        <p:nvSpPr>
          <p:cNvPr id="28675" name="Duties of…">
            <a:extLst>
              <a:ext uri="{FF2B5EF4-FFF2-40B4-BE49-F238E27FC236}">
                <a16:creationId xmlns:a16="http://schemas.microsoft.com/office/drawing/2014/main" id="{BC8E49FF-9880-4618-BB40-CC8C0A1E503B}"/>
              </a:ext>
            </a:extLst>
          </p:cNvPr>
          <p:cNvSpPr txBox="1">
            <a:spLocks noChangeArrowheads="1"/>
          </p:cNvSpPr>
          <p:nvPr/>
        </p:nvSpPr>
        <p:spPr bwMode="auto">
          <a:xfrm>
            <a:off x="307975" y="3230563"/>
            <a:ext cx="4084638" cy="6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a:solidFill>
                  <a:srgbClr val="C00000"/>
                </a:solidFill>
                <a:latin typeface="Open Sans" panose="020B0606030504020204"/>
              </a:rPr>
              <a:t>ANY QUESTION? </a:t>
            </a:r>
          </a:p>
        </p:txBody>
      </p:sp>
      <p:sp>
        <p:nvSpPr>
          <p:cNvPr id="28676" name="Ensure your safety and the safety of your crew, the patient, and bystanders…">
            <a:extLst>
              <a:ext uri="{FF2B5EF4-FFF2-40B4-BE49-F238E27FC236}">
                <a16:creationId xmlns:a16="http://schemas.microsoft.com/office/drawing/2014/main" id="{AB08A25E-EE66-45E5-A59B-695359C53A1A}"/>
              </a:ext>
            </a:extLst>
          </p:cNvPr>
          <p:cNvSpPr txBox="1">
            <a:spLocks noChangeArrowheads="1"/>
          </p:cNvSpPr>
          <p:nvPr/>
        </p:nvSpPr>
        <p:spPr bwMode="auto">
          <a:xfrm>
            <a:off x="5005388" y="1897063"/>
            <a:ext cx="7237412"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marL="457200" indent="-457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250000"/>
              </a:lnSpc>
              <a:buClr>
                <a:srgbClr val="000000"/>
              </a:buClr>
              <a:buSzPts val="3200"/>
              <a:buFont typeface="Noto Sans Symbols"/>
              <a:buChar char="▪"/>
            </a:pPr>
            <a:endParaRPr lang="en-US" altLang="en-US" sz="2800">
              <a:solidFill>
                <a:srgbClr val="000000"/>
              </a:solidFill>
              <a:latin typeface="Open Sans" panose="020B0606030504020204"/>
              <a:cs typeface="Times New Roman" panose="02020603050405020304" pitchFamily="18" charset="0"/>
            </a:endParaRPr>
          </a:p>
        </p:txBody>
      </p:sp>
      <p:pic>
        <p:nvPicPr>
          <p:cNvPr id="28677" name="Picture 1">
            <a:extLst>
              <a:ext uri="{FF2B5EF4-FFF2-40B4-BE49-F238E27FC236}">
                <a16:creationId xmlns:a16="http://schemas.microsoft.com/office/drawing/2014/main" id="{9F5F5F6A-A54C-4697-93DC-82D696D85B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088" y="6407150"/>
            <a:ext cx="641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3">
            <a:extLst>
              <a:ext uri="{FF2B5EF4-FFF2-40B4-BE49-F238E27FC236}">
                <a16:creationId xmlns:a16="http://schemas.microsoft.com/office/drawing/2014/main" id="{E18A93E5-BC5A-4EC5-802C-F96CC7A5B4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15388" y="6378575"/>
            <a:ext cx="17494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9" name="Picture 4">
            <a:extLst>
              <a:ext uri="{FF2B5EF4-FFF2-40B4-BE49-F238E27FC236}">
                <a16:creationId xmlns:a16="http://schemas.microsoft.com/office/drawing/2014/main" id="{270A9C17-92DD-4DC0-83DE-CC009A0482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8500" y="112713"/>
            <a:ext cx="111601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50932097-1646-4DBB-BD06-F0EB9E4D5B6F}"/>
              </a:ext>
            </a:extLst>
          </p:cNvPr>
          <p:cNvSpPr/>
          <p:nvPr/>
        </p:nvSpPr>
        <p:spPr>
          <a:xfrm>
            <a:off x="0" y="6207125"/>
            <a:ext cx="4548188" cy="650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pic>
        <p:nvPicPr>
          <p:cNvPr id="28681" name="Picture 2">
            <a:extLst>
              <a:ext uri="{FF2B5EF4-FFF2-40B4-BE49-F238E27FC236}">
                <a16:creationId xmlns:a16="http://schemas.microsoft.com/office/drawing/2014/main" id="{CEE3F71C-BA85-4DD9-BF54-0D25BDBE00B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11950" y="1765300"/>
            <a:ext cx="3368675" cy="336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Placeholder 3">
            <a:extLst>
              <a:ext uri="{FF2B5EF4-FFF2-40B4-BE49-F238E27FC236}">
                <a16:creationId xmlns:a16="http://schemas.microsoft.com/office/drawing/2014/main" id="{99291AF4-5A42-4C12-86D9-C02C6CD592CB}"/>
              </a:ext>
            </a:extLst>
          </p:cNvPr>
          <p:cNvSpPr>
            <a:spLocks noGrp="1" noChangeArrowheads="1"/>
          </p:cNvSpPr>
          <p:nvPr>
            <p:ph type="body" idx="1"/>
          </p:nvPr>
        </p:nvSpPr>
        <p:spPr>
          <a:xfrm>
            <a:off x="387350" y="2057400"/>
            <a:ext cx="3741738" cy="3402013"/>
          </a:xfrm>
        </p:spPr>
        <p:txBody>
          <a:bodyPr/>
          <a:lstStyle/>
          <a:p>
            <a:pPr>
              <a:spcAft>
                <a:spcPct val="0"/>
              </a:spcAft>
              <a:buClr>
                <a:srgbClr val="000000"/>
              </a:buClr>
            </a:pPr>
            <a:endParaRPr lang="en-US" altLang="en-US" sz="5400">
              <a:latin typeface="Open Sans" panose="020B0606030504020204"/>
            </a:endParaRPr>
          </a:p>
          <a:p>
            <a:pPr>
              <a:spcAft>
                <a:spcPct val="0"/>
              </a:spcAft>
              <a:buClr>
                <a:srgbClr val="000000"/>
              </a:buClr>
            </a:pPr>
            <a:r>
              <a:rPr lang="en-US" altLang="en-US" sz="4000" b="1">
                <a:solidFill>
                  <a:srgbClr val="C00000"/>
                </a:solidFill>
                <a:latin typeface="Open Sans" panose="020B0606030504020204"/>
              </a:rPr>
              <a:t>EVALUATION</a:t>
            </a:r>
            <a:endParaRPr lang="en-IN" altLang="en-US" sz="4000" b="1">
              <a:solidFill>
                <a:srgbClr val="C00000"/>
              </a:solidFill>
            </a:endParaRPr>
          </a:p>
        </p:txBody>
      </p:sp>
      <p:sp>
        <p:nvSpPr>
          <p:cNvPr id="29699" name="Slide Number Placeholder 4">
            <a:extLst>
              <a:ext uri="{FF2B5EF4-FFF2-40B4-BE49-F238E27FC236}">
                <a16:creationId xmlns:a16="http://schemas.microsoft.com/office/drawing/2014/main" id="{BA96AAA2-A36F-41AA-A089-D70113C944BE}"/>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0"/>
              </a:spcBef>
              <a:spcAft>
                <a:spcPct val="0"/>
              </a:spcAft>
            </a:pPr>
            <a:fld id="{63966E27-9E12-4B93-A40F-F3AEF159AA7C}" type="slidenum">
              <a:rPr lang="en-US" altLang="en-US" smtClean="0"/>
              <a:pPr>
                <a:spcBef>
                  <a:spcPct val="0"/>
                </a:spcBef>
                <a:spcAft>
                  <a:spcPct val="0"/>
                </a:spcAft>
              </a:pPr>
              <a:t>36</a:t>
            </a:fld>
            <a:endParaRPr lang="en-US" altLang="en-US"/>
          </a:p>
        </p:txBody>
      </p:sp>
      <p:pic>
        <p:nvPicPr>
          <p:cNvPr id="29700" name="Picture 6">
            <a:extLst>
              <a:ext uri="{FF2B5EF4-FFF2-40B4-BE49-F238E27FC236}">
                <a16:creationId xmlns:a16="http://schemas.microsoft.com/office/drawing/2014/main" id="{468E06E7-5AD7-45B5-AAC9-DCC1C4CD53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174625"/>
            <a:ext cx="1252538" cy="90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a:extLst>
              <a:ext uri="{FF2B5EF4-FFF2-40B4-BE49-F238E27FC236}">
                <a16:creationId xmlns:a16="http://schemas.microsoft.com/office/drawing/2014/main" id="{E6A61EF7-E43B-4474-ABD8-58FF0E352639}"/>
              </a:ext>
            </a:extLst>
          </p:cNvPr>
          <p:cNvSpPr/>
          <p:nvPr/>
        </p:nvSpPr>
        <p:spPr>
          <a:xfrm>
            <a:off x="4357688" y="0"/>
            <a:ext cx="7834312" cy="6858000"/>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2800" dirty="0">
              <a:solidFill>
                <a:schemeClr val="tx1"/>
              </a:solidFill>
            </a:endParaRPr>
          </a:p>
          <a:p>
            <a:pPr>
              <a:defRPr/>
            </a:pPr>
            <a:endParaRPr lang="en-US" sz="2800" dirty="0">
              <a:solidFill>
                <a:schemeClr val="tx1"/>
              </a:solidFill>
            </a:endParaRPr>
          </a:p>
          <a:p>
            <a:pPr>
              <a:lnSpc>
                <a:spcPct val="150000"/>
              </a:lnSpc>
              <a:defRPr/>
            </a:pPr>
            <a:r>
              <a:rPr lang="en-US" sz="2800" dirty="0">
                <a:solidFill>
                  <a:schemeClr val="tx1"/>
                </a:solidFill>
              </a:rPr>
              <a:t>1</a:t>
            </a:r>
            <a:r>
              <a:rPr lang="en-US" sz="2800" dirty="0">
                <a:solidFill>
                  <a:schemeClr val="tx1"/>
                </a:solidFill>
                <a:latin typeface="Open sans"/>
              </a:rPr>
              <a:t>. Which Radiological source was leakage in </a:t>
            </a:r>
            <a:r>
              <a:rPr lang="en-US" sz="2800" dirty="0" err="1">
                <a:solidFill>
                  <a:schemeClr val="tx1"/>
                </a:solidFill>
                <a:latin typeface="Open sans"/>
              </a:rPr>
              <a:t>Mayapuri</a:t>
            </a:r>
            <a:r>
              <a:rPr lang="en-US" sz="2800" dirty="0">
                <a:solidFill>
                  <a:schemeClr val="tx1"/>
                </a:solidFill>
                <a:latin typeface="Open sans"/>
              </a:rPr>
              <a:t> incident?</a:t>
            </a:r>
          </a:p>
          <a:p>
            <a:pPr fontAlgn="t">
              <a:lnSpc>
                <a:spcPct val="150000"/>
              </a:lnSpc>
              <a:defRPr/>
            </a:pPr>
            <a:r>
              <a:rPr lang="en-US" sz="2800" dirty="0">
                <a:solidFill>
                  <a:srgbClr val="FF0000"/>
                </a:solidFill>
                <a:latin typeface="Open sans"/>
              </a:rPr>
              <a:t>Ans- Co-60</a:t>
            </a:r>
            <a:r>
              <a:rPr lang="en-US" altLang="en-US" sz="2800" dirty="0">
                <a:latin typeface="Open sans" panose="020B0606030504020204"/>
                <a:cs typeface="Times New Roman" panose="02020603050405020304" pitchFamily="18" charset="0"/>
              </a:rPr>
              <a:t> </a:t>
            </a:r>
          </a:p>
          <a:p>
            <a:pPr algn="just">
              <a:lnSpc>
                <a:spcPct val="150000"/>
              </a:lnSpc>
              <a:defRPr/>
            </a:pPr>
            <a:r>
              <a:rPr lang="en-IN" sz="2800" dirty="0">
                <a:solidFill>
                  <a:schemeClr val="tx1"/>
                </a:solidFill>
                <a:latin typeface="Open Sans" panose="020B0606030504020204"/>
                <a:cs typeface="Arial" pitchFamily="34" charset="0"/>
              </a:rPr>
              <a:t>2. What was the Radiation level at the entrance of identified scrap shop?</a:t>
            </a:r>
            <a:endParaRPr lang="en-US" sz="2800" b="1" u="sng" dirty="0">
              <a:solidFill>
                <a:schemeClr val="tx1"/>
              </a:solidFill>
              <a:latin typeface="Open sans" panose="020B0606030504020204"/>
              <a:cs typeface="Arial" pitchFamily="34" charset="0"/>
            </a:endParaRPr>
          </a:p>
          <a:p>
            <a:pPr fontAlgn="t"/>
            <a:r>
              <a:rPr lang="en-US" sz="2800" dirty="0">
                <a:solidFill>
                  <a:srgbClr val="FF0000"/>
                </a:solidFill>
                <a:latin typeface="Open sans"/>
              </a:rPr>
              <a:t>Ans-  10-15 </a:t>
            </a:r>
            <a:r>
              <a:rPr lang="en-IN" sz="2800" dirty="0">
                <a:solidFill>
                  <a:srgbClr val="FF0000"/>
                </a:solidFill>
                <a:latin typeface="Open sans" panose="020B0606030504020204"/>
              </a:rPr>
              <a:t>mSv/h</a:t>
            </a:r>
            <a:endParaRPr lang="en-IN" sz="2800" dirty="0">
              <a:solidFill>
                <a:srgbClr val="C00000"/>
              </a:solidFill>
              <a:latin typeface="Open sans" panose="020B0606030504020204"/>
            </a:endParaRPr>
          </a:p>
          <a:p>
            <a:pPr>
              <a:defRPr/>
            </a:pPr>
            <a:r>
              <a:rPr lang="en-US" sz="2800" dirty="0">
                <a:solidFill>
                  <a:srgbClr val="C00000"/>
                </a:solidFill>
                <a:latin typeface="Open sans"/>
              </a:rPr>
              <a:t>  </a:t>
            </a:r>
          </a:p>
          <a:p>
            <a:pPr algn="ctr">
              <a:defRPr/>
            </a:pPr>
            <a:endParaRPr lang="en-IN" dirty="0"/>
          </a:p>
        </p:txBody>
      </p:sp>
      <p:pic>
        <p:nvPicPr>
          <p:cNvPr id="29702" name="Picture 10">
            <a:extLst>
              <a:ext uri="{FF2B5EF4-FFF2-40B4-BE49-F238E27FC236}">
                <a16:creationId xmlns:a16="http://schemas.microsoft.com/office/drawing/2014/main" id="{D881E8C5-212C-40FB-9041-431B4A37A6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75988" y="0"/>
            <a:ext cx="1116012" cy="121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9338" y="0"/>
            <a:ext cx="12033331" cy="678005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sz="1799">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82" y="3276682"/>
            <a:ext cx="304643" cy="30464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392" tIns="45696" rIns="91392" bIns="45696" numCol="1" anchor="t" anchorCtr="0" compatLnSpc="1">
            <a:prstTxWarp prst="textNoShape">
              <a:avLst/>
            </a:prstTxWarp>
          </a:bodyPr>
          <a:lstStyle/>
          <a:p>
            <a:endParaRPr lang="en-IN" sz="1799"/>
          </a:p>
        </p:txBody>
      </p:sp>
      <p:sp>
        <p:nvSpPr>
          <p:cNvPr id="2" name="Slide Number Placeholder 1">
            <a:extLst>
              <a:ext uri="{FF2B5EF4-FFF2-40B4-BE49-F238E27FC236}">
                <a16:creationId xmlns:a16="http://schemas.microsoft.com/office/drawing/2014/main" id="{1FD6900A-37B1-25E8-DEA8-CD370440BD42}"/>
              </a:ext>
            </a:extLst>
          </p:cNvPr>
          <p:cNvSpPr>
            <a:spLocks noGrp="1"/>
          </p:cNvSpPr>
          <p:nvPr>
            <p:ph type="sldNum" sz="quarter" idx="12"/>
          </p:nvPr>
        </p:nvSpPr>
        <p:spPr/>
        <p:txBody>
          <a:bodyPr/>
          <a:lstStyle/>
          <a:p>
            <a:fld id="{2BB1E14F-796C-409E-9B94-89634ADD74DA}" type="slidenum">
              <a:rPr lang="en-IN" smtClean="0"/>
              <a:t>37</a:t>
            </a:fld>
            <a:endParaRPr lang="en-IN"/>
          </a:p>
        </p:txBody>
      </p:sp>
      <p:sp>
        <p:nvSpPr>
          <p:cNvPr id="5" name="Rounded Rectangle">
            <a:extLst>
              <a:ext uri="{FF2B5EF4-FFF2-40B4-BE49-F238E27FC236}">
                <a16:creationId xmlns:a16="http://schemas.microsoft.com/office/drawing/2014/main" id="{84E5656A-9707-D91F-731E-B05F3A2105A5}"/>
              </a:ext>
            </a:extLst>
          </p:cNvPr>
          <p:cNvSpPr/>
          <p:nvPr/>
        </p:nvSpPr>
        <p:spPr>
          <a:xfrm>
            <a:off x="4218343" y="147381"/>
            <a:ext cx="6801763" cy="6258602"/>
          </a:xfrm>
          <a:prstGeom prst="roundRect">
            <a:avLst>
              <a:gd name="adj" fmla="val 1583"/>
            </a:avLst>
          </a:prstGeom>
          <a:solidFill>
            <a:srgbClr val="EAEAEA"/>
          </a:solidFill>
          <a:ln w="12700">
            <a:miter lim="400000"/>
          </a:ln>
        </p:spPr>
        <p:txBody>
          <a:bodyPr lIns="39123" tIns="39123" rIns="39123" bIns="39123"/>
          <a:lstStyle/>
          <a:p>
            <a:endParaRPr sz="2399">
              <a:latin typeface="Open Sans"/>
            </a:endParaRPr>
          </a:p>
        </p:txBody>
      </p:sp>
      <p:sp>
        <p:nvSpPr>
          <p:cNvPr id="6" name="Duties of…">
            <a:extLst>
              <a:ext uri="{FF2B5EF4-FFF2-40B4-BE49-F238E27FC236}">
                <a16:creationId xmlns:a16="http://schemas.microsoft.com/office/drawing/2014/main" id="{848F74B0-1F3A-240E-68E6-62D0EC9F3863}"/>
              </a:ext>
            </a:extLst>
          </p:cNvPr>
          <p:cNvSpPr txBox="1"/>
          <p:nvPr/>
        </p:nvSpPr>
        <p:spPr>
          <a:xfrm>
            <a:off x="342567" y="3230319"/>
            <a:ext cx="3722630" cy="69443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23" tIns="39123" rIns="39123" bIns="39123">
            <a:spAutoFit/>
          </a:bodyPr>
          <a:lstStyle/>
          <a:p>
            <a:pPr algn="ctr"/>
            <a:r>
              <a:rPr lang="en-US" sz="3999" b="1" dirty="0">
                <a:latin typeface="Open sans"/>
              </a:rPr>
              <a:t>THANK YOU </a:t>
            </a:r>
            <a:r>
              <a:rPr lang="en-US" sz="3999" dirty="0">
                <a:latin typeface="Open sans"/>
              </a:rPr>
              <a:t> </a:t>
            </a:r>
          </a:p>
        </p:txBody>
      </p:sp>
      <p:pic>
        <p:nvPicPr>
          <p:cNvPr id="3" name="Picture 2" descr="A logo with a lion and a triangle&#10;&#10;AI-generated content may be incorrect.">
            <a:extLst>
              <a:ext uri="{FF2B5EF4-FFF2-40B4-BE49-F238E27FC236}">
                <a16:creationId xmlns:a16="http://schemas.microsoft.com/office/drawing/2014/main" id="{2EB6772D-2F77-F00A-386C-0198392D4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2077" y="517730"/>
            <a:ext cx="4874260" cy="5531899"/>
          </a:xfrm>
          <a:prstGeom prst="rect">
            <a:avLst/>
          </a:prstGeom>
        </p:spPr>
      </p:pic>
      <p:pic>
        <p:nvPicPr>
          <p:cNvPr id="4" name="Picture 3">
            <a:extLst>
              <a:ext uri="{FF2B5EF4-FFF2-40B4-BE49-F238E27FC236}">
                <a16:creationId xmlns:a16="http://schemas.microsoft.com/office/drawing/2014/main" id="{BAF38A39-09AC-4E09-BCBF-99279947A39C}"/>
              </a:ext>
            </a:extLst>
          </p:cNvPr>
          <p:cNvPicPr>
            <a:picLocks noChangeAspect="1"/>
          </p:cNvPicPr>
          <p:nvPr/>
        </p:nvPicPr>
        <p:blipFill>
          <a:blip r:embed="rId3"/>
          <a:stretch>
            <a:fillRect/>
          </a:stretch>
        </p:blipFill>
        <p:spPr>
          <a:xfrm>
            <a:off x="0" y="0"/>
            <a:ext cx="1747359" cy="1249794"/>
          </a:xfrm>
          <a:prstGeom prst="rect">
            <a:avLst/>
          </a:prstGeom>
          <a:noFill/>
          <a:ln>
            <a:noFill/>
          </a:ln>
        </p:spPr>
      </p:pic>
      <p:pic>
        <p:nvPicPr>
          <p:cNvPr id="7" name="Picture 6">
            <a:extLst>
              <a:ext uri="{FF2B5EF4-FFF2-40B4-BE49-F238E27FC236}">
                <a16:creationId xmlns:a16="http://schemas.microsoft.com/office/drawing/2014/main" id="{66EC03CD-87DA-BEA5-2EAE-10418C527F65}"/>
              </a:ext>
            </a:extLst>
          </p:cNvPr>
          <p:cNvPicPr>
            <a:picLocks noChangeAspect="1"/>
          </p:cNvPicPr>
          <p:nvPr/>
        </p:nvPicPr>
        <p:blipFill>
          <a:blip r:embed="rId4"/>
          <a:stretch>
            <a:fillRect/>
          </a:stretch>
        </p:blipFill>
        <p:spPr>
          <a:xfrm>
            <a:off x="10799286" y="-2576"/>
            <a:ext cx="1381285" cy="1258718"/>
          </a:xfrm>
          <a:prstGeom prst="rect">
            <a:avLst/>
          </a:prstGeom>
          <a:noFill/>
          <a:ln>
            <a:noFill/>
          </a:ln>
        </p:spPr>
      </p:pic>
    </p:spTree>
    <p:extLst>
      <p:ext uri="{BB962C8B-B14F-4D97-AF65-F5344CB8AC3E}">
        <p14:creationId xmlns:p14="http://schemas.microsoft.com/office/powerpoint/2010/main" val="17080633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505" y="2613991"/>
            <a:ext cx="3419060" cy="1868557"/>
          </a:xfrm>
        </p:spPr>
        <p:txBody>
          <a:bodyPr>
            <a:noAutofit/>
          </a:bodyPr>
          <a:lstStyle/>
          <a:p>
            <a:pPr algn="ctr"/>
            <a:r>
              <a:rPr lang="en-IN" sz="4000" b="1" i="0" strike="noStrike" baseline="0" dirty="0">
                <a:solidFill>
                  <a:srgbClr val="C00000"/>
                </a:solidFill>
                <a:latin typeface="Open sans" panose="020B0606030504020204"/>
                <a:cs typeface="Arial" panose="020B0604020202020204" pitchFamily="34" charset="0"/>
              </a:rPr>
              <a:t>ABOUT</a:t>
            </a:r>
            <a:br>
              <a:rPr lang="en-IN" sz="4000" b="1" i="0" strike="noStrike" baseline="0" dirty="0">
                <a:solidFill>
                  <a:srgbClr val="C00000"/>
                </a:solidFill>
                <a:latin typeface="Open sans" panose="020B0606030504020204"/>
                <a:cs typeface="Arial" panose="020B0604020202020204" pitchFamily="34" charset="0"/>
              </a:rPr>
            </a:br>
            <a:r>
              <a:rPr lang="en-IN" sz="4000" b="1" i="0" strike="noStrike" baseline="0" dirty="0">
                <a:solidFill>
                  <a:srgbClr val="C00000"/>
                </a:solidFill>
                <a:latin typeface="Open sans" panose="020B0606030504020204"/>
                <a:cs typeface="Arial" panose="020B0604020202020204" pitchFamily="34" charset="0"/>
              </a:rPr>
              <a:t>MAYAPURI,</a:t>
            </a:r>
            <a:br>
              <a:rPr lang="en-IN" sz="4000" b="1" i="0" strike="noStrike" baseline="0" dirty="0">
                <a:solidFill>
                  <a:srgbClr val="C00000"/>
                </a:solidFill>
                <a:latin typeface="Open sans" panose="020B0606030504020204"/>
                <a:cs typeface="Arial" panose="020B0604020202020204" pitchFamily="34" charset="0"/>
              </a:rPr>
            </a:br>
            <a:r>
              <a:rPr lang="en-IN" sz="4000" b="1" i="0" strike="noStrike" baseline="0" dirty="0">
                <a:solidFill>
                  <a:srgbClr val="C00000"/>
                </a:solidFill>
                <a:latin typeface="Open sans" panose="020B0606030504020204"/>
                <a:cs typeface="Arial" panose="020B0604020202020204" pitchFamily="34" charset="0"/>
              </a:rPr>
              <a:t>NEW DELHI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303643" y="1161985"/>
            <a:ext cx="7255564" cy="4409349"/>
          </a:xfrm>
          <a:prstGeom prst="rect">
            <a:avLst/>
          </a:prstGeom>
        </p:spPr>
        <p:txBody>
          <a:bodyPr wrap="square">
            <a:spAutoFit/>
          </a:bodyPr>
          <a:lstStyle/>
          <a:p>
            <a:pPr algn="just">
              <a:lnSpc>
                <a:spcPct val="200000"/>
              </a:lnSpc>
            </a:pPr>
            <a:r>
              <a:rPr lang="en-IN" sz="2400" b="1" dirty="0" err="1">
                <a:latin typeface="Open sans" panose="020B0606030504020204"/>
              </a:rPr>
              <a:t>Mayapuri</a:t>
            </a:r>
            <a:r>
              <a:rPr lang="en-IN" sz="2400" b="1" dirty="0">
                <a:latin typeface="Open sans" panose="020B0606030504020204"/>
              </a:rPr>
              <a:t> </a:t>
            </a:r>
            <a:r>
              <a:rPr lang="en-IN" sz="2400" dirty="0">
                <a:latin typeface="Open sans" panose="020B0606030504020204"/>
              </a:rPr>
              <a:t>is a locality in West Delhi. It used to be a major hub of small scale industries, but following recent government sanctions, most of the heavy metal industries moved out. The place is now a combination of residential flats, metal scrap market, metal factories and automobile service stations. </a:t>
            </a:r>
          </a:p>
        </p:txBody>
      </p:sp>
    </p:spTree>
    <p:extLst>
      <p:ext uri="{BB962C8B-B14F-4D97-AF65-F5344CB8AC3E}">
        <p14:creationId xmlns:p14="http://schemas.microsoft.com/office/powerpoint/2010/main" val="3672099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147" y="2613992"/>
            <a:ext cx="4144617" cy="1143000"/>
          </a:xfrm>
        </p:spPr>
        <p:txBody>
          <a:bodyPr>
            <a:noAutofit/>
          </a:bodyPr>
          <a:lstStyle/>
          <a:p>
            <a:pPr algn="ctr"/>
            <a:r>
              <a:rPr lang="en-IN" sz="4000" b="1" dirty="0">
                <a:solidFill>
                  <a:srgbClr val="C00000"/>
                </a:solidFill>
                <a:latin typeface="Open sans" panose="020B0606030504020204"/>
                <a:cs typeface="Arial" panose="020B0604020202020204" pitchFamily="34" charset="0"/>
              </a:rPr>
              <a:t>INTRODUCTION</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492487" y="1161985"/>
            <a:ext cx="7066720" cy="5262979"/>
          </a:xfrm>
          <a:prstGeom prst="rect">
            <a:avLst/>
          </a:prstGeom>
        </p:spPr>
        <p:txBody>
          <a:bodyPr wrap="square">
            <a:spAutoFit/>
          </a:bodyPr>
          <a:lstStyle/>
          <a:p>
            <a:pPr marL="342900" indent="-342900" algn="just">
              <a:buFont typeface="Wingdings" panose="05000000000000000000" pitchFamily="2" charset="2"/>
              <a:buChar char="q"/>
            </a:pPr>
            <a:r>
              <a:rPr lang="en-US" sz="2400" dirty="0">
                <a:latin typeface="Open sans" panose="020B0606030504020204"/>
              </a:rPr>
              <a:t>A campus committee of chemists concluded that the Gamma-cell’s Cobalt-60 source was "manageable", and the unit was auctioned on 26 February 2010 to a scrap metal dealer. </a:t>
            </a:r>
          </a:p>
          <a:p>
            <a:pPr marL="342900" indent="-342900" algn="just">
              <a:buFont typeface="Wingdings" panose="05000000000000000000" pitchFamily="2" charset="2"/>
              <a:buChar char="q"/>
            </a:pPr>
            <a:r>
              <a:rPr lang="en-US" sz="2400" dirty="0">
                <a:latin typeface="Open sans" panose="020B0606030504020204"/>
              </a:rPr>
              <a:t>April 2010, serious radiological accident at </a:t>
            </a:r>
            <a:r>
              <a:rPr lang="en-US" sz="2400" dirty="0" err="1">
                <a:latin typeface="Open sans" panose="020B0606030504020204"/>
              </a:rPr>
              <a:t>Mayapuri</a:t>
            </a:r>
            <a:r>
              <a:rPr lang="en-US" sz="2400" dirty="0">
                <a:latin typeface="Open sans" panose="020B0606030504020204"/>
              </a:rPr>
              <a:t>. </a:t>
            </a:r>
          </a:p>
          <a:p>
            <a:pPr marL="342900" indent="-342900" algn="just">
              <a:buFont typeface="Wingdings" panose="05000000000000000000" pitchFamily="2" charset="2"/>
              <a:buChar char="q"/>
            </a:pPr>
            <a:r>
              <a:rPr lang="en-US" sz="2400" dirty="0">
                <a:latin typeface="Open sans" panose="020B0606030504020204"/>
              </a:rPr>
              <a:t>Orphan source in Scrapyard. </a:t>
            </a:r>
          </a:p>
          <a:p>
            <a:pPr marL="342900" indent="-342900" algn="just">
              <a:buFont typeface="Wingdings" panose="05000000000000000000" pitchFamily="2" charset="2"/>
              <a:buChar char="q"/>
            </a:pPr>
            <a:r>
              <a:rPr lang="en-US" sz="2400" dirty="0">
                <a:latin typeface="Open sans" panose="020B0606030504020204"/>
              </a:rPr>
              <a:t>Unauthorized handling of the Radioactive source. </a:t>
            </a:r>
          </a:p>
          <a:p>
            <a:pPr marL="342900" indent="-342900" algn="just">
              <a:buFont typeface="Wingdings" panose="05000000000000000000" pitchFamily="2" charset="2"/>
              <a:buChar char="q"/>
            </a:pPr>
            <a:r>
              <a:rPr lang="en-US" sz="2400" dirty="0">
                <a:latin typeface="Open sans" panose="020B0606030504020204"/>
              </a:rPr>
              <a:t>Eight persons directly exposed to the gamma-rays of the Co-60</a:t>
            </a:r>
            <a:r>
              <a:rPr lang="en-US" sz="2400" dirty="0">
                <a:solidFill>
                  <a:srgbClr val="002060"/>
                </a:solidFill>
                <a:latin typeface="Open sans" panose="020B0606030504020204"/>
              </a:rPr>
              <a:t> </a:t>
            </a:r>
          </a:p>
          <a:p>
            <a:pPr marL="342900" indent="-342900" algn="just">
              <a:buFont typeface="Wingdings" panose="05000000000000000000" pitchFamily="2" charset="2"/>
              <a:buChar char="q"/>
            </a:pPr>
            <a:r>
              <a:rPr lang="en-US" sz="2400" dirty="0">
                <a:latin typeface="Open sans" panose="020B0606030504020204"/>
              </a:rPr>
              <a:t>One has died while two others are severely affected.</a:t>
            </a:r>
          </a:p>
          <a:p>
            <a:pPr marL="342900" indent="-342900" algn="just">
              <a:buFont typeface="Wingdings" panose="05000000000000000000" pitchFamily="2" charset="2"/>
              <a:buChar char="q"/>
            </a:pPr>
            <a:r>
              <a:rPr lang="en-US" sz="2400" dirty="0">
                <a:latin typeface="Open sans" panose="020B0606030504020204"/>
              </a:rPr>
              <a:t>Consequences: 1 fatality, 7 injuries</a:t>
            </a:r>
          </a:p>
        </p:txBody>
      </p:sp>
    </p:spTree>
    <p:extLst>
      <p:ext uri="{BB962C8B-B14F-4D97-AF65-F5344CB8AC3E}">
        <p14:creationId xmlns:p14="http://schemas.microsoft.com/office/powerpoint/2010/main" val="154592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439" y="1928195"/>
            <a:ext cx="4144617" cy="2902226"/>
          </a:xfrm>
        </p:spPr>
        <p:txBody>
          <a:bodyPr>
            <a:noAutofit/>
          </a:bodyPr>
          <a:lstStyle/>
          <a:p>
            <a:pPr algn="ctr"/>
            <a:r>
              <a:rPr lang="en-IN" sz="4000" b="1" dirty="0">
                <a:solidFill>
                  <a:srgbClr val="C00000"/>
                </a:solidFill>
                <a:latin typeface="Open sans" panose="020B0606030504020204"/>
                <a:cs typeface="Arial" panose="020B0604020202020204" pitchFamily="34" charset="0"/>
              </a:rPr>
              <a:t>PHOTOGRAPHS OF ACTUAL SOURCE CAGE AND PENCIL RECOVERED</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6" name="Picture 5">
            <a:extLst>
              <a:ext uri="{FF2B5EF4-FFF2-40B4-BE49-F238E27FC236}">
                <a16:creationId xmlns:a16="http://schemas.microsoft.com/office/drawing/2014/main" id="{78F8000F-23BC-4E48-9465-552071EE435B}"/>
              </a:ext>
            </a:extLst>
          </p:cNvPr>
          <p:cNvPicPr>
            <a:picLocks noChangeAspect="1"/>
          </p:cNvPicPr>
          <p:nvPr/>
        </p:nvPicPr>
        <p:blipFill>
          <a:blip r:embed="rId4"/>
          <a:stretch>
            <a:fillRect/>
          </a:stretch>
        </p:blipFill>
        <p:spPr>
          <a:xfrm>
            <a:off x="5138532" y="1234645"/>
            <a:ext cx="6344478" cy="4877919"/>
          </a:xfrm>
          <a:prstGeom prst="rect">
            <a:avLst/>
          </a:prstGeom>
        </p:spPr>
      </p:pic>
    </p:spTree>
    <p:extLst>
      <p:ext uri="{BB962C8B-B14F-4D97-AF65-F5344CB8AC3E}">
        <p14:creationId xmlns:p14="http://schemas.microsoft.com/office/powerpoint/2010/main" val="17986289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542" y="2305879"/>
            <a:ext cx="3816625" cy="2017643"/>
          </a:xfrm>
        </p:spPr>
        <p:txBody>
          <a:bodyPr>
            <a:noAutofit/>
          </a:bodyPr>
          <a:lstStyle/>
          <a:p>
            <a:pPr algn="ctr"/>
            <a:r>
              <a:rPr lang="en-US" sz="4000" b="1" dirty="0">
                <a:solidFill>
                  <a:srgbClr val="C00000"/>
                </a:solidFill>
                <a:latin typeface="Open sans" panose="020B0606030504020204"/>
                <a:cs typeface="Arial" panose="020B0604020202020204" pitchFamily="34" charset="0"/>
              </a:rPr>
              <a:t>CHRONOLOGY OF</a:t>
            </a:r>
            <a:br>
              <a:rPr lang="en-US" sz="4000" b="1" dirty="0">
                <a:solidFill>
                  <a:srgbClr val="C00000"/>
                </a:solidFill>
                <a:latin typeface="Open sans" panose="020B0606030504020204"/>
                <a:cs typeface="Arial" panose="020B0604020202020204" pitchFamily="34" charset="0"/>
              </a:rPr>
            </a:br>
            <a:r>
              <a:rPr lang="en-US" sz="4000" b="1" dirty="0">
                <a:solidFill>
                  <a:srgbClr val="C00000"/>
                </a:solidFill>
                <a:latin typeface="Open sans" panose="020B0606030504020204"/>
                <a:cs typeface="Arial" panose="020B0604020202020204" pitchFamily="34" charset="0"/>
              </a:rPr>
              <a:t> VICTIM A</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124739" y="1082473"/>
            <a:ext cx="7494104" cy="5516895"/>
          </a:xfrm>
          <a:prstGeom prst="rect">
            <a:avLst/>
          </a:prstGeom>
        </p:spPr>
        <p:txBody>
          <a:bodyPr wrap="square">
            <a:spAutoFit/>
          </a:bodyPr>
          <a:lstStyle/>
          <a:p>
            <a:pPr algn="just">
              <a:lnSpc>
                <a:spcPts val="2700"/>
              </a:lnSpc>
              <a:spcAft>
                <a:spcPts val="1200"/>
              </a:spcAft>
            </a:pPr>
            <a:r>
              <a:rPr lang="en-US" sz="2400" dirty="0">
                <a:latin typeface="Open sans" panose="020B0606030504020204"/>
              </a:rPr>
              <a:t>10</a:t>
            </a:r>
            <a:r>
              <a:rPr lang="en-US" sz="2400" baseline="30000" dirty="0">
                <a:latin typeface="Open sans" panose="020B0606030504020204"/>
              </a:rPr>
              <a:t>th</a:t>
            </a:r>
            <a:r>
              <a:rPr lang="en-US" sz="2400" dirty="0">
                <a:latin typeface="Open sans" panose="020B0606030504020204"/>
              </a:rPr>
              <a:t>  March: First symptoms vomiting and got some treatment from local doctor </a:t>
            </a:r>
          </a:p>
          <a:p>
            <a:pPr algn="just">
              <a:lnSpc>
                <a:spcPts val="2700"/>
              </a:lnSpc>
              <a:spcAft>
                <a:spcPts val="1200"/>
              </a:spcAft>
            </a:pPr>
            <a:r>
              <a:rPr lang="en-US" sz="2400" dirty="0">
                <a:latin typeface="Open sans" panose="020B0606030504020204"/>
              </a:rPr>
              <a:t>13</a:t>
            </a:r>
            <a:r>
              <a:rPr lang="en-US" sz="2400" baseline="30000" dirty="0">
                <a:latin typeface="Open sans" panose="020B0606030504020204"/>
              </a:rPr>
              <a:t>th</a:t>
            </a:r>
            <a:r>
              <a:rPr lang="en-US" sz="2400" dirty="0">
                <a:latin typeface="Open sans" panose="020B0606030504020204"/>
              </a:rPr>
              <a:t>   March: blackening of fist  and applied some skin screen prescribed by the skin doctor </a:t>
            </a:r>
          </a:p>
          <a:p>
            <a:pPr algn="just">
              <a:lnSpc>
                <a:spcPts val="2700"/>
              </a:lnSpc>
              <a:spcAft>
                <a:spcPts val="1200"/>
              </a:spcAft>
            </a:pPr>
            <a:r>
              <a:rPr lang="en-US" sz="2400" dirty="0">
                <a:latin typeface="Open sans" panose="020B0606030504020204"/>
              </a:rPr>
              <a:t>26</a:t>
            </a:r>
            <a:r>
              <a:rPr lang="en-US" sz="2400" baseline="30000" dirty="0">
                <a:latin typeface="Open sans" panose="020B0606030504020204"/>
              </a:rPr>
              <a:t>th</a:t>
            </a:r>
            <a:r>
              <a:rPr lang="en-US" sz="2400" dirty="0">
                <a:latin typeface="Open sans" panose="020B0606030504020204"/>
              </a:rPr>
              <a:t>  March: One side blackened up to abdomen and epilation (hair fall one side)</a:t>
            </a:r>
          </a:p>
          <a:p>
            <a:pPr algn="just">
              <a:lnSpc>
                <a:spcPts val="2700"/>
              </a:lnSpc>
              <a:spcAft>
                <a:spcPts val="1200"/>
              </a:spcAft>
            </a:pPr>
            <a:r>
              <a:rPr lang="en-US" sz="2400" dirty="0">
                <a:latin typeface="Open sans" panose="020B0606030504020204"/>
              </a:rPr>
              <a:t>03</a:t>
            </a:r>
            <a:r>
              <a:rPr lang="en-US" sz="2400" baseline="30000" dirty="0">
                <a:latin typeface="Open sans" panose="020B0606030504020204"/>
              </a:rPr>
              <a:t>rd</a:t>
            </a:r>
            <a:r>
              <a:rPr lang="en-US" sz="2400" dirty="0">
                <a:latin typeface="Open sans" panose="020B0606030504020204"/>
              </a:rPr>
              <a:t>  April: Admitted in Kalyani hospital Moti </a:t>
            </a:r>
            <a:r>
              <a:rPr lang="en-US" sz="2400" dirty="0" err="1">
                <a:latin typeface="Open sans" panose="020B0606030504020204"/>
              </a:rPr>
              <a:t>bagh</a:t>
            </a:r>
            <a:r>
              <a:rPr lang="en-US" sz="2400" dirty="0">
                <a:latin typeface="Open sans" panose="020B0606030504020204"/>
              </a:rPr>
              <a:t> </a:t>
            </a:r>
          </a:p>
          <a:p>
            <a:pPr algn="just">
              <a:lnSpc>
                <a:spcPts val="2700"/>
              </a:lnSpc>
              <a:spcAft>
                <a:spcPts val="1200"/>
              </a:spcAft>
            </a:pPr>
            <a:r>
              <a:rPr lang="en-US" sz="2400" dirty="0">
                <a:latin typeface="Open sans" panose="020B0606030504020204"/>
              </a:rPr>
              <a:t>04</a:t>
            </a:r>
            <a:r>
              <a:rPr lang="en-US" sz="2400" baseline="30000" dirty="0">
                <a:latin typeface="Open sans" panose="020B0606030504020204"/>
              </a:rPr>
              <a:t>th</a:t>
            </a:r>
            <a:r>
              <a:rPr lang="en-US" sz="2400" dirty="0">
                <a:latin typeface="Open sans" panose="020B0606030504020204"/>
              </a:rPr>
              <a:t>  April: Shifted to Apollo at that time, TLC-100, Platelet 700</a:t>
            </a:r>
          </a:p>
          <a:p>
            <a:pPr algn="just">
              <a:lnSpc>
                <a:spcPts val="2700"/>
              </a:lnSpc>
              <a:spcAft>
                <a:spcPts val="1200"/>
              </a:spcAft>
            </a:pPr>
            <a:r>
              <a:rPr lang="en-US" sz="2400" dirty="0">
                <a:latin typeface="Open sans" panose="020B0606030504020204"/>
              </a:rPr>
              <a:t>27</a:t>
            </a:r>
            <a:r>
              <a:rPr lang="en-US" sz="2400" baseline="30000" dirty="0">
                <a:latin typeface="Open sans" panose="020B0606030504020204"/>
              </a:rPr>
              <a:t>th</a:t>
            </a:r>
            <a:r>
              <a:rPr lang="en-US" sz="2400" dirty="0">
                <a:latin typeface="Open sans" panose="020B0606030504020204"/>
              </a:rPr>
              <a:t> April: Platelet count shows a sharp drop, bone marrow is significantly suppressed and his condition is quite serious</a:t>
            </a:r>
          </a:p>
          <a:p>
            <a:pPr algn="just">
              <a:lnSpc>
                <a:spcPts val="2700"/>
              </a:lnSpc>
              <a:spcAft>
                <a:spcPts val="1200"/>
              </a:spcAft>
            </a:pPr>
            <a:r>
              <a:rPr lang="en-US" sz="2400" dirty="0">
                <a:latin typeface="Open sans" panose="020B0606030504020204"/>
              </a:rPr>
              <a:t>20</a:t>
            </a:r>
            <a:r>
              <a:rPr lang="en-US" sz="2400" baseline="30000" dirty="0">
                <a:latin typeface="Open sans" panose="020B0606030504020204"/>
              </a:rPr>
              <a:t>th</a:t>
            </a:r>
            <a:r>
              <a:rPr lang="en-US" sz="2400" dirty="0">
                <a:latin typeface="Open sans" panose="020B0606030504020204"/>
              </a:rPr>
              <a:t> May: Shifted to R&amp; R hospital </a:t>
            </a:r>
          </a:p>
        </p:txBody>
      </p:sp>
    </p:spTree>
    <p:extLst>
      <p:ext uri="{BB962C8B-B14F-4D97-AF65-F5344CB8AC3E}">
        <p14:creationId xmlns:p14="http://schemas.microsoft.com/office/powerpoint/2010/main" val="22129425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947" y="3230220"/>
            <a:ext cx="2743200" cy="1083364"/>
          </a:xfrm>
        </p:spPr>
        <p:txBody>
          <a:bodyPr>
            <a:noAutofit/>
          </a:bodyPr>
          <a:lstStyle/>
          <a:p>
            <a:pPr algn="ctr"/>
            <a:r>
              <a:rPr lang="en-US" sz="4000" b="1" dirty="0">
                <a:solidFill>
                  <a:srgbClr val="C00000"/>
                </a:solidFill>
                <a:latin typeface="Open sans" panose="020B0606030504020204"/>
                <a:cs typeface="Arial" panose="020B0604020202020204" pitchFamily="34" charset="0"/>
              </a:rPr>
              <a:t> VICTIM A</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58F377B5-C381-4DFC-84E6-6BF3AF663940}"/>
              </a:ext>
            </a:extLst>
          </p:cNvPr>
          <p:cNvSpPr/>
          <p:nvPr/>
        </p:nvSpPr>
        <p:spPr>
          <a:xfrm>
            <a:off x="4124739" y="1082473"/>
            <a:ext cx="7494104" cy="830997"/>
          </a:xfrm>
          <a:prstGeom prst="rect">
            <a:avLst/>
          </a:prstGeom>
        </p:spPr>
        <p:txBody>
          <a:bodyPr wrap="square">
            <a:spAutoFit/>
          </a:bodyPr>
          <a:lstStyle/>
          <a:p>
            <a:r>
              <a:rPr lang="en-US" sz="2400" dirty="0">
                <a:latin typeface="Open sans" panose="020B0606030504020204"/>
              </a:rPr>
              <a:t>The shop owner used to sleep in this position near the table containing Co-60 pencil </a:t>
            </a:r>
          </a:p>
        </p:txBody>
      </p:sp>
      <p:pic>
        <p:nvPicPr>
          <p:cNvPr id="6" name="Picture 2">
            <a:extLst>
              <a:ext uri="{FF2B5EF4-FFF2-40B4-BE49-F238E27FC236}">
                <a16:creationId xmlns:a16="http://schemas.microsoft.com/office/drawing/2014/main" id="{313F6C82-926F-42D5-BE29-D8BE19E742F3}"/>
              </a:ext>
            </a:extLst>
          </p:cNvPr>
          <p:cNvPicPr>
            <a:picLocks noChangeAspect="1" noChangeArrowheads="1"/>
          </p:cNvPicPr>
          <p:nvPr/>
        </p:nvPicPr>
        <p:blipFill>
          <a:blip r:embed="rId4">
            <a:lum bright="-22000" contrast="42000"/>
            <a:extLst>
              <a:ext uri="{28A0092B-C50C-407E-A947-70E740481C1C}">
                <a14:useLocalDpi xmlns:a14="http://schemas.microsoft.com/office/drawing/2010/main" val="0"/>
              </a:ext>
            </a:extLst>
          </a:blip>
          <a:srcRect/>
          <a:stretch>
            <a:fillRect/>
          </a:stretch>
        </p:blipFill>
        <p:spPr bwMode="auto">
          <a:xfrm>
            <a:off x="7474225" y="2220213"/>
            <a:ext cx="4184847" cy="3693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http://www.konteaki-furniture.co.uk/images/bedside-3drawer.gif">
            <a:extLst>
              <a:ext uri="{FF2B5EF4-FFF2-40B4-BE49-F238E27FC236}">
                <a16:creationId xmlns:a16="http://schemas.microsoft.com/office/drawing/2014/main" id="{39ED02D1-C519-4A93-B100-2AC38AA7FD4C}"/>
              </a:ext>
            </a:extLst>
          </p:cNvPr>
          <p:cNvPicPr>
            <a:picLocks noChangeAspect="1" noChangeArrowheads="1"/>
          </p:cNvPicPr>
          <p:nvPr/>
        </p:nvPicPr>
        <p:blipFill>
          <a:blip r:embed="rId5"/>
          <a:srcRect/>
          <a:stretch>
            <a:fillRect/>
          </a:stretch>
        </p:blipFill>
        <p:spPr bwMode="auto">
          <a:xfrm>
            <a:off x="4273827" y="2250029"/>
            <a:ext cx="2730775" cy="3574301"/>
          </a:xfrm>
          <a:prstGeom prst="rect">
            <a:avLst/>
          </a:prstGeom>
          <a:noFill/>
          <a:effectLst>
            <a:outerShdw blurRad="50800" dist="50800" dir="5400000" algn="ctr" rotWithShape="0">
              <a:srgbClr val="000000">
                <a:alpha val="16000"/>
              </a:srgbClr>
            </a:outerShdw>
          </a:effectLst>
          <a:scene3d>
            <a:camera prst="orthographicFront"/>
            <a:lightRig rig="threePt" dir="t"/>
          </a:scene3d>
          <a:sp3d>
            <a:bevelB w="152400" h="50800" prst="softRound"/>
          </a:sp3d>
        </p:spPr>
      </p:pic>
      <p:cxnSp>
        <p:nvCxnSpPr>
          <p:cNvPr id="10" name="Straight Arrow Connector 9">
            <a:extLst>
              <a:ext uri="{FF2B5EF4-FFF2-40B4-BE49-F238E27FC236}">
                <a16:creationId xmlns:a16="http://schemas.microsoft.com/office/drawing/2014/main" id="{DC06674C-2016-47AD-A512-2570F6E0DE88}"/>
              </a:ext>
            </a:extLst>
          </p:cNvPr>
          <p:cNvCxnSpPr>
            <a:cxnSpLocks/>
          </p:cNvCxnSpPr>
          <p:nvPr/>
        </p:nvCxnSpPr>
        <p:spPr>
          <a:xfrm>
            <a:off x="7116417" y="3826565"/>
            <a:ext cx="569843" cy="32136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48232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557" y="3200402"/>
            <a:ext cx="2743200" cy="1083364"/>
          </a:xfrm>
        </p:spPr>
        <p:txBody>
          <a:bodyPr>
            <a:noAutofit/>
          </a:bodyPr>
          <a:lstStyle/>
          <a:p>
            <a:pPr algn="ctr"/>
            <a:r>
              <a:rPr lang="en-US" sz="4000" b="1" dirty="0">
                <a:solidFill>
                  <a:srgbClr val="C00000"/>
                </a:solidFill>
                <a:latin typeface="Open sans" panose="020B0606030504020204"/>
                <a:cs typeface="Arial" panose="020B0604020202020204" pitchFamily="34" charset="0"/>
              </a:rPr>
              <a:t> VICTIM A</a:t>
            </a:r>
            <a:r>
              <a:rPr lang="en-IN" sz="4000" b="1" i="0" strike="noStrike" baseline="0" dirty="0">
                <a:solidFill>
                  <a:srgbClr val="C00000"/>
                </a:solidFill>
                <a:latin typeface="Open sans" panose="020B0606030504020204"/>
                <a:cs typeface="Arial" panose="020B0604020202020204" pitchFamily="34" charset="0"/>
              </a:rPr>
              <a:t> </a:t>
            </a:r>
            <a:endParaRPr lang="en-IN" sz="4000" b="1" dirty="0">
              <a:solidFill>
                <a:srgbClr val="C00000"/>
              </a:solidFill>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50"/>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11" name="Picture 3" descr="C:\Users\Vimalamani\Desktop\mayapuri vic\Image0655.jpg">
            <a:extLst>
              <a:ext uri="{FF2B5EF4-FFF2-40B4-BE49-F238E27FC236}">
                <a16:creationId xmlns:a16="http://schemas.microsoft.com/office/drawing/2014/main" id="{99F1A2B5-225B-48CC-9471-70CCD5BB11F5}"/>
              </a:ext>
            </a:extLst>
          </p:cNvPr>
          <p:cNvPicPr>
            <a:picLocks noGrp="1" noChangeAspect="1" noChangeArrowheads="1"/>
          </p:cNvPicPr>
          <p:nvPr>
            <p:ph idx="1"/>
          </p:nvPr>
        </p:nvPicPr>
        <p:blipFill>
          <a:blip r:embed="rId4" cstate="print">
            <a:extLst>
              <a:ext uri="{28A0092B-C50C-407E-A947-70E740481C1C}">
                <a14:useLocalDpi xmlns:a14="http://schemas.microsoft.com/office/drawing/2010/main" val="0"/>
              </a:ext>
            </a:extLst>
          </a:blip>
          <a:srcRect/>
          <a:stretch>
            <a:fillRect/>
          </a:stretch>
        </p:blipFill>
        <p:spPr>
          <a:xfrm>
            <a:off x="3747052" y="1185712"/>
            <a:ext cx="3722914" cy="2541463"/>
          </a:xfrm>
          <a:noFill/>
        </p:spPr>
      </p:pic>
      <p:pic>
        <p:nvPicPr>
          <p:cNvPr id="12" name="Picture 2" descr="C:\Users\Vimalamani\Desktop\mayapuri vic\Image0654.jpg">
            <a:extLst>
              <a:ext uri="{FF2B5EF4-FFF2-40B4-BE49-F238E27FC236}">
                <a16:creationId xmlns:a16="http://schemas.microsoft.com/office/drawing/2014/main" id="{A442922D-EE33-447B-A2D4-CF7325E76AE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91603" y="1195678"/>
            <a:ext cx="4024407" cy="2511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 descr="C:\Users\Vimalamani\Desktop\mayapuri vic\Image0659.jpg">
            <a:extLst>
              <a:ext uri="{FF2B5EF4-FFF2-40B4-BE49-F238E27FC236}">
                <a16:creationId xmlns:a16="http://schemas.microsoft.com/office/drawing/2014/main" id="{54B4B73D-805A-4388-BD8C-B515377670C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7113" y="3863104"/>
            <a:ext cx="3727174" cy="2398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5" descr="C:\Users\Vimalamani\Desktop\mayapuri vic\Image0657.jpg">
            <a:extLst>
              <a:ext uri="{FF2B5EF4-FFF2-40B4-BE49-F238E27FC236}">
                <a16:creationId xmlns:a16="http://schemas.microsoft.com/office/drawing/2014/main" id="{9C81B4FD-D6E7-4A56-B839-D7574B1589A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613373" y="3866321"/>
            <a:ext cx="4025349" cy="2385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84348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323</TotalTime>
  <Words>1328</Words>
  <Application>Microsoft Office PowerPoint</Application>
  <PresentationFormat>Widescreen</PresentationFormat>
  <Paragraphs>153</Paragraphs>
  <Slides>37</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37</vt:i4>
      </vt:variant>
    </vt:vector>
  </HeadingPairs>
  <TitlesOfParts>
    <vt:vector size="48" baseType="lpstr">
      <vt:lpstr>Arial</vt:lpstr>
      <vt:lpstr>Calibri</vt:lpstr>
      <vt:lpstr>Calibri Light</vt:lpstr>
      <vt:lpstr>Noto Sans Symbols</vt:lpstr>
      <vt:lpstr>Open Sans</vt:lpstr>
      <vt:lpstr>Open Sans</vt:lpstr>
      <vt:lpstr>Open Sans SemiBold</vt:lpstr>
      <vt:lpstr>Times New Roman</vt:lpstr>
      <vt:lpstr>Tw Cen MT</vt:lpstr>
      <vt:lpstr>Wingdings</vt:lpstr>
      <vt:lpstr>Office Theme</vt:lpstr>
      <vt:lpstr>PowerPoint Presentation</vt:lpstr>
      <vt:lpstr>PowerPoint Presentation</vt:lpstr>
      <vt:lpstr>MAYAPURI INDUSTRIAL AREA, NEW DELHI </vt:lpstr>
      <vt:lpstr>ABOUT MAYAPURI, NEW DELHI </vt:lpstr>
      <vt:lpstr>INTRODUCTION </vt:lpstr>
      <vt:lpstr>PHOTOGRAPHS OF ACTUAL SOURCE CAGE AND PENCIL RECOVERED </vt:lpstr>
      <vt:lpstr>CHRONOLOGY OF  VICTIM A </vt:lpstr>
      <vt:lpstr> VICTIM A </vt:lpstr>
      <vt:lpstr> VICTIM A </vt:lpstr>
      <vt:lpstr> VICTIM A </vt:lpstr>
      <vt:lpstr> VICTIM B </vt:lpstr>
      <vt:lpstr> VICTIM B </vt:lpstr>
      <vt:lpstr> VICTIM C </vt:lpstr>
      <vt:lpstr>ACCIDENT HANDLING –THREE PHASES </vt:lpstr>
      <vt:lpstr> INITIAL PHASE </vt:lpstr>
      <vt:lpstr>RADIATION LEVEL OBSERVED </vt:lpstr>
      <vt:lpstr>ACCIDENT CONTROL PHASE </vt:lpstr>
      <vt:lpstr>ACCIDENT CONTROL PHASE-I </vt:lpstr>
      <vt:lpstr>SOURCE SEARCH OPERATION April 9,2010 </vt:lpstr>
      <vt:lpstr>SHIELDED FLASK BEING BROUGHT CLOSER TO SOURCE APRIL 9, 2010 </vt:lpstr>
      <vt:lpstr>SCRAP WITH SOURCE TRANSFERRED IN SHIELDED FLASK APRIL 9, 2010 </vt:lpstr>
      <vt:lpstr>ANOTHER SOURCE FOUND IN A VESSEL,  APRIL 9, 2010 </vt:lpstr>
      <vt:lpstr>ACCIDENT CONTROL PHASE-II </vt:lpstr>
      <vt:lpstr>SOURCE CAGE IDENTIFIED, 03:00 HRS , APRIL 14, 2010</vt:lpstr>
      <vt:lpstr>ACCIDENT CONTROL PHASE-II </vt:lpstr>
      <vt:lpstr>WALLET CONTAINING CO-60 SLUG, 02:00 HRS APRIL 17, 2010 </vt:lpstr>
      <vt:lpstr>POST EMERGENCY PHASE –  DECON. OPERATION </vt:lpstr>
      <vt:lpstr>SCRAP BEING CHECKED FOR CONTA. MAY 15-16, 2010 </vt:lpstr>
      <vt:lpstr>CONCRETIZED 3” THICK INSIDE THE AFFECTED SHOP,  MAY 16, 2010</vt:lpstr>
      <vt:lpstr>SCRAP BEING SCANNED, MAY 22-24, 2010 </vt:lpstr>
      <vt:lpstr>AFFECTED ROAD CONCRETIZED AFTER DECONT.  JUNE 14-18, 2010 </vt:lpstr>
      <vt:lpstr>RADIATION LEVEL OBSERVED  IN DECONT. OPERATION </vt:lpstr>
      <vt:lpstr>RADIATION LEVEL OBSERVED  IN DECONT. OPERATION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Mayapuri Accident : An overview</dc:title>
  <dc:creator>Admin</dc:creator>
  <cp:lastModifiedBy>NDRF NDRF</cp:lastModifiedBy>
  <cp:revision>57</cp:revision>
  <dcterms:created xsi:type="dcterms:W3CDTF">2017-05-07T14:11:00Z</dcterms:created>
  <dcterms:modified xsi:type="dcterms:W3CDTF">2026-02-02T10:04:12Z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979694</vt:lpwstr>
  </property>
  <property fmtid="{D5CDD505-2E9C-101B-9397-08002B2CF9AE}" pid="3" name="NXPowerLiteSettings">
    <vt:lpwstr>F7000400038000</vt:lpwstr>
  </property>
  <property fmtid="{D5CDD505-2E9C-101B-9397-08002B2CF9AE}" pid="4" name="NXPowerLiteVersion">
    <vt:lpwstr>S10.9.5</vt:lpwstr>
  </property>
</Properties>
</file>