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53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11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2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2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2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2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62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913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7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 2024</a:t>
            </a:r>
          </a:p>
        </p:txBody>
      </p:sp>
      <p:sp>
        <p:nvSpPr>
          <p:cNvPr id="10487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10487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711-5A8A-4D31-82F9-D08EAD25B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9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 2024</a:t>
            </a:r>
          </a:p>
        </p:txBody>
      </p:sp>
      <p:sp>
        <p:nvSpPr>
          <p:cNvPr id="1048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10487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711-5A8A-4D31-82F9-D08EAD25B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8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 2024</a:t>
            </a:r>
          </a:p>
        </p:txBody>
      </p:sp>
      <p:sp>
        <p:nvSpPr>
          <p:cNvPr id="10487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10487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711-5A8A-4D31-82F9-D08EAD25B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sz="1200" dirty="0"/>
              <a:t>MFR</a:t>
            </a:r>
            <a:endParaRPr sz="1200" dirty="0"/>
          </a:p>
        </p:txBody>
      </p:sp>
      <p:sp>
        <p:nvSpPr>
          <p:cNvPr id="12" name="Rectangle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900"/>
          </a:p>
        </p:txBody>
      </p:sp>
      <p:sp>
        <p:nvSpPr>
          <p:cNvPr id="13" name="PPT 18 -"/>
          <p:cNvSpPr txBox="1"/>
          <p:nvPr/>
        </p:nvSpPr>
        <p:spPr>
          <a:xfrm>
            <a:off x="10706566" y="6406669"/>
            <a:ext cx="837269" cy="3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sz="1500" b="1"/>
              <a:t>PPT 18 -</a:t>
            </a:r>
          </a:p>
        </p:txBody>
      </p:sp>
      <p:sp>
        <p:nvSpPr>
          <p:cNvPr id="14" name="Rectangle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900"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9602" y="6406669"/>
            <a:ext cx="302110" cy="338635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300"/>
              </a:spcBef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0564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 2024</a:t>
            </a: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711-5A8A-4D31-82F9-D08EAD25B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98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 2024</a:t>
            </a:r>
          </a:p>
        </p:txBody>
      </p:sp>
      <p:sp>
        <p:nvSpPr>
          <p:cNvPr id="10488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10488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711-5A8A-4D31-82F9-D08EAD25B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0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 2024</a:t>
            </a:r>
          </a:p>
        </p:txBody>
      </p:sp>
      <p:sp>
        <p:nvSpPr>
          <p:cNvPr id="10488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10488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711-5A8A-4D31-82F9-D08EAD25B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0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2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 2024</a:t>
            </a:r>
          </a:p>
        </p:txBody>
      </p:sp>
      <p:sp>
        <p:nvSpPr>
          <p:cNvPr id="10488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10488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711-5A8A-4D31-82F9-D08EAD25B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7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 2024</a:t>
            </a:r>
          </a:p>
        </p:txBody>
      </p:sp>
      <p:sp>
        <p:nvSpPr>
          <p:cNvPr id="104877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104878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711-5A8A-4D31-82F9-D08EAD25B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 2024</a:t>
            </a:r>
          </a:p>
        </p:txBody>
      </p:sp>
      <p:sp>
        <p:nvSpPr>
          <p:cNvPr id="10488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10488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711-5A8A-4D31-82F9-D08EAD25B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2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2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 2024</a:t>
            </a:r>
          </a:p>
        </p:txBody>
      </p:sp>
      <p:sp>
        <p:nvSpPr>
          <p:cNvPr id="10488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10488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711-5A8A-4D31-82F9-D08EAD25B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87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8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 2024</a:t>
            </a:r>
          </a:p>
        </p:txBody>
      </p:sp>
      <p:sp>
        <p:nvSpPr>
          <p:cNvPr id="10487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10487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7711-5A8A-4D31-82F9-D08EAD25B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 September 2024</a:t>
            </a: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2nd BN NDRF KOLKATA</a:t>
            </a: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7711-5A8A-4D31-82F9-D08EAD25B5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47" y="65882"/>
            <a:ext cx="1412339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25400" y="-440349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6" y="6438419"/>
            <a:ext cx="2321279" cy="26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algn="ctr"/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3600"/>
          </a:p>
        </p:txBody>
      </p:sp>
      <p:sp>
        <p:nvSpPr>
          <p:cNvPr id="96" name="Google Shape;96;p14"/>
          <p:cNvSpPr/>
          <p:nvPr/>
        </p:nvSpPr>
        <p:spPr>
          <a:xfrm>
            <a:off x="508001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8" y="6406670"/>
            <a:ext cx="697166" cy="54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algn="ctr"/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3600"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4294967295"/>
          </p:nvPr>
        </p:nvSpPr>
        <p:spPr>
          <a:xfrm>
            <a:off x="11438930" y="6406670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8275" tIns="78275" rIns="78275" bIns="78275" rtlCol="0" anchor="t" anchorCtr="0">
            <a:noAutofit/>
          </a:bodyPr>
          <a:lstStyle/>
          <a:p>
            <a:pPr algn="ctr"/>
            <a:fld id="{00000000-1234-1234-1234-123412341234}" type="slidenum">
              <a:rPr lang="en-US"/>
              <a:pPr algn="ctr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25400" y="-219156"/>
            <a:ext cx="12204701" cy="6870701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1"/>
            <a:ext cx="9809469" cy="1972695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5596931"/>
            <a:ext cx="12192000" cy="12610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" y="-15240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330" y="-152400"/>
            <a:ext cx="13198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64" y="-203607"/>
            <a:ext cx="1412339" cy="1143000"/>
          </a:xfrm>
          <a:prstGeom prst="rect">
            <a:avLst/>
          </a:prstGeom>
        </p:spPr>
      </p:pic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850FB504-1C6D-6D08-EC24-DAC0D61FB98C}"/>
              </a:ext>
            </a:extLst>
          </p:cNvPr>
          <p:cNvSpPr/>
          <p:nvPr/>
        </p:nvSpPr>
        <p:spPr>
          <a:xfrm>
            <a:off x="1592946" y="356199"/>
            <a:ext cx="8523111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78283" tIns="78283" rIns="78283" bIns="78283" numCol="1" spcCol="38100" rtlCol="0" anchor="t">
            <a:spAutoFit/>
          </a:bodyPr>
          <a:lstStyle>
            <a:defPPr>
              <a:defRPr lang="en-US"/>
            </a:defPPr>
            <a:lvl1pPr marL="0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319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6638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9956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75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6594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9913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3232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6550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62545" hangingPunct="0"/>
            <a:r>
              <a:rPr lang="en-US" sz="4800" dirty="0">
                <a:solidFill>
                  <a:srgbClr val="000000"/>
                </a:solidFill>
                <a:latin typeface="Arial Black" panose="020B0A04020102020204" pitchFamily="34" charset="0"/>
              </a:rPr>
              <a:t>     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MEDICAL FIRST RESPONDER</a:t>
            </a:r>
            <a:endParaRPr lang="en-IN" sz="3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65254" y="2384399"/>
            <a:ext cx="8229600" cy="114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altLang="en-US" sz="4000" b="1">
                <a:solidFill>
                  <a:schemeClr val="bg1"/>
                </a:solidFill>
                <a:latin typeface="Bookman Old Style" panose="02050604050505020204" pitchFamily="18" charset="0"/>
              </a:rPr>
              <a:t>MULTI CASUALTY </a:t>
            </a:r>
            <a:br>
              <a:rPr lang="en-US" altLang="en-US" sz="4000" b="1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Bookman Old Style" panose="02050604050505020204" pitchFamily="18" charset="0"/>
              </a:rPr>
              <a:t>INCIDENTS  AND TRIAGE</a:t>
            </a:r>
            <a:endParaRPr lang="en-US" altLang="en-US" sz="4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Duties of…">
            <a:extLst>
              <a:ext uri="{FF2B5EF4-FFF2-40B4-BE49-F238E27FC236}">
                <a16:creationId xmlns:a16="http://schemas.microsoft.com/office/drawing/2014/main" id="{A130F54F-E2C9-A9BF-1FB7-4DD1F1307994}"/>
              </a:ext>
            </a:extLst>
          </p:cNvPr>
          <p:cNvSpPr txBox="1"/>
          <p:nvPr/>
        </p:nvSpPr>
        <p:spPr>
          <a:xfrm>
            <a:off x="6772767" y="5750271"/>
            <a:ext cx="4862965" cy="356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1800" b="1" dirty="0">
                <a:latin typeface="Open sans"/>
              </a:rPr>
              <a:t>Presented By:- Kamlesh Dhoundiyal,2IC</a:t>
            </a:r>
            <a:endParaRPr lang="en-US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0973790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115529" y="2857500"/>
            <a:ext cx="5980471" cy="1143000"/>
          </a:xfrm>
          <a:noFill/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SCENE ASSESSMENT</a:t>
            </a:r>
            <a:endParaRPr lang="en-US" altLang="en-US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>
          <a:xfrm>
            <a:off x="6508954" y="1657349"/>
            <a:ext cx="5286805" cy="44582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rm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lvl="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dirty="0">
                <a:latin typeface="Times New Roman" pitchFamily="18" charset="0"/>
                <a:ea typeface="Times New Roman" pitchFamily="18" charset="0"/>
              </a:rPr>
              <a:t>Scene safety </a:t>
            </a:r>
          </a:p>
          <a:p>
            <a:pPr lvl="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dirty="0">
                <a:latin typeface="Times New Roman" pitchFamily="18" charset="0"/>
                <a:ea typeface="Times New Roman" pitchFamily="18" charset="0"/>
              </a:rPr>
              <a:t>Number of patient </a:t>
            </a:r>
          </a:p>
          <a:p>
            <a:pPr lvl="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dirty="0">
                <a:latin typeface="Times New Roman" pitchFamily="18" charset="0"/>
                <a:ea typeface="Times New Roman" pitchFamily="18" charset="0"/>
              </a:rPr>
              <a:t>Needs for extrication </a:t>
            </a:r>
          </a:p>
          <a:p>
            <a:pPr lvl="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800" dirty="0">
                <a:latin typeface="Times New Roman" pitchFamily="18" charset="0"/>
                <a:ea typeface="Times New Roman" pitchFamily="18" charset="0"/>
              </a:rPr>
              <a:t>Estimated number of ambulances required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9D2A23-CC0C-BD75-B089-43911E54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62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-96503" y="2571037"/>
            <a:ext cx="6286549" cy="1143000"/>
          </a:xfrm>
          <a:noFill/>
        </p:spPr>
        <p:txBody>
          <a:bodyPr>
            <a:normAutofit fontScale="90000"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SCENE ASSESSMENT</a:t>
            </a:r>
            <a:endParaRPr lang="en-US" altLang="en-US" sz="4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48666" name="Content Placeholder 2"/>
          <p:cNvSpPr>
            <a:spLocks noGrp="1"/>
          </p:cNvSpPr>
          <p:nvPr>
            <p:ph idx="1"/>
          </p:nvPr>
        </p:nvSpPr>
        <p:spPr>
          <a:xfrm>
            <a:off x="6096000" y="1657349"/>
            <a:ext cx="5699760" cy="44582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rm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lvl="0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No. of sectors required </a:t>
            </a:r>
          </a:p>
          <a:p>
            <a:pPr lvl="0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to stage resources</a:t>
            </a:r>
          </a:p>
          <a:p>
            <a:pPr lvl="0" algn="just" eaLnBrk="1" hangingPunct="1">
              <a:buFont typeface="Wingdings" pitchFamily="2" charset="2"/>
              <a:buChar char="§"/>
            </a:pPr>
            <a:r>
              <a:rPr lang="en-IN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an initial scene report to EMS dispatch. Give all info. </a:t>
            </a:r>
            <a:r>
              <a:rPr lang="en-IN" alt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neccessary</a:t>
            </a:r>
            <a:r>
              <a:rPr lang="en-IN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other rescuers to react to MCI appropriately</a:t>
            </a:r>
            <a:endParaRPr lang="en-US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02F284-5321-5D00-628E-9A5EF95B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69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1491422" y="2857500"/>
            <a:ext cx="3453581" cy="1143000"/>
          </a:xfrm>
          <a:noFill/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TRIAGE</a:t>
            </a:r>
          </a:p>
        </p:txBody>
      </p:sp>
      <p:sp>
        <p:nvSpPr>
          <p:cNvPr id="1048673" name="Content Placeholder 2"/>
          <p:cNvSpPr>
            <a:spLocks noGrp="1"/>
          </p:cNvSpPr>
          <p:nvPr>
            <p:ph idx="1"/>
          </p:nvPr>
        </p:nvSpPr>
        <p:spPr>
          <a:xfrm>
            <a:off x="5896831" y="1695196"/>
            <a:ext cx="5267141" cy="44582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rm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lvl="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process of sorting patients  to determine the order in which they will receive care. </a:t>
            </a:r>
          </a:p>
          <a:p>
            <a:pPr lvl="0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</a:t>
            </a:r>
            <a:r>
              <a:rPr lang="en-US" altLang="en-US" sz="28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French word meaning ‘Pick” or ‘Sort’.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F5A167-81B5-0F0E-2C8D-BD6F9B2AA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76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285134" y="2705100"/>
            <a:ext cx="4350285" cy="1143000"/>
          </a:xfrm>
          <a:noFill/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TRIAGE AND  TAG ?</a:t>
            </a:r>
          </a:p>
        </p:txBody>
      </p:sp>
      <p:sp>
        <p:nvSpPr>
          <p:cNvPr id="1048680" name="Content Placeholder 2"/>
          <p:cNvSpPr>
            <a:spLocks noGrp="1"/>
          </p:cNvSpPr>
          <p:nvPr>
            <p:ph idx="1"/>
          </p:nvPr>
        </p:nvSpPr>
        <p:spPr>
          <a:xfrm>
            <a:off x="4566593" y="1395983"/>
            <a:ext cx="7233592" cy="44582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rm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lvl="0" algn="just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Sorting </a:t>
            </a: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patients to provide for the survival of the most patients.</a:t>
            </a:r>
          </a:p>
          <a:p>
            <a:pPr lvl="0" algn="just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Assignment of resources in the most efficient method.</a:t>
            </a:r>
          </a:p>
          <a:p>
            <a:pPr lvl="0" algn="just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severe survivable injuries receive rapid treatment.</a:t>
            </a:r>
          </a:p>
          <a:p>
            <a:pPr lvl="0" algn="just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Accountability of patients.</a:t>
            </a:r>
            <a:endParaRPr lang="en-US" alt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CCAB11-4EEE-D80E-569A-A9475CF3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83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145473" y="2010795"/>
            <a:ext cx="7333392" cy="1609934"/>
          </a:xfrm>
          <a:noFill/>
        </p:spPr>
        <p:txBody>
          <a:bodyPr>
            <a:noAutofit/>
          </a:bodyPr>
          <a:lstStyle/>
          <a:p>
            <a:pPr lvl="0" algn="just"/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“S.T.A.R.T.” Method of Triage </a:t>
            </a:r>
            <a:b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(Simple Triage And Rapid Treatment)</a:t>
            </a:r>
          </a:p>
        </p:txBody>
      </p:sp>
      <p:sp>
        <p:nvSpPr>
          <p:cNvPr id="1048687" name="Content Placeholder 2"/>
          <p:cNvSpPr>
            <a:spLocks noGrp="1"/>
          </p:cNvSpPr>
          <p:nvPr>
            <p:ph idx="1"/>
          </p:nvPr>
        </p:nvSpPr>
        <p:spPr>
          <a:xfrm>
            <a:off x="7259156" y="1558216"/>
            <a:ext cx="4932844" cy="456717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rm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lvl="0" indent="114300" eaLnBrk="1" hangingPunct="1">
              <a:lnSpc>
                <a:spcPct val="150000"/>
              </a:lnSpc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-1 	</a:t>
            </a:r>
            <a:r>
              <a:rPr lang="en-US" altLang="en-US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</a:t>
            </a:r>
          </a:p>
          <a:p>
            <a:pPr lvl="0" indent="114300" eaLnBrk="1" hangingPunct="1">
              <a:lnSpc>
                <a:spcPct val="150000"/>
              </a:lnSpc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-2 	</a:t>
            </a:r>
            <a:r>
              <a:rPr lang="en-US" altLang="en-US" sz="2400" b="1" dirty="0">
                <a:solidFill>
                  <a:srgbClr val="FF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YELLOW</a:t>
            </a:r>
          </a:p>
          <a:p>
            <a:pPr lvl="0" indent="114300" eaLnBrk="1" hangingPunct="1">
              <a:lnSpc>
                <a:spcPct val="150000"/>
              </a:lnSpc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-3 	</a:t>
            </a:r>
            <a:r>
              <a:rPr lang="en-US" altLang="en-US" sz="2400" b="1" dirty="0">
                <a:solidFill>
                  <a:srgbClr val="00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</a:t>
            </a:r>
          </a:p>
          <a:p>
            <a:pPr lvl="0" indent="114300" eaLnBrk="1" hangingPunct="1">
              <a:lnSpc>
                <a:spcPct val="150000"/>
              </a:lnSpc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-0 	BLACK</a:t>
            </a:r>
            <a:endParaRPr lang="en-US" altLang="en-US" sz="4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F4AF8-BBC5-E331-FA70-989AED40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90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76200" y="1708159"/>
            <a:ext cx="7492181" cy="1828800"/>
          </a:xfrm>
          <a:noFill/>
        </p:spPr>
        <p:txBody>
          <a:bodyPr>
            <a:noAutofit/>
          </a:bodyPr>
          <a:lstStyle/>
          <a:p>
            <a:pPr lvl="0" algn="just"/>
            <a:r>
              <a:rPr lang="en-US" altLang="en-US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“S.T.A.R.T.” METHOD OF TRIAGE </a:t>
            </a:r>
            <a:br>
              <a:rPr lang="en-US" altLang="en-US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(SIMPLE TRIAGE AND RAPID TREATMENT)</a:t>
            </a:r>
          </a:p>
        </p:txBody>
      </p:sp>
      <p:sp>
        <p:nvSpPr>
          <p:cNvPr id="1048694" name="Content Placeholder 2"/>
          <p:cNvSpPr>
            <a:spLocks noGrp="1"/>
          </p:cNvSpPr>
          <p:nvPr>
            <p:ph idx="1"/>
          </p:nvPr>
        </p:nvSpPr>
        <p:spPr>
          <a:xfrm>
            <a:off x="7568381" y="1558217"/>
            <a:ext cx="4623333" cy="456717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rm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man Old Style" panose="02050604050505020204" pitchFamily="18" charset="0"/>
              </a:rPr>
              <a:t>Priority 1-</a:t>
            </a:r>
            <a:r>
              <a:rPr lang="en-US" altLang="en-US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RED</a:t>
            </a:r>
            <a:r>
              <a:rPr lang="en-US" altLang="en-US" sz="2400" dirty="0">
                <a:latin typeface="Bookman Old Style" panose="02050604050505020204" pitchFamily="18" charset="0"/>
              </a:rPr>
              <a:t>: Highest priority, assigned to patients with critical conditions such as.</a:t>
            </a: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>
                <a:latin typeface="Bookman Old Style" panose="02050604050505020204" pitchFamily="18" charset="0"/>
              </a:rPr>
              <a:t>Airway and breathing difficulties, uncontrolled or severe bleeding and decreased mental status.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B827B8-00AB-9C24-D431-6BF2424E3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97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145473" y="1668102"/>
            <a:ext cx="7209012" cy="1383792"/>
          </a:xfrm>
          <a:noFill/>
        </p:spPr>
        <p:txBody>
          <a:bodyPr>
            <a:noAutofit/>
          </a:bodyPr>
          <a:lstStyle/>
          <a:p>
            <a:pPr lvl="0" algn="just"/>
            <a:r>
              <a:rPr lang="en-US" altLang="en-US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“S.T.A.R.T.” METHOD OF TRIAGE </a:t>
            </a:r>
            <a:br>
              <a:rPr lang="en-US" altLang="en-US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(SIMPLE TRIAGE AND RAPID TREATMENT)</a:t>
            </a:r>
          </a:p>
        </p:txBody>
      </p:sp>
      <p:sp>
        <p:nvSpPr>
          <p:cNvPr id="1048701" name="Content Placeholder 2"/>
          <p:cNvSpPr>
            <a:spLocks noGrp="1"/>
          </p:cNvSpPr>
          <p:nvPr>
            <p:ph idx="1"/>
          </p:nvPr>
        </p:nvSpPr>
        <p:spPr>
          <a:xfrm>
            <a:off x="7615575" y="1297814"/>
            <a:ext cx="4500225" cy="456717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2</a:t>
            </a: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</a:t>
            </a:r>
            <a:r>
              <a:rPr lang="en-US" altLang="en-US" sz="28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YELLOW</a:t>
            </a:r>
            <a:r>
              <a:rPr lang="en-US" altLang="en-US" sz="2800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priority </a:t>
            </a: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urgent care category.  Assigned to patients with conditions such as.</a:t>
            </a: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Burns </a:t>
            </a: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without airway problems and major or multiple painful, swollen or deformed extremities; and back injuries.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5ADAA1-1D30-451C-FB11-B2D88930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04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145472" y="2275755"/>
            <a:ext cx="6472889" cy="1757418"/>
          </a:xfrm>
          <a:noFill/>
        </p:spPr>
        <p:txBody>
          <a:bodyPr>
            <a:noAutofit/>
          </a:bodyPr>
          <a:lstStyle/>
          <a:p>
            <a:pPr lvl="0" algn="just"/>
            <a:r>
              <a:rPr lang="en-US" altLang="en-US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altLang="en-US" sz="3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S.T.A.R.T.” METHOD OF TRIAGE </a:t>
            </a:r>
            <a:br>
              <a:rPr lang="en-US" altLang="en-US" sz="3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(SIMPLE TRIAGE AND RAPID TREATMENT)</a:t>
            </a:r>
            <a:endParaRPr lang="en-US" altLang="en-US" sz="3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8708" name="Content Placeholder 2"/>
          <p:cNvSpPr>
            <a:spLocks noGrp="1"/>
          </p:cNvSpPr>
          <p:nvPr>
            <p:ph idx="1"/>
          </p:nvPr>
        </p:nvSpPr>
        <p:spPr>
          <a:xfrm>
            <a:off x="6411885" y="793984"/>
            <a:ext cx="5428165" cy="59878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marL="571500" lvl="0" indent="-57150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3 – </a:t>
            </a:r>
            <a:r>
              <a:rPr lang="en-US" altLang="en-US" sz="2400" dirty="0">
                <a:solidFill>
                  <a:srgbClr val="00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 </a:t>
            </a: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Lowest priority or delayed .</a:t>
            </a:r>
          </a:p>
          <a:p>
            <a:pPr marL="571500" lvl="0" indent="-57150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Assigned to patients who are not seriously injured,    need minimum care, and can wait for treatment without   getting worse.  </a:t>
            </a:r>
          </a:p>
          <a:p>
            <a:pPr marL="571500" lvl="0" indent="-57150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includes patients with minor painful, swollen, or deformed extremities, minor soft-tissue injuries.</a:t>
            </a:r>
            <a:endParaRPr lang="en-US" alt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80685-8EE5-E603-D7C7-281A52E6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11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97197" name="Picture 3" descr="H:\research\mexico\traigeNEJM.jpg"/>
          <p:cNvPicPr>
            <a:picLocks/>
          </p:cNvPicPr>
          <p:nvPr/>
        </p:nvPicPr>
        <p:blipFill>
          <a:blip r:embed="rId2"/>
          <a:srcRect l="6717" t="3427" r="14470" b="3018"/>
          <a:stretch>
            <a:fillRect/>
          </a:stretch>
        </p:blipFill>
        <p:spPr>
          <a:xfrm>
            <a:off x="463296" y="1096964"/>
            <a:ext cx="11350752" cy="525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4239D5-C6B4-0E8B-2B51-533F4384C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16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660314" y="2192594"/>
            <a:ext cx="5435686" cy="1929581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S.T.A.R.T. SYSTEM BENCHMARKS:</a:t>
            </a:r>
            <a:br>
              <a:rPr lang="en-US" alt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en-US" sz="4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8720" name="Content Placeholder 2"/>
          <p:cNvSpPr>
            <a:spLocks noGrp="1"/>
          </p:cNvSpPr>
          <p:nvPr>
            <p:ph idx="1"/>
          </p:nvPr>
        </p:nvSpPr>
        <p:spPr>
          <a:xfrm>
            <a:off x="6627187" y="1838589"/>
            <a:ext cx="5109825" cy="456717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marL="0" lvl="0" indent="457200" eaLnBrk="1" hangingPunct="1">
              <a:lnSpc>
                <a:spcPct val="150000"/>
              </a:lnSpc>
              <a:spcBef>
                <a:spcPct val="0"/>
              </a:spcBef>
              <a:buFontTx/>
            </a:pPr>
            <a:r>
              <a:rPr lang="en-US" alt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R- Respiration </a:t>
            </a:r>
          </a:p>
          <a:p>
            <a:pPr marL="0" lvl="0" indent="457200" eaLnBrk="1" hangingPunct="1">
              <a:lnSpc>
                <a:spcPct val="150000"/>
              </a:lnSpc>
              <a:spcBef>
                <a:spcPct val="0"/>
              </a:spcBef>
              <a:buFontTx/>
            </a:pPr>
            <a:r>
              <a:rPr lang="en-US" alt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	- Perfusion</a:t>
            </a:r>
          </a:p>
          <a:p>
            <a:pPr marL="0" lvl="0" indent="457200" eaLnBrk="1" hangingPunct="1">
              <a:lnSpc>
                <a:spcPct val="150000"/>
              </a:lnSpc>
              <a:spcBef>
                <a:spcPct val="0"/>
              </a:spcBef>
              <a:buFontTx/>
            </a:pPr>
            <a:r>
              <a:rPr lang="en-US" alt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M- Mental status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206270-8C2C-B0FD-E049-ADFDBC35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0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546662" y="1359369"/>
            <a:ext cx="4125192" cy="1143000"/>
          </a:xfrm>
          <a:noFill/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en-IN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  <a:endParaRPr lang="en-US" altLang="en-US" sz="4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5087791" y="1130708"/>
            <a:ext cx="6918959" cy="6265822"/>
          </a:xfrm>
          <a:noFill/>
        </p:spPr>
        <p:txBody>
          <a:bodyPr>
            <a:noAutofit/>
          </a:bodyPr>
          <a:lstStyle/>
          <a:p>
            <a:pPr marL="873125" lvl="0" indent="-514350" algn="just">
              <a:lnSpc>
                <a:spcPct val="130000"/>
              </a:lnSpc>
              <a:buFont typeface="+mj-lt"/>
              <a:buAutoNum type="arabicPeriod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 Incident Command System </a:t>
            </a: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(ICS)</a:t>
            </a:r>
          </a:p>
          <a:p>
            <a:pPr marL="873125" lvl="0" indent="-514350" algn="just">
              <a:lnSpc>
                <a:spcPct val="130000"/>
              </a:lnSpc>
              <a:buFont typeface="+mj-lt"/>
              <a:buAutoNum type="arabicPeriod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the five function sectors of the </a:t>
            </a: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(ICS)</a:t>
            </a:r>
          </a:p>
          <a:p>
            <a:pPr marL="873125" lvl="0" indent="-514350" algn="just">
              <a:lnSpc>
                <a:spcPct val="130000"/>
              </a:lnSpc>
              <a:buFont typeface="+mj-lt"/>
              <a:buAutoNum type="arabicPeriod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Triage.</a:t>
            </a:r>
          </a:p>
          <a:p>
            <a:pPr marL="873125" lvl="0" indent="-514350" algn="just">
              <a:lnSpc>
                <a:spcPct val="130000"/>
              </a:lnSpc>
              <a:buFont typeface="+mj-lt"/>
              <a:buAutoNum type="arabicPeriod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the four categories of  triage.</a:t>
            </a:r>
          </a:p>
          <a:p>
            <a:pPr marL="873125" lvl="0" indent="-514350" algn="just">
              <a:lnSpc>
                <a:spcPct val="130000"/>
              </a:lnSpc>
              <a:buFont typeface="+mj-lt"/>
              <a:buAutoNum type="arabicPeriod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the three benchmarks of the </a:t>
            </a:r>
            <a:r>
              <a:rPr lang="en-US" altLang="en-US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</a:t>
            </a: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system of the Triage.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5DBA9-DA97-D9A7-CF48-F400D3774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344504-CD1A-A505-9032-5C45AABC90F2}"/>
              </a:ext>
            </a:extLst>
          </p:cNvPr>
          <p:cNvSpPr txBox="1"/>
          <p:nvPr/>
        </p:nvSpPr>
        <p:spPr>
          <a:xfrm>
            <a:off x="130725" y="2315100"/>
            <a:ext cx="5174672" cy="116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0" indent="0">
              <a:lnSpc>
                <a:spcPct val="130000"/>
              </a:lnSpc>
              <a:buNone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Upon completion of this lesson, you will be able-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23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724" name="Title 1"/>
          <p:cNvSpPr>
            <a:spLocks noGrp="1"/>
          </p:cNvSpPr>
          <p:nvPr>
            <p:ph type="title"/>
          </p:nvPr>
        </p:nvSpPr>
        <p:spPr>
          <a:xfrm>
            <a:off x="76200" y="2705100"/>
            <a:ext cx="4083751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Times New Roman" pitchFamily="18" charset="0"/>
                <a:cs typeface="Open sans" panose="020B0606030504020204" pitchFamily="34" charset="0"/>
              </a:rPr>
              <a:t>RESPIRATION</a:t>
            </a:r>
            <a:endParaRPr lang="en-US" altLang="en-US" sz="32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8727" name="Content Placeholder 2"/>
          <p:cNvSpPr>
            <a:spLocks noGrp="1"/>
          </p:cNvSpPr>
          <p:nvPr>
            <p:ph idx="1"/>
          </p:nvPr>
        </p:nvSpPr>
        <p:spPr>
          <a:xfrm>
            <a:off x="4621160" y="1548384"/>
            <a:ext cx="7174599" cy="456717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marL="0" lvl="0" indent="457200" algn="just" eaLnBrk="1" hangingPunct="1">
              <a:spcBef>
                <a:spcPct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Breathing is faster than 30 and less than 11   respirations  per minute, assign </a:t>
            </a: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1 – </a:t>
            </a:r>
            <a:r>
              <a:rPr lang="en-US" altLang="en-US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</a:t>
            </a:r>
          </a:p>
          <a:p>
            <a:pPr marL="0" lvl="0" indent="457200" algn="just" eaLnBrk="1" hangingPunct="1">
              <a:spcBef>
                <a:spcPct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endParaRPr lang="en-US" altLang="en-US" sz="2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457200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breathing. Make one attempt to open the airway and clear foreign material from the mouth. If unassisted breathing resumes- </a:t>
            </a: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1 – 	</a:t>
            </a:r>
            <a:r>
              <a:rPr lang="en-US" altLang="en-US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</a:t>
            </a: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lvl="0" indent="457200"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US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457200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If breathing does not resume-</a:t>
            </a: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0- BLACK.</a:t>
            </a:r>
            <a:endParaRPr lang="en-US" altLang="en-US" sz="24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622C74-3C91-0004-700C-F59138E08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30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731" name="Title 1"/>
          <p:cNvSpPr>
            <a:spLocks noGrp="1"/>
          </p:cNvSpPr>
          <p:nvPr>
            <p:ph type="title"/>
          </p:nvPr>
        </p:nvSpPr>
        <p:spPr>
          <a:xfrm>
            <a:off x="-172271" y="2438400"/>
            <a:ext cx="3852693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PERFUSION</a:t>
            </a:r>
            <a:endParaRPr lang="en-US" altLang="en-US" sz="32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8734" name="Content Placeholder 2"/>
          <p:cNvSpPr>
            <a:spLocks noGrp="1"/>
          </p:cNvSpPr>
          <p:nvPr>
            <p:ph idx="1"/>
          </p:nvPr>
        </p:nvSpPr>
        <p:spPr>
          <a:xfrm>
            <a:off x="3431951" y="1320395"/>
            <a:ext cx="8531450" cy="49545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marL="0" lvl="0" indent="457200" algn="just" eaLnBrk="1" hangingPunct="1">
              <a:spcBef>
                <a:spcPct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 Capillary refill. more than 2 second </a:t>
            </a:r>
          </a:p>
          <a:p>
            <a:pPr marL="0" lvl="0" indent="457200" algn="just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indicates inadequate perfusion, Priority 1 –</a:t>
            </a:r>
            <a:r>
              <a:rPr lang="en-US" altLang="en-US" sz="28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</a:t>
            </a: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   </a:t>
            </a:r>
          </a:p>
          <a:p>
            <a:pPr marL="0" lvl="0" indent="457200" algn="just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 all major hemorrhages.</a:t>
            </a:r>
          </a:p>
          <a:p>
            <a:pPr marL="0" lvl="0" indent="457200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capillary refill is less than 2 seconds, perform </a:t>
            </a:r>
          </a:p>
          <a:p>
            <a:pPr marL="0" lvl="0" indent="457200" algn="just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 status assessment.</a:t>
            </a:r>
          </a:p>
          <a:p>
            <a:pPr marL="0" lvl="0" indent="457200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of poor lighting, check radial pulse.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Absent pulse indicates low BP and inadequate  </a:t>
            </a:r>
          </a:p>
          <a:p>
            <a:pPr marL="0" lvl="0" indent="457200" algn="just"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perfusion.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64565C-680E-8873-D6CC-2E716D2E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37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738" name="Title 1"/>
          <p:cNvSpPr>
            <a:spLocks noGrp="1"/>
          </p:cNvSpPr>
          <p:nvPr>
            <p:ph type="title"/>
          </p:nvPr>
        </p:nvSpPr>
        <p:spPr>
          <a:xfrm>
            <a:off x="210488" y="2318673"/>
            <a:ext cx="4472125" cy="1143000"/>
          </a:xfrm>
          <a:noFill/>
        </p:spPr>
        <p:txBody>
          <a:bodyPr>
            <a:noAutofit/>
          </a:bodyPr>
          <a:lstStyle/>
          <a:p>
            <a:pPr algn="ctr"/>
            <a:br>
              <a:rPr lang="en-US" altLang="en-US" sz="6000" b="1" dirty="0">
                <a:latin typeface="Times New Roman" pitchFamily="18" charset="0"/>
                <a:ea typeface="Times New Roman" pitchFamily="18" charset="0"/>
              </a:rPr>
            </a:br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 STATUS </a:t>
            </a:r>
            <a:br>
              <a:rPr lang="en-US" altLang="en-US" sz="6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en-US" sz="48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8741" name="Content Placeholder 2"/>
          <p:cNvSpPr>
            <a:spLocks noGrp="1"/>
          </p:cNvSpPr>
          <p:nvPr>
            <p:ph idx="1"/>
          </p:nvPr>
        </p:nvSpPr>
        <p:spPr>
          <a:xfrm>
            <a:off x="5102942" y="1249361"/>
            <a:ext cx="6692818" cy="49545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marL="0" lvl="0" indent="45720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patient is unable to respond to simple        	commands such as “close your eyes,”  </a:t>
            </a: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None/>
              <a:tabLst>
                <a:tab pos="457200" algn="l"/>
              </a:tabLst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assign </a:t>
            </a: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1- </a:t>
            </a:r>
            <a:r>
              <a:rPr lang="en-US" altLang="en-US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</a:t>
            </a: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lvl="0" indent="45720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patient is able to respond, assign    </a:t>
            </a: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None/>
              <a:tabLst>
                <a:tab pos="457200" algn="l"/>
              </a:tabLst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priority 2-</a:t>
            </a:r>
            <a:r>
              <a:rPr lang="en-US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YELLOW</a:t>
            </a: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FA4976-9960-7014-3DB2-3C767BF7A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4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97208" name="Picture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39293" y="973835"/>
            <a:ext cx="6006805" cy="491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32053A-0680-2CEE-69B5-5A731F91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087939-7BFE-827E-7BA9-0491340244FC}"/>
              </a:ext>
            </a:extLst>
          </p:cNvPr>
          <p:cNvSpPr txBox="1"/>
          <p:nvPr/>
        </p:nvSpPr>
        <p:spPr>
          <a:xfrm>
            <a:off x="1359120" y="2379406"/>
            <a:ext cx="3157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START TRIAGE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49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511278" y="2583656"/>
            <a:ext cx="3744538" cy="1143000"/>
          </a:xfrm>
          <a:noFill/>
        </p:spPr>
        <p:txBody>
          <a:bodyPr>
            <a:noAutofit/>
          </a:bodyPr>
          <a:lstStyle/>
          <a:p>
            <a:pPr algn="ctr"/>
            <a:br>
              <a:rPr lang="en-US" altLang="en-US" sz="4000" b="1" dirty="0">
                <a:latin typeface="Times New Roman" pitchFamily="18" charset="0"/>
                <a:ea typeface="Times New Roman" pitchFamily="18" charset="0"/>
              </a:rPr>
            </a:br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</a:t>
            </a:r>
            <a:b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en-US" sz="32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8753" name="Content Placeholder 2"/>
          <p:cNvSpPr>
            <a:spLocks noGrp="1"/>
          </p:cNvSpPr>
          <p:nvPr>
            <p:ph idx="1"/>
          </p:nvPr>
        </p:nvSpPr>
        <p:spPr>
          <a:xfrm>
            <a:off x="4001728" y="1249361"/>
            <a:ext cx="7794031" cy="49545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marL="1730375" lvl="0" indent="-1371600" algn="just" eaLnBrk="1" hangingPunct="1">
              <a:buNone/>
            </a:pPr>
            <a:r>
              <a:rPr lang="en-US" altLang="en-US" sz="2800" dirty="0">
                <a:latin typeface="Bookman Old Style" panose="02050604050505020204" pitchFamily="18" charset="0"/>
                <a:ea typeface="Times New Roman" pitchFamily="18" charset="0"/>
              </a:rPr>
              <a:t>Now you are able to –</a:t>
            </a:r>
          </a:p>
          <a:p>
            <a:pPr marL="1101725" lvl="0" indent="-742950" algn="just" eaLnBrk="1" hangingPunct="1">
              <a:buFont typeface="+mj-lt"/>
              <a:buAutoNum type="arabicPeriod"/>
            </a:pPr>
            <a:r>
              <a:rPr lang="en-US" altLang="en-US" sz="2800" dirty="0">
                <a:latin typeface="Bookman Old Style" panose="02050604050505020204" pitchFamily="18" charset="0"/>
                <a:ea typeface="Times New Roman" pitchFamily="18" charset="0"/>
              </a:rPr>
              <a:t>Define  Incident Command System </a:t>
            </a:r>
            <a:r>
              <a:rPr lang="en-US" altLang="en-US" sz="2800" b="1" dirty="0">
                <a:latin typeface="Bookman Old Style" panose="02050604050505020204" pitchFamily="18" charset="0"/>
                <a:ea typeface="Times New Roman" pitchFamily="18" charset="0"/>
              </a:rPr>
              <a:t>(ICS)</a:t>
            </a:r>
          </a:p>
          <a:p>
            <a:pPr marL="1101725" lvl="0" indent="-742950" algn="just" eaLnBrk="1" hangingPunct="1">
              <a:buFont typeface="+mj-lt"/>
              <a:buAutoNum type="arabicPeriod"/>
            </a:pPr>
            <a:r>
              <a:rPr lang="en-US" altLang="en-US" sz="2800" dirty="0">
                <a:latin typeface="Bookman Old Style" panose="02050604050505020204" pitchFamily="18" charset="0"/>
                <a:ea typeface="Times New Roman" pitchFamily="18" charset="0"/>
              </a:rPr>
              <a:t>List the five function sectors of the </a:t>
            </a:r>
            <a:r>
              <a:rPr lang="en-US" altLang="en-US" sz="2800" b="1" dirty="0">
                <a:latin typeface="Bookman Old Style" panose="02050604050505020204" pitchFamily="18" charset="0"/>
                <a:ea typeface="Times New Roman" pitchFamily="18" charset="0"/>
              </a:rPr>
              <a:t>(ICS)</a:t>
            </a:r>
          </a:p>
          <a:p>
            <a:pPr marL="1101725" lvl="0" indent="-742950" algn="just" eaLnBrk="1" hangingPunct="1">
              <a:buFont typeface="+mj-lt"/>
              <a:buAutoNum type="arabicPeriod"/>
            </a:pPr>
            <a:r>
              <a:rPr lang="en-US" altLang="en-US" sz="2800" dirty="0">
                <a:latin typeface="Bookman Old Style" panose="02050604050505020204" pitchFamily="18" charset="0"/>
                <a:ea typeface="Times New Roman" pitchFamily="18" charset="0"/>
              </a:rPr>
              <a:t>Define Triage.</a:t>
            </a:r>
          </a:p>
          <a:p>
            <a:pPr marL="1101725" lvl="0" indent="-742950" algn="just" eaLnBrk="1" hangingPunct="1">
              <a:buFont typeface="+mj-lt"/>
              <a:buAutoNum type="arabicPeriod"/>
            </a:pPr>
            <a:r>
              <a:rPr lang="en-US" altLang="en-US" sz="2800" dirty="0">
                <a:latin typeface="Bookman Old Style" panose="02050604050505020204" pitchFamily="18" charset="0"/>
                <a:ea typeface="Times New Roman" pitchFamily="18" charset="0"/>
              </a:rPr>
              <a:t>List the four categories of  triage.</a:t>
            </a:r>
          </a:p>
          <a:p>
            <a:pPr marL="1101725" lvl="0" indent="-742950" algn="just" eaLnBrk="1" hangingPunct="1">
              <a:buFont typeface="+mj-lt"/>
              <a:buAutoNum type="arabicPeriod"/>
            </a:pPr>
            <a:r>
              <a:rPr lang="en-US" altLang="en-US" sz="2800" dirty="0">
                <a:latin typeface="Bookman Old Style" panose="02050604050505020204" pitchFamily="18" charset="0"/>
                <a:ea typeface="Times New Roman" pitchFamily="18" charset="0"/>
              </a:rPr>
              <a:t>List the three benchmarks of the </a:t>
            </a:r>
            <a:r>
              <a:rPr lang="en-US" altLang="en-US" sz="2800" b="1" i="1" dirty="0">
                <a:latin typeface="Bookman Old Style" panose="02050604050505020204" pitchFamily="18" charset="0"/>
                <a:ea typeface="Times New Roman" pitchFamily="18" charset="0"/>
              </a:rPr>
              <a:t>START</a:t>
            </a:r>
            <a:r>
              <a:rPr lang="en-US" altLang="en-US" sz="2800" dirty="0">
                <a:latin typeface="Bookman Old Style" panose="02050604050505020204" pitchFamily="18" charset="0"/>
                <a:ea typeface="Times New Roman" pitchFamily="18" charset="0"/>
              </a:rPr>
              <a:t> </a:t>
            </a:r>
          </a:p>
          <a:p>
            <a:pPr marL="1730375" lvl="0" indent="-1371600" algn="just" eaLnBrk="1" hangingPunct="1">
              <a:buNone/>
            </a:pPr>
            <a:r>
              <a:rPr lang="en-US" altLang="en-US" sz="2800" dirty="0">
                <a:latin typeface="Bookman Old Style" panose="02050604050505020204" pitchFamily="18" charset="0"/>
                <a:ea typeface="Times New Roman" pitchFamily="18" charset="0"/>
              </a:rPr>
              <a:t>     system of triage.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2A903D-EB63-BD70-6BED-3558A0170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56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757" name="Title 1"/>
          <p:cNvSpPr>
            <a:spLocks noGrp="1"/>
          </p:cNvSpPr>
          <p:nvPr>
            <p:ph type="title"/>
          </p:nvPr>
        </p:nvSpPr>
        <p:spPr>
          <a:xfrm>
            <a:off x="2852131" y="2651127"/>
            <a:ext cx="6792538" cy="930273"/>
          </a:xfrm>
          <a:noFill/>
        </p:spPr>
        <p:txBody>
          <a:bodyPr>
            <a:noAutofit/>
          </a:bodyPr>
          <a:lstStyle/>
          <a:p>
            <a:pPr algn="ctr"/>
            <a:br>
              <a:rPr lang="en-US" altLang="en-US" sz="6000" b="1" dirty="0">
                <a:latin typeface="Times New Roman" pitchFamily="18" charset="0"/>
                <a:ea typeface="Times New Roman" pitchFamily="18" charset="0"/>
              </a:rPr>
            </a:br>
            <a:r>
              <a:rPr lang="en-IN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QUESTIONS?</a:t>
            </a:r>
            <a:b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en-US" sz="4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CA7A1F-8C3A-2C1B-4A7A-2D940B9A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62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763" name="Title 1"/>
          <p:cNvSpPr>
            <a:spLocks noGrp="1"/>
          </p:cNvSpPr>
          <p:nvPr>
            <p:ph type="title"/>
          </p:nvPr>
        </p:nvSpPr>
        <p:spPr>
          <a:xfrm>
            <a:off x="1408264" y="3201275"/>
            <a:ext cx="3888013" cy="930273"/>
          </a:xfrm>
          <a:noFill/>
        </p:spPr>
        <p:txBody>
          <a:bodyPr>
            <a:noAutofit/>
          </a:bodyPr>
          <a:lstStyle/>
          <a:p>
            <a:pPr algn="ctr"/>
            <a:r>
              <a:rPr lang="en-IN" altLang="en-US" sz="4000" b="1" dirty="0">
                <a:solidFill>
                  <a:srgbClr val="FF0000"/>
                </a:solidFill>
                <a:latin typeface="Open Sans" panose="020B0606030504020204"/>
                <a:ea typeface="Arial" pitchFamily="34" charset="0"/>
              </a:rPr>
              <a:t>EVALUATION</a:t>
            </a:r>
            <a:endParaRPr lang="en-US" altLang="en-US" sz="3200" b="1" dirty="0">
              <a:solidFill>
                <a:srgbClr val="FF0000"/>
              </a:solidFill>
              <a:latin typeface="Open Sans" panose="020B0606030504020204"/>
              <a:ea typeface="Times New Roman" pitchFamily="18" charset="0"/>
            </a:endParaRPr>
          </a:p>
        </p:txBody>
      </p:sp>
      <p:sp>
        <p:nvSpPr>
          <p:cNvPr id="1048766" name="Content Placeholder 2"/>
          <p:cNvSpPr>
            <a:spLocks noGrp="1"/>
          </p:cNvSpPr>
          <p:nvPr>
            <p:ph idx="1"/>
          </p:nvPr>
        </p:nvSpPr>
        <p:spPr>
          <a:xfrm>
            <a:off x="6495459" y="1422328"/>
            <a:ext cx="5373281" cy="38514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rmAutofit lnSpcReduction="10000"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marL="0" lvl="0" indent="0" eaLnBrk="1" hangingPunct="1">
              <a:buNone/>
            </a:pPr>
            <a:endParaRPr lang="en-IN" altLang="en-US" dirty="0">
              <a:solidFill>
                <a:srgbClr val="FF0000"/>
              </a:solidFill>
              <a:ea typeface="Times New Roman" pitchFamily="18" charset="0"/>
            </a:endParaRPr>
          </a:p>
          <a:p>
            <a:pPr marL="0" lvl="0" indent="0" algn="just" eaLnBrk="1" hangingPunct="1">
              <a:buNone/>
            </a:pPr>
            <a:r>
              <a:rPr lang="en-US" altLang="en-US" sz="2800" dirty="0">
                <a:solidFill>
                  <a:schemeClr val="tx1"/>
                </a:solidFill>
                <a:latin typeface="Open Sans" panose="020B0606030504020204"/>
                <a:ea typeface="Times New Roman" pitchFamily="18" charset="0"/>
              </a:rPr>
              <a:t>Q.01-How many categories of triage with their   	associated </a:t>
            </a:r>
            <a:r>
              <a:rPr lang="en-US" altLang="en-US" sz="2800" dirty="0" err="1">
                <a:solidFill>
                  <a:schemeClr val="tx1"/>
                </a:solidFill>
                <a:latin typeface="Open Sans" panose="020B0606030504020204"/>
                <a:ea typeface="Times New Roman" pitchFamily="18" charset="0"/>
              </a:rPr>
              <a:t>colours</a:t>
            </a:r>
            <a:r>
              <a:rPr lang="en-US" altLang="en-US" sz="2800" dirty="0">
                <a:solidFill>
                  <a:schemeClr val="tx1"/>
                </a:solidFill>
                <a:latin typeface="Open Sans" panose="020B0606030504020204"/>
                <a:ea typeface="Times New Roman" pitchFamily="18" charset="0"/>
              </a:rPr>
              <a:t>?             </a:t>
            </a:r>
          </a:p>
          <a:p>
            <a:pPr marL="0" lvl="0" indent="0" algn="just" eaLnBrk="1" hangingPunct="1">
              <a:buNone/>
            </a:pPr>
            <a:r>
              <a:rPr lang="en-IN" altLang="en-US" sz="2800" dirty="0">
                <a:solidFill>
                  <a:schemeClr val="tx1"/>
                </a:solidFill>
                <a:latin typeface="Open Sans" panose="020B0606030504020204"/>
                <a:ea typeface="Times New Roman" pitchFamily="18" charset="0"/>
              </a:rPr>
              <a:t> Ans.-Four. </a:t>
            </a:r>
          </a:p>
          <a:p>
            <a:pPr marL="0" lvl="0" indent="0" algn="just" eaLnBrk="1" hangingPunct="1">
              <a:buNone/>
            </a:pPr>
            <a:r>
              <a:rPr lang="en-US" altLang="en-US" sz="2800" dirty="0">
                <a:solidFill>
                  <a:schemeClr val="tx1"/>
                </a:solidFill>
                <a:latin typeface="Open Sans" panose="020B0606030504020204"/>
                <a:ea typeface="Times New Roman" pitchFamily="18" charset="0"/>
              </a:rPr>
              <a:t>Q.02-How many benchmarks of START in triage?</a:t>
            </a:r>
          </a:p>
          <a:p>
            <a:pPr marL="0" lvl="0" indent="0" algn="just" eaLnBrk="1" hangingPunct="1">
              <a:buNone/>
            </a:pPr>
            <a:r>
              <a:rPr lang="en-US" altLang="en-US" sz="2800" dirty="0">
                <a:solidFill>
                  <a:schemeClr val="tx1"/>
                </a:solidFill>
                <a:latin typeface="Open Sans" panose="020B0606030504020204"/>
                <a:ea typeface="Times New Roman" pitchFamily="18" charset="0"/>
              </a:rPr>
              <a:t> </a:t>
            </a:r>
            <a:r>
              <a:rPr lang="en-IN" altLang="en-US" sz="2800" dirty="0">
                <a:solidFill>
                  <a:schemeClr val="tx1"/>
                </a:solidFill>
                <a:latin typeface="Open Sans" panose="020B0606030504020204"/>
                <a:ea typeface="Times New Roman" pitchFamily="18" charset="0"/>
              </a:rPr>
              <a:t>Ans.-Three.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084ED-D2BE-766E-C5A5-77E2C34DE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27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71"/>
            <a:ext cx="6805307" cy="626186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3" tIns="39143" rIns="39143" bIns="39143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9" y="3230215"/>
            <a:ext cx="3724569" cy="69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3" tIns="39143" rIns="39143" bIns="39143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6212"/>
            <a:ext cx="4876800" cy="5534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440349" cy="1463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7" y="6621"/>
            <a:ext cx="1387083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7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145473" y="2857500"/>
            <a:ext cx="5498243" cy="1143000"/>
          </a:xfrm>
          <a:noFill/>
        </p:spPr>
        <p:txBody>
          <a:bodyPr>
            <a:normAutofit fontScale="90000"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INCIDENT COMMAND SYSTEM (ICS)</a:t>
            </a:r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>
          <a:xfrm>
            <a:off x="5643716" y="1295400"/>
            <a:ext cx="6091084" cy="4572000"/>
          </a:xfrm>
          <a:noFill/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en-US" sz="2400" dirty="0">
                <a:latin typeface="Bookman Old Style" panose="02050604050505020204" pitchFamily="18" charset="0"/>
              </a:rPr>
              <a:t>A Flexible System (collection of organized things) for Managing People &amp; Resources.</a:t>
            </a:r>
          </a:p>
          <a:p>
            <a:pPr lvl="0" algn="just">
              <a:lnSpc>
                <a:spcPct val="150000"/>
              </a:lnSpc>
            </a:pPr>
            <a:r>
              <a:rPr lang="en-US" altLang="en-US" sz="2400" dirty="0">
                <a:latin typeface="Bookman Old Style" panose="02050604050505020204" pitchFamily="18" charset="0"/>
              </a:rPr>
              <a:t>This provides a frame work for all types of incidents. </a:t>
            </a:r>
          </a:p>
          <a:p>
            <a:pPr lvl="0" algn="just">
              <a:lnSpc>
                <a:spcPct val="150000"/>
              </a:lnSpc>
            </a:pPr>
            <a:r>
              <a:rPr lang="en-US" altLang="en-US" sz="2400" dirty="0">
                <a:latin typeface="Bookman Old Style" panose="02050604050505020204" pitchFamily="18" charset="0"/>
              </a:rPr>
              <a:t>The ICS provides a command structure through which to manage multiple casualty incidents.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EB54D-8770-9E84-15F6-43200E355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4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6200" y="1489587"/>
            <a:ext cx="5594554" cy="1143000"/>
          </a:xfrm>
          <a:noFill/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INCIDENT COMMAND SYSTEM (ICS)</a:t>
            </a:r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>
          <a:xfrm>
            <a:off x="5943600" y="1295400"/>
            <a:ext cx="5791200" cy="4572000"/>
          </a:xfrm>
          <a:noFill/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incident command system one component of the system will take care of triage ,treatment and transportation</a:t>
            </a:r>
            <a:r>
              <a:rPr lang="en-IN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victims.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en-IN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>
              <a:lnSpc>
                <a:spcPct val="100000"/>
              </a:lnSpc>
            </a:pPr>
            <a:r>
              <a:rPr lang="en-IN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ICS is command in many systems used to deal with multiple casualty incidents.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56331A-8EE0-A0A0-A578-C8F1B0B19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1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412955" y="2857500"/>
            <a:ext cx="5115232" cy="1143000"/>
          </a:xfrm>
          <a:noFill/>
        </p:spPr>
        <p:txBody>
          <a:bodyPr>
            <a:normAutofit fontScale="90000"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INCIDENT COMMAND SYSTEM (ICS)</a:t>
            </a:r>
          </a:p>
        </p:txBody>
      </p:sp>
      <p:grpSp>
        <p:nvGrpSpPr>
          <p:cNvPr id="48" name="Group 12"/>
          <p:cNvGrpSpPr/>
          <p:nvPr/>
        </p:nvGrpSpPr>
        <p:grpSpPr>
          <a:xfrm>
            <a:off x="5743073" y="1382757"/>
            <a:ext cx="6411656" cy="4821197"/>
            <a:chOff x="539" y="1344"/>
            <a:chExt cx="3540" cy="3213"/>
          </a:xfrm>
        </p:grpSpPr>
        <p:graphicFrame>
          <p:nvGraphicFramePr>
            <p:cNvPr id="4194304" name="Objec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9934054"/>
                </p:ext>
              </p:extLst>
            </p:nvPr>
          </p:nvGraphicFramePr>
          <p:xfrm>
            <a:off x="597" y="1344"/>
            <a:ext cx="3482" cy="1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3482" imgH="1364" progId="Visio.Drawing.5">
                    <p:embed followColorScheme="full"/>
                  </p:oleObj>
                </mc:Choice>
                <mc:Fallback>
                  <p:oleObj name="VISIO" r:id="rId2" imgW="3482" imgH="1364" progId="Visio.Drawing.5">
                    <p:embed followColorScheme="full"/>
                    <p:pic>
                      <p:nvPicPr>
                        <p:cNvPr id="2097166" name=""/>
                        <p:cNvPicPr>
                          <a:picLocks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>
                        <a:xfrm>
                          <a:off x="597" y="1344"/>
                          <a:ext cx="3482" cy="1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4305" name="Object 16"/>
            <p:cNvGraphicFramePr>
              <a:graphicFrameLocks/>
            </p:cNvGraphicFramePr>
            <p:nvPr/>
          </p:nvGraphicFramePr>
          <p:xfrm>
            <a:off x="539" y="3511"/>
            <a:ext cx="3242" cy="10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4" imgW="3242" imgH="1046" progId="Visio.Drawing.5">
                    <p:embed followColorScheme="full"/>
                  </p:oleObj>
                </mc:Choice>
                <mc:Fallback>
                  <p:oleObj name="VISIO" r:id="rId4" imgW="3242" imgH="1046" progId="Visio.Drawing.5">
                    <p:embed followColorScheme="full"/>
                    <p:pic>
                      <p:nvPicPr>
                        <p:cNvPr id="2097167" name=""/>
                        <p:cNvPicPr>
                          <a:picLocks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>
                        <a:xfrm>
                          <a:off x="539" y="3511"/>
                          <a:ext cx="3242" cy="1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8625" name="Line 6"/>
            <p:cNvSpPr/>
            <p:nvPr/>
          </p:nvSpPr>
          <p:spPr>
            <a:xfrm>
              <a:off x="1128" y="2586"/>
              <a:ext cx="1032" cy="928"/>
            </a:xfrm>
            <a:prstGeom prst="line">
              <a:avLst/>
            </a:prstGeom>
            <a:noFill/>
            <a:ln w="12700" cap="flat" cmpd="sng">
              <a:solidFill>
                <a:schemeClr val="dk2">
                  <a:alpha val="100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656BE0B-9172-E79B-DF7E-1F66B781F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8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145473" y="2602630"/>
            <a:ext cx="5219749" cy="1143000"/>
          </a:xfrm>
          <a:noFill/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EMS  SECTORS &amp; FUNCTIONS</a:t>
            </a:r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>
          <a:xfrm>
            <a:off x="5692876" y="1543049"/>
            <a:ext cx="5956579" cy="45725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rm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lvl="0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Triage sector –provides patient assessment, tagging and removal of patients to a designated treatment area </a:t>
            </a:r>
          </a:p>
          <a:p>
            <a:pPr lvl="0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Treatment sector – sets up a treatment area </a:t>
            </a:r>
            <a:r>
              <a:rPr lang="en-IN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 algn="just" eaLnBrk="1" hangingPunct="1">
              <a:lnSpc>
                <a:spcPct val="150000"/>
              </a:lnSpc>
              <a:buFontTx/>
              <a:buNone/>
            </a:pPr>
            <a:endParaRPr lang="en-IN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072658-421A-B5A8-CB52-7C70E84E3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182583" y="2705100"/>
            <a:ext cx="4326194" cy="1143000"/>
          </a:xfrm>
          <a:noFill/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EMS  SECTORS &amp; FUNCTIONS</a:t>
            </a:r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>
          <a:xfrm>
            <a:off x="4975122" y="1543049"/>
            <a:ext cx="6674333" cy="45725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lvl="0" algn="just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Transportation sector- arranges for ambulance and track patients </a:t>
            </a:r>
          </a:p>
          <a:p>
            <a:pPr lvl="0" algn="just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Staging sector (A place to support) - releases and distributes resources when they are needed </a:t>
            </a:r>
          </a:p>
          <a:p>
            <a:pPr lvl="0" algn="just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officer- maintain scene safety</a:t>
            </a:r>
          </a:p>
          <a:p>
            <a:pPr lvl="0" algn="just" eaLnBrk="1" hangingPunct="1">
              <a:lnSpc>
                <a:spcPct val="150000"/>
              </a:lnSpc>
              <a:buFontTx/>
              <a:buNone/>
            </a:pPr>
            <a:endParaRPr lang="en-IN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E6B557-3FD7-3B9A-7DF2-4D4A836D1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2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-336755" y="2705100"/>
            <a:ext cx="6324600" cy="1143000"/>
          </a:xfrm>
          <a:noFill/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INCIDENT COMMAND SYSTEM (ICS)</a:t>
            </a:r>
          </a:p>
        </p:txBody>
      </p:sp>
      <p:pic>
        <p:nvPicPr>
          <p:cNvPr id="2097176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4890" y="1311085"/>
            <a:ext cx="5973982" cy="504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354CB5-C029-6259-48F3-BB85212E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8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336755" y="2333323"/>
            <a:ext cx="5911645" cy="1143000"/>
          </a:xfrm>
          <a:noFill/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  OF MEDICAL FIRST RESPONDER</a:t>
            </a:r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>
          <a:xfrm>
            <a:off x="6763315" y="1548384"/>
            <a:ext cx="5271369" cy="44582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rm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lvl="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 command </a:t>
            </a:r>
          </a:p>
          <a:p>
            <a:pPr lvl="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 the scene </a:t>
            </a:r>
          </a:p>
          <a:p>
            <a:pPr lvl="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Request additional resources </a:t>
            </a:r>
          </a:p>
          <a:p>
            <a:pPr lvl="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Begin triage</a:t>
            </a:r>
          </a:p>
          <a:p>
            <a:pPr lvl="0" eaLnBrk="1" hangingPunct="1">
              <a:buFont typeface="Wingdings" pitchFamily="2" charset="2"/>
              <a:buChar char="§"/>
            </a:pPr>
            <a:endParaRPr lang="en-IN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FF2AEC-C3D5-38E8-6618-89BE4A6E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879</Words>
  <Application>Microsoft Office PowerPoint</Application>
  <PresentationFormat>Widescreen</PresentationFormat>
  <Paragraphs>110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Arial Black</vt:lpstr>
      <vt:lpstr>Bookman Old Style</vt:lpstr>
      <vt:lpstr>Calibri</vt:lpstr>
      <vt:lpstr>Calibri Light</vt:lpstr>
      <vt:lpstr>Open Sans</vt:lpstr>
      <vt:lpstr>Open Sans</vt:lpstr>
      <vt:lpstr>Open Sans Semibold</vt:lpstr>
      <vt:lpstr>Times New Roman</vt:lpstr>
      <vt:lpstr>Wingdings</vt:lpstr>
      <vt:lpstr>Office Theme</vt:lpstr>
      <vt:lpstr>VISIO</vt:lpstr>
      <vt:lpstr>PowerPoint Presentation</vt:lpstr>
      <vt:lpstr>OBJECTIVES</vt:lpstr>
      <vt:lpstr>INCIDENT COMMAND SYSTEM (ICS)</vt:lpstr>
      <vt:lpstr>INCIDENT COMMAND SYSTEM (ICS)</vt:lpstr>
      <vt:lpstr>INCIDENT COMMAND SYSTEM (ICS)</vt:lpstr>
      <vt:lpstr>EMS  SECTORS &amp; FUNCTIONS</vt:lpstr>
      <vt:lpstr>EMS  SECTORS &amp; FUNCTIONS</vt:lpstr>
      <vt:lpstr>INCIDENT COMMAND SYSTEM (ICS)</vt:lpstr>
      <vt:lpstr>ROLE  OF MEDICAL FIRST RESPONDER</vt:lpstr>
      <vt:lpstr>SCENE ASSESSMENT</vt:lpstr>
      <vt:lpstr>SCENE ASSESSMENT</vt:lpstr>
      <vt:lpstr>TRIAGE</vt:lpstr>
      <vt:lpstr>WHY TRIAGE AND  TAG ?</vt:lpstr>
      <vt:lpstr>“S.T.A.R.T.” Method of Triage   (Simple Triage And Rapid Treatment)</vt:lpstr>
      <vt:lpstr>“S.T.A.R.T.” METHOD OF TRIAGE   (SIMPLE TRIAGE AND RAPID TREATMENT)</vt:lpstr>
      <vt:lpstr>“S.T.A.R.T.” METHOD OF TRIAGE   (SIMPLE TRIAGE AND RAPID TREATMENT)</vt:lpstr>
      <vt:lpstr>“S.T.A.R.T.” METHOD OF TRIAGE   (SIMPLE TRIAGE AND RAPID TREATMENT)</vt:lpstr>
      <vt:lpstr>PowerPoint Presentation</vt:lpstr>
      <vt:lpstr>S.T.A.R.T. SYSTEM BENCHMARKS: </vt:lpstr>
      <vt:lpstr>RESPIRATION</vt:lpstr>
      <vt:lpstr>PERFUSION</vt:lpstr>
      <vt:lpstr> MENTAL STATUS  </vt:lpstr>
      <vt:lpstr>PowerPoint Presentation</vt:lpstr>
      <vt:lpstr> REVIEW  </vt:lpstr>
      <vt:lpstr> ANY QUESTIONS? </vt:lpstr>
      <vt:lpstr>EVALUATION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 CASUALTY  INCIDENTS  AND TRIAGE</dc:title>
  <dc:creator>Microsoft account</dc:creator>
  <cp:lastModifiedBy>NDRF ACADEMY</cp:lastModifiedBy>
  <cp:revision>12</cp:revision>
  <dcterms:created xsi:type="dcterms:W3CDTF">2024-09-02T17:06:26Z</dcterms:created>
  <dcterms:modified xsi:type="dcterms:W3CDTF">2025-12-31T12:09:36Z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0f4a485ddfa148fdb933daa7eb3b9d92</vt:lpwstr>
  </property>
</Properties>
</file>