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111" r:id="rId2"/>
    <p:sldId id="257" r:id="rId3"/>
    <p:sldId id="261" r:id="rId4"/>
    <p:sldId id="258" r:id="rId5"/>
    <p:sldId id="263" r:id="rId6"/>
    <p:sldId id="264" r:id="rId7"/>
    <p:sldId id="266" r:id="rId8"/>
    <p:sldId id="267" r:id="rId9"/>
    <p:sldId id="269" r:id="rId10"/>
    <p:sldId id="270" r:id="rId11"/>
    <p:sldId id="271" r:id="rId12"/>
    <p:sldId id="272" r:id="rId13"/>
    <p:sldId id="274" r:id="rId14"/>
    <p:sldId id="294" r:id="rId15"/>
    <p:sldId id="295"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10" r:id="rId29"/>
    <p:sldId id="317" r:id="rId30"/>
    <p:sldId id="318" r:id="rId31"/>
    <p:sldId id="319" r:id="rId32"/>
    <p:sldId id="320" r:id="rId33"/>
    <p:sldId id="321" r:id="rId34"/>
    <p:sldId id="322" r:id="rId35"/>
    <p:sldId id="324" r:id="rId36"/>
    <p:sldId id="1188" r:id="rId37"/>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592">
          <p15:clr>
            <a:srgbClr val="A4A3A4"/>
          </p15:clr>
        </p15:guide>
        <p15:guide id="4"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30" y="84"/>
      </p:cViewPr>
      <p:guideLst>
        <p:guide orient="horz" pos="2160"/>
        <p:guide pos="3840"/>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04015-2340-44BE-A4E7-FC414B13F37F}" type="datetimeFigureOut">
              <a:rPr lang="en-IN" smtClean="0"/>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2C7EF-4AB0-4803-8E90-B80A59C80268}" type="slidenum">
              <a:rPr lang="en-IN" smtClean="0"/>
              <a:t>‹#›</a:t>
            </a:fld>
            <a:endParaRPr lang="en-IN"/>
          </a:p>
        </p:txBody>
      </p:sp>
    </p:spTree>
    <p:extLst>
      <p:ext uri="{BB962C8B-B14F-4D97-AF65-F5344CB8AC3E}">
        <p14:creationId xmlns:p14="http://schemas.microsoft.com/office/powerpoint/2010/main" val="3836954245"/>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60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91F-97CF-6F96-72B6-E49EC7EF2FDA}"/>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N"/>
          </a:p>
        </p:txBody>
      </p:sp>
      <p:sp>
        <p:nvSpPr>
          <p:cNvPr id="3" name="Subtitle 2">
            <a:extLst>
              <a:ext uri="{FF2B5EF4-FFF2-40B4-BE49-F238E27FC236}">
                <a16:creationId xmlns:a16="http://schemas.microsoft.com/office/drawing/2014/main" id="{971E54E0-D29C-DAB1-C7F0-F3C32F327D67}"/>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1B4D3A-15A5-7C37-225A-C1D25A99CDAE}"/>
              </a:ext>
            </a:extLst>
          </p:cNvPr>
          <p:cNvSpPr>
            <a:spLocks noGrp="1"/>
          </p:cNvSpPr>
          <p:nvPr>
            <p:ph type="dt" sz="half" idx="10"/>
          </p:nvPr>
        </p:nvSpPr>
        <p:spPr/>
        <p:txBody>
          <a:bodyPr/>
          <a:lstStyle/>
          <a:p>
            <a:fld id="{BDCF16EA-52A0-4665-ADB2-6D33C487C30B}" type="datetime1">
              <a:rPr lang="en-IN" smtClean="0"/>
              <a:t>31-12-2025</a:t>
            </a:fld>
            <a:endParaRPr lang="en-IN"/>
          </a:p>
        </p:txBody>
      </p:sp>
      <p:sp>
        <p:nvSpPr>
          <p:cNvPr id="5" name="Footer Placeholder 4">
            <a:extLst>
              <a:ext uri="{FF2B5EF4-FFF2-40B4-BE49-F238E27FC236}">
                <a16:creationId xmlns:a16="http://schemas.microsoft.com/office/drawing/2014/main" id="{E160B8C9-B61C-E56C-27C7-7B29336006DE}"/>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BF5455A9-BDD3-47A4-A604-55AC1F64AAE3}"/>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65501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3C51-90B1-3592-4920-9D4887E1793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8CB277C-BFF1-7490-ED33-F3456FA90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051B4D-1BD4-270D-AD5E-8770A312550D}"/>
              </a:ext>
            </a:extLst>
          </p:cNvPr>
          <p:cNvSpPr>
            <a:spLocks noGrp="1"/>
          </p:cNvSpPr>
          <p:nvPr>
            <p:ph type="dt" sz="half" idx="10"/>
          </p:nvPr>
        </p:nvSpPr>
        <p:spPr/>
        <p:txBody>
          <a:bodyPr/>
          <a:lstStyle/>
          <a:p>
            <a:fld id="{77386946-DF88-4D85-89A2-45CF35470904}" type="datetime1">
              <a:rPr lang="en-IN" smtClean="0"/>
              <a:t>31-12-2025</a:t>
            </a:fld>
            <a:endParaRPr lang="en-IN"/>
          </a:p>
        </p:txBody>
      </p:sp>
      <p:sp>
        <p:nvSpPr>
          <p:cNvPr id="5" name="Footer Placeholder 4">
            <a:extLst>
              <a:ext uri="{FF2B5EF4-FFF2-40B4-BE49-F238E27FC236}">
                <a16:creationId xmlns:a16="http://schemas.microsoft.com/office/drawing/2014/main" id="{DF8C148C-0F07-8533-C324-487D28CE1D65}"/>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A033EE52-D9F8-F4D7-15FC-70BD48F2A621}"/>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364076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B2DAE-5B65-2CFE-FEBC-3F2E3F65600B}"/>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1BB9D10-FAC5-B808-E027-43D10DA9CD6B}"/>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FD9278-CDAD-A914-81A8-AE584FE6A482}"/>
              </a:ext>
            </a:extLst>
          </p:cNvPr>
          <p:cNvSpPr>
            <a:spLocks noGrp="1"/>
          </p:cNvSpPr>
          <p:nvPr>
            <p:ph type="dt" sz="half" idx="10"/>
          </p:nvPr>
        </p:nvSpPr>
        <p:spPr/>
        <p:txBody>
          <a:bodyPr/>
          <a:lstStyle/>
          <a:p>
            <a:fld id="{294B77AD-3180-4A2B-8EF3-246B5178EF4E}" type="datetime1">
              <a:rPr lang="en-IN" smtClean="0"/>
              <a:t>31-12-2025</a:t>
            </a:fld>
            <a:endParaRPr lang="en-IN"/>
          </a:p>
        </p:txBody>
      </p:sp>
      <p:sp>
        <p:nvSpPr>
          <p:cNvPr id="5" name="Footer Placeholder 4">
            <a:extLst>
              <a:ext uri="{FF2B5EF4-FFF2-40B4-BE49-F238E27FC236}">
                <a16:creationId xmlns:a16="http://schemas.microsoft.com/office/drawing/2014/main" id="{9E6BBF6C-EE48-0FE6-D48B-A27E53E54FD8}"/>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6F145467-2ECB-ED5F-9D4D-32C5B0B5D211}"/>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707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61435" y="7726103"/>
            <a:ext cx="2785535" cy="316416"/>
          </a:xfrm>
          <a:prstGeom prst="rect">
            <a:avLst/>
          </a:prstGeom>
          <a:noFill/>
          <a:ln>
            <a:noFill/>
          </a:ln>
        </p:spPr>
        <p:txBody>
          <a:bodyPr spcFirstLastPara="1" wrap="square" lIns="46950" tIns="46950" rIns="46950" bIns="46950" anchor="t" anchorCtr="0">
            <a:spAutoFit/>
          </a:bodyPr>
          <a:lstStyle/>
          <a:p>
            <a:pPr marL="0" marR="0" lvl="0" indent="0" algn="ctr" rtl="0">
              <a:spcBef>
                <a:spcPts val="0"/>
              </a:spcBef>
              <a:spcAft>
                <a:spcPts val="0"/>
              </a:spcAft>
              <a:buNone/>
            </a:pPr>
            <a:r>
              <a:rPr lang="en-US" sz="1440" b="0" i="0" u="none" strike="noStrike" cap="none">
                <a:solidFill>
                  <a:srgbClr val="535353"/>
                </a:solidFill>
                <a:latin typeface="Open Sans SemiBold"/>
                <a:ea typeface="Open Sans SemiBold"/>
                <a:cs typeface="Open Sans SemiBold"/>
                <a:sym typeface="Open Sans SemiBold"/>
              </a:rPr>
              <a:t>PEER | CSSR | INDIA</a:t>
            </a:r>
            <a:endParaRPr sz="2640"/>
          </a:p>
        </p:txBody>
      </p:sp>
      <p:sp>
        <p:nvSpPr>
          <p:cNvPr id="17" name="Google Shape;17;p2"/>
          <p:cNvSpPr/>
          <p:nvPr/>
        </p:nvSpPr>
        <p:spPr>
          <a:xfrm>
            <a:off x="609601" y="8107680"/>
            <a:ext cx="2289203" cy="121920"/>
          </a:xfrm>
          <a:prstGeom prst="rect">
            <a:avLst/>
          </a:prstGeom>
          <a:solidFill>
            <a:srgbClr val="C00000"/>
          </a:solidFill>
          <a:ln>
            <a:noFill/>
          </a:ln>
        </p:spPr>
        <p:txBody>
          <a:bodyPr spcFirstLastPara="1" wrap="square" lIns="46950" tIns="46950" rIns="46950" bIns="46950" anchor="t" anchorCtr="0">
            <a:noAutofit/>
          </a:bodyPr>
          <a:lstStyle/>
          <a:p>
            <a:pPr marL="0" marR="0" lvl="0" indent="0" algn="l" rtl="0">
              <a:spcBef>
                <a:spcPts val="0"/>
              </a:spcBef>
              <a:spcAft>
                <a:spcPts val="0"/>
              </a:spcAft>
              <a:buNone/>
            </a:pPr>
            <a:endParaRPr sz="1080">
              <a:solidFill>
                <a:schemeClr val="dk1"/>
              </a:solidFill>
              <a:latin typeface="Calibri"/>
              <a:ea typeface="Calibri"/>
              <a:cs typeface="Calibri"/>
              <a:sym typeface="Calibri"/>
            </a:endParaRPr>
          </a:p>
        </p:txBody>
      </p:sp>
      <p:sp>
        <p:nvSpPr>
          <p:cNvPr id="18" name="Google Shape;18;p2"/>
          <p:cNvSpPr txBox="1"/>
          <p:nvPr/>
        </p:nvSpPr>
        <p:spPr>
          <a:xfrm>
            <a:off x="12909082" y="7688003"/>
            <a:ext cx="836599" cy="371816"/>
          </a:xfrm>
          <a:prstGeom prst="rect">
            <a:avLst/>
          </a:prstGeom>
          <a:noFill/>
          <a:ln>
            <a:noFill/>
          </a:ln>
        </p:spPr>
        <p:txBody>
          <a:bodyPr spcFirstLastPara="1" wrap="square" lIns="46950" tIns="46950" rIns="46950" bIns="46950" anchor="t" anchorCtr="0">
            <a:spAutoFit/>
          </a:bodyPr>
          <a:lstStyle/>
          <a:p>
            <a:pPr marL="0" marR="0" lvl="0" indent="0" algn="ctr" rtl="0">
              <a:spcBef>
                <a:spcPts val="0"/>
              </a:spcBef>
              <a:spcAft>
                <a:spcPts val="0"/>
              </a:spcAft>
              <a:buNone/>
            </a:pPr>
            <a:r>
              <a:rPr lang="en-US" sz="1800" b="1">
                <a:solidFill>
                  <a:srgbClr val="535353"/>
                </a:solidFill>
                <a:latin typeface="Open Sans"/>
                <a:ea typeface="Open Sans"/>
                <a:cs typeface="Open Sans"/>
                <a:sym typeface="Open Sans"/>
              </a:rPr>
              <a:t>PPT 2 -</a:t>
            </a:r>
            <a:endParaRPr sz="2640"/>
          </a:p>
        </p:txBody>
      </p:sp>
      <p:sp>
        <p:nvSpPr>
          <p:cNvPr id="19" name="Google Shape;19;p2"/>
          <p:cNvSpPr/>
          <p:nvPr/>
        </p:nvSpPr>
        <p:spPr>
          <a:xfrm>
            <a:off x="12923520" y="8107680"/>
            <a:ext cx="1127760" cy="121920"/>
          </a:xfrm>
          <a:prstGeom prst="rect">
            <a:avLst/>
          </a:prstGeom>
          <a:solidFill>
            <a:srgbClr val="C00000"/>
          </a:solidFill>
          <a:ln>
            <a:noFill/>
          </a:ln>
        </p:spPr>
        <p:txBody>
          <a:bodyPr spcFirstLastPara="1" wrap="square" lIns="46950" tIns="46950" rIns="46950" bIns="46950" anchor="t" anchorCtr="0">
            <a:noAutofit/>
          </a:bodyPr>
          <a:lstStyle/>
          <a:p>
            <a:pPr marL="0" marR="0" lvl="0" indent="0" algn="l" rtl="0">
              <a:spcBef>
                <a:spcPts val="0"/>
              </a:spcBef>
              <a:spcAft>
                <a:spcPts val="0"/>
              </a:spcAft>
              <a:buNone/>
            </a:pPr>
            <a:endParaRPr sz="108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3661474" y="7688003"/>
            <a:ext cx="362532" cy="406362"/>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800" b="1">
                <a:solidFill>
                  <a:srgbClr val="535353"/>
                </a:solidFill>
                <a:latin typeface="Open Sans"/>
                <a:ea typeface="Open Sans"/>
                <a:cs typeface="Open Sans"/>
                <a:sym typeface="Open Sans"/>
              </a:defRPr>
            </a:lvl1pPr>
            <a:lvl2pPr marL="0" lvl="1" indent="0" algn="ctr">
              <a:spcBef>
                <a:spcPts val="0"/>
              </a:spcBef>
              <a:buNone/>
              <a:defRPr sz="1800" b="1">
                <a:solidFill>
                  <a:srgbClr val="535353"/>
                </a:solidFill>
                <a:latin typeface="Open Sans"/>
                <a:ea typeface="Open Sans"/>
                <a:cs typeface="Open Sans"/>
                <a:sym typeface="Open Sans"/>
              </a:defRPr>
            </a:lvl2pPr>
            <a:lvl3pPr marL="0" lvl="2" indent="0" algn="ctr">
              <a:spcBef>
                <a:spcPts val="0"/>
              </a:spcBef>
              <a:buNone/>
              <a:defRPr sz="1800" b="1">
                <a:solidFill>
                  <a:srgbClr val="535353"/>
                </a:solidFill>
                <a:latin typeface="Open Sans"/>
                <a:ea typeface="Open Sans"/>
                <a:cs typeface="Open Sans"/>
                <a:sym typeface="Open Sans"/>
              </a:defRPr>
            </a:lvl3pPr>
            <a:lvl4pPr marL="0" lvl="3" indent="0" algn="ctr">
              <a:spcBef>
                <a:spcPts val="0"/>
              </a:spcBef>
              <a:buNone/>
              <a:defRPr sz="1800" b="1">
                <a:solidFill>
                  <a:srgbClr val="535353"/>
                </a:solidFill>
                <a:latin typeface="Open Sans"/>
                <a:ea typeface="Open Sans"/>
                <a:cs typeface="Open Sans"/>
                <a:sym typeface="Open Sans"/>
              </a:defRPr>
            </a:lvl4pPr>
            <a:lvl5pPr marL="0" lvl="4" indent="0" algn="ctr">
              <a:spcBef>
                <a:spcPts val="0"/>
              </a:spcBef>
              <a:buNone/>
              <a:defRPr sz="1800" b="1">
                <a:solidFill>
                  <a:srgbClr val="535353"/>
                </a:solidFill>
                <a:latin typeface="Open Sans"/>
                <a:ea typeface="Open Sans"/>
                <a:cs typeface="Open Sans"/>
                <a:sym typeface="Open Sans"/>
              </a:defRPr>
            </a:lvl5pPr>
            <a:lvl6pPr marL="0" lvl="5" indent="0" algn="ctr">
              <a:spcBef>
                <a:spcPts val="0"/>
              </a:spcBef>
              <a:buNone/>
              <a:defRPr sz="1800" b="1">
                <a:solidFill>
                  <a:srgbClr val="535353"/>
                </a:solidFill>
                <a:latin typeface="Open Sans"/>
                <a:ea typeface="Open Sans"/>
                <a:cs typeface="Open Sans"/>
                <a:sym typeface="Open Sans"/>
              </a:defRPr>
            </a:lvl6pPr>
            <a:lvl7pPr marL="0" lvl="6" indent="0" algn="ctr">
              <a:spcBef>
                <a:spcPts val="0"/>
              </a:spcBef>
              <a:buNone/>
              <a:defRPr sz="1800" b="1">
                <a:solidFill>
                  <a:srgbClr val="535353"/>
                </a:solidFill>
                <a:latin typeface="Open Sans"/>
                <a:ea typeface="Open Sans"/>
                <a:cs typeface="Open Sans"/>
                <a:sym typeface="Open Sans"/>
              </a:defRPr>
            </a:lvl7pPr>
            <a:lvl8pPr marL="0" lvl="7" indent="0" algn="ctr">
              <a:spcBef>
                <a:spcPts val="0"/>
              </a:spcBef>
              <a:buNone/>
              <a:defRPr sz="1800" b="1">
                <a:solidFill>
                  <a:srgbClr val="535353"/>
                </a:solidFill>
                <a:latin typeface="Open Sans"/>
                <a:ea typeface="Open Sans"/>
                <a:cs typeface="Open Sans"/>
                <a:sym typeface="Open Sans"/>
              </a:defRPr>
            </a:lvl8pPr>
            <a:lvl9pPr marL="0" lvl="8" indent="0" algn="ctr">
              <a:spcBef>
                <a:spcPts val="0"/>
              </a:spcBef>
              <a:buNone/>
              <a:defRPr sz="18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693" y="339635"/>
            <a:ext cx="1830433" cy="1247712"/>
          </a:xfrm>
          <a:prstGeom prst="rect">
            <a:avLst/>
          </a:prstGeom>
        </p:spPr>
      </p:pic>
    </p:spTree>
    <p:extLst>
      <p:ext uri="{BB962C8B-B14F-4D97-AF65-F5344CB8AC3E}">
        <p14:creationId xmlns:p14="http://schemas.microsoft.com/office/powerpoint/2010/main" val="330519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D4DE-D27B-15DB-4449-6AD36C62EC5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946EE8F-A471-CA9B-0FCB-68AA6CEB2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8BA8E0D-663D-03E2-F6B8-A6B1A0E89F23}"/>
              </a:ext>
            </a:extLst>
          </p:cNvPr>
          <p:cNvSpPr>
            <a:spLocks noGrp="1"/>
          </p:cNvSpPr>
          <p:nvPr>
            <p:ph type="dt" sz="half" idx="10"/>
          </p:nvPr>
        </p:nvSpPr>
        <p:spPr/>
        <p:txBody>
          <a:bodyPr/>
          <a:lstStyle/>
          <a:p>
            <a:fld id="{EED82AF5-BD08-48C8-B485-75C91258109C}" type="datetime1">
              <a:rPr lang="en-IN" smtClean="0"/>
              <a:t>31-12-2025</a:t>
            </a:fld>
            <a:endParaRPr lang="en-IN"/>
          </a:p>
        </p:txBody>
      </p:sp>
      <p:sp>
        <p:nvSpPr>
          <p:cNvPr id="5" name="Footer Placeholder 4">
            <a:extLst>
              <a:ext uri="{FF2B5EF4-FFF2-40B4-BE49-F238E27FC236}">
                <a16:creationId xmlns:a16="http://schemas.microsoft.com/office/drawing/2014/main" id="{3E49CB86-5B4D-1B01-9357-04C2FE56C1D1}"/>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85A6F1F9-CD0E-B94E-8CC0-5DF93EA15332}"/>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31224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8B71-12E5-16C0-A899-393C77CF024C}"/>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72291D2-BF22-CC84-9C35-11CE14904B30}"/>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5323B-8B72-447B-D953-CE7AF9F062F1}"/>
              </a:ext>
            </a:extLst>
          </p:cNvPr>
          <p:cNvSpPr>
            <a:spLocks noGrp="1"/>
          </p:cNvSpPr>
          <p:nvPr>
            <p:ph type="dt" sz="half" idx="10"/>
          </p:nvPr>
        </p:nvSpPr>
        <p:spPr/>
        <p:txBody>
          <a:bodyPr/>
          <a:lstStyle/>
          <a:p>
            <a:fld id="{069DA7BD-1C18-4C9F-8FB8-509B74FD2D9A}" type="datetime1">
              <a:rPr lang="en-IN" smtClean="0"/>
              <a:t>31-12-2025</a:t>
            </a:fld>
            <a:endParaRPr lang="en-IN"/>
          </a:p>
        </p:txBody>
      </p:sp>
      <p:sp>
        <p:nvSpPr>
          <p:cNvPr id="5" name="Footer Placeholder 4">
            <a:extLst>
              <a:ext uri="{FF2B5EF4-FFF2-40B4-BE49-F238E27FC236}">
                <a16:creationId xmlns:a16="http://schemas.microsoft.com/office/drawing/2014/main" id="{54879876-CE50-701A-7654-27432D984CC1}"/>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C16F6B7A-B044-C94F-A5E9-F707A68C2557}"/>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339282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FFA9-928F-F575-3E26-EBB13E1689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7629A4-C440-12B8-1077-669D18E42272}"/>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C85DF1-69D8-73C3-1217-B6775E23FCC5}"/>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AE58315-C006-02B8-920C-C34B6ECEEA1D}"/>
              </a:ext>
            </a:extLst>
          </p:cNvPr>
          <p:cNvSpPr>
            <a:spLocks noGrp="1"/>
          </p:cNvSpPr>
          <p:nvPr>
            <p:ph type="dt" sz="half" idx="10"/>
          </p:nvPr>
        </p:nvSpPr>
        <p:spPr/>
        <p:txBody>
          <a:bodyPr/>
          <a:lstStyle/>
          <a:p>
            <a:fld id="{8733B1B5-09EA-4A50-A36D-9200F543BD5C}" type="datetime1">
              <a:rPr lang="en-IN" smtClean="0"/>
              <a:t>31-12-2025</a:t>
            </a:fld>
            <a:endParaRPr lang="en-IN"/>
          </a:p>
        </p:txBody>
      </p:sp>
      <p:sp>
        <p:nvSpPr>
          <p:cNvPr id="6" name="Footer Placeholder 5">
            <a:extLst>
              <a:ext uri="{FF2B5EF4-FFF2-40B4-BE49-F238E27FC236}">
                <a16:creationId xmlns:a16="http://schemas.microsoft.com/office/drawing/2014/main" id="{0C772F10-2FF3-6B7E-ABF0-3D8306722BDC}"/>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BED2F8F7-94DF-5FF6-2EF4-F332377681F2}"/>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9939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6CF4-6886-CED4-08C5-F5FF30053890}"/>
              </a:ext>
            </a:extLst>
          </p:cNvPr>
          <p:cNvSpPr>
            <a:spLocks noGrp="1"/>
          </p:cNvSpPr>
          <p:nvPr>
            <p:ph type="title"/>
          </p:nvPr>
        </p:nvSpPr>
        <p:spPr>
          <a:xfrm>
            <a:off x="1007746" y="438150"/>
            <a:ext cx="12618720" cy="1590676"/>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680481-00D6-C0A9-0517-0F3CEE7D3C49}"/>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9DB63E53-3D09-E5B7-CF95-A8BE40B9C204}"/>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A21E40F-3A29-5992-383B-7BA3F5F908D6}"/>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D7C51-74DD-D83C-F12C-4012D54A16C1}"/>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AF1BE4D-09DF-51B0-AF14-1DC712361C3F}"/>
              </a:ext>
            </a:extLst>
          </p:cNvPr>
          <p:cNvSpPr>
            <a:spLocks noGrp="1"/>
          </p:cNvSpPr>
          <p:nvPr>
            <p:ph type="dt" sz="half" idx="10"/>
          </p:nvPr>
        </p:nvSpPr>
        <p:spPr/>
        <p:txBody>
          <a:bodyPr/>
          <a:lstStyle/>
          <a:p>
            <a:fld id="{3ACBDB8F-7C97-4C85-8559-EBA200157E82}" type="datetime1">
              <a:rPr lang="en-IN" smtClean="0"/>
              <a:t>31-12-2025</a:t>
            </a:fld>
            <a:endParaRPr lang="en-IN"/>
          </a:p>
        </p:txBody>
      </p:sp>
      <p:sp>
        <p:nvSpPr>
          <p:cNvPr id="8" name="Footer Placeholder 7">
            <a:extLst>
              <a:ext uri="{FF2B5EF4-FFF2-40B4-BE49-F238E27FC236}">
                <a16:creationId xmlns:a16="http://schemas.microsoft.com/office/drawing/2014/main" id="{FBEBBE7D-0C97-69DD-A2D8-5F728AA1C8FB}"/>
              </a:ext>
            </a:extLst>
          </p:cNvPr>
          <p:cNvSpPr>
            <a:spLocks noGrp="1"/>
          </p:cNvSpPr>
          <p:nvPr>
            <p:ph type="ftr" sz="quarter" idx="11"/>
          </p:nvPr>
        </p:nvSpPr>
        <p:spPr/>
        <p:txBody>
          <a:bodyPr/>
          <a:lstStyle/>
          <a:p>
            <a:r>
              <a:rPr lang="en-IN"/>
              <a:t>2nd BN NDRF KOLKATA</a:t>
            </a:r>
          </a:p>
        </p:txBody>
      </p:sp>
      <p:sp>
        <p:nvSpPr>
          <p:cNvPr id="9" name="Slide Number Placeholder 8">
            <a:extLst>
              <a:ext uri="{FF2B5EF4-FFF2-40B4-BE49-F238E27FC236}">
                <a16:creationId xmlns:a16="http://schemas.microsoft.com/office/drawing/2014/main" id="{FC703231-9499-8008-ED85-B5B4AAE145B3}"/>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87861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C38D-B68E-681F-A8D2-8B3A55CDCC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9ED5771-F0E9-8DEB-D4AA-A0FB78D5C281}"/>
              </a:ext>
            </a:extLst>
          </p:cNvPr>
          <p:cNvSpPr>
            <a:spLocks noGrp="1"/>
          </p:cNvSpPr>
          <p:nvPr>
            <p:ph type="dt" sz="half" idx="10"/>
          </p:nvPr>
        </p:nvSpPr>
        <p:spPr/>
        <p:txBody>
          <a:bodyPr/>
          <a:lstStyle/>
          <a:p>
            <a:fld id="{FD4582E7-B5CF-42DC-9468-C61732720609}" type="datetime1">
              <a:rPr lang="en-IN" smtClean="0"/>
              <a:t>31-12-2025</a:t>
            </a:fld>
            <a:endParaRPr lang="en-IN"/>
          </a:p>
        </p:txBody>
      </p:sp>
      <p:sp>
        <p:nvSpPr>
          <p:cNvPr id="4" name="Footer Placeholder 3">
            <a:extLst>
              <a:ext uri="{FF2B5EF4-FFF2-40B4-BE49-F238E27FC236}">
                <a16:creationId xmlns:a16="http://schemas.microsoft.com/office/drawing/2014/main" id="{FF1D2224-2145-3B3B-92DD-4F486CC00234}"/>
              </a:ext>
            </a:extLst>
          </p:cNvPr>
          <p:cNvSpPr>
            <a:spLocks noGrp="1"/>
          </p:cNvSpPr>
          <p:nvPr>
            <p:ph type="ftr" sz="quarter" idx="11"/>
          </p:nvPr>
        </p:nvSpPr>
        <p:spPr/>
        <p:txBody>
          <a:bodyPr/>
          <a:lstStyle/>
          <a:p>
            <a:r>
              <a:rPr lang="en-IN"/>
              <a:t>2nd BN NDRF KOLKATA</a:t>
            </a:r>
          </a:p>
        </p:txBody>
      </p:sp>
      <p:sp>
        <p:nvSpPr>
          <p:cNvPr id="5" name="Slide Number Placeholder 4">
            <a:extLst>
              <a:ext uri="{FF2B5EF4-FFF2-40B4-BE49-F238E27FC236}">
                <a16:creationId xmlns:a16="http://schemas.microsoft.com/office/drawing/2014/main" id="{8EDDA9F8-604C-1473-5EF3-92FD4905BB63}"/>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138141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98019-7B30-7E08-98C1-CEE815B0C3E3}"/>
              </a:ext>
            </a:extLst>
          </p:cNvPr>
          <p:cNvSpPr>
            <a:spLocks noGrp="1"/>
          </p:cNvSpPr>
          <p:nvPr>
            <p:ph type="dt" sz="half" idx="10"/>
          </p:nvPr>
        </p:nvSpPr>
        <p:spPr/>
        <p:txBody>
          <a:bodyPr/>
          <a:lstStyle/>
          <a:p>
            <a:fld id="{A30913CB-F620-4293-BFB0-EC61C9DDF900}" type="datetime1">
              <a:rPr lang="en-IN" smtClean="0"/>
              <a:t>31-12-2025</a:t>
            </a:fld>
            <a:endParaRPr lang="en-IN"/>
          </a:p>
        </p:txBody>
      </p:sp>
      <p:sp>
        <p:nvSpPr>
          <p:cNvPr id="3" name="Footer Placeholder 2">
            <a:extLst>
              <a:ext uri="{FF2B5EF4-FFF2-40B4-BE49-F238E27FC236}">
                <a16:creationId xmlns:a16="http://schemas.microsoft.com/office/drawing/2014/main" id="{D55C476D-4EE4-D767-306C-898EC325AF22}"/>
              </a:ext>
            </a:extLst>
          </p:cNvPr>
          <p:cNvSpPr>
            <a:spLocks noGrp="1"/>
          </p:cNvSpPr>
          <p:nvPr>
            <p:ph type="ftr" sz="quarter" idx="11"/>
          </p:nvPr>
        </p:nvSpPr>
        <p:spPr/>
        <p:txBody>
          <a:bodyPr/>
          <a:lstStyle/>
          <a:p>
            <a:r>
              <a:rPr lang="en-IN"/>
              <a:t>2nd BN NDRF KOLKATA</a:t>
            </a:r>
          </a:p>
        </p:txBody>
      </p:sp>
      <p:sp>
        <p:nvSpPr>
          <p:cNvPr id="4" name="Slide Number Placeholder 3">
            <a:extLst>
              <a:ext uri="{FF2B5EF4-FFF2-40B4-BE49-F238E27FC236}">
                <a16:creationId xmlns:a16="http://schemas.microsoft.com/office/drawing/2014/main" id="{B9BCAF59-7299-A13B-7C70-80275B034ADB}"/>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21935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B872-16B0-AB5C-95B2-7003E2526DC2}"/>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AEC8FA6-C828-1D35-A6F7-582199D468DB}"/>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A5FFE6A-DDFF-C59A-6607-A1585A9C6ED4}"/>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3553D29-980C-8BF9-0651-44EFA886947B}"/>
              </a:ext>
            </a:extLst>
          </p:cNvPr>
          <p:cNvSpPr>
            <a:spLocks noGrp="1"/>
          </p:cNvSpPr>
          <p:nvPr>
            <p:ph type="dt" sz="half" idx="10"/>
          </p:nvPr>
        </p:nvSpPr>
        <p:spPr/>
        <p:txBody>
          <a:bodyPr/>
          <a:lstStyle/>
          <a:p>
            <a:fld id="{B4BCB0DB-9527-4C10-B514-E9C77F0C8052}" type="datetime1">
              <a:rPr lang="en-IN" smtClean="0"/>
              <a:t>31-12-2025</a:t>
            </a:fld>
            <a:endParaRPr lang="en-IN"/>
          </a:p>
        </p:txBody>
      </p:sp>
      <p:sp>
        <p:nvSpPr>
          <p:cNvPr id="6" name="Footer Placeholder 5">
            <a:extLst>
              <a:ext uri="{FF2B5EF4-FFF2-40B4-BE49-F238E27FC236}">
                <a16:creationId xmlns:a16="http://schemas.microsoft.com/office/drawing/2014/main" id="{0F4BF251-6D16-50D1-D900-6C017656A75A}"/>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56BEF62C-D92C-0FB7-C4C8-28C06E332BA7}"/>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71441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EC02-8516-D427-E62A-69323E98E478}"/>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F0857FE-0D8F-BE64-023D-8F86AC2D6A60}"/>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N"/>
          </a:p>
        </p:txBody>
      </p:sp>
      <p:sp>
        <p:nvSpPr>
          <p:cNvPr id="4" name="Text Placeholder 3">
            <a:extLst>
              <a:ext uri="{FF2B5EF4-FFF2-40B4-BE49-F238E27FC236}">
                <a16:creationId xmlns:a16="http://schemas.microsoft.com/office/drawing/2014/main" id="{E84E369A-8C8E-DFA4-0DD4-47D99D3F9D9D}"/>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338E083-6218-5DF4-FA30-7C4BB8F10979}"/>
              </a:ext>
            </a:extLst>
          </p:cNvPr>
          <p:cNvSpPr>
            <a:spLocks noGrp="1"/>
          </p:cNvSpPr>
          <p:nvPr>
            <p:ph type="dt" sz="half" idx="10"/>
          </p:nvPr>
        </p:nvSpPr>
        <p:spPr/>
        <p:txBody>
          <a:bodyPr/>
          <a:lstStyle/>
          <a:p>
            <a:fld id="{4FFD4337-AD0D-45A9-B9D4-86F96C4AB015}" type="datetime1">
              <a:rPr lang="en-IN" smtClean="0"/>
              <a:t>31-12-2025</a:t>
            </a:fld>
            <a:endParaRPr lang="en-IN"/>
          </a:p>
        </p:txBody>
      </p:sp>
      <p:sp>
        <p:nvSpPr>
          <p:cNvPr id="6" name="Footer Placeholder 5">
            <a:extLst>
              <a:ext uri="{FF2B5EF4-FFF2-40B4-BE49-F238E27FC236}">
                <a16:creationId xmlns:a16="http://schemas.microsoft.com/office/drawing/2014/main" id="{78FE8AD8-BED8-E4F0-47FD-929D8723AC58}"/>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144B66E6-775B-A346-5E84-174DD897897F}"/>
              </a:ext>
            </a:extLst>
          </p:cNvPr>
          <p:cNvSpPr>
            <a:spLocks noGrp="1"/>
          </p:cNvSpPr>
          <p:nvPr>
            <p:ph type="sldNum" sz="quarter" idx="12"/>
          </p:nvPr>
        </p:nvSpPr>
        <p:spPr/>
        <p:txBody>
          <a:bodyPr/>
          <a:lstStyle/>
          <a:p>
            <a:fld id="{D28BC034-DDF7-4FD1-8C55-3F7C15D9260E}" type="slidenum">
              <a:rPr lang="en-IN" smtClean="0"/>
              <a:t>‹#›</a:t>
            </a:fld>
            <a:endParaRPr lang="en-IN"/>
          </a:p>
        </p:txBody>
      </p:sp>
    </p:spTree>
    <p:extLst>
      <p:ext uri="{BB962C8B-B14F-4D97-AF65-F5344CB8AC3E}">
        <p14:creationId xmlns:p14="http://schemas.microsoft.com/office/powerpoint/2010/main" val="32712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E25D4-1EBC-6500-AB37-DDC6325D58C3}"/>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4DCF2BA-9005-E385-8BC9-AF3DC7E44A1D}"/>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022CA8-3EB6-89E4-C165-90D0E6AA0C31}"/>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A7EE6FB3-43A8-4C38-94E7-920FC0F52571}" type="datetime1">
              <a:rPr lang="en-IN" smtClean="0"/>
              <a:t>31-12-2025</a:t>
            </a:fld>
            <a:endParaRPr lang="en-IN"/>
          </a:p>
        </p:txBody>
      </p:sp>
      <p:sp>
        <p:nvSpPr>
          <p:cNvPr id="5" name="Footer Placeholder 4">
            <a:extLst>
              <a:ext uri="{FF2B5EF4-FFF2-40B4-BE49-F238E27FC236}">
                <a16:creationId xmlns:a16="http://schemas.microsoft.com/office/drawing/2014/main" id="{B9CA6283-497D-3CF7-8DFD-A8C68ED03A0F}"/>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r>
              <a:rPr lang="en-IN"/>
              <a:t>2nd BN NDRF KOLKATA</a:t>
            </a:r>
          </a:p>
        </p:txBody>
      </p:sp>
      <p:sp>
        <p:nvSpPr>
          <p:cNvPr id="6" name="Slide Number Placeholder 5">
            <a:extLst>
              <a:ext uri="{FF2B5EF4-FFF2-40B4-BE49-F238E27FC236}">
                <a16:creationId xmlns:a16="http://schemas.microsoft.com/office/drawing/2014/main" id="{81278979-96C9-8F62-9B93-4A3557FD5E86}"/>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D28BC034-DDF7-4FD1-8C55-3F7C15D9260E}" type="slidenum">
              <a:rPr lang="en-IN" smtClean="0"/>
              <a:t>‹#›</a:t>
            </a:fld>
            <a:endParaRPr lang="en-IN"/>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228320" y="9524"/>
            <a:ext cx="1402080" cy="1158875"/>
          </a:xfrm>
          <a:prstGeom prst="rect">
            <a:avLst/>
          </a:prstGeom>
        </p:spPr>
      </p:pic>
    </p:spTree>
    <p:extLst>
      <p:ext uri="{BB962C8B-B14F-4D97-AF65-F5344CB8AC3E}">
        <p14:creationId xmlns:p14="http://schemas.microsoft.com/office/powerpoint/2010/main" val="148194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2396173" y="926908"/>
            <a:ext cx="10995660" cy="6229807"/>
          </a:xfrm>
          <a:prstGeom prst="rect">
            <a:avLst/>
          </a:prstGeom>
          <a:noFill/>
          <a:ln>
            <a:noFill/>
          </a:ln>
        </p:spPr>
      </p:pic>
      <p:sp>
        <p:nvSpPr>
          <p:cNvPr id="100" name="Google Shape;100;p14"/>
          <p:cNvSpPr/>
          <p:nvPr/>
        </p:nvSpPr>
        <p:spPr>
          <a:xfrm>
            <a:off x="2682091" y="1176999"/>
            <a:ext cx="10370844" cy="5489272"/>
          </a:xfrm>
          <a:prstGeom prst="rect">
            <a:avLst/>
          </a:prstGeom>
          <a:solidFill>
            <a:srgbClr val="535353">
              <a:alpha val="60000"/>
            </a:srgbClr>
          </a:solidFill>
          <a:ln>
            <a:noFill/>
          </a:ln>
        </p:spPr>
        <p:txBody>
          <a:bodyPr spcFirstLastPara="1" wrap="square" lIns="35213" tIns="35213" rIns="35213" bIns="35213" anchor="t" anchorCtr="0">
            <a:noAutofit/>
          </a:bodyPr>
          <a:lstStyle/>
          <a:p>
            <a:endParaRPr sz="81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682091" y="3154100"/>
            <a:ext cx="8828522" cy="1775425"/>
          </a:xfrm>
          <a:prstGeom prst="rect">
            <a:avLst/>
          </a:prstGeom>
          <a:solidFill>
            <a:srgbClr val="C00000"/>
          </a:solidFill>
          <a:ln>
            <a:noFill/>
          </a:ln>
        </p:spPr>
      </p:pic>
      <p:sp>
        <p:nvSpPr>
          <p:cNvPr id="18" name="Rectangle: Rounded Corners 3">
            <a:extLst>
              <a:ext uri="{FF2B5EF4-FFF2-40B4-BE49-F238E27FC236}">
                <a16:creationId xmlns:a16="http://schemas.microsoft.com/office/drawing/2014/main" id="{850FB504-1C6D-6D08-EC24-DAC0D61FB98C}"/>
              </a:ext>
            </a:extLst>
          </p:cNvPr>
          <p:cNvSpPr/>
          <p:nvPr/>
        </p:nvSpPr>
        <p:spPr>
          <a:xfrm>
            <a:off x="3534230" y="1964245"/>
            <a:ext cx="7670800" cy="892941"/>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horz" wrap="square" lIns="70454" tIns="70454" rIns="70454" bIns="70454" numCol="1" spcCol="38100" rtlCol="0" anchor="t">
            <a:spAutoFit/>
          </a:bodyPr>
          <a:lstStyle>
            <a:defPPr>
              <a:defRPr lang="en-US"/>
            </a:defPPr>
            <a:lvl1pPr marL="0" algn="l" defTabSz="986638" rtl="0" eaLnBrk="1" latinLnBrk="0" hangingPunct="1">
              <a:defRPr sz="1942" kern="1200">
                <a:solidFill>
                  <a:schemeClr val="tx1"/>
                </a:solidFill>
                <a:latin typeface="+mn-lt"/>
                <a:ea typeface="+mn-ea"/>
                <a:cs typeface="+mn-cs"/>
              </a:defRPr>
            </a:lvl1pPr>
            <a:lvl2pPr marL="493319" algn="l" defTabSz="986638" rtl="0" eaLnBrk="1" latinLnBrk="0" hangingPunct="1">
              <a:defRPr sz="1942" kern="1200">
                <a:solidFill>
                  <a:schemeClr val="tx1"/>
                </a:solidFill>
                <a:latin typeface="+mn-lt"/>
                <a:ea typeface="+mn-ea"/>
                <a:cs typeface="+mn-cs"/>
              </a:defRPr>
            </a:lvl2pPr>
            <a:lvl3pPr marL="986638" algn="l" defTabSz="986638" rtl="0" eaLnBrk="1" latinLnBrk="0" hangingPunct="1">
              <a:defRPr sz="1942" kern="1200">
                <a:solidFill>
                  <a:schemeClr val="tx1"/>
                </a:solidFill>
                <a:latin typeface="+mn-lt"/>
                <a:ea typeface="+mn-ea"/>
                <a:cs typeface="+mn-cs"/>
              </a:defRPr>
            </a:lvl3pPr>
            <a:lvl4pPr marL="1479956" algn="l" defTabSz="986638" rtl="0" eaLnBrk="1" latinLnBrk="0" hangingPunct="1">
              <a:defRPr sz="1942" kern="1200">
                <a:solidFill>
                  <a:schemeClr val="tx1"/>
                </a:solidFill>
                <a:latin typeface="+mn-lt"/>
                <a:ea typeface="+mn-ea"/>
                <a:cs typeface="+mn-cs"/>
              </a:defRPr>
            </a:lvl4pPr>
            <a:lvl5pPr marL="1973275" algn="l" defTabSz="986638" rtl="0" eaLnBrk="1" latinLnBrk="0" hangingPunct="1">
              <a:defRPr sz="1942" kern="1200">
                <a:solidFill>
                  <a:schemeClr val="tx1"/>
                </a:solidFill>
                <a:latin typeface="+mn-lt"/>
                <a:ea typeface="+mn-ea"/>
                <a:cs typeface="+mn-cs"/>
              </a:defRPr>
            </a:lvl5pPr>
            <a:lvl6pPr marL="2466594" algn="l" defTabSz="986638" rtl="0" eaLnBrk="1" latinLnBrk="0" hangingPunct="1">
              <a:defRPr sz="1942" kern="1200">
                <a:solidFill>
                  <a:schemeClr val="tx1"/>
                </a:solidFill>
                <a:latin typeface="+mn-lt"/>
                <a:ea typeface="+mn-ea"/>
                <a:cs typeface="+mn-cs"/>
              </a:defRPr>
            </a:lvl6pPr>
            <a:lvl7pPr marL="2959913" algn="l" defTabSz="986638" rtl="0" eaLnBrk="1" latinLnBrk="0" hangingPunct="1">
              <a:defRPr sz="1942" kern="1200">
                <a:solidFill>
                  <a:schemeClr val="tx1"/>
                </a:solidFill>
                <a:latin typeface="+mn-lt"/>
                <a:ea typeface="+mn-ea"/>
                <a:cs typeface="+mn-cs"/>
              </a:defRPr>
            </a:lvl7pPr>
            <a:lvl8pPr marL="3453232" algn="l" defTabSz="986638" rtl="0" eaLnBrk="1" latinLnBrk="0" hangingPunct="1">
              <a:defRPr sz="1942" kern="1200">
                <a:solidFill>
                  <a:schemeClr val="tx1"/>
                </a:solidFill>
                <a:latin typeface="+mn-lt"/>
                <a:ea typeface="+mn-ea"/>
                <a:cs typeface="+mn-cs"/>
              </a:defRPr>
            </a:lvl8pPr>
            <a:lvl9pPr marL="3946550" algn="l" defTabSz="986638" rtl="0" eaLnBrk="1" latinLnBrk="0" hangingPunct="1">
              <a:defRPr sz="1942" kern="1200">
                <a:solidFill>
                  <a:schemeClr val="tx1"/>
                </a:solidFill>
                <a:latin typeface="+mn-lt"/>
                <a:ea typeface="+mn-ea"/>
                <a:cs typeface="+mn-cs"/>
              </a:defRPr>
            </a:lvl9pPr>
          </a:lstStyle>
          <a:p>
            <a:pPr defTabSz="1496291" hangingPunct="0"/>
            <a:r>
              <a:rPr lang="en-US" sz="4320" dirty="0">
                <a:solidFill>
                  <a:srgbClr val="000000"/>
                </a:solidFill>
                <a:latin typeface="Arial Black" panose="020B0A04020102020204" pitchFamily="34" charset="0"/>
              </a:rPr>
              <a:t>     </a:t>
            </a:r>
            <a:r>
              <a:rPr lang="en-US" sz="2880" dirty="0">
                <a:solidFill>
                  <a:srgbClr val="000000"/>
                </a:solidFill>
                <a:latin typeface="Arial Black" panose="020B0A04020102020204" pitchFamily="34" charset="0"/>
              </a:rPr>
              <a:t>MEDICAL FIRST RESPONDER</a:t>
            </a:r>
            <a:endParaRPr lang="en-IN" sz="2880" dirty="0">
              <a:solidFill>
                <a:srgbClr val="000000"/>
              </a:solidFill>
              <a:latin typeface="Arial Black" panose="020B0A04020102020204" pitchFamily="34" charset="0"/>
            </a:endParaRPr>
          </a:p>
        </p:txBody>
      </p:sp>
      <p:sp>
        <p:nvSpPr>
          <p:cNvPr id="19" name="TextBox 18"/>
          <p:cNvSpPr txBox="1"/>
          <p:nvPr/>
        </p:nvSpPr>
        <p:spPr>
          <a:xfrm>
            <a:off x="2583361" y="3663247"/>
            <a:ext cx="8534583" cy="757130"/>
          </a:xfrm>
          <a:prstGeom prst="rect">
            <a:avLst/>
          </a:prstGeom>
          <a:noFill/>
        </p:spPr>
        <p:txBody>
          <a:bodyPr wrap="square" rtlCol="0">
            <a:spAutoFit/>
          </a:bodyPr>
          <a:lstStyle/>
          <a:p>
            <a:pPr lvl="0" algn="ctr">
              <a:spcBef>
                <a:spcPct val="20000"/>
              </a:spcBef>
            </a:pPr>
            <a:r>
              <a:rPr lang="en-US" sz="4320" b="1" kern="0" dirty="0">
                <a:solidFill>
                  <a:schemeClr val="bg1"/>
                </a:solidFill>
                <a:latin typeface="Open san"/>
              </a:rPr>
              <a:t>RESPIRATORY EMERGENCIES</a:t>
            </a:r>
          </a:p>
        </p:txBody>
      </p:sp>
      <p:sp>
        <p:nvSpPr>
          <p:cNvPr id="2" name="Duties of…">
            <a:extLst>
              <a:ext uri="{FF2B5EF4-FFF2-40B4-BE49-F238E27FC236}">
                <a16:creationId xmlns:a16="http://schemas.microsoft.com/office/drawing/2014/main" id="{2D9CB7D9-4BB1-F126-97FF-77649821136E}"/>
              </a:ext>
            </a:extLst>
          </p:cNvPr>
          <p:cNvSpPr txBox="1"/>
          <p:nvPr/>
        </p:nvSpPr>
        <p:spPr>
          <a:xfrm>
            <a:off x="8528868" y="7178596"/>
            <a:ext cx="4862965" cy="356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1800" b="1" dirty="0">
                <a:latin typeface="Open sans"/>
              </a:rPr>
              <a:t>Presented By:- Kamlesh Dhoundiyal,2IC</a:t>
            </a:r>
            <a:endParaRPr lang="en-US" sz="1800" dirty="0">
              <a:latin typeface="Open sans"/>
            </a:endParaRPr>
          </a:p>
        </p:txBody>
      </p:sp>
    </p:spTree>
    <p:extLst>
      <p:ext uri="{BB962C8B-B14F-4D97-AF65-F5344CB8AC3E}">
        <p14:creationId xmlns:p14="http://schemas.microsoft.com/office/powerpoint/2010/main" val="133513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76AB-8135-1D9A-FE7C-6271582D1042}"/>
              </a:ext>
            </a:extLst>
          </p:cNvPr>
          <p:cNvSpPr>
            <a:spLocks noGrp="1"/>
          </p:cNvSpPr>
          <p:nvPr>
            <p:ph type="title"/>
          </p:nvPr>
        </p:nvSpPr>
        <p:spPr>
          <a:xfrm>
            <a:off x="642258" y="2671355"/>
            <a:ext cx="6868886" cy="1097280"/>
          </a:xfrm>
          <a:solidFill>
            <a:schemeClr val="bg1"/>
          </a:solidFill>
        </p:spPr>
        <p:txBody>
          <a:bodyPr>
            <a:normAutofit fontScale="90000"/>
          </a:bodyPr>
          <a:lstStyle/>
          <a:p>
            <a:pPr algn="ctr"/>
            <a:r>
              <a:rPr lang="en-IN" sz="4000" b="1" dirty="0">
                <a:solidFill>
                  <a:srgbClr val="FF0000"/>
                </a:solidFill>
                <a:latin typeface="Times New Roman" panose="02020603050405020304" pitchFamily="18" charset="0"/>
                <a:cs typeface="Times New Roman" panose="02020603050405020304" pitchFamily="18" charset="0"/>
              </a:rPr>
              <a:t>CAUSES OF MEDICAL RESPIRATORY DISTRESS</a:t>
            </a:r>
          </a:p>
        </p:txBody>
      </p:sp>
      <p:sp>
        <p:nvSpPr>
          <p:cNvPr id="3" name="Content Placeholder 2">
            <a:extLst>
              <a:ext uri="{FF2B5EF4-FFF2-40B4-BE49-F238E27FC236}">
                <a16:creationId xmlns:a16="http://schemas.microsoft.com/office/drawing/2014/main" id="{C8587378-13EE-ABE1-BCF7-F11F215B7F34}"/>
              </a:ext>
            </a:extLst>
          </p:cNvPr>
          <p:cNvSpPr>
            <a:spLocks noGrp="1"/>
          </p:cNvSpPr>
          <p:nvPr>
            <p:ph idx="1"/>
          </p:nvPr>
        </p:nvSpPr>
        <p:spPr>
          <a:xfrm>
            <a:off x="7678783" y="1449978"/>
            <a:ext cx="6951617" cy="6191794"/>
          </a:xfrm>
        </p:spPr>
        <p:txBody>
          <a:bodyPr>
            <a:normAutofit/>
          </a:bodyPr>
          <a:lstStyle/>
          <a:p>
            <a:pPr algn="just"/>
            <a:r>
              <a:rPr lang="en-IN" sz="2800" dirty="0">
                <a:latin typeface="Open san"/>
              </a:rPr>
              <a:t>It is not necessary to diagnose a patient’s condition; in fact, the care for all respiratory conditions is essentially the same for the medical first responder.</a:t>
            </a:r>
            <a:endParaRPr lang="en-US" sz="2800" b="1" dirty="0">
              <a:latin typeface="Open san"/>
            </a:endParaRPr>
          </a:p>
          <a:p>
            <a:pPr>
              <a:lnSpc>
                <a:spcPct val="120000"/>
              </a:lnSpc>
              <a:buFont typeface="Arial" pitchFamily="34" charset="0"/>
              <a:buChar char="•"/>
            </a:pPr>
            <a:r>
              <a:rPr lang="en-US" sz="2800" b="1" dirty="0">
                <a:latin typeface="Open san"/>
              </a:rPr>
              <a:t>Bronchial Asthma</a:t>
            </a:r>
          </a:p>
          <a:p>
            <a:pPr>
              <a:lnSpc>
                <a:spcPct val="120000"/>
              </a:lnSpc>
              <a:buFont typeface="Arial" pitchFamily="34" charset="0"/>
              <a:buChar char="•"/>
            </a:pPr>
            <a:r>
              <a:rPr lang="en-US" sz="2800" b="1" dirty="0">
                <a:latin typeface="Open san"/>
              </a:rPr>
              <a:t>Chronic Obstructive Pulmonary Disease (COPD)</a:t>
            </a:r>
          </a:p>
          <a:p>
            <a:pPr lvl="2">
              <a:buFont typeface="Wingdings" pitchFamily="2" charset="2"/>
              <a:buChar char="Ø"/>
            </a:pPr>
            <a:r>
              <a:rPr lang="en-US" sz="2800" dirty="0">
                <a:latin typeface="Open san"/>
              </a:rPr>
              <a:t>Emphysema </a:t>
            </a:r>
          </a:p>
          <a:p>
            <a:pPr lvl="2">
              <a:lnSpc>
                <a:spcPct val="110000"/>
              </a:lnSpc>
              <a:buFont typeface="Wingdings" pitchFamily="2" charset="2"/>
              <a:buChar char="Ø"/>
            </a:pPr>
            <a:r>
              <a:rPr lang="en-US" sz="2800" dirty="0">
                <a:latin typeface="Open san"/>
              </a:rPr>
              <a:t>chronic bronchitis </a:t>
            </a:r>
          </a:p>
          <a:p>
            <a:pPr>
              <a:lnSpc>
                <a:spcPct val="110000"/>
              </a:lnSpc>
              <a:buFont typeface="Arial" pitchFamily="34" charset="0"/>
              <a:buChar char="•"/>
            </a:pPr>
            <a:r>
              <a:rPr lang="en-US" sz="2800" b="1" dirty="0">
                <a:latin typeface="Open san"/>
              </a:rPr>
              <a:t>Anaphylaxis</a:t>
            </a:r>
          </a:p>
          <a:p>
            <a:pPr>
              <a:lnSpc>
                <a:spcPct val="120000"/>
              </a:lnSpc>
            </a:pPr>
            <a:r>
              <a:rPr lang="en-US" sz="2800" b="1" dirty="0">
                <a:latin typeface="Open san"/>
              </a:rPr>
              <a:t>Hyperventilation</a:t>
            </a:r>
            <a:endParaRPr lang="en-US" sz="2800" dirty="0">
              <a:latin typeface="Open san"/>
            </a:endParaRPr>
          </a:p>
          <a:p>
            <a:pPr>
              <a:lnSpc>
                <a:spcPct val="110000"/>
              </a:lnSpc>
              <a:buFont typeface="Arial" pitchFamily="34" charset="0"/>
              <a:buChar char="•"/>
            </a:pPr>
            <a:endParaRPr lang="en-US" sz="3200" b="1" dirty="0"/>
          </a:p>
          <a:p>
            <a:endParaRPr lang="en-IN" sz="2400" dirty="0"/>
          </a:p>
        </p:txBody>
      </p:sp>
      <p:sp>
        <p:nvSpPr>
          <p:cNvPr id="6" name="Date Placeholder 5">
            <a:extLst>
              <a:ext uri="{FF2B5EF4-FFF2-40B4-BE49-F238E27FC236}">
                <a16:creationId xmlns:a16="http://schemas.microsoft.com/office/drawing/2014/main" id="{4CF1B377-3B5F-8E75-109B-1BA37AB3F05E}"/>
              </a:ext>
            </a:extLst>
          </p:cNvPr>
          <p:cNvSpPr>
            <a:spLocks noGrp="1"/>
          </p:cNvSpPr>
          <p:nvPr>
            <p:ph type="dt" sz="half" idx="10"/>
          </p:nvPr>
        </p:nvSpPr>
        <p:spPr/>
        <p:txBody>
          <a:bodyPr/>
          <a:lstStyle/>
          <a:p>
            <a:fld id="{C0BD73C9-9E1E-4B4D-8BC1-71477BBDCAA1}" type="datetime1">
              <a:rPr lang="en-IN" smtClean="0"/>
              <a:t>31-12-2025</a:t>
            </a:fld>
            <a:endParaRPr lang="en-IN"/>
          </a:p>
        </p:txBody>
      </p:sp>
      <p:sp>
        <p:nvSpPr>
          <p:cNvPr id="7" name="Footer Placeholder 6">
            <a:extLst>
              <a:ext uri="{FF2B5EF4-FFF2-40B4-BE49-F238E27FC236}">
                <a16:creationId xmlns:a16="http://schemas.microsoft.com/office/drawing/2014/main" id="{6417DC7D-BDC4-E37D-33D7-FDD404D438C1}"/>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3A7D154B-0422-DC2C-8807-5E5967FEC7B6}"/>
              </a:ext>
            </a:extLst>
          </p:cNvPr>
          <p:cNvSpPr>
            <a:spLocks noGrp="1"/>
          </p:cNvSpPr>
          <p:nvPr>
            <p:ph type="sldNum" sz="quarter" idx="12"/>
          </p:nvPr>
        </p:nvSpPr>
        <p:spPr/>
        <p:txBody>
          <a:bodyPr/>
          <a:lstStyle/>
          <a:p>
            <a:fld id="{D28BC034-DDF7-4FD1-8C55-3F7C15D9260E}" type="slidenum">
              <a:rPr lang="en-IN" smtClean="0"/>
              <a:t>10</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933832" cy="115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3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69D6-1D1A-A542-72A6-94AAC42A3449}"/>
              </a:ext>
            </a:extLst>
          </p:cNvPr>
          <p:cNvSpPr>
            <a:spLocks noGrp="1"/>
          </p:cNvSpPr>
          <p:nvPr>
            <p:ph type="title"/>
          </p:nvPr>
        </p:nvSpPr>
        <p:spPr>
          <a:xfrm>
            <a:off x="1005840" y="3210877"/>
            <a:ext cx="5360126" cy="1590676"/>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BRONCHIAL</a:t>
            </a:r>
            <a:r>
              <a:rPr lang="en-IN" sz="4000" dirty="0">
                <a:solidFill>
                  <a:srgbClr val="FF0000"/>
                </a:solidFill>
                <a:latin typeface="Open san"/>
                <a:cs typeface="Times New Roman" panose="02020603050405020304" pitchFamily="18" charset="0"/>
              </a:rPr>
              <a:t> </a:t>
            </a:r>
            <a:r>
              <a:rPr lang="en-IN" sz="4000" b="1" dirty="0">
                <a:solidFill>
                  <a:srgbClr val="FF0000"/>
                </a:solidFill>
                <a:latin typeface="Open san"/>
                <a:cs typeface="Times New Roman" panose="02020603050405020304" pitchFamily="18" charset="0"/>
              </a:rPr>
              <a:t>ASTHMA</a:t>
            </a:r>
          </a:p>
        </p:txBody>
      </p:sp>
      <p:sp>
        <p:nvSpPr>
          <p:cNvPr id="3" name="Content Placeholder 2">
            <a:extLst>
              <a:ext uri="{FF2B5EF4-FFF2-40B4-BE49-F238E27FC236}">
                <a16:creationId xmlns:a16="http://schemas.microsoft.com/office/drawing/2014/main" id="{CDA4998F-2C99-110E-1589-35DA1D0CEDE4}"/>
              </a:ext>
            </a:extLst>
          </p:cNvPr>
          <p:cNvSpPr>
            <a:spLocks noGrp="1"/>
          </p:cNvSpPr>
          <p:nvPr>
            <p:ph idx="1"/>
          </p:nvPr>
        </p:nvSpPr>
        <p:spPr>
          <a:xfrm>
            <a:off x="6662056" y="2190750"/>
            <a:ext cx="6962503" cy="5221606"/>
          </a:xfrm>
        </p:spPr>
        <p:txBody>
          <a:bodyPr>
            <a:normAutofit/>
          </a:bodyPr>
          <a:lstStyle/>
          <a:p>
            <a:pPr algn="just"/>
            <a:r>
              <a:rPr lang="en-IN" sz="2800" dirty="0">
                <a:latin typeface="Open san"/>
                <a:cs typeface="Times New Roman" panose="02020603050405020304" pitchFamily="18" charset="0"/>
              </a:rPr>
              <a:t>Bronchial Asthma is an </a:t>
            </a:r>
            <a:r>
              <a:rPr lang="en-IN" sz="2800" b="1" u="sng" dirty="0">
                <a:latin typeface="Open san"/>
                <a:cs typeface="Times New Roman" panose="02020603050405020304" pitchFamily="18" charset="0"/>
              </a:rPr>
              <a:t>episodic </a:t>
            </a:r>
            <a:r>
              <a:rPr lang="en-IN" sz="2800" dirty="0">
                <a:latin typeface="Open san"/>
                <a:cs typeface="Times New Roman" panose="02020603050405020304" pitchFamily="18" charset="0"/>
              </a:rPr>
              <a:t>illness characterised by the narrowing of the large air passages called the bronchi. The patient experiences difficulty </a:t>
            </a:r>
            <a:r>
              <a:rPr lang="en-IN" sz="2800" b="1" u="sng" dirty="0">
                <a:latin typeface="Open san"/>
                <a:cs typeface="Times New Roman" panose="02020603050405020304" pitchFamily="18" charset="0"/>
              </a:rPr>
              <a:t>exhaling air out of </a:t>
            </a:r>
            <a:r>
              <a:rPr lang="en-IN" sz="2800" dirty="0">
                <a:latin typeface="Open san"/>
                <a:cs typeface="Times New Roman" panose="02020603050405020304" pitchFamily="18" charset="0"/>
              </a:rPr>
              <a:t>the lungs. </a:t>
            </a:r>
          </a:p>
          <a:p>
            <a:pPr algn="just"/>
            <a:r>
              <a:rPr lang="en-IN" sz="2800" dirty="0">
                <a:latin typeface="Open san"/>
                <a:cs typeface="Times New Roman" panose="02020603050405020304" pitchFamily="18" charset="0"/>
              </a:rPr>
              <a:t>This is usually due to a spasm of thin  muscle that lines the bronchial walls. Asthma is generally triggered by allergens, strong scents, irritating gases, smoke and weather changes.</a:t>
            </a:r>
          </a:p>
        </p:txBody>
      </p:sp>
      <p:sp>
        <p:nvSpPr>
          <p:cNvPr id="6" name="Date Placeholder 5">
            <a:extLst>
              <a:ext uri="{FF2B5EF4-FFF2-40B4-BE49-F238E27FC236}">
                <a16:creationId xmlns:a16="http://schemas.microsoft.com/office/drawing/2014/main" id="{56D1513A-D939-89FD-4C74-BA28F006FB6D}"/>
              </a:ext>
            </a:extLst>
          </p:cNvPr>
          <p:cNvSpPr>
            <a:spLocks noGrp="1"/>
          </p:cNvSpPr>
          <p:nvPr>
            <p:ph type="dt" sz="half" idx="10"/>
          </p:nvPr>
        </p:nvSpPr>
        <p:spPr/>
        <p:txBody>
          <a:bodyPr/>
          <a:lstStyle/>
          <a:p>
            <a:fld id="{5F1841DF-3AB3-429B-B71E-44165B57FB83}" type="datetime1">
              <a:rPr lang="en-IN" smtClean="0"/>
              <a:t>31-12-2025</a:t>
            </a:fld>
            <a:endParaRPr lang="en-IN"/>
          </a:p>
        </p:txBody>
      </p:sp>
      <p:sp>
        <p:nvSpPr>
          <p:cNvPr id="7" name="Footer Placeholder 6">
            <a:extLst>
              <a:ext uri="{FF2B5EF4-FFF2-40B4-BE49-F238E27FC236}">
                <a16:creationId xmlns:a16="http://schemas.microsoft.com/office/drawing/2014/main" id="{175D7FAA-29E9-E177-E705-030127BD9E04}"/>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92DE7554-A2B3-7A7F-BDB3-2B9AFDD740A8}"/>
              </a:ext>
            </a:extLst>
          </p:cNvPr>
          <p:cNvSpPr>
            <a:spLocks noGrp="1"/>
          </p:cNvSpPr>
          <p:nvPr>
            <p:ph type="sldNum" sz="quarter" idx="12"/>
          </p:nvPr>
        </p:nvSpPr>
        <p:spPr/>
        <p:txBody>
          <a:bodyPr/>
          <a:lstStyle/>
          <a:p>
            <a:fld id="{D28BC034-DDF7-4FD1-8C55-3F7C15D9260E}" type="slidenum">
              <a:rPr lang="en-IN" smtClean="0"/>
              <a:t>11</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79790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09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9223-2DA6-8C79-127E-2C39E7793D66}"/>
              </a:ext>
            </a:extLst>
          </p:cNvPr>
          <p:cNvSpPr>
            <a:spLocks noGrp="1"/>
          </p:cNvSpPr>
          <p:nvPr>
            <p:ph type="title"/>
          </p:nvPr>
        </p:nvSpPr>
        <p:spPr>
          <a:xfrm>
            <a:off x="228599" y="2155097"/>
            <a:ext cx="7131366" cy="2638427"/>
          </a:xfrm>
          <a:solidFill>
            <a:schemeClr val="bg1"/>
          </a:solidFill>
        </p:spPr>
        <p:txBody>
          <a:bodyPr>
            <a:normAutofit/>
          </a:bodyPr>
          <a:lstStyle/>
          <a:p>
            <a:pPr algn="ctr"/>
            <a:r>
              <a:rPr lang="en-IN" b="1" dirty="0">
                <a:solidFill>
                  <a:srgbClr val="FF0000"/>
                </a:solidFill>
                <a:latin typeface="Open san"/>
              </a:rPr>
              <a:t>CHRONIC OBSTRUCTIVE PULMONARY DISEASE</a:t>
            </a:r>
            <a:br>
              <a:rPr lang="en-IN" b="1" dirty="0">
                <a:solidFill>
                  <a:srgbClr val="FF0000"/>
                </a:solidFill>
                <a:latin typeface="Open san"/>
              </a:rPr>
            </a:br>
            <a:r>
              <a:rPr lang="en-IN" b="1" dirty="0">
                <a:solidFill>
                  <a:srgbClr val="FF0000"/>
                </a:solidFill>
                <a:latin typeface="Open san"/>
              </a:rPr>
              <a:t>(COPD)</a:t>
            </a:r>
            <a:endParaRPr lang="en-IN" sz="4000" b="1" dirty="0">
              <a:solidFill>
                <a:srgbClr val="FF0000"/>
              </a:solidFill>
              <a:highlight>
                <a:srgbClr val="FFFF00"/>
              </a:highlight>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C5628E9D-371B-EA97-0F55-E76C4723AD79}"/>
              </a:ext>
            </a:extLst>
          </p:cNvPr>
          <p:cNvSpPr>
            <a:spLocks noGrp="1"/>
          </p:cNvSpPr>
          <p:nvPr>
            <p:ph idx="1"/>
          </p:nvPr>
        </p:nvSpPr>
        <p:spPr>
          <a:xfrm>
            <a:off x="7330440" y="1861183"/>
            <a:ext cx="7299960" cy="5221606"/>
          </a:xfrm>
        </p:spPr>
        <p:txBody>
          <a:bodyPr>
            <a:normAutofit lnSpcReduction="10000"/>
          </a:bodyPr>
          <a:lstStyle/>
          <a:p>
            <a:pPr algn="just"/>
            <a:r>
              <a:rPr lang="en-IN" sz="3200" dirty="0">
                <a:latin typeface="Open san"/>
                <a:cs typeface="Times New Roman" panose="02020603050405020304" pitchFamily="18" charset="0"/>
              </a:rPr>
              <a:t>Emphysema and chronic bronchitis are the most common forms of COPD Emphysema causes the alveoli to loose their elastic properties and become distended. </a:t>
            </a:r>
          </a:p>
          <a:p>
            <a:pPr algn="just"/>
            <a:r>
              <a:rPr lang="en-IN" sz="3200" dirty="0">
                <a:latin typeface="Open san"/>
                <a:cs typeface="Times New Roman" panose="02020603050405020304" pitchFamily="18" charset="0"/>
              </a:rPr>
              <a:t>This traps air and prevents the alveoli from working correctly. As more and more alveoli become affected, breathing becomes increasingly difficult for the patient. </a:t>
            </a:r>
          </a:p>
          <a:p>
            <a:pPr marL="0" indent="0" algn="just">
              <a:buNone/>
            </a:pPr>
            <a:r>
              <a:rPr lang="en-IN" sz="3200" dirty="0">
                <a:latin typeface="Times New Roman" panose="02020603050405020304" pitchFamily="18" charset="0"/>
                <a:cs typeface="Times New Roman" panose="02020603050405020304" pitchFamily="18" charset="0"/>
              </a:rPr>
              <a:t>									   …..</a:t>
            </a:r>
            <a:r>
              <a:rPr lang="en-IN" sz="3200" i="1" dirty="0">
                <a:latin typeface="Times New Roman" panose="02020603050405020304" pitchFamily="18" charset="0"/>
                <a:cs typeface="Times New Roman" panose="02020603050405020304" pitchFamily="18" charset="0"/>
              </a:rPr>
              <a:t>Cont’d</a:t>
            </a:r>
            <a:endParaRPr lang="en-IN" sz="3200"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717915A0-3B29-BF6E-338E-9111F3D345A7}"/>
              </a:ext>
            </a:extLst>
          </p:cNvPr>
          <p:cNvSpPr>
            <a:spLocks noGrp="1"/>
          </p:cNvSpPr>
          <p:nvPr>
            <p:ph type="dt" sz="half" idx="10"/>
          </p:nvPr>
        </p:nvSpPr>
        <p:spPr/>
        <p:txBody>
          <a:bodyPr/>
          <a:lstStyle/>
          <a:p>
            <a:fld id="{18148EEB-AD42-426C-A7D1-82042FD9498D}" type="datetime1">
              <a:rPr lang="en-IN" smtClean="0"/>
              <a:t>31-12-2025</a:t>
            </a:fld>
            <a:endParaRPr lang="en-IN"/>
          </a:p>
        </p:txBody>
      </p:sp>
      <p:sp>
        <p:nvSpPr>
          <p:cNvPr id="7" name="Footer Placeholder 6">
            <a:extLst>
              <a:ext uri="{FF2B5EF4-FFF2-40B4-BE49-F238E27FC236}">
                <a16:creationId xmlns:a16="http://schemas.microsoft.com/office/drawing/2014/main" id="{99770BC1-483D-D637-9338-704CE0CCFA54}"/>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880F5F0C-C97D-C80A-FF2A-9912D84EA4AE}"/>
              </a:ext>
            </a:extLst>
          </p:cNvPr>
          <p:cNvSpPr>
            <a:spLocks noGrp="1"/>
          </p:cNvSpPr>
          <p:nvPr>
            <p:ph type="sldNum" sz="quarter" idx="12"/>
          </p:nvPr>
        </p:nvSpPr>
        <p:spPr/>
        <p:txBody>
          <a:bodyPr/>
          <a:lstStyle/>
          <a:p>
            <a:fld id="{D28BC034-DDF7-4FD1-8C55-3F7C15D9260E}" type="slidenum">
              <a:rPr lang="en-IN" smtClean="0"/>
              <a:t>12</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74848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1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9223-2DA6-8C79-127E-2C39E7793D66}"/>
              </a:ext>
            </a:extLst>
          </p:cNvPr>
          <p:cNvSpPr>
            <a:spLocks noGrp="1"/>
          </p:cNvSpPr>
          <p:nvPr>
            <p:ph type="title"/>
          </p:nvPr>
        </p:nvSpPr>
        <p:spPr>
          <a:xfrm>
            <a:off x="1301262" y="3309257"/>
            <a:ext cx="4141595" cy="2486026"/>
          </a:xfrm>
          <a:solidFill>
            <a:schemeClr val="bg1"/>
          </a:solidFill>
        </p:spPr>
        <p:txBody>
          <a:bodyPr>
            <a:normAutofit fontScale="90000"/>
          </a:bodyPr>
          <a:lstStyle/>
          <a:p>
            <a:pPr algn="ctr"/>
            <a:r>
              <a:rPr lang="en-IN" sz="4000" b="1" dirty="0">
                <a:solidFill>
                  <a:srgbClr val="FF0000"/>
                </a:solidFill>
                <a:latin typeface="Open san"/>
                <a:cs typeface="Times New Roman" panose="02020603050405020304" pitchFamily="18" charset="0"/>
              </a:rPr>
              <a:t>CHRONIC OBSTRUCTIVE PULMONARY DISEASE</a:t>
            </a:r>
            <a:br>
              <a:rPr lang="en-IN" sz="4000" b="1" dirty="0">
                <a:solidFill>
                  <a:srgbClr val="FF0000"/>
                </a:solidFill>
                <a:latin typeface="Open san"/>
                <a:cs typeface="Times New Roman" panose="02020603050405020304" pitchFamily="18" charset="0"/>
              </a:rPr>
            </a:br>
            <a:r>
              <a:rPr lang="en-IN" sz="4000" b="1" dirty="0">
                <a:solidFill>
                  <a:srgbClr val="FF0000"/>
                </a:solidFill>
                <a:latin typeface="Open san"/>
                <a:cs typeface="Times New Roman" panose="02020603050405020304" pitchFamily="18" charset="0"/>
              </a:rPr>
              <a:t>(COPD)</a:t>
            </a:r>
          </a:p>
        </p:txBody>
      </p:sp>
      <p:sp>
        <p:nvSpPr>
          <p:cNvPr id="3" name="Content Placeholder 2">
            <a:extLst>
              <a:ext uri="{FF2B5EF4-FFF2-40B4-BE49-F238E27FC236}">
                <a16:creationId xmlns:a16="http://schemas.microsoft.com/office/drawing/2014/main" id="{C5628E9D-371B-EA97-0F55-E76C4723AD79}"/>
              </a:ext>
            </a:extLst>
          </p:cNvPr>
          <p:cNvSpPr>
            <a:spLocks noGrp="1"/>
          </p:cNvSpPr>
          <p:nvPr>
            <p:ph idx="1"/>
          </p:nvPr>
        </p:nvSpPr>
        <p:spPr>
          <a:xfrm>
            <a:off x="6368142" y="2190750"/>
            <a:ext cx="7256417" cy="5221606"/>
          </a:xfrm>
          <a:solidFill>
            <a:schemeClr val="bg1"/>
          </a:solidFill>
        </p:spPr>
        <p:txBody>
          <a:bodyPr>
            <a:normAutofit lnSpcReduction="10000"/>
          </a:bodyPr>
          <a:lstStyle/>
          <a:p>
            <a:pPr algn="just"/>
            <a:r>
              <a:rPr lang="en-IN" sz="3200" dirty="0">
                <a:latin typeface="Open san"/>
                <a:cs typeface="Times New Roman" panose="02020603050405020304" pitchFamily="18" charset="0"/>
              </a:rPr>
              <a:t>Chronic bronchitis is characterised by excessive mucus becoming trapped in the large air passages of the bronchial tree. </a:t>
            </a:r>
          </a:p>
          <a:p>
            <a:pPr algn="just"/>
            <a:r>
              <a:rPr lang="en-IN" sz="3200" dirty="0">
                <a:latin typeface="Open san"/>
                <a:cs typeface="Times New Roman" panose="02020603050405020304" pitchFamily="18" charset="0"/>
              </a:rPr>
              <a:t>Patients diagnosed with this condition will suffer from consistent productive cough. </a:t>
            </a:r>
          </a:p>
          <a:p>
            <a:pPr algn="just"/>
            <a:r>
              <a:rPr lang="en-IN" sz="3200" dirty="0">
                <a:latin typeface="Open san"/>
                <a:cs typeface="Times New Roman" panose="02020603050405020304" pitchFamily="18" charset="0"/>
              </a:rPr>
              <a:t>Patients who have COPD usually have a history of smoking; however it is also common among people who live in areas of high air pollution.</a:t>
            </a:r>
          </a:p>
        </p:txBody>
      </p:sp>
      <p:sp>
        <p:nvSpPr>
          <p:cNvPr id="6" name="Date Placeholder 5">
            <a:extLst>
              <a:ext uri="{FF2B5EF4-FFF2-40B4-BE49-F238E27FC236}">
                <a16:creationId xmlns:a16="http://schemas.microsoft.com/office/drawing/2014/main" id="{84DA8D12-70AD-1452-A1BA-0FE6E7D9E562}"/>
              </a:ext>
            </a:extLst>
          </p:cNvPr>
          <p:cNvSpPr>
            <a:spLocks noGrp="1"/>
          </p:cNvSpPr>
          <p:nvPr>
            <p:ph type="dt" sz="half" idx="10"/>
          </p:nvPr>
        </p:nvSpPr>
        <p:spPr/>
        <p:txBody>
          <a:bodyPr/>
          <a:lstStyle/>
          <a:p>
            <a:fld id="{22492827-858E-40D5-B8E9-1F45C1B769E3}" type="datetime1">
              <a:rPr lang="en-IN" smtClean="0"/>
              <a:t>31-12-2025</a:t>
            </a:fld>
            <a:endParaRPr lang="en-IN"/>
          </a:p>
        </p:txBody>
      </p:sp>
      <p:sp>
        <p:nvSpPr>
          <p:cNvPr id="7" name="Footer Placeholder 6">
            <a:extLst>
              <a:ext uri="{FF2B5EF4-FFF2-40B4-BE49-F238E27FC236}">
                <a16:creationId xmlns:a16="http://schemas.microsoft.com/office/drawing/2014/main" id="{CE36CCE1-D4B2-E72E-FCE6-BD7E16424996}"/>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6402E595-9A1C-CD04-3070-F1800B3A783F}"/>
              </a:ext>
            </a:extLst>
          </p:cNvPr>
          <p:cNvSpPr>
            <a:spLocks noGrp="1"/>
          </p:cNvSpPr>
          <p:nvPr>
            <p:ph type="sldNum" sz="quarter" idx="12"/>
          </p:nvPr>
        </p:nvSpPr>
        <p:spPr/>
        <p:txBody>
          <a:bodyPr/>
          <a:lstStyle/>
          <a:p>
            <a:fld id="{D28BC034-DDF7-4FD1-8C55-3F7C15D9260E}" type="slidenum">
              <a:rPr lang="en-IN" smtClean="0"/>
              <a:t>13</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933832" cy="115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3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C364-F5EB-B62E-8E7A-C63F6189C6A5}"/>
              </a:ext>
            </a:extLst>
          </p:cNvPr>
          <p:cNvSpPr>
            <a:spLocks noGrp="1"/>
          </p:cNvSpPr>
          <p:nvPr>
            <p:ph type="title"/>
          </p:nvPr>
        </p:nvSpPr>
        <p:spPr>
          <a:xfrm>
            <a:off x="473948" y="3875314"/>
            <a:ext cx="6013938" cy="979715"/>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ANAPHYLAXIS</a:t>
            </a:r>
          </a:p>
        </p:txBody>
      </p:sp>
      <p:sp>
        <p:nvSpPr>
          <p:cNvPr id="3" name="Content Placeholder 2">
            <a:extLst>
              <a:ext uri="{FF2B5EF4-FFF2-40B4-BE49-F238E27FC236}">
                <a16:creationId xmlns:a16="http://schemas.microsoft.com/office/drawing/2014/main" id="{544AF407-3DF3-A010-2446-CABB68961AEC}"/>
              </a:ext>
            </a:extLst>
          </p:cNvPr>
          <p:cNvSpPr>
            <a:spLocks noGrp="1"/>
          </p:cNvSpPr>
          <p:nvPr>
            <p:ph idx="1"/>
          </p:nvPr>
        </p:nvSpPr>
        <p:spPr>
          <a:xfrm>
            <a:off x="6640286" y="1972492"/>
            <a:ext cx="6984274" cy="5439864"/>
          </a:xfrm>
        </p:spPr>
        <p:txBody>
          <a:bodyPr>
            <a:noAutofit/>
          </a:bodyPr>
          <a:lstStyle/>
          <a:p>
            <a:pPr algn="just"/>
            <a:r>
              <a:rPr lang="en-IN" sz="3200" dirty="0">
                <a:latin typeface="Times New Roman" panose="02020603050405020304" pitchFamily="18" charset="0"/>
                <a:cs typeface="Times New Roman" panose="02020603050405020304" pitchFamily="18" charset="0"/>
              </a:rPr>
              <a:t>Anaphylaxis is an acute, severe </a:t>
            </a:r>
            <a:r>
              <a:rPr lang="en-IN" sz="3200" b="1" u="sng" dirty="0">
                <a:latin typeface="Times New Roman" panose="02020603050405020304" pitchFamily="18" charset="0"/>
                <a:cs typeface="Times New Roman" panose="02020603050405020304" pitchFamily="18" charset="0"/>
              </a:rPr>
              <a:t>allergic</a:t>
            </a:r>
            <a:r>
              <a:rPr lang="en-IN" sz="3200" dirty="0">
                <a:latin typeface="Times New Roman" panose="02020603050405020304" pitchFamily="18" charset="0"/>
                <a:cs typeface="Times New Roman" panose="02020603050405020304" pitchFamily="18" charset="0"/>
              </a:rPr>
              <a:t> reaction that puts the patient’s life in immediate danger. The reaction may be triggered by many different routes of exposure, including direct skin contact, ingestion, and inhalation. </a:t>
            </a:r>
          </a:p>
          <a:p>
            <a:pPr algn="just"/>
            <a:r>
              <a:rPr lang="en-IN" sz="3200" dirty="0">
                <a:latin typeface="Times New Roman" panose="02020603050405020304" pitchFamily="18" charset="0"/>
                <a:cs typeface="Times New Roman" panose="02020603050405020304" pitchFamily="18" charset="0"/>
              </a:rPr>
              <a:t>Exposure to the allergen will cause blood vessels to dilate rapidly and cause a </a:t>
            </a:r>
            <a:r>
              <a:rPr lang="en-IN" sz="3200" b="1" u="sng" dirty="0">
                <a:latin typeface="Times New Roman" panose="02020603050405020304" pitchFamily="18" charset="0"/>
                <a:cs typeface="Times New Roman" panose="02020603050405020304" pitchFamily="18" charset="0"/>
              </a:rPr>
              <a:t>drop </a:t>
            </a:r>
            <a:r>
              <a:rPr lang="en-IN" sz="3200" dirty="0">
                <a:latin typeface="Times New Roman" panose="02020603050405020304" pitchFamily="18" charset="0"/>
                <a:cs typeface="Times New Roman" panose="02020603050405020304" pitchFamily="18" charset="0"/>
              </a:rPr>
              <a:t>in blood pressure (hypotension). Many tissues may swell, including those lining the respiratory system. </a:t>
            </a:r>
          </a:p>
          <a:p>
            <a:pPr marL="0" indent="0" algn="just">
              <a:buNone/>
            </a:pPr>
            <a:r>
              <a:rPr lang="en-IN" sz="3200" dirty="0">
                <a:latin typeface="Times New Roman" panose="02020603050405020304" pitchFamily="18" charset="0"/>
                <a:cs typeface="Times New Roman" panose="02020603050405020304" pitchFamily="18" charset="0"/>
              </a:rPr>
              <a:t>									    …..</a:t>
            </a:r>
            <a:r>
              <a:rPr lang="en-IN" sz="2800" i="1" dirty="0">
                <a:latin typeface="Open san"/>
                <a:cs typeface="Times New Roman" panose="02020603050405020304" pitchFamily="18" charset="0"/>
              </a:rPr>
              <a:t>Cont’d</a:t>
            </a:r>
            <a:endParaRPr lang="en-IN" sz="2800" dirty="0">
              <a:latin typeface="Open san"/>
              <a:cs typeface="Times New Roman" panose="02020603050405020304" pitchFamily="18" charset="0"/>
            </a:endParaRPr>
          </a:p>
          <a:p>
            <a:pPr marL="0" indent="0" algn="just">
              <a:buNone/>
            </a:pPr>
            <a:r>
              <a:rPr lang="en-IN" sz="3200" dirty="0">
                <a:latin typeface="Times New Roman" panose="02020603050405020304" pitchFamily="18" charset="0"/>
                <a:cs typeface="Times New Roman" panose="02020603050405020304" pitchFamily="18" charset="0"/>
              </a:rPr>
              <a:t>								</a:t>
            </a:r>
          </a:p>
        </p:txBody>
      </p:sp>
      <p:sp>
        <p:nvSpPr>
          <p:cNvPr id="6" name="Date Placeholder 5">
            <a:extLst>
              <a:ext uri="{FF2B5EF4-FFF2-40B4-BE49-F238E27FC236}">
                <a16:creationId xmlns:a16="http://schemas.microsoft.com/office/drawing/2014/main" id="{9997B94A-3F06-410C-AD42-873B0063B307}"/>
              </a:ext>
            </a:extLst>
          </p:cNvPr>
          <p:cNvSpPr>
            <a:spLocks noGrp="1"/>
          </p:cNvSpPr>
          <p:nvPr>
            <p:ph type="dt" sz="half" idx="10"/>
          </p:nvPr>
        </p:nvSpPr>
        <p:spPr/>
        <p:txBody>
          <a:bodyPr/>
          <a:lstStyle/>
          <a:p>
            <a:fld id="{87DF6AE1-9EDA-4F3E-B68E-8A56E85F1473}" type="datetime1">
              <a:rPr lang="en-IN" smtClean="0"/>
              <a:t>31-12-2025</a:t>
            </a:fld>
            <a:endParaRPr lang="en-IN"/>
          </a:p>
        </p:txBody>
      </p:sp>
      <p:sp>
        <p:nvSpPr>
          <p:cNvPr id="7" name="Footer Placeholder 6">
            <a:extLst>
              <a:ext uri="{FF2B5EF4-FFF2-40B4-BE49-F238E27FC236}">
                <a16:creationId xmlns:a16="http://schemas.microsoft.com/office/drawing/2014/main" id="{ED626BE5-2CA9-A82C-86D3-A6D372B12EFA}"/>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30F40536-3004-CBAD-4EA9-957D6F885DFE}"/>
              </a:ext>
            </a:extLst>
          </p:cNvPr>
          <p:cNvSpPr>
            <a:spLocks noGrp="1"/>
          </p:cNvSpPr>
          <p:nvPr>
            <p:ph type="sldNum" sz="quarter" idx="12"/>
          </p:nvPr>
        </p:nvSpPr>
        <p:spPr/>
        <p:txBody>
          <a:bodyPr/>
          <a:lstStyle/>
          <a:p>
            <a:fld id="{D28BC034-DDF7-4FD1-8C55-3F7C15D9260E}" type="slidenum">
              <a:rPr lang="en-IN" smtClean="0"/>
              <a:t>14</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1748481" cy="12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9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C364-F5EB-B62E-8E7A-C63F6189C6A5}"/>
              </a:ext>
            </a:extLst>
          </p:cNvPr>
          <p:cNvSpPr>
            <a:spLocks noGrp="1"/>
          </p:cNvSpPr>
          <p:nvPr>
            <p:ph type="title"/>
          </p:nvPr>
        </p:nvSpPr>
        <p:spPr>
          <a:xfrm>
            <a:off x="0" y="3950969"/>
            <a:ext cx="6301154" cy="979715"/>
          </a:xfrm>
          <a:solidFill>
            <a:schemeClr val="bg1"/>
          </a:solidFill>
        </p:spPr>
        <p:txBody>
          <a:bodyPr>
            <a:normAutofit/>
          </a:bodyPr>
          <a:lstStyle/>
          <a:p>
            <a:pPr algn="ctr"/>
            <a:r>
              <a:rPr lang="en-IN" sz="5400" b="1" dirty="0">
                <a:solidFill>
                  <a:srgbClr val="FF0000"/>
                </a:solidFill>
                <a:latin typeface="Times New Roman" panose="02020603050405020304" pitchFamily="18" charset="0"/>
                <a:cs typeface="Times New Roman" panose="02020603050405020304" pitchFamily="18" charset="0"/>
              </a:rPr>
              <a:t>ANAPHYLAXIS</a:t>
            </a:r>
          </a:p>
        </p:txBody>
      </p:sp>
      <p:sp>
        <p:nvSpPr>
          <p:cNvPr id="3" name="Content Placeholder 2">
            <a:extLst>
              <a:ext uri="{FF2B5EF4-FFF2-40B4-BE49-F238E27FC236}">
                <a16:creationId xmlns:a16="http://schemas.microsoft.com/office/drawing/2014/main" id="{544AF407-3DF3-A010-2446-CABB68961AEC}"/>
              </a:ext>
            </a:extLst>
          </p:cNvPr>
          <p:cNvSpPr>
            <a:spLocks noGrp="1"/>
          </p:cNvSpPr>
          <p:nvPr>
            <p:ph idx="1"/>
          </p:nvPr>
        </p:nvSpPr>
        <p:spPr>
          <a:xfrm>
            <a:off x="6753497" y="2068012"/>
            <a:ext cx="7876903" cy="4963344"/>
          </a:xfrm>
        </p:spPr>
        <p:txBody>
          <a:bodyPr>
            <a:noAutofit/>
          </a:bodyPr>
          <a:lstStyle/>
          <a:p>
            <a:pPr algn="just"/>
            <a:r>
              <a:rPr lang="en-IN" sz="2800" dirty="0">
                <a:latin typeface="Open san"/>
                <a:cs typeface="Times New Roman" panose="02020603050405020304" pitchFamily="18" charset="0"/>
              </a:rPr>
              <a:t>This swelling  can </a:t>
            </a:r>
            <a:r>
              <a:rPr lang="en-IN" sz="2800" b="1" u="sng" dirty="0">
                <a:latin typeface="Open san"/>
                <a:cs typeface="Times New Roman" panose="02020603050405020304" pitchFamily="18" charset="0"/>
              </a:rPr>
              <a:t>obstruct the airway,</a:t>
            </a:r>
            <a:r>
              <a:rPr lang="en-IN" sz="2800" dirty="0">
                <a:latin typeface="Open san"/>
                <a:cs typeface="Times New Roman" panose="02020603050405020304" pitchFamily="18" charset="0"/>
              </a:rPr>
              <a:t> leading to respiratory failure. Signs and symptoms frequently observed are urticaria, oedema in the face, lips and neck. In extreme cases, oedema can appear in the larynx and glottis making it difficult for the patient to breathe.</a:t>
            </a:r>
          </a:p>
          <a:p>
            <a:pPr algn="just"/>
            <a:endParaRPr lang="en-IN" sz="2800" dirty="0">
              <a:latin typeface="Open san"/>
              <a:cs typeface="Times New Roman" panose="02020603050405020304" pitchFamily="18" charset="0"/>
            </a:endParaRPr>
          </a:p>
          <a:p>
            <a:pPr marL="0" indent="0">
              <a:buNone/>
            </a:pPr>
            <a:r>
              <a:rPr lang="en-IN" sz="2800" dirty="0">
                <a:latin typeface="Open san"/>
                <a:cs typeface="Times New Roman" panose="02020603050405020304" pitchFamily="18" charset="0"/>
              </a:rPr>
              <a:t>   </a:t>
            </a:r>
            <a:r>
              <a:rPr lang="en-IN" sz="2800" b="1" u="sng" dirty="0">
                <a:latin typeface="Open san"/>
                <a:cs typeface="Times New Roman" panose="02020603050405020304" pitchFamily="18" charset="0"/>
              </a:rPr>
              <a:t>Urticaria</a:t>
            </a:r>
            <a:r>
              <a:rPr lang="en-IN" sz="2800" b="1" dirty="0">
                <a:latin typeface="Open san"/>
                <a:cs typeface="Times New Roman" panose="02020603050405020304" pitchFamily="18" charset="0"/>
              </a:rPr>
              <a:t> is a kind of skin rash notable </a:t>
            </a:r>
          </a:p>
          <a:p>
            <a:pPr marL="0" indent="0">
              <a:buNone/>
            </a:pPr>
            <a:r>
              <a:rPr lang="en-IN" sz="2800" b="1" dirty="0">
                <a:latin typeface="Open san"/>
                <a:cs typeface="Times New Roman" panose="02020603050405020304" pitchFamily="18" charset="0"/>
              </a:rPr>
              <a:t>   for pale red, raised, itchy bumps. Hives</a:t>
            </a:r>
          </a:p>
          <a:p>
            <a:pPr marL="0" indent="0">
              <a:buNone/>
            </a:pPr>
            <a:r>
              <a:rPr lang="en-IN" sz="2800" b="1" dirty="0">
                <a:latin typeface="Open san"/>
                <a:cs typeface="Times New Roman" panose="02020603050405020304" pitchFamily="18" charset="0"/>
              </a:rPr>
              <a:t>   is frequently caused by </a:t>
            </a:r>
            <a:r>
              <a:rPr lang="en-IN" sz="2800" b="1" i="1" dirty="0">
                <a:solidFill>
                  <a:schemeClr val="bg2">
                    <a:lumMod val="50000"/>
                  </a:schemeClr>
                </a:solidFill>
                <a:latin typeface="Open san"/>
                <a:cs typeface="Times New Roman" panose="02020603050405020304" pitchFamily="18" charset="0"/>
              </a:rPr>
              <a:t>allergic</a:t>
            </a:r>
            <a:r>
              <a:rPr lang="en-IN" sz="2800" b="1" dirty="0">
                <a:latin typeface="Open san"/>
                <a:cs typeface="Times New Roman" panose="02020603050405020304" pitchFamily="18" charset="0"/>
              </a:rPr>
              <a:t> reactions.</a:t>
            </a:r>
          </a:p>
        </p:txBody>
      </p:sp>
      <p:sp>
        <p:nvSpPr>
          <p:cNvPr id="8" name="Date Placeholder 7">
            <a:extLst>
              <a:ext uri="{FF2B5EF4-FFF2-40B4-BE49-F238E27FC236}">
                <a16:creationId xmlns:a16="http://schemas.microsoft.com/office/drawing/2014/main" id="{F856FF7B-13D2-648A-ACD5-84A67EE79AE8}"/>
              </a:ext>
            </a:extLst>
          </p:cNvPr>
          <p:cNvSpPr>
            <a:spLocks noGrp="1"/>
          </p:cNvSpPr>
          <p:nvPr>
            <p:ph type="dt" sz="half" idx="10"/>
          </p:nvPr>
        </p:nvSpPr>
        <p:spPr/>
        <p:txBody>
          <a:bodyPr/>
          <a:lstStyle/>
          <a:p>
            <a:fld id="{8113E8E9-22CB-40DC-A0EF-0CD251C8258D}" type="datetime1">
              <a:rPr lang="en-IN" smtClean="0"/>
              <a:t>31-12-2025</a:t>
            </a:fld>
            <a:endParaRPr lang="en-IN"/>
          </a:p>
        </p:txBody>
      </p:sp>
      <p:sp>
        <p:nvSpPr>
          <p:cNvPr id="9" name="Footer Placeholder 8">
            <a:extLst>
              <a:ext uri="{FF2B5EF4-FFF2-40B4-BE49-F238E27FC236}">
                <a16:creationId xmlns:a16="http://schemas.microsoft.com/office/drawing/2014/main" id="{E0071FD5-B5C9-1FFC-8DBF-241F68828749}"/>
              </a:ext>
            </a:extLst>
          </p:cNvPr>
          <p:cNvSpPr>
            <a:spLocks noGrp="1"/>
          </p:cNvSpPr>
          <p:nvPr>
            <p:ph type="ftr" sz="quarter" idx="11"/>
          </p:nvPr>
        </p:nvSpPr>
        <p:spPr/>
        <p:txBody>
          <a:bodyPr/>
          <a:lstStyle/>
          <a:p>
            <a:r>
              <a:rPr lang="en-IN"/>
              <a:t>2nd BN NDRF KOLKATA</a:t>
            </a:r>
          </a:p>
        </p:txBody>
      </p:sp>
      <p:sp>
        <p:nvSpPr>
          <p:cNvPr id="10" name="Slide Number Placeholder 9">
            <a:extLst>
              <a:ext uri="{FF2B5EF4-FFF2-40B4-BE49-F238E27FC236}">
                <a16:creationId xmlns:a16="http://schemas.microsoft.com/office/drawing/2014/main" id="{394114EF-122D-EE2C-4423-5B8C0C72338E}"/>
              </a:ext>
            </a:extLst>
          </p:cNvPr>
          <p:cNvSpPr>
            <a:spLocks noGrp="1"/>
          </p:cNvSpPr>
          <p:nvPr>
            <p:ph type="sldNum" sz="quarter" idx="12"/>
          </p:nvPr>
        </p:nvSpPr>
        <p:spPr/>
        <p:txBody>
          <a:bodyPr/>
          <a:lstStyle/>
          <a:p>
            <a:fld id="{D28BC034-DDF7-4FD1-8C55-3F7C15D9260E}" type="slidenum">
              <a:rPr lang="en-IN" smtClean="0"/>
              <a:t>15</a:t>
            </a:fld>
            <a:endParaRPr lang="en-IN"/>
          </a:p>
        </p:txBody>
      </p:sp>
      <p:pic>
        <p:nvPicPr>
          <p:cNvPr id="11" name="Picture 10">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946189" cy="131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1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281354" y="2997925"/>
            <a:ext cx="7063154" cy="1651770"/>
          </a:xfrm>
          <a:solidFill>
            <a:schemeClr val="bg1"/>
          </a:solidFill>
        </p:spPr>
        <p:txBody>
          <a:bodyPr>
            <a:normAutofit/>
          </a:bodyPr>
          <a:lstStyle/>
          <a:p>
            <a:pPr algn="ctr"/>
            <a:r>
              <a:rPr lang="en-IN" sz="5400" b="1" dirty="0">
                <a:solidFill>
                  <a:srgbClr val="FF0000"/>
                </a:solidFill>
                <a:latin typeface="Times New Roman" panose="02020603050405020304" pitchFamily="18" charset="0"/>
                <a:cs typeface="Times New Roman" panose="02020603050405020304" pitchFamily="18" charset="0"/>
              </a:rPr>
              <a:t>ANAPHYLACTIC SHOCK</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552111" y="3106783"/>
            <a:ext cx="7561217" cy="4414430"/>
          </a:xfrm>
        </p:spPr>
        <p:txBody>
          <a:bodyPr>
            <a:normAutofit/>
          </a:bodyPr>
          <a:lstStyle/>
          <a:p>
            <a:pPr algn="just"/>
            <a:r>
              <a:rPr lang="en-IN" sz="2800" dirty="0">
                <a:latin typeface="Open san"/>
              </a:rPr>
              <a:t>A life-threatening reaction of the body caused by something to which the patient is extremely allergic.</a:t>
            </a: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16</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45" y="98518"/>
            <a:ext cx="1946189" cy="139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3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0" y="3378089"/>
            <a:ext cx="6789001" cy="1651770"/>
          </a:xfrm>
          <a:solidFill>
            <a:schemeClr val="bg1"/>
          </a:solidFill>
        </p:spPr>
        <p:txBody>
          <a:bodyPr>
            <a:normAutofit fontScale="90000"/>
          </a:bodyPr>
          <a:lstStyle/>
          <a:p>
            <a:pPr algn="ctr"/>
            <a:r>
              <a:rPr lang="en-IN" sz="4800" b="1" dirty="0">
                <a:solidFill>
                  <a:srgbClr val="FF0000"/>
                </a:solidFill>
                <a:latin typeface="Times New Roman" panose="02020603050405020304" pitchFamily="18" charset="0"/>
                <a:cs typeface="Times New Roman" panose="02020603050405020304" pitchFamily="18" charset="0"/>
              </a:rPr>
              <a:t>CAUSES OF ANAPHYLACTIC SHOCK</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998676" y="2997925"/>
            <a:ext cx="6625883" cy="4414430"/>
          </a:xfrm>
        </p:spPr>
        <p:txBody>
          <a:bodyPr>
            <a:normAutofit/>
          </a:bodyPr>
          <a:lstStyle/>
          <a:p>
            <a:pPr algn="just">
              <a:lnSpc>
                <a:spcPct val="150000"/>
              </a:lnSpc>
            </a:pPr>
            <a:r>
              <a:rPr lang="en-IN" sz="2800" dirty="0">
                <a:latin typeface="Open san"/>
                <a:cs typeface="Times New Roman" panose="02020603050405020304" pitchFamily="18" charset="0"/>
              </a:rPr>
              <a:t>Insect stings, including wasp and bee bites.</a:t>
            </a:r>
          </a:p>
          <a:p>
            <a:pPr algn="just">
              <a:lnSpc>
                <a:spcPct val="150000"/>
              </a:lnSpc>
            </a:pPr>
            <a:r>
              <a:rPr lang="en-IN" sz="2800" dirty="0">
                <a:latin typeface="Open san"/>
                <a:cs typeface="Times New Roman" panose="02020603050405020304" pitchFamily="18" charset="0"/>
              </a:rPr>
              <a:t>Foods and spices (especially shellfish).</a:t>
            </a:r>
          </a:p>
          <a:p>
            <a:pPr algn="just">
              <a:lnSpc>
                <a:spcPct val="150000"/>
              </a:lnSpc>
            </a:pPr>
            <a:r>
              <a:rPr lang="en-IN" sz="2800" dirty="0">
                <a:latin typeface="Open san"/>
                <a:cs typeface="Times New Roman" panose="02020603050405020304" pitchFamily="18" charset="0"/>
              </a:rPr>
              <a:t>Inhaled substances, including dust and pollen.</a:t>
            </a:r>
          </a:p>
          <a:p>
            <a:pPr algn="just"/>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17</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2168611" cy="12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4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1005840" y="2853827"/>
            <a:ext cx="5920155" cy="1651770"/>
          </a:xfrm>
          <a:solidFill>
            <a:schemeClr val="bg1"/>
          </a:solidFill>
        </p:spPr>
        <p:txBody>
          <a:bodyPr>
            <a:normAutofit/>
          </a:bodyPr>
          <a:lstStyle/>
          <a:p>
            <a:pPr algn="ctr"/>
            <a:r>
              <a:rPr lang="en-IN" sz="5400" b="1" dirty="0">
                <a:solidFill>
                  <a:srgbClr val="FF0000"/>
                </a:solidFill>
                <a:latin typeface="Open san"/>
                <a:cs typeface="Times New Roman" panose="02020603050405020304" pitchFamily="18" charset="0"/>
              </a:rPr>
              <a:t>Causes of Anaphylactic Shock</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8006861" y="2298382"/>
            <a:ext cx="5826872" cy="4414430"/>
          </a:xfrm>
        </p:spPr>
        <p:txBody>
          <a:bodyPr>
            <a:normAutofit/>
          </a:bodyPr>
          <a:lstStyle/>
          <a:p>
            <a:pPr algn="just">
              <a:lnSpc>
                <a:spcPct val="150000"/>
              </a:lnSpc>
            </a:pPr>
            <a:r>
              <a:rPr lang="en-IN" sz="3200" dirty="0">
                <a:latin typeface="Open san"/>
                <a:cs typeface="Times New Roman" panose="02020603050405020304" pitchFamily="18" charset="0"/>
              </a:rPr>
              <a:t>Chemicals inhaled or in contact with the skin.</a:t>
            </a:r>
          </a:p>
          <a:p>
            <a:pPr algn="just">
              <a:lnSpc>
                <a:spcPct val="150000"/>
              </a:lnSpc>
            </a:pPr>
            <a:r>
              <a:rPr lang="en-IN" sz="3200" dirty="0">
                <a:latin typeface="Open san"/>
                <a:cs typeface="Times New Roman" panose="02020603050405020304" pitchFamily="18" charset="0"/>
              </a:rPr>
              <a:t>Medications injected or taken by mouth, including penicillin.</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18</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2082114" cy="128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7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0" y="3108458"/>
            <a:ext cx="7013414" cy="1651770"/>
          </a:xfrm>
          <a:solidFill>
            <a:schemeClr val="bg1"/>
          </a:solidFill>
        </p:spPr>
        <p:txBody>
          <a:bodyPr>
            <a:noAutofit/>
          </a:bodyPr>
          <a:lstStyle/>
          <a:p>
            <a:pPr algn="ctr"/>
            <a:r>
              <a:rPr lang="en-IN" sz="4000" b="1" dirty="0">
                <a:solidFill>
                  <a:srgbClr val="FF0000"/>
                </a:solidFill>
                <a:latin typeface="Times New Roman" panose="02020603050405020304" pitchFamily="18" charset="0"/>
                <a:cs typeface="Times New Roman" panose="02020603050405020304" pitchFamily="18" charset="0"/>
              </a:rPr>
              <a:t>SIGNS OF ANAPHYLACTIC SHOCK</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315200" y="1905289"/>
            <a:ext cx="6536118" cy="4851220"/>
          </a:xfrm>
        </p:spPr>
        <p:txBody>
          <a:bodyPr>
            <a:normAutofit/>
          </a:bodyPr>
          <a:lstStyle/>
          <a:p>
            <a:pPr algn="just">
              <a:lnSpc>
                <a:spcPct val="100000"/>
              </a:lnSpc>
            </a:pPr>
            <a:r>
              <a:rPr lang="en-IN" sz="2800" dirty="0">
                <a:latin typeface="Open san"/>
                <a:cs typeface="Times New Roman" panose="02020603050405020304" pitchFamily="18" charset="0"/>
              </a:rPr>
              <a:t>Skin: May be swollen with burning and itching face and tongue may also be swollen (oedema).</a:t>
            </a:r>
          </a:p>
          <a:p>
            <a:pPr algn="just">
              <a:lnSpc>
                <a:spcPct val="100000"/>
              </a:lnSpc>
            </a:pPr>
            <a:r>
              <a:rPr lang="en-IN" sz="2800" dirty="0">
                <a:latin typeface="Open san"/>
                <a:cs typeface="Times New Roman" panose="02020603050405020304" pitchFamily="18" charset="0"/>
              </a:rPr>
              <a:t>Breathing: Difficult and rapid breathing with possible wheezing.</a:t>
            </a:r>
          </a:p>
          <a:p>
            <a:pPr algn="just">
              <a:lnSpc>
                <a:spcPct val="100000"/>
              </a:lnSpc>
            </a:pPr>
            <a:r>
              <a:rPr lang="en-IN" sz="2800" dirty="0">
                <a:latin typeface="Open san"/>
                <a:cs typeface="Times New Roman" panose="02020603050405020304" pitchFamily="18" charset="0"/>
              </a:rPr>
              <a:t>Pulse: Rapid, weak or not detected.</a:t>
            </a:r>
          </a:p>
          <a:p>
            <a:pPr algn="just">
              <a:lnSpc>
                <a:spcPct val="100000"/>
              </a:lnSpc>
            </a:pPr>
            <a:r>
              <a:rPr lang="en-IN" sz="2800" dirty="0">
                <a:latin typeface="Open san"/>
                <a:cs typeface="Times New Roman" panose="02020603050405020304" pitchFamily="18" charset="0"/>
              </a:rPr>
              <a:t>State of consciousness: The patient may be restless and often become unconscious.</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19</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834978" cy="12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6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A850-1C71-D90B-57E1-F7196B3E10DC}"/>
              </a:ext>
            </a:extLst>
          </p:cNvPr>
          <p:cNvSpPr>
            <a:spLocks noGrp="1"/>
          </p:cNvSpPr>
          <p:nvPr>
            <p:ph type="title"/>
          </p:nvPr>
        </p:nvSpPr>
        <p:spPr>
          <a:xfrm>
            <a:off x="653143" y="1372952"/>
            <a:ext cx="5092840" cy="1928553"/>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84C4648-398F-8697-3C08-ED851CA0C0FD}"/>
              </a:ext>
            </a:extLst>
          </p:cNvPr>
          <p:cNvSpPr>
            <a:spLocks noGrp="1"/>
          </p:cNvSpPr>
          <p:nvPr>
            <p:ph idx="1"/>
          </p:nvPr>
        </p:nvSpPr>
        <p:spPr>
          <a:xfrm>
            <a:off x="6577149" y="2036803"/>
            <a:ext cx="7485017" cy="4191397"/>
          </a:xfrm>
        </p:spPr>
        <p:txBody>
          <a:bodyPr>
            <a:normAutofit/>
          </a:bodyPr>
          <a:lstStyle/>
          <a:p>
            <a:pPr marL="617220" indent="-617220">
              <a:buAutoNum type="arabicPeriod"/>
            </a:pPr>
            <a:r>
              <a:rPr lang="en-IN" sz="2800" dirty="0">
                <a:latin typeface="Open san"/>
                <a:cs typeface="Times New Roman" panose="02020603050405020304" pitchFamily="18" charset="0"/>
              </a:rPr>
              <a:t>Define respiratory distress.</a:t>
            </a:r>
          </a:p>
          <a:p>
            <a:pPr marL="617220" indent="-617220">
              <a:buAutoNum type="arabicPeriod"/>
            </a:pPr>
            <a:r>
              <a:rPr lang="en-IN" sz="2800" dirty="0">
                <a:latin typeface="Open san"/>
                <a:cs typeface="Times New Roman" panose="02020603050405020304" pitchFamily="18" charset="0"/>
              </a:rPr>
              <a:t>List four causes of respiratory distress.</a:t>
            </a:r>
          </a:p>
          <a:p>
            <a:pPr marL="617220" indent="-617220">
              <a:buAutoNum type="arabicPeriod"/>
            </a:pPr>
            <a:r>
              <a:rPr lang="en-IN" sz="2800" dirty="0">
                <a:latin typeface="Open san"/>
                <a:cs typeface="Times New Roman" panose="02020603050405020304" pitchFamily="18" charset="0"/>
              </a:rPr>
              <a:t>List seven signs and symptoms of respiratory distress.</a:t>
            </a:r>
          </a:p>
          <a:p>
            <a:pPr marL="617220" indent="-617220">
              <a:buAutoNum type="arabicPeriod"/>
            </a:pPr>
            <a:endParaRPr lang="en-IN" sz="4300" dirty="0">
              <a:latin typeface="Times New Roman" panose="02020603050405020304" pitchFamily="18" charset="0"/>
              <a:cs typeface="Times New Roman" panose="02020603050405020304" pitchFamily="18" charset="0"/>
            </a:endParaRPr>
          </a:p>
          <a:p>
            <a:pPr marL="4389120" lvl="8" indent="0">
              <a:buNone/>
            </a:pPr>
            <a:r>
              <a:rPr lang="en-IN" sz="3100" dirty="0">
                <a:latin typeface="Times New Roman" panose="02020603050405020304" pitchFamily="18" charset="0"/>
                <a:cs typeface="Times New Roman" panose="02020603050405020304" pitchFamily="18" charset="0"/>
              </a:rPr>
              <a:t>					…..</a:t>
            </a:r>
            <a:r>
              <a:rPr lang="en-IN" sz="3100" i="1" dirty="0">
                <a:latin typeface="Times New Roman" panose="02020603050405020304" pitchFamily="18" charset="0"/>
                <a:cs typeface="Times New Roman" panose="02020603050405020304" pitchFamily="18" charset="0"/>
              </a:rPr>
              <a:t>Cont’d</a:t>
            </a:r>
          </a:p>
        </p:txBody>
      </p:sp>
      <p:sp>
        <p:nvSpPr>
          <p:cNvPr id="10" name="Date Placeholder 9">
            <a:extLst>
              <a:ext uri="{FF2B5EF4-FFF2-40B4-BE49-F238E27FC236}">
                <a16:creationId xmlns:a16="http://schemas.microsoft.com/office/drawing/2014/main" id="{E4D94414-8E70-E5E6-2626-0B982D241D4F}"/>
              </a:ext>
            </a:extLst>
          </p:cNvPr>
          <p:cNvSpPr>
            <a:spLocks noGrp="1"/>
          </p:cNvSpPr>
          <p:nvPr>
            <p:ph type="dt" sz="half" idx="10"/>
          </p:nvPr>
        </p:nvSpPr>
        <p:spPr/>
        <p:txBody>
          <a:bodyPr/>
          <a:lstStyle/>
          <a:p>
            <a:fld id="{1AF80565-8A2B-4175-8C77-27038CFD8929}" type="datetime1">
              <a:rPr lang="en-IN" smtClean="0"/>
              <a:t>31-12-2025</a:t>
            </a:fld>
            <a:endParaRPr lang="en-IN"/>
          </a:p>
        </p:txBody>
      </p:sp>
      <p:sp>
        <p:nvSpPr>
          <p:cNvPr id="11" name="Footer Placeholder 10">
            <a:extLst>
              <a:ext uri="{FF2B5EF4-FFF2-40B4-BE49-F238E27FC236}">
                <a16:creationId xmlns:a16="http://schemas.microsoft.com/office/drawing/2014/main" id="{56CEAECA-7967-3C52-9234-729D1A9DC73B}"/>
              </a:ext>
            </a:extLst>
          </p:cNvPr>
          <p:cNvSpPr>
            <a:spLocks noGrp="1"/>
          </p:cNvSpPr>
          <p:nvPr>
            <p:ph type="ftr" sz="quarter" idx="11"/>
          </p:nvPr>
        </p:nvSpPr>
        <p:spPr/>
        <p:txBody>
          <a:bodyPr/>
          <a:lstStyle/>
          <a:p>
            <a:r>
              <a:rPr lang="en-IN"/>
              <a:t>2nd BN NDRF KOLKATA</a:t>
            </a:r>
          </a:p>
        </p:txBody>
      </p:sp>
      <p:sp>
        <p:nvSpPr>
          <p:cNvPr id="12" name="Slide Number Placeholder 11">
            <a:extLst>
              <a:ext uri="{FF2B5EF4-FFF2-40B4-BE49-F238E27FC236}">
                <a16:creationId xmlns:a16="http://schemas.microsoft.com/office/drawing/2014/main" id="{FC367EE3-B986-4077-64FE-C5896C9D7A30}"/>
              </a:ext>
            </a:extLst>
          </p:cNvPr>
          <p:cNvSpPr>
            <a:spLocks noGrp="1"/>
          </p:cNvSpPr>
          <p:nvPr>
            <p:ph type="sldNum" sz="quarter" idx="12"/>
          </p:nvPr>
        </p:nvSpPr>
        <p:spPr/>
        <p:txBody>
          <a:bodyPr/>
          <a:lstStyle/>
          <a:p>
            <a:fld id="{D28BC034-DDF7-4FD1-8C55-3F7C15D9260E}" type="slidenum">
              <a:rPr lang="en-IN" smtClean="0"/>
              <a:t>2</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637270" cy="1231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1377" y="3301505"/>
            <a:ext cx="5355772" cy="954107"/>
          </a:xfrm>
          <a:prstGeom prst="rect">
            <a:avLst/>
          </a:prstGeom>
          <a:noFill/>
        </p:spPr>
        <p:txBody>
          <a:bodyPr wrap="square" rtlCol="0">
            <a:spAutoFit/>
          </a:bodyPr>
          <a:lstStyle/>
          <a:p>
            <a:r>
              <a:rPr lang="en-IN" sz="2800" dirty="0">
                <a:latin typeface="Open san"/>
              </a:rPr>
              <a:t>Upon completing this lesson, you will be able to:-</a:t>
            </a:r>
          </a:p>
        </p:txBody>
      </p:sp>
    </p:spTree>
    <p:extLst>
      <p:ext uri="{BB962C8B-B14F-4D97-AF65-F5344CB8AC3E}">
        <p14:creationId xmlns:p14="http://schemas.microsoft.com/office/powerpoint/2010/main" val="374239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445477" y="2934549"/>
            <a:ext cx="5802923" cy="2052197"/>
          </a:xfrm>
          <a:solidFill>
            <a:schemeClr val="bg1"/>
          </a:solidFill>
        </p:spPr>
        <p:txBody>
          <a:bodyPr>
            <a:noAutofit/>
          </a:bodyPr>
          <a:lstStyle/>
          <a:p>
            <a:pPr algn="ctr"/>
            <a:r>
              <a:rPr lang="en-IN" sz="4000" b="1" dirty="0">
                <a:solidFill>
                  <a:srgbClr val="FF0000"/>
                </a:solidFill>
                <a:latin typeface="Times New Roman" panose="02020603050405020304" pitchFamily="18" charset="0"/>
                <a:cs typeface="Times New Roman" panose="02020603050405020304" pitchFamily="18" charset="0"/>
              </a:rPr>
              <a:t>PRE-HOSPITAL TREATMENT  OF ANAPHYLACTIC SHOCK</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142891" y="1689190"/>
            <a:ext cx="7063657" cy="4851220"/>
          </a:xfrm>
        </p:spPr>
        <p:txBody>
          <a:bodyPr>
            <a:normAutofit/>
          </a:bodyPr>
          <a:lstStyle/>
          <a:p>
            <a:pPr algn="just">
              <a:lnSpc>
                <a:spcPct val="100000"/>
              </a:lnSpc>
            </a:pPr>
            <a:r>
              <a:rPr lang="en-IN" sz="2800" dirty="0">
                <a:latin typeface="Open san"/>
                <a:cs typeface="Times New Roman" panose="02020603050405020304" pitchFamily="18" charset="0"/>
              </a:rPr>
              <a:t>When interviewing the patient, ask about allergies to anything and if he or she was in contact with that substance.</a:t>
            </a:r>
          </a:p>
          <a:p>
            <a:pPr algn="just">
              <a:lnSpc>
                <a:spcPct val="100000"/>
              </a:lnSpc>
            </a:pPr>
            <a:r>
              <a:rPr lang="en-IN" sz="2800" dirty="0">
                <a:latin typeface="Open san"/>
                <a:cs typeface="Times New Roman" panose="02020603050405020304" pitchFamily="18" charset="0"/>
              </a:rPr>
              <a:t>As we any type of shock treat the patient with total care (see pre-hospital treatment for shock).</a:t>
            </a:r>
          </a:p>
          <a:p>
            <a:pPr algn="just">
              <a:lnSpc>
                <a:spcPct val="100000"/>
              </a:lnSpc>
            </a:pPr>
            <a:r>
              <a:rPr lang="en-IN" sz="2800" dirty="0">
                <a:latin typeface="Open san"/>
                <a:cs typeface="Times New Roman" panose="02020603050405020304" pitchFamily="18" charset="0"/>
              </a:rPr>
              <a:t>The patient needs medications to combat the allergic reaction. Transport the patient immediately.</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20</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958546" cy="116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9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105032" y="2031597"/>
            <a:ext cx="8600524" cy="1651770"/>
          </a:xfrm>
          <a:solidFill>
            <a:schemeClr val="bg1"/>
          </a:solidFill>
        </p:spPr>
        <p:txBody>
          <a:bodyPr>
            <a:normAutofit/>
          </a:bodyPr>
          <a:lstStyle/>
          <a:p>
            <a:pPr algn="ctr"/>
            <a:r>
              <a:rPr lang="en-IN" sz="4000" b="1" dirty="0">
                <a:solidFill>
                  <a:srgbClr val="FF0000"/>
                </a:solidFill>
                <a:latin typeface="Times New Roman" panose="02020603050405020304" pitchFamily="18" charset="0"/>
                <a:cs typeface="Times New Roman" panose="02020603050405020304" pitchFamily="18" charset="0"/>
              </a:rPr>
              <a:t>HYPERVENTILATION</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8653974" y="2392012"/>
            <a:ext cx="5715503" cy="4492807"/>
          </a:xfrm>
        </p:spPr>
        <p:txBody>
          <a:bodyPr>
            <a:normAutofit/>
          </a:bodyPr>
          <a:lstStyle/>
          <a:p>
            <a:pPr algn="just">
              <a:lnSpc>
                <a:spcPct val="100000"/>
              </a:lnSpc>
            </a:pPr>
            <a:r>
              <a:rPr lang="en-IN" sz="2800" dirty="0">
                <a:latin typeface="Open san"/>
                <a:cs typeface="Times New Roman" panose="02020603050405020304" pitchFamily="18" charset="0"/>
              </a:rPr>
              <a:t>Hyperventilation is a condition characterised by breathing too fast. It is normal for most people, such as when they are frightened, as long as the rate of breathing quickly returns to normal.</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21</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2" y="66576"/>
            <a:ext cx="1847336" cy="128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7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037383" y="2279039"/>
            <a:ext cx="8165625" cy="4590684"/>
          </a:xfrm>
        </p:spPr>
        <p:txBody>
          <a:bodyPr>
            <a:normAutofit lnSpcReduction="10000"/>
          </a:bodyPr>
          <a:lstStyle/>
          <a:p>
            <a:pPr algn="just">
              <a:lnSpc>
                <a:spcPct val="100000"/>
              </a:lnSpc>
            </a:pPr>
            <a:r>
              <a:rPr lang="en-IN" sz="2800" dirty="0">
                <a:latin typeface="Open san"/>
                <a:cs typeface="Times New Roman" panose="02020603050405020304" pitchFamily="18" charset="0"/>
              </a:rPr>
              <a:t>Hyperventilation syndrome is an abnormal state in which rapid breathing persists.</a:t>
            </a:r>
          </a:p>
          <a:p>
            <a:pPr algn="just">
              <a:lnSpc>
                <a:spcPct val="100000"/>
              </a:lnSpc>
            </a:pPr>
            <a:r>
              <a:rPr lang="en-IN" sz="2800" dirty="0">
                <a:latin typeface="Open san"/>
                <a:cs typeface="Times New Roman" panose="02020603050405020304" pitchFamily="18" charset="0"/>
              </a:rPr>
              <a:t> It is commonly associated with </a:t>
            </a:r>
            <a:r>
              <a:rPr lang="en-IN" sz="2800" b="1" u="sng" dirty="0">
                <a:latin typeface="Open san"/>
                <a:cs typeface="Times New Roman" panose="02020603050405020304" pitchFamily="18" charset="0"/>
              </a:rPr>
              <a:t>anxiety</a:t>
            </a:r>
            <a:r>
              <a:rPr lang="en-IN" sz="2800" dirty="0">
                <a:latin typeface="Open san"/>
                <a:cs typeface="Times New Roman" panose="02020603050405020304" pitchFamily="18" charset="0"/>
              </a:rPr>
              <a:t>. Symptoms include rapid and deep breathing. </a:t>
            </a:r>
          </a:p>
          <a:p>
            <a:pPr algn="just">
              <a:lnSpc>
                <a:spcPct val="100000"/>
              </a:lnSpc>
            </a:pPr>
            <a:r>
              <a:rPr lang="en-IN" sz="2800" dirty="0">
                <a:latin typeface="Open san"/>
                <a:cs typeface="Times New Roman" panose="02020603050405020304" pitchFamily="18" charset="0"/>
              </a:rPr>
              <a:t>Chest pain, dizziness, faintness, and numbness around the mouth, hand and feet. Not every patient who is breathing rapidly or </a:t>
            </a:r>
            <a:r>
              <a:rPr lang="en-IN" sz="2800" b="1" u="sng" dirty="0">
                <a:latin typeface="Open san"/>
                <a:cs typeface="Times New Roman" panose="02020603050405020304" pitchFamily="18" charset="0"/>
              </a:rPr>
              <a:t>deeply</a:t>
            </a:r>
            <a:r>
              <a:rPr lang="en-IN" sz="2800" dirty="0">
                <a:latin typeface="Open san"/>
                <a:cs typeface="Times New Roman" panose="02020603050405020304" pitchFamily="18" charset="0"/>
              </a:rPr>
              <a:t> is hyperventilating. Several serious conditions may be the cause, including fever, infections, trauma, diabetes or overdose.</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22</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2082114" cy="14169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DE6D9B-96FA-C38B-4675-BFB8489FFB7D}"/>
              </a:ext>
            </a:extLst>
          </p:cNvPr>
          <p:cNvSpPr>
            <a:spLocks noGrp="1"/>
          </p:cNvSpPr>
          <p:nvPr>
            <p:ph type="title"/>
          </p:nvPr>
        </p:nvSpPr>
        <p:spPr>
          <a:xfrm>
            <a:off x="316523" y="2763787"/>
            <a:ext cx="5183945" cy="165177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HYPERVENTILATION</a:t>
            </a:r>
          </a:p>
        </p:txBody>
      </p:sp>
    </p:spTree>
    <p:extLst>
      <p:ext uri="{BB962C8B-B14F-4D97-AF65-F5344CB8AC3E}">
        <p14:creationId xmlns:p14="http://schemas.microsoft.com/office/powerpoint/2010/main" val="55958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315200" y="2607285"/>
            <a:ext cx="6899533" cy="4450007"/>
          </a:xfrm>
        </p:spPr>
        <p:txBody>
          <a:bodyPr>
            <a:normAutofit fontScale="92500" lnSpcReduction="10000"/>
          </a:bodyPr>
          <a:lstStyle/>
          <a:p>
            <a:pPr algn="just">
              <a:lnSpc>
                <a:spcPct val="100000"/>
              </a:lnSpc>
            </a:pPr>
            <a:r>
              <a:rPr lang="en-IN" sz="2800" dirty="0">
                <a:latin typeface="Open san"/>
                <a:cs typeface="Times New Roman" panose="02020603050405020304" pitchFamily="18" charset="0"/>
              </a:rPr>
              <a:t>Hyperventilation is a relatively common respiratory emergency that can of fen be corrected by </a:t>
            </a:r>
            <a:r>
              <a:rPr lang="en-IN" sz="2800" b="1" u="sng" dirty="0">
                <a:latin typeface="Open san"/>
                <a:cs typeface="Times New Roman" panose="02020603050405020304" pitchFamily="18" charset="0"/>
              </a:rPr>
              <a:t>reassuring the patient and providing emotional support</a:t>
            </a:r>
            <a:r>
              <a:rPr lang="en-IN" sz="2800" dirty="0">
                <a:latin typeface="Open san"/>
                <a:cs typeface="Times New Roman" panose="02020603050405020304" pitchFamily="18" charset="0"/>
              </a:rPr>
              <a:t>. </a:t>
            </a:r>
          </a:p>
          <a:p>
            <a:pPr algn="just">
              <a:lnSpc>
                <a:spcPct val="100000"/>
              </a:lnSpc>
            </a:pPr>
            <a:r>
              <a:rPr lang="en-IN" sz="2800" dirty="0">
                <a:latin typeface="Open san"/>
                <a:cs typeface="Times New Roman" panose="02020603050405020304" pitchFamily="18" charset="0"/>
              </a:rPr>
              <a:t>If the patient does not respond immediately, administer oxygen if needed; this will not make hyperventilation worse.</a:t>
            </a:r>
          </a:p>
          <a:p>
            <a:pPr marL="0" indent="0" algn="just">
              <a:lnSpc>
                <a:spcPct val="100000"/>
              </a:lnSpc>
              <a:buNone/>
            </a:pPr>
            <a:endParaRPr lang="en-IN" sz="2800" dirty="0">
              <a:latin typeface="Open san"/>
              <a:cs typeface="Times New Roman" panose="02020603050405020304" pitchFamily="18" charset="0"/>
            </a:endParaRPr>
          </a:p>
          <a:p>
            <a:pPr marL="0" indent="0" algn="just">
              <a:lnSpc>
                <a:spcPct val="100000"/>
              </a:lnSpc>
              <a:buNone/>
            </a:pPr>
            <a:r>
              <a:rPr lang="en-IN" sz="2800" dirty="0">
                <a:latin typeface="Open san"/>
                <a:cs typeface="Times New Roman" panose="02020603050405020304" pitchFamily="18" charset="0"/>
              </a:rPr>
              <a:t>									</a:t>
            </a: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23</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2057400" cy="1280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1C6F30-0CF8-F43E-47DC-8BC61375CEC9}"/>
              </a:ext>
            </a:extLst>
          </p:cNvPr>
          <p:cNvSpPr>
            <a:spLocks noGrp="1"/>
          </p:cNvSpPr>
          <p:nvPr>
            <p:ph type="title"/>
          </p:nvPr>
        </p:nvSpPr>
        <p:spPr>
          <a:xfrm>
            <a:off x="1113692" y="3061566"/>
            <a:ext cx="4937760" cy="165177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Hyperventilation</a:t>
            </a:r>
            <a:endParaRPr lang="en-IN" sz="6000" b="1" dirty="0">
              <a:solidFill>
                <a:srgbClr val="FF0000"/>
              </a:solidFill>
              <a:latin typeface="Open san"/>
              <a:cs typeface="Times New Roman" panose="02020603050405020304" pitchFamily="18" charset="0"/>
            </a:endParaRPr>
          </a:p>
        </p:txBody>
      </p:sp>
    </p:spTree>
    <p:extLst>
      <p:ext uri="{BB962C8B-B14F-4D97-AF65-F5344CB8AC3E}">
        <p14:creationId xmlns:p14="http://schemas.microsoft.com/office/powerpoint/2010/main" val="191980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553199" y="2724152"/>
            <a:ext cx="6940731" cy="4782794"/>
          </a:xfrm>
        </p:spPr>
        <p:txBody>
          <a:bodyPr>
            <a:noAutofit/>
          </a:bodyPr>
          <a:lstStyle/>
          <a:p>
            <a:pPr algn="just">
              <a:lnSpc>
                <a:spcPct val="100000"/>
              </a:lnSpc>
            </a:pPr>
            <a:r>
              <a:rPr lang="en-IN" sz="2800" dirty="0">
                <a:latin typeface="Open san"/>
                <a:cs typeface="Times New Roman" panose="02020603050405020304" pitchFamily="18" charset="0"/>
              </a:rPr>
              <a:t>Avoid using the traditional method of trending anxiety-induced hyperventilation by having the patient to breathe into a paper bag. Caution should be exercised when using this technique. Remember to allow the patient to receive enough oxygen.</a:t>
            </a:r>
          </a:p>
          <a:p>
            <a:pPr algn="just">
              <a:lnSpc>
                <a:spcPct val="100000"/>
              </a:lnSpc>
            </a:pPr>
            <a:r>
              <a:rPr lang="en-IN" sz="2800" dirty="0">
                <a:latin typeface="Open san"/>
                <a:cs typeface="Times New Roman" panose="02020603050405020304" pitchFamily="18" charset="0"/>
              </a:rPr>
              <a:t>If breathing does not improve </a:t>
            </a:r>
            <a:r>
              <a:rPr lang="en-IN" sz="2800" dirty="0" err="1">
                <a:latin typeface="Open san"/>
                <a:cs typeface="Times New Roman" panose="02020603050405020304" pitchFamily="18" charset="0"/>
              </a:rPr>
              <a:t>eith</a:t>
            </a:r>
            <a:r>
              <a:rPr lang="en-IN" sz="2800" dirty="0">
                <a:latin typeface="Open san"/>
                <a:cs typeface="Times New Roman" panose="02020603050405020304" pitchFamily="18" charset="0"/>
              </a:rPr>
              <a:t> the explained measures, assume that the problem is more serious.</a:t>
            </a:r>
          </a:p>
          <a:p>
            <a:pPr algn="just">
              <a:lnSpc>
                <a:spcPct val="100000"/>
              </a:lnSpc>
            </a:pPr>
            <a:endParaRPr lang="en-IN" sz="3200" dirty="0">
              <a:latin typeface="Times New Roman" panose="02020603050405020304" pitchFamily="18" charset="0"/>
              <a:cs typeface="Times New Roman" panose="02020603050405020304" pitchFamily="18" charset="0"/>
            </a:endParaRPr>
          </a:p>
          <a:p>
            <a:pPr marL="0" indent="0" algn="just">
              <a:lnSpc>
                <a:spcPct val="100000"/>
              </a:lnSpc>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24</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1785551" cy="1268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6DDFFE-4511-9C7E-3EBB-6FF426790C70}"/>
              </a:ext>
            </a:extLst>
          </p:cNvPr>
          <p:cNvSpPr>
            <a:spLocks noGrp="1"/>
          </p:cNvSpPr>
          <p:nvPr>
            <p:ph type="title"/>
          </p:nvPr>
        </p:nvSpPr>
        <p:spPr>
          <a:xfrm>
            <a:off x="867507" y="3698438"/>
            <a:ext cx="5251939" cy="165177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HYPERVENTILATION</a:t>
            </a:r>
            <a:endParaRPr lang="en-IN" sz="6000" b="1" dirty="0">
              <a:solidFill>
                <a:srgbClr val="FF0000"/>
              </a:solidFill>
              <a:latin typeface="Open san"/>
              <a:cs typeface="Times New Roman" panose="02020603050405020304" pitchFamily="18" charset="0"/>
            </a:endParaRPr>
          </a:p>
        </p:txBody>
      </p:sp>
    </p:spTree>
    <p:extLst>
      <p:ext uri="{BB962C8B-B14F-4D97-AF65-F5344CB8AC3E}">
        <p14:creationId xmlns:p14="http://schemas.microsoft.com/office/powerpoint/2010/main" val="412754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0" y="1673171"/>
            <a:ext cx="7425398" cy="1680952"/>
          </a:xfrm>
          <a:solidFill>
            <a:schemeClr val="bg1"/>
          </a:solidFill>
        </p:spPr>
        <p:txBody>
          <a:bodyPr>
            <a:normAutofit/>
          </a:bodyPr>
          <a:lstStyle/>
          <a:p>
            <a:pPr algn="ctr"/>
            <a:r>
              <a:rPr lang="en-IN" sz="4000" b="1" dirty="0">
                <a:solidFill>
                  <a:srgbClr val="FF0000"/>
                </a:solidFill>
                <a:latin typeface="Times New Roman" panose="02020603050405020304" pitchFamily="18" charset="0"/>
                <a:cs typeface="Times New Roman" panose="02020603050405020304" pitchFamily="18" charset="0"/>
              </a:rPr>
              <a:t>PRE-HOSPITAL TREATMENT</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561384" y="2246957"/>
            <a:ext cx="6196149" cy="5113974"/>
          </a:xfrm>
        </p:spPr>
        <p:txBody>
          <a:bodyPr>
            <a:normAutofit/>
          </a:bodyPr>
          <a:lstStyle/>
          <a:p>
            <a:pPr marL="0" indent="0" algn="ctr">
              <a:lnSpc>
                <a:spcPct val="100000"/>
              </a:lnSpc>
              <a:buNone/>
            </a:pPr>
            <a:r>
              <a:rPr lang="en-IN" sz="3200" b="1" dirty="0">
                <a:latin typeface="Open san"/>
                <a:cs typeface="Times New Roman" panose="02020603050405020304" pitchFamily="18" charset="0"/>
              </a:rPr>
              <a:t>Hyperventilation</a:t>
            </a:r>
          </a:p>
          <a:p>
            <a:pPr algn="just">
              <a:lnSpc>
                <a:spcPct val="100000"/>
              </a:lnSpc>
            </a:pPr>
            <a:endParaRPr lang="en-IN" sz="2800" dirty="0">
              <a:latin typeface="Open san"/>
              <a:cs typeface="Times New Roman" panose="02020603050405020304" pitchFamily="18" charset="0"/>
            </a:endParaRPr>
          </a:p>
          <a:p>
            <a:pPr algn="just">
              <a:lnSpc>
                <a:spcPct val="100000"/>
              </a:lnSpc>
            </a:pPr>
            <a:r>
              <a:rPr lang="en-IN" sz="2800" dirty="0">
                <a:latin typeface="Open san"/>
                <a:cs typeface="Times New Roman" panose="02020603050405020304" pitchFamily="18" charset="0"/>
              </a:rPr>
              <a:t>Calm and reassure the patient.</a:t>
            </a:r>
          </a:p>
          <a:p>
            <a:pPr algn="just">
              <a:lnSpc>
                <a:spcPct val="100000"/>
              </a:lnSpc>
            </a:pPr>
            <a:r>
              <a:rPr lang="en-IN" sz="2800" dirty="0">
                <a:latin typeface="Open san"/>
                <a:cs typeface="Times New Roman" panose="02020603050405020304" pitchFamily="18" charset="0"/>
              </a:rPr>
              <a:t>Administer oxygen per local protocol.</a:t>
            </a:r>
          </a:p>
          <a:p>
            <a:pPr algn="just">
              <a:lnSpc>
                <a:spcPct val="100000"/>
              </a:lnSpc>
            </a:pPr>
            <a:r>
              <a:rPr lang="en-IN" sz="2800" dirty="0">
                <a:latin typeface="Open san"/>
                <a:cs typeface="Times New Roman" panose="02020603050405020304" pitchFamily="18" charset="0"/>
              </a:rPr>
              <a:t>Use caution if using the paper bag method.</a:t>
            </a:r>
          </a:p>
          <a:p>
            <a:pPr marL="0" indent="0" algn="just">
              <a:buNone/>
            </a:pPr>
            <a:endParaRPr lang="en-IN" sz="32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25</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933832" cy="13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4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0" y="1854089"/>
            <a:ext cx="6858000" cy="165177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TOXIC PRODUCT INHALATION</a:t>
            </a: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199476" y="2294031"/>
            <a:ext cx="6993317" cy="4321476"/>
          </a:xfrm>
        </p:spPr>
        <p:txBody>
          <a:bodyPr>
            <a:noAutofit/>
          </a:bodyPr>
          <a:lstStyle/>
          <a:p>
            <a:pPr algn="just">
              <a:lnSpc>
                <a:spcPct val="100000"/>
              </a:lnSpc>
            </a:pPr>
            <a:r>
              <a:rPr lang="en-IN" sz="2800" dirty="0">
                <a:latin typeface="Open san"/>
                <a:cs typeface="Times New Roman" panose="02020603050405020304" pitchFamily="18" charset="0"/>
              </a:rPr>
              <a:t>Many fire-related deaths are due to problems associated with the inhalation of toxic products of combustion rather from burns. </a:t>
            </a:r>
          </a:p>
          <a:p>
            <a:pPr algn="just">
              <a:lnSpc>
                <a:spcPct val="100000"/>
              </a:lnSpc>
            </a:pPr>
            <a:r>
              <a:rPr lang="en-IN" sz="2800" dirty="0">
                <a:latin typeface="Open san"/>
                <a:cs typeface="Times New Roman" panose="02020603050405020304" pitchFamily="18" charset="0"/>
              </a:rPr>
              <a:t>Patients can be affected by combustion in two different ways: pulmonary thermal injury (burning of the airways) and toxic product inhalation, to which the body’s response varies depending on the poison involved. </a:t>
            </a:r>
          </a:p>
          <a:p>
            <a:pPr marL="2194560" lvl="4" indent="0" algn="just">
              <a:lnSpc>
                <a:spcPct val="100000"/>
              </a:lnSpc>
              <a:buNone/>
            </a:pPr>
            <a:r>
              <a:rPr lang="en-IN" sz="2800" dirty="0">
                <a:latin typeface="Open san"/>
                <a:cs typeface="Times New Roman" panose="02020603050405020304" pitchFamily="18" charset="0"/>
              </a:rPr>
              <a:t>							 …..</a:t>
            </a:r>
            <a:r>
              <a:rPr lang="en-IN" sz="2800" i="1" dirty="0" err="1">
                <a:latin typeface="Open san"/>
                <a:cs typeface="Times New Roman" panose="02020603050405020304" pitchFamily="18" charset="0"/>
              </a:rPr>
              <a:t>Con’d</a:t>
            </a:r>
            <a:r>
              <a:rPr lang="en-IN" sz="2800" i="1" dirty="0">
                <a:latin typeface="Open san"/>
                <a:cs typeface="Times New Roman" panose="02020603050405020304" pitchFamily="18" charset="0"/>
              </a:rPr>
              <a:t> </a:t>
            </a:r>
            <a:endParaRPr lang="en-IN" sz="2800" dirty="0">
              <a:latin typeface="Open san"/>
            </a:endParaRP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26</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30" y="163828"/>
            <a:ext cx="2272936" cy="143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562708" y="3157538"/>
            <a:ext cx="6752492" cy="1914524"/>
          </a:xfrm>
          <a:solidFill>
            <a:schemeClr val="bg1"/>
          </a:solidFill>
        </p:spPr>
        <p:txBody>
          <a:bodyPr>
            <a:normAutofit/>
          </a:bodyPr>
          <a:lstStyle/>
          <a:p>
            <a:pPr algn="ctr"/>
            <a:r>
              <a:rPr lang="en-IN" sz="5400" b="1" dirty="0">
                <a:solidFill>
                  <a:srgbClr val="FF0000"/>
                </a:solidFill>
                <a:latin typeface="Open san"/>
                <a:cs typeface="Times New Roman" panose="02020603050405020304" pitchFamily="18" charset="0"/>
              </a:rPr>
              <a:t>TOXIC</a:t>
            </a:r>
            <a:r>
              <a:rPr lang="en-IN" sz="3600" b="1" dirty="0">
                <a:solidFill>
                  <a:srgbClr val="FF0000"/>
                </a:solidFill>
                <a:latin typeface="Open san"/>
                <a:cs typeface="Times New Roman" panose="02020603050405020304" pitchFamily="18" charset="0"/>
              </a:rPr>
              <a:t> </a:t>
            </a:r>
            <a:r>
              <a:rPr lang="en-IN" sz="5400" b="1" dirty="0">
                <a:solidFill>
                  <a:srgbClr val="FF0000"/>
                </a:solidFill>
                <a:latin typeface="Open san"/>
                <a:cs typeface="Times New Roman" panose="02020603050405020304" pitchFamily="18" charset="0"/>
              </a:rPr>
              <a:t>PRODUCT</a:t>
            </a:r>
            <a:r>
              <a:rPr lang="en-IN" sz="3600" b="1" dirty="0">
                <a:solidFill>
                  <a:srgbClr val="FF0000"/>
                </a:solidFill>
                <a:latin typeface="Open san"/>
                <a:cs typeface="Times New Roman" panose="02020603050405020304" pitchFamily="18" charset="0"/>
              </a:rPr>
              <a:t> </a:t>
            </a:r>
            <a:r>
              <a:rPr lang="en-IN" sz="5400" b="1" dirty="0">
                <a:solidFill>
                  <a:srgbClr val="FF0000"/>
                </a:solidFill>
                <a:latin typeface="Open san"/>
                <a:cs typeface="Times New Roman" panose="02020603050405020304" pitchFamily="18" charset="0"/>
              </a:rPr>
              <a:t>INHALATION</a:t>
            </a:r>
            <a:endParaRPr lang="en-IN" sz="3600" b="1" dirty="0">
              <a:solidFill>
                <a:srgbClr val="FF0000"/>
              </a:solidFill>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315200" y="1861183"/>
            <a:ext cx="6629903" cy="4912998"/>
          </a:xfrm>
        </p:spPr>
        <p:txBody>
          <a:bodyPr>
            <a:noAutofit/>
          </a:bodyPr>
          <a:lstStyle/>
          <a:p>
            <a:pPr algn="just">
              <a:lnSpc>
                <a:spcPct val="100000"/>
              </a:lnSpc>
            </a:pPr>
            <a:r>
              <a:rPr lang="en-IN" sz="2800" dirty="0">
                <a:latin typeface="Open san"/>
                <a:cs typeface="Times New Roman" panose="02020603050405020304" pitchFamily="18" charset="0"/>
              </a:rPr>
              <a:t>Fluid in the lungs (oedema) may develop from pulmonary thermal injury when surrounding temperatures exceed 50 degree C (120 degree F).</a:t>
            </a:r>
          </a:p>
          <a:p>
            <a:pPr algn="just">
              <a:lnSpc>
                <a:spcPct val="100000"/>
              </a:lnSpc>
            </a:pPr>
            <a:r>
              <a:rPr lang="en-IN" sz="2800" dirty="0">
                <a:latin typeface="Open san"/>
                <a:cs typeface="Times New Roman" panose="02020603050405020304" pitchFamily="18" charset="0"/>
              </a:rPr>
              <a:t> Carbon monoxide and ammonia are common examples of inhaled toxic products. </a:t>
            </a:r>
          </a:p>
          <a:p>
            <a:pPr algn="just">
              <a:lnSpc>
                <a:spcPct val="100000"/>
              </a:lnSpc>
            </a:pPr>
            <a:r>
              <a:rPr lang="en-IN" sz="2800" dirty="0">
                <a:latin typeface="Open san"/>
                <a:cs typeface="Times New Roman" panose="02020603050405020304" pitchFamily="18" charset="0"/>
              </a:rPr>
              <a:t>A good initial assessment and history of the exposure are important findings in the smoke-inhalation patient. The reaction to toxic gases can appear immediately or hours after the inhalation.</a:t>
            </a:r>
          </a:p>
          <a:p>
            <a:pPr marL="0" indent="0" algn="just">
              <a:buNone/>
            </a:pPr>
            <a:endParaRPr lang="en-IN" sz="2800" dirty="0"/>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27</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958546" cy="134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8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914399" y="3265170"/>
            <a:ext cx="6400801" cy="1699260"/>
          </a:xfrm>
          <a:solidFill>
            <a:schemeClr val="bg1"/>
          </a:solidFill>
        </p:spPr>
        <p:txBody>
          <a:bodyPr>
            <a:noAutofit/>
          </a:bodyPr>
          <a:lstStyle/>
          <a:p>
            <a:pPr algn="ctr"/>
            <a:r>
              <a:rPr lang="en-IN" sz="4000" b="1" dirty="0">
                <a:solidFill>
                  <a:srgbClr val="FF0000"/>
                </a:solidFill>
                <a:latin typeface="Open san"/>
                <a:cs typeface="Times New Roman" panose="02020603050405020304" pitchFamily="18" charset="0"/>
              </a:rPr>
              <a:t>TOXIC PRODUCT INHALATION</a:t>
            </a:r>
            <a:br>
              <a:rPr lang="en-IN" sz="4000" b="1" dirty="0">
                <a:solidFill>
                  <a:srgbClr val="FF0000"/>
                </a:solidFill>
                <a:latin typeface="Open san"/>
                <a:cs typeface="Times New Roman" panose="02020603050405020304" pitchFamily="18" charset="0"/>
              </a:rPr>
            </a:br>
            <a:endParaRPr lang="en-IN" sz="4000" i="1" dirty="0">
              <a:solidFill>
                <a:srgbClr val="FF0000"/>
              </a:solidFill>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432430" y="1861183"/>
            <a:ext cx="5582529" cy="4173582"/>
          </a:xfrm>
        </p:spPr>
        <p:txBody>
          <a:bodyPr>
            <a:noAutofit/>
          </a:bodyPr>
          <a:lstStyle/>
          <a:p>
            <a:pPr algn="just">
              <a:lnSpc>
                <a:spcPct val="110000"/>
              </a:lnSpc>
            </a:pPr>
            <a:r>
              <a:rPr lang="en-IN" sz="3200" dirty="0">
                <a:latin typeface="Times New Roman" panose="02020603050405020304" pitchFamily="18" charset="0"/>
                <a:cs typeface="Times New Roman" panose="02020603050405020304" pitchFamily="18" charset="0"/>
              </a:rPr>
              <a:t>Signs and Symptoms</a:t>
            </a:r>
            <a:endParaRPr lang="en-IN" sz="3200" dirty="0"/>
          </a:p>
          <a:p>
            <a:pPr algn="just">
              <a:lnSpc>
                <a:spcPct val="110000"/>
              </a:lnSpc>
            </a:pPr>
            <a:r>
              <a:rPr lang="en-IN" sz="2800" dirty="0"/>
              <a:t> </a:t>
            </a:r>
            <a:r>
              <a:rPr lang="en-IN" sz="2800" dirty="0">
                <a:latin typeface="Times New Roman" panose="02020603050405020304" pitchFamily="18" charset="0"/>
                <a:cs typeface="Times New Roman" panose="02020603050405020304" pitchFamily="18" charset="0"/>
              </a:rPr>
              <a:t>Irritation and inflammation of air passages, eyes </a:t>
            </a:r>
          </a:p>
          <a:p>
            <a:pPr marL="0" indent="0" algn="just">
              <a:lnSpc>
                <a:spcPct val="110000"/>
              </a:lnSpc>
              <a:buNone/>
            </a:pPr>
            <a:r>
              <a:rPr lang="en-IN" sz="2800" dirty="0">
                <a:latin typeface="Times New Roman" panose="02020603050405020304" pitchFamily="18" charset="0"/>
                <a:cs typeface="Times New Roman" panose="02020603050405020304" pitchFamily="18" charset="0"/>
              </a:rPr>
              <a:t>   and nose.</a:t>
            </a:r>
          </a:p>
          <a:p>
            <a:pPr algn="just">
              <a:lnSpc>
                <a:spcPct val="110000"/>
              </a:lnSpc>
            </a:pPr>
            <a:r>
              <a:rPr lang="en-IN" sz="2800" dirty="0">
                <a:latin typeface="Times New Roman" panose="02020603050405020304" pitchFamily="18" charset="0"/>
                <a:cs typeface="Times New Roman" panose="02020603050405020304" pitchFamily="18" charset="0"/>
              </a:rPr>
              <a:t> Altered frequency and depth of breathing.</a:t>
            </a:r>
          </a:p>
          <a:p>
            <a:pPr algn="just">
              <a:lnSpc>
                <a:spcPct val="110000"/>
              </a:lnSpc>
            </a:pPr>
            <a:r>
              <a:rPr lang="en-IN" sz="2800" dirty="0">
                <a:latin typeface="Times New Roman" panose="02020603050405020304" pitchFamily="18" charset="0"/>
                <a:cs typeface="Times New Roman" panose="02020603050405020304" pitchFamily="18" charset="0"/>
              </a:rPr>
              <a:t> Possible cardio-respiratory arrest. </a:t>
            </a:r>
          </a:p>
          <a:p>
            <a:pPr algn="just"/>
            <a:endParaRPr lang="en-IN" sz="2800" dirty="0">
              <a:latin typeface="Times New Roman" panose="02020603050405020304" pitchFamily="18" charset="0"/>
              <a:cs typeface="Times New Roman" panose="02020603050405020304" pitchFamily="18" charset="0"/>
            </a:endParaRPr>
          </a:p>
          <a:p>
            <a:pPr marL="0" indent="0" algn="just">
              <a:buNone/>
            </a:pPr>
            <a:r>
              <a:rPr lang="en-IN" sz="2800" dirty="0">
                <a:latin typeface="Times New Roman" panose="02020603050405020304" pitchFamily="18" charset="0"/>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	 …..</a:t>
            </a:r>
            <a:r>
              <a:rPr lang="en-IN" sz="3200" i="1" dirty="0">
                <a:latin typeface="Times New Roman" panose="02020603050405020304" pitchFamily="18" charset="0"/>
                <a:cs typeface="Times New Roman" panose="02020603050405020304" pitchFamily="18" charset="0"/>
              </a:rPr>
              <a:t>Cont’d</a:t>
            </a:r>
            <a:endParaRPr lang="en-IN" sz="3200"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28</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2272937" cy="134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8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228600" y="2014032"/>
            <a:ext cx="7317545" cy="169926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TOXIC PRODUCT INHALATION</a:t>
            </a:r>
            <a:br>
              <a:rPr lang="en-IN" sz="4000" b="1" dirty="0">
                <a:solidFill>
                  <a:srgbClr val="FF0000"/>
                </a:solidFill>
                <a:latin typeface="Open san"/>
                <a:cs typeface="Times New Roman" panose="02020603050405020304" pitchFamily="18" charset="0"/>
              </a:rPr>
            </a:br>
            <a:endParaRPr lang="en-IN" sz="4000" i="1" dirty="0">
              <a:solidFill>
                <a:srgbClr val="FF0000"/>
              </a:solidFill>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948247" y="1937737"/>
            <a:ext cx="6180406" cy="4912997"/>
          </a:xfrm>
        </p:spPr>
        <p:txBody>
          <a:bodyPr>
            <a:noAutofit/>
          </a:bodyPr>
          <a:lstStyle/>
          <a:p>
            <a:pPr algn="just">
              <a:lnSpc>
                <a:spcPct val="110000"/>
              </a:lnSpc>
            </a:pPr>
            <a:r>
              <a:rPr lang="en-IN" sz="3200" i="1" dirty="0">
                <a:latin typeface="Open san"/>
                <a:cs typeface="Times New Roman" panose="02020603050405020304" pitchFamily="18" charset="0"/>
              </a:rPr>
              <a:t>Signs and Symptoms</a:t>
            </a:r>
            <a:endParaRPr lang="en-IN" sz="3200" dirty="0">
              <a:latin typeface="Open san"/>
            </a:endParaRPr>
          </a:p>
          <a:p>
            <a:pPr algn="just">
              <a:lnSpc>
                <a:spcPct val="110000"/>
              </a:lnSpc>
            </a:pPr>
            <a:r>
              <a:rPr lang="en-IN" sz="2800" dirty="0">
                <a:latin typeface="Open san"/>
              </a:rPr>
              <a:t> </a:t>
            </a:r>
            <a:r>
              <a:rPr lang="en-IN" sz="2800" dirty="0">
                <a:latin typeface="Open san"/>
                <a:cs typeface="Times New Roman" panose="02020603050405020304" pitchFamily="18" charset="0"/>
              </a:rPr>
              <a:t>Singed nasal hairs</a:t>
            </a:r>
          </a:p>
          <a:p>
            <a:pPr algn="just">
              <a:lnSpc>
                <a:spcPct val="110000"/>
              </a:lnSpc>
            </a:pPr>
            <a:r>
              <a:rPr lang="en-IN" sz="2800" dirty="0">
                <a:latin typeface="Open san"/>
                <a:cs typeface="Times New Roman" panose="02020603050405020304" pitchFamily="18" charset="0"/>
              </a:rPr>
              <a:t>Dusty grey spittle</a:t>
            </a:r>
          </a:p>
          <a:p>
            <a:pPr algn="just">
              <a:lnSpc>
                <a:spcPct val="110000"/>
              </a:lnSpc>
            </a:pPr>
            <a:r>
              <a:rPr lang="en-IN" sz="2800" dirty="0">
                <a:latin typeface="Open san"/>
                <a:cs typeface="Times New Roman" panose="02020603050405020304" pitchFamily="18" charset="0"/>
              </a:rPr>
              <a:t>Wheezing and noisy breathing</a:t>
            </a:r>
          </a:p>
          <a:p>
            <a:pPr algn="just">
              <a:lnSpc>
                <a:spcPct val="110000"/>
              </a:lnSpc>
            </a:pPr>
            <a:r>
              <a:rPr lang="en-IN" sz="2800" dirty="0">
                <a:latin typeface="Open san"/>
                <a:cs typeface="Times New Roman" panose="02020603050405020304" pitchFamily="18" charset="0"/>
              </a:rPr>
              <a:t>Coughing</a:t>
            </a:r>
          </a:p>
          <a:p>
            <a:pPr algn="just">
              <a:lnSpc>
                <a:spcPct val="110000"/>
              </a:lnSpc>
            </a:pPr>
            <a:r>
              <a:rPr lang="en-IN" sz="2800" dirty="0">
                <a:latin typeface="Open san"/>
                <a:cs typeface="Times New Roman" panose="02020603050405020304" pitchFamily="18" charset="0"/>
              </a:rPr>
              <a:t>Hoarseness</a:t>
            </a:r>
          </a:p>
          <a:p>
            <a:pPr algn="just"/>
            <a:endParaRPr lang="en-IN" sz="2800" dirty="0">
              <a:latin typeface="Open san"/>
              <a:cs typeface="Times New Roman" panose="02020603050405020304" pitchFamily="18" charset="0"/>
            </a:endParaRPr>
          </a:p>
          <a:p>
            <a:pPr marL="0" indent="0" algn="just">
              <a:buNone/>
            </a:pPr>
            <a:r>
              <a:rPr lang="en-IN" sz="2800" dirty="0">
                <a:latin typeface="Open san"/>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					</a:t>
            </a: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29</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797908" cy="12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3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A850-1C71-D90B-57E1-F7196B3E10DC}"/>
              </a:ext>
            </a:extLst>
          </p:cNvPr>
          <p:cNvSpPr>
            <a:spLocks noGrp="1"/>
          </p:cNvSpPr>
          <p:nvPr>
            <p:ph type="title"/>
          </p:nvPr>
        </p:nvSpPr>
        <p:spPr>
          <a:xfrm>
            <a:off x="1684731" y="1726369"/>
            <a:ext cx="4457281" cy="1861184"/>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84C4648-398F-8697-3C08-ED851CA0C0FD}"/>
              </a:ext>
            </a:extLst>
          </p:cNvPr>
          <p:cNvSpPr>
            <a:spLocks noGrp="1"/>
          </p:cNvSpPr>
          <p:nvPr>
            <p:ph idx="1"/>
          </p:nvPr>
        </p:nvSpPr>
        <p:spPr>
          <a:xfrm>
            <a:off x="7554685" y="2506710"/>
            <a:ext cx="5721532" cy="4006734"/>
          </a:xfrm>
        </p:spPr>
        <p:txBody>
          <a:bodyPr>
            <a:normAutofit fontScale="25000" lnSpcReduction="20000"/>
          </a:bodyPr>
          <a:lstStyle/>
          <a:p>
            <a:pPr marL="0" indent="0" algn="just">
              <a:buNone/>
            </a:pPr>
            <a:r>
              <a:rPr lang="en-IN" sz="8600" dirty="0">
                <a:latin typeface="Times New Roman" panose="02020603050405020304" pitchFamily="18" charset="0"/>
                <a:cs typeface="Times New Roman" panose="02020603050405020304" pitchFamily="18" charset="0"/>
              </a:rPr>
              <a:t>4</a:t>
            </a:r>
            <a:r>
              <a:rPr lang="en-IN" sz="16000" dirty="0">
                <a:latin typeface="Times New Roman" panose="02020603050405020304" pitchFamily="18" charset="0"/>
                <a:cs typeface="Times New Roman" panose="02020603050405020304" pitchFamily="18" charset="0"/>
              </a:rPr>
              <a:t>...</a:t>
            </a:r>
            <a:r>
              <a:rPr lang="en-IN" sz="8000" dirty="0">
                <a:latin typeface="Open san"/>
                <a:cs typeface="Times New Roman" panose="02020603050405020304" pitchFamily="18" charset="0"/>
              </a:rPr>
              <a:t>List five steps for pre-hospital treatment of </a:t>
            </a:r>
          </a:p>
          <a:p>
            <a:pPr marL="0" indent="0" algn="just">
              <a:buNone/>
            </a:pPr>
            <a:r>
              <a:rPr lang="en-IN" sz="8000" dirty="0">
                <a:latin typeface="Open san"/>
                <a:cs typeface="Times New Roman" panose="02020603050405020304" pitchFamily="18" charset="0"/>
              </a:rPr>
              <a:t>    respiratory      distress.</a:t>
            </a:r>
          </a:p>
          <a:p>
            <a:pPr marL="0" indent="0" algn="just">
              <a:buNone/>
            </a:pPr>
            <a:r>
              <a:rPr lang="en-IN" sz="8000" dirty="0">
                <a:latin typeface="Open san"/>
                <a:cs typeface="Times New Roman" panose="02020603050405020304" pitchFamily="18" charset="0"/>
              </a:rPr>
              <a:t>5. List eight signs and symptoms of toxic product</a:t>
            </a:r>
          </a:p>
          <a:p>
            <a:pPr marL="0" indent="0" algn="just">
              <a:buNone/>
            </a:pPr>
            <a:r>
              <a:rPr lang="en-IN" sz="8000" dirty="0">
                <a:latin typeface="Open san"/>
                <a:cs typeface="Times New Roman" panose="02020603050405020304" pitchFamily="18" charset="0"/>
              </a:rPr>
              <a:t>    inhalation.</a:t>
            </a:r>
          </a:p>
          <a:p>
            <a:pPr marL="0" indent="0" algn="just">
              <a:buNone/>
            </a:pPr>
            <a:r>
              <a:rPr lang="en-IN" sz="8000" dirty="0">
                <a:latin typeface="Open san"/>
                <a:cs typeface="Times New Roman" panose="02020603050405020304" pitchFamily="18" charset="0"/>
              </a:rPr>
              <a:t>6. List five steps for pre-hospital treatment of toxic</a:t>
            </a:r>
          </a:p>
          <a:p>
            <a:pPr marL="0" indent="0" algn="just">
              <a:buNone/>
            </a:pPr>
            <a:r>
              <a:rPr lang="en-IN" sz="8000" dirty="0">
                <a:latin typeface="Open san"/>
                <a:cs typeface="Times New Roman" panose="02020603050405020304" pitchFamily="18" charset="0"/>
              </a:rPr>
              <a:t>    product inhalation..</a:t>
            </a:r>
          </a:p>
          <a:p>
            <a:pPr marL="617220" indent="-617220" algn="just">
              <a:buAutoNum type="arabicPeriod"/>
            </a:pPr>
            <a:endParaRPr lang="en-IN" sz="19200" dirty="0">
              <a:latin typeface="Open san"/>
              <a:cs typeface="Times New Roman" panose="02020603050405020304" pitchFamily="18" charset="0"/>
            </a:endParaRPr>
          </a:p>
          <a:p>
            <a:pPr marL="4389120" lvl="8" indent="0">
              <a:buNone/>
            </a:pPr>
            <a:r>
              <a:rPr lang="en-IN" sz="4000" dirty="0">
                <a:latin typeface="Open san"/>
                <a:cs typeface="Times New Roman" panose="02020603050405020304" pitchFamily="18" charset="0"/>
              </a:rPr>
              <a:t>				</a:t>
            </a:r>
            <a:r>
              <a:rPr lang="en-IN" sz="3100" dirty="0">
                <a:latin typeface="Times New Roman" panose="02020603050405020304" pitchFamily="18" charset="0"/>
                <a:cs typeface="Times New Roman" panose="02020603050405020304" pitchFamily="18" charset="0"/>
              </a:rPr>
              <a:t>	</a:t>
            </a:r>
            <a:endParaRPr lang="en-IN" sz="3100" i="1" dirty="0">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153A18ED-AE1B-ADF5-AD89-DBDBB4880B8D}"/>
              </a:ext>
            </a:extLst>
          </p:cNvPr>
          <p:cNvSpPr>
            <a:spLocks noGrp="1"/>
          </p:cNvSpPr>
          <p:nvPr>
            <p:ph type="dt" sz="half" idx="10"/>
          </p:nvPr>
        </p:nvSpPr>
        <p:spPr/>
        <p:txBody>
          <a:bodyPr/>
          <a:lstStyle/>
          <a:p>
            <a:fld id="{64B7F2CB-7CF8-4F40-B5AD-EBA42F12668E}" type="datetime1">
              <a:rPr lang="en-IN" smtClean="0"/>
              <a:t>31-12-2025</a:t>
            </a:fld>
            <a:endParaRPr lang="en-IN"/>
          </a:p>
        </p:txBody>
      </p:sp>
      <p:sp>
        <p:nvSpPr>
          <p:cNvPr id="6" name="Footer Placeholder 5">
            <a:extLst>
              <a:ext uri="{FF2B5EF4-FFF2-40B4-BE49-F238E27FC236}">
                <a16:creationId xmlns:a16="http://schemas.microsoft.com/office/drawing/2014/main" id="{06A90A23-87C7-3F38-7A58-8B3B97ECA8D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CF24607A-8253-A81B-A5F5-670C66E0FC89}"/>
              </a:ext>
            </a:extLst>
          </p:cNvPr>
          <p:cNvSpPr>
            <a:spLocks noGrp="1"/>
          </p:cNvSpPr>
          <p:nvPr>
            <p:ph type="sldNum" sz="quarter" idx="12"/>
          </p:nvPr>
        </p:nvSpPr>
        <p:spPr/>
        <p:txBody>
          <a:bodyPr/>
          <a:lstStyle/>
          <a:p>
            <a:fld id="{D28BC034-DDF7-4FD1-8C55-3F7C15D9260E}" type="slidenum">
              <a:rPr lang="en-IN" smtClean="0"/>
              <a:t>3</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686697" cy="12562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15296" y="3305599"/>
            <a:ext cx="5355772" cy="954107"/>
          </a:xfrm>
          <a:prstGeom prst="rect">
            <a:avLst/>
          </a:prstGeom>
          <a:noFill/>
        </p:spPr>
        <p:txBody>
          <a:bodyPr wrap="square" rtlCol="0">
            <a:spAutoFit/>
          </a:bodyPr>
          <a:lstStyle/>
          <a:p>
            <a:r>
              <a:rPr lang="en-IN" sz="2800" dirty="0">
                <a:latin typeface="Open san"/>
              </a:rPr>
              <a:t>Upon completing this lesson, you will be able to:-</a:t>
            </a:r>
          </a:p>
        </p:txBody>
      </p:sp>
    </p:spTree>
    <p:extLst>
      <p:ext uri="{BB962C8B-B14F-4D97-AF65-F5344CB8AC3E}">
        <p14:creationId xmlns:p14="http://schemas.microsoft.com/office/powerpoint/2010/main" val="24710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0" y="2524637"/>
            <a:ext cx="7086600" cy="169926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TOXIC PRODUCT INHALATION</a:t>
            </a:r>
            <a:br>
              <a:rPr lang="en-IN" sz="4000" b="1" dirty="0">
                <a:solidFill>
                  <a:srgbClr val="FF0000"/>
                </a:solidFill>
                <a:latin typeface="Open san"/>
                <a:cs typeface="Times New Roman" panose="02020603050405020304" pitchFamily="18" charset="0"/>
              </a:rPr>
            </a:br>
            <a:endParaRPr lang="en-IN" sz="4400" b="1" i="1" dirty="0">
              <a:solidFill>
                <a:srgbClr val="FF0000"/>
              </a:solidFill>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852116" y="2013583"/>
            <a:ext cx="6663398" cy="4912997"/>
          </a:xfrm>
        </p:spPr>
        <p:txBody>
          <a:bodyPr>
            <a:normAutofit fontScale="62500" lnSpcReduction="20000"/>
          </a:bodyPr>
          <a:lstStyle/>
          <a:p>
            <a:pPr marL="0" indent="0" algn="just">
              <a:lnSpc>
                <a:spcPct val="150000"/>
              </a:lnSpc>
              <a:buNone/>
            </a:pPr>
            <a:r>
              <a:rPr lang="en-IN" sz="4300" dirty="0">
                <a:latin typeface="Times New Roman" panose="02020603050405020304" pitchFamily="18" charset="0"/>
                <a:cs typeface="Times New Roman" panose="02020603050405020304" pitchFamily="18" charset="0"/>
              </a:rPr>
              <a:t>1</a:t>
            </a:r>
            <a:br>
              <a:rPr lang="en-IN" sz="4300" dirty="0">
                <a:latin typeface="Times New Roman" panose="02020603050405020304" pitchFamily="18" charset="0"/>
                <a:cs typeface="Times New Roman" panose="02020603050405020304" pitchFamily="18" charset="0"/>
              </a:rPr>
            </a:br>
            <a:r>
              <a:rPr lang="en-IN" sz="4100" dirty="0">
                <a:latin typeface="Open san"/>
                <a:cs typeface="Times New Roman" panose="02020603050405020304" pitchFamily="18" charset="0"/>
              </a:rPr>
              <a:t>Pre-hospital Treatment</a:t>
            </a:r>
          </a:p>
          <a:p>
            <a:pPr marL="0" indent="0" algn="just">
              <a:lnSpc>
                <a:spcPct val="150000"/>
              </a:lnSpc>
              <a:buNone/>
            </a:pPr>
            <a:r>
              <a:rPr lang="en-IN" sz="3600" dirty="0">
                <a:latin typeface="Open san"/>
                <a:cs typeface="Times New Roman" panose="02020603050405020304" pitchFamily="18" charset="0"/>
              </a:rPr>
              <a:t>1)  Remove the patient from the contaminated area.</a:t>
            </a:r>
          </a:p>
          <a:p>
            <a:pPr marL="0" indent="0" algn="just">
              <a:lnSpc>
                <a:spcPct val="150000"/>
              </a:lnSpc>
              <a:buNone/>
            </a:pPr>
            <a:r>
              <a:rPr lang="en-IN" sz="3600" dirty="0">
                <a:latin typeface="Open san"/>
                <a:cs typeface="Times New Roman" panose="02020603050405020304" pitchFamily="18" charset="0"/>
              </a:rPr>
              <a:t>2)  Conduct initial assessment and apply basic life</a:t>
            </a:r>
          </a:p>
          <a:p>
            <a:pPr marL="0" indent="0" algn="just">
              <a:lnSpc>
                <a:spcPct val="150000"/>
              </a:lnSpc>
              <a:buNone/>
            </a:pPr>
            <a:r>
              <a:rPr lang="en-IN" sz="3600" dirty="0">
                <a:latin typeface="Open san"/>
                <a:cs typeface="Times New Roman" panose="02020603050405020304" pitchFamily="18" charset="0"/>
              </a:rPr>
              <a:t>     support as necessary.</a:t>
            </a:r>
          </a:p>
          <a:p>
            <a:pPr marL="0" indent="0" algn="just">
              <a:buNone/>
            </a:pPr>
            <a:endParaRPr lang="en-IN" sz="4300" dirty="0">
              <a:latin typeface="Times New Roman" panose="02020603050405020304" pitchFamily="18" charset="0"/>
              <a:cs typeface="Times New Roman" panose="02020603050405020304" pitchFamily="18" charset="0"/>
            </a:endParaRPr>
          </a:p>
          <a:p>
            <a:pPr marL="0" indent="0" algn="just">
              <a:buNone/>
            </a:pPr>
            <a:r>
              <a:rPr lang="en-IN" sz="4300" dirty="0">
                <a:latin typeface="Times New Roman" panose="02020603050405020304" pitchFamily="18" charset="0"/>
                <a:cs typeface="Times New Roman" panose="02020603050405020304" pitchFamily="18" charset="0"/>
              </a:rPr>
              <a:t>								    </a:t>
            </a:r>
            <a:r>
              <a:rPr lang="en-IN" sz="4000" dirty="0">
                <a:latin typeface="Times New Roman" panose="02020603050405020304" pitchFamily="18" charset="0"/>
                <a:cs typeface="Times New Roman" panose="02020603050405020304" pitchFamily="18" charset="0"/>
              </a:rPr>
              <a:t>…..</a:t>
            </a:r>
            <a:r>
              <a:rPr lang="en-IN" sz="4000" i="1" dirty="0">
                <a:latin typeface="Times New Roman" panose="02020603050405020304" pitchFamily="18" charset="0"/>
                <a:cs typeface="Times New Roman" panose="02020603050405020304" pitchFamily="18" charset="0"/>
              </a:rPr>
              <a:t>Cont’d</a:t>
            </a:r>
            <a:endParaRPr lang="en-IN"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30</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958546" cy="139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05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848164" y="2238157"/>
            <a:ext cx="6899032" cy="1699260"/>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TOXIC PRODUCT INHALATION</a:t>
            </a:r>
            <a:br>
              <a:rPr lang="en-IN" sz="6000" b="1" dirty="0">
                <a:latin typeface="Times New Roman" panose="02020603050405020304" pitchFamily="18" charset="0"/>
                <a:cs typeface="Times New Roman" panose="02020603050405020304" pitchFamily="18" charset="0"/>
              </a:rPr>
            </a:br>
            <a:endParaRPr lang="en-IN" sz="6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8475785" y="2058131"/>
            <a:ext cx="4937760" cy="4912997"/>
          </a:xfrm>
        </p:spPr>
        <p:txBody>
          <a:bodyPr>
            <a:normAutofit fontScale="77500" lnSpcReduction="20000"/>
          </a:bodyPr>
          <a:lstStyle/>
          <a:p>
            <a:pPr marL="0" indent="0" algn="just">
              <a:lnSpc>
                <a:spcPct val="150000"/>
              </a:lnSpc>
              <a:buNone/>
            </a:pPr>
            <a:r>
              <a:rPr lang="en-IN" sz="3000" dirty="0">
                <a:latin typeface="Open san"/>
                <a:cs typeface="Times New Roman" panose="02020603050405020304" pitchFamily="18" charset="0"/>
              </a:rPr>
              <a:t>Pre-hospital Treatment</a:t>
            </a:r>
          </a:p>
          <a:p>
            <a:pPr marL="0" indent="0" algn="just">
              <a:lnSpc>
                <a:spcPct val="150000"/>
              </a:lnSpc>
              <a:buNone/>
            </a:pPr>
            <a:r>
              <a:rPr lang="en-IN" sz="3000" dirty="0">
                <a:latin typeface="Open san"/>
                <a:cs typeface="Times New Roman" panose="02020603050405020304" pitchFamily="18" charset="0"/>
              </a:rPr>
              <a:t>3)  If the patient is breathing and does not have any       signs of neck or spinal trauma, place the patient in a comfortable seated position.</a:t>
            </a:r>
          </a:p>
          <a:p>
            <a:pPr marL="0" indent="0" algn="just">
              <a:lnSpc>
                <a:spcPct val="150000"/>
              </a:lnSpc>
              <a:buNone/>
            </a:pPr>
            <a:r>
              <a:rPr lang="en-IN" sz="3000" dirty="0">
                <a:latin typeface="Open san"/>
                <a:cs typeface="Times New Roman" panose="02020603050405020304" pitchFamily="18" charset="0"/>
              </a:rPr>
              <a:t>4)  Administer oxygen per local protocol.</a:t>
            </a:r>
          </a:p>
          <a:p>
            <a:pPr marL="0" indent="0" algn="just">
              <a:lnSpc>
                <a:spcPct val="150000"/>
              </a:lnSpc>
              <a:buNone/>
            </a:pPr>
            <a:r>
              <a:rPr lang="en-IN" sz="3000" dirty="0">
                <a:latin typeface="Open san"/>
                <a:cs typeface="Times New Roman" panose="02020603050405020304" pitchFamily="18" charset="0"/>
              </a:rPr>
              <a:t>5)  Treat for shock.</a:t>
            </a:r>
          </a:p>
          <a:p>
            <a:pPr marL="0" indent="0" algn="just">
              <a:buNone/>
            </a:pPr>
            <a:endParaRPr lang="en-IN" sz="700" dirty="0">
              <a:latin typeface="Open san"/>
              <a:cs typeface="Times New Roman" panose="02020603050405020304" pitchFamily="18" charset="0"/>
            </a:endParaRPr>
          </a:p>
          <a:p>
            <a:pPr marL="0" indent="0" algn="just">
              <a:buNone/>
            </a:pPr>
            <a:r>
              <a:rPr lang="en-IN" sz="700" dirty="0">
                <a:latin typeface="Open san"/>
                <a:cs typeface="Times New Roman" panose="02020603050405020304" pitchFamily="18" charset="0"/>
              </a:rPr>
              <a:t>								</a:t>
            </a: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31</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2057400" cy="142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9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92D-7385-D31F-8D8A-571F9DBE02C0}"/>
              </a:ext>
            </a:extLst>
          </p:cNvPr>
          <p:cNvSpPr>
            <a:spLocks noGrp="1"/>
          </p:cNvSpPr>
          <p:nvPr>
            <p:ph type="title"/>
          </p:nvPr>
        </p:nvSpPr>
        <p:spPr>
          <a:xfrm>
            <a:off x="1652953" y="2121878"/>
            <a:ext cx="4618893" cy="1699260"/>
          </a:xfrm>
          <a:solidFill>
            <a:schemeClr val="bg1"/>
          </a:solidFill>
        </p:spPr>
        <p:txBody>
          <a:bodyPr>
            <a:normAutofit/>
          </a:bodyPr>
          <a:lstStyle/>
          <a:p>
            <a:pPr algn="ctr"/>
            <a:r>
              <a:rPr lang="en-US" sz="4400" b="1" dirty="0">
                <a:solidFill>
                  <a:srgbClr val="FF0000"/>
                </a:solidFill>
                <a:latin typeface="Open san"/>
                <a:cs typeface="Times New Roman" panose="02020603050405020304" pitchFamily="18" charset="0"/>
              </a:rPr>
              <a:t>REVIEW</a:t>
            </a:r>
            <a:br>
              <a:rPr lang="en-US" sz="4400" dirty="0">
                <a:solidFill>
                  <a:srgbClr val="FF0000"/>
                </a:solidFill>
                <a:latin typeface="Open san"/>
                <a:cs typeface="Times New Roman" panose="02020603050405020304" pitchFamily="18" charset="0"/>
              </a:rPr>
            </a:br>
            <a:endParaRPr lang="en-IN" sz="4000" i="1" dirty="0">
              <a:solidFill>
                <a:srgbClr val="FF0000"/>
              </a:solidFill>
              <a:latin typeface="Open san"/>
              <a:cs typeface="Times New Roman" panose="02020603050405020304" pitchFamily="18" charset="0"/>
            </a:endParaRPr>
          </a:p>
        </p:txBody>
      </p:sp>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7066672" y="2273394"/>
            <a:ext cx="5910775" cy="4912997"/>
          </a:xfrm>
        </p:spPr>
        <p:txBody>
          <a:bodyPr>
            <a:normAutofit lnSpcReduction="10000"/>
          </a:bodyPr>
          <a:lstStyle/>
          <a:p>
            <a:pPr marL="0" indent="0">
              <a:buNone/>
            </a:pPr>
            <a:r>
              <a:rPr lang="en-IN" sz="2800" dirty="0">
                <a:latin typeface="Open san"/>
              </a:rPr>
              <a:t>After completing of this lesson now you are be able to:-</a:t>
            </a:r>
          </a:p>
          <a:p>
            <a:pPr marL="0" indent="0">
              <a:buNone/>
            </a:pPr>
            <a:endParaRPr lang="en-IN" sz="2800" dirty="0">
              <a:latin typeface="Open san"/>
            </a:endParaRPr>
          </a:p>
          <a:p>
            <a:pPr marL="617220" indent="-617220">
              <a:buAutoNum type="arabicPeriod"/>
            </a:pPr>
            <a:r>
              <a:rPr lang="en-IN" sz="2800" dirty="0">
                <a:latin typeface="Open san"/>
                <a:cs typeface="Times New Roman" panose="02020603050405020304" pitchFamily="18" charset="0"/>
              </a:rPr>
              <a:t>Define respiratory distress.</a:t>
            </a:r>
          </a:p>
          <a:p>
            <a:pPr marL="617220" indent="-617220">
              <a:buAutoNum type="arabicPeriod"/>
            </a:pPr>
            <a:r>
              <a:rPr lang="en-IN" sz="2800" dirty="0">
                <a:latin typeface="Open san"/>
                <a:cs typeface="Times New Roman" panose="02020603050405020304" pitchFamily="18" charset="0"/>
              </a:rPr>
              <a:t>List four causes of respiratory distress.</a:t>
            </a:r>
          </a:p>
          <a:p>
            <a:pPr marL="617220" indent="-617220">
              <a:buAutoNum type="arabicPeriod"/>
            </a:pPr>
            <a:r>
              <a:rPr lang="en-IN" sz="2800" dirty="0">
                <a:latin typeface="Open san"/>
                <a:cs typeface="Times New Roman" panose="02020603050405020304" pitchFamily="18" charset="0"/>
              </a:rPr>
              <a:t>List seven signs and symptoms of respiratory distress.</a:t>
            </a:r>
          </a:p>
          <a:p>
            <a:pPr marL="0" indent="0" algn="just">
              <a:buNone/>
            </a:pPr>
            <a:endParaRPr lang="en-IN" sz="2800" dirty="0">
              <a:latin typeface="Open san"/>
              <a:cs typeface="Times New Roman" panose="02020603050405020304" pitchFamily="18" charset="0"/>
            </a:endParaRPr>
          </a:p>
          <a:p>
            <a:pPr marL="0" indent="0" algn="just">
              <a:buNone/>
            </a:pPr>
            <a:r>
              <a:rPr lang="en-IN" sz="32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32</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909119"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64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6834554" y="1948370"/>
            <a:ext cx="6110068" cy="4912997"/>
          </a:xfrm>
        </p:spPr>
        <p:txBody>
          <a:bodyPr>
            <a:noAutofit/>
          </a:bodyPr>
          <a:lstStyle/>
          <a:p>
            <a:pPr marL="0" indent="0" algn="just">
              <a:buNone/>
            </a:pPr>
            <a:endParaRPr lang="en-IN" sz="3200" dirty="0">
              <a:latin typeface="Times New Roman" panose="02020603050405020304" pitchFamily="18" charset="0"/>
              <a:cs typeface="Times New Roman" panose="02020603050405020304" pitchFamily="18" charset="0"/>
            </a:endParaRPr>
          </a:p>
          <a:p>
            <a:pPr marL="0" indent="0" algn="just">
              <a:buNone/>
            </a:pPr>
            <a:r>
              <a:rPr lang="en-IN" sz="3200" dirty="0">
                <a:latin typeface="Times New Roman" panose="02020603050405020304" pitchFamily="18" charset="0"/>
                <a:cs typeface="Times New Roman" panose="02020603050405020304" pitchFamily="18" charset="0"/>
              </a:rPr>
              <a:t>4</a:t>
            </a:r>
            <a:r>
              <a:rPr lang="en-IN" sz="2800" dirty="0">
                <a:latin typeface="Open san"/>
                <a:cs typeface="Times New Roman" panose="02020603050405020304" pitchFamily="18" charset="0"/>
              </a:rPr>
              <a:t>...List five steps for pre-hospital treatment of respiratory distress.</a:t>
            </a:r>
          </a:p>
          <a:p>
            <a:pPr marL="0" indent="0" algn="just">
              <a:buNone/>
            </a:pPr>
            <a:r>
              <a:rPr lang="en-IN" sz="2800" dirty="0">
                <a:latin typeface="Open san"/>
                <a:cs typeface="Times New Roman" panose="02020603050405020304" pitchFamily="18" charset="0"/>
              </a:rPr>
              <a:t>5. List eight signs and symptoms of toxic product inhalation.</a:t>
            </a:r>
          </a:p>
          <a:p>
            <a:pPr marL="0" indent="0" algn="just">
              <a:buNone/>
            </a:pPr>
            <a:r>
              <a:rPr lang="en-IN" sz="2800" dirty="0">
                <a:latin typeface="Open san"/>
                <a:cs typeface="Times New Roman" panose="02020603050405020304" pitchFamily="18" charset="0"/>
              </a:rPr>
              <a:t>6. List five steps for pre-hospital treatment of toxic product inhalation….</a:t>
            </a:r>
          </a:p>
          <a:p>
            <a:pPr marL="0" indent="0" algn="just">
              <a:buNone/>
            </a:pPr>
            <a:endParaRPr lang="en-IN" sz="2800" dirty="0">
              <a:latin typeface="Open san"/>
              <a:cs typeface="Times New Roman" panose="02020603050405020304" pitchFamily="18" charset="0"/>
            </a:endParaRPr>
          </a:p>
          <a:p>
            <a:pPr marL="0" indent="0" algn="just">
              <a:buNone/>
            </a:pPr>
            <a:r>
              <a:rPr lang="en-IN" sz="2800" dirty="0">
                <a:latin typeface="Open san"/>
                <a:cs typeface="Times New Roman" panose="02020603050405020304" pitchFamily="18" charset="0"/>
              </a:rPr>
              <a:t>							</a:t>
            </a: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33</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785551" cy="13180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10CB492-DCDF-8A0F-938F-924242473535}"/>
              </a:ext>
            </a:extLst>
          </p:cNvPr>
          <p:cNvSpPr>
            <a:spLocks noGrp="1"/>
          </p:cNvSpPr>
          <p:nvPr>
            <p:ph type="title"/>
          </p:nvPr>
        </p:nvSpPr>
        <p:spPr>
          <a:xfrm>
            <a:off x="1424751" y="2414587"/>
            <a:ext cx="4436789" cy="1700212"/>
          </a:xfrm>
          <a:solidFill>
            <a:schemeClr val="bg1"/>
          </a:solidFill>
        </p:spPr>
        <p:txBody>
          <a:bodyPr/>
          <a:lstStyle/>
          <a:p>
            <a:pPr algn="ctr"/>
            <a:r>
              <a:rPr lang="en-US" sz="4000" b="1" dirty="0">
                <a:solidFill>
                  <a:srgbClr val="FF0000"/>
                </a:solidFill>
                <a:latin typeface="Open san"/>
                <a:cs typeface="Times New Roman" panose="02020603050405020304" pitchFamily="18" charset="0"/>
              </a:rPr>
              <a:t>REVIEW</a:t>
            </a:r>
            <a:br>
              <a:rPr lang="en-US" sz="5800" dirty="0">
                <a:solidFill>
                  <a:schemeClr val="accent1"/>
                </a:solidFill>
                <a:latin typeface="Times New Roman" panose="02020603050405020304" pitchFamily="18" charset="0"/>
                <a:cs typeface="Times New Roman" panose="02020603050405020304" pitchFamily="18" charset="0"/>
              </a:rPr>
            </a:br>
            <a:endParaRPr lang="en-IN"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362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E72D7-6685-723B-88AB-2580C3FAEFAD}"/>
              </a:ext>
            </a:extLst>
          </p:cNvPr>
          <p:cNvSpPr>
            <a:spLocks noGrp="1"/>
          </p:cNvSpPr>
          <p:nvPr>
            <p:ph idx="1"/>
          </p:nvPr>
        </p:nvSpPr>
        <p:spPr>
          <a:xfrm>
            <a:off x="1287194" y="1788500"/>
            <a:ext cx="12618720" cy="4912997"/>
          </a:xfrm>
        </p:spPr>
        <p:txBody>
          <a:bodyPr>
            <a:normAutofit/>
          </a:bodyPr>
          <a:lstStyle/>
          <a:p>
            <a:pPr marL="0" indent="0" algn="just">
              <a:buNone/>
            </a:pPr>
            <a:endParaRPr lang="en-IN" sz="4300" dirty="0">
              <a:latin typeface="Times New Roman" panose="02020603050405020304" pitchFamily="18" charset="0"/>
              <a:cs typeface="Times New Roman" panose="02020603050405020304" pitchFamily="18" charset="0"/>
            </a:endParaRPr>
          </a:p>
          <a:p>
            <a:pPr marL="0" indent="0" algn="just">
              <a:buNone/>
            </a:pPr>
            <a:r>
              <a:rPr lang="en-IN" sz="4300" dirty="0">
                <a:latin typeface="Times New Roman" panose="02020603050405020304" pitchFamily="18" charset="0"/>
                <a:cs typeface="Times New Roman" panose="02020603050405020304" pitchFamily="18" charset="0"/>
              </a:rPr>
              <a:t>			</a:t>
            </a:r>
            <a:r>
              <a:rPr lang="en-IN" sz="11500" dirty="0">
                <a:solidFill>
                  <a:srgbClr val="FF0000"/>
                </a:solidFill>
                <a:latin typeface="Times New Roman" panose="02020603050405020304" pitchFamily="18" charset="0"/>
                <a:cs typeface="Times New Roman" panose="02020603050405020304" pitchFamily="18" charset="0"/>
              </a:rPr>
              <a:t>ANY?</a:t>
            </a:r>
            <a:r>
              <a:rPr lang="en-IN" sz="4300"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CE49AF6-10A4-0D4A-5DD2-C6F65430297F}"/>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C4DC610D-F3E7-DCBE-F768-AB7C15573022}"/>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E40A8E6-7057-0BED-FF22-3647736FB0E2}"/>
              </a:ext>
            </a:extLst>
          </p:cNvPr>
          <p:cNvSpPr>
            <a:spLocks noGrp="1"/>
          </p:cNvSpPr>
          <p:nvPr>
            <p:ph type="sldNum" sz="quarter" idx="12"/>
          </p:nvPr>
        </p:nvSpPr>
        <p:spPr/>
        <p:txBody>
          <a:bodyPr/>
          <a:lstStyle/>
          <a:p>
            <a:fld id="{D28BC034-DDF7-4FD1-8C55-3F7C15D9260E}" type="slidenum">
              <a:rPr lang="en-IN" smtClean="0"/>
              <a:t>34</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1872049" cy="12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62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CAAB-E572-85B8-EBDD-7F42DB100C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F4C577-DB55-D145-7C43-57C9D64E2FFE}"/>
              </a:ext>
            </a:extLst>
          </p:cNvPr>
          <p:cNvSpPr>
            <a:spLocks noGrp="1"/>
          </p:cNvSpPr>
          <p:nvPr>
            <p:ph idx="1"/>
          </p:nvPr>
        </p:nvSpPr>
        <p:spPr>
          <a:xfrm>
            <a:off x="6365630" y="1788500"/>
            <a:ext cx="7540283" cy="5264074"/>
          </a:xfrm>
        </p:spPr>
        <p:txBody>
          <a:bodyPr>
            <a:normAutofit/>
          </a:bodyPr>
          <a:lstStyle/>
          <a:p>
            <a:pPr marL="0" indent="0" algn="just">
              <a:buNone/>
            </a:pPr>
            <a:endParaRPr lang="en-IN" sz="4300" dirty="0">
              <a:latin typeface="Times New Roman" panose="02020603050405020304" pitchFamily="18" charset="0"/>
              <a:cs typeface="Times New Roman" panose="02020603050405020304" pitchFamily="18" charset="0"/>
            </a:endParaRPr>
          </a:p>
          <a:p>
            <a:pPr marL="0" indent="0" algn="just">
              <a:buNone/>
            </a:pPr>
            <a:r>
              <a:rPr lang="en-IN" sz="2800" dirty="0">
                <a:latin typeface="Open san"/>
                <a:cs typeface="Times New Roman" panose="02020603050405020304" pitchFamily="18" charset="0"/>
              </a:rPr>
              <a:t>Q1)	 What affects one’s ability to exchange oxygen and carbon dioxide. Respiratory medical emergencies have common signs and symptoms inherent to all types of breathing difficulties. </a:t>
            </a:r>
          </a:p>
          <a:p>
            <a:pPr marL="0" indent="0" algn="just">
              <a:buNone/>
            </a:pPr>
            <a:r>
              <a:rPr lang="en-IN" sz="2800" dirty="0">
                <a:latin typeface="Open san"/>
                <a:cs typeface="Times New Roman" panose="02020603050405020304" pitchFamily="18" charset="0"/>
              </a:rPr>
              <a:t>Ans.__________		</a:t>
            </a:r>
            <a:r>
              <a:rPr lang="en-IN" sz="4300"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26E3E4F-FF55-A52A-7045-9B4FBD7D1E7A}"/>
              </a:ext>
            </a:extLst>
          </p:cNvPr>
          <p:cNvSpPr>
            <a:spLocks noGrp="1"/>
          </p:cNvSpPr>
          <p:nvPr>
            <p:ph type="dt" sz="half" idx="10"/>
          </p:nvPr>
        </p:nvSpPr>
        <p:spPr/>
        <p:txBody>
          <a:bodyPr/>
          <a:lstStyle/>
          <a:p>
            <a:fld id="{AFDA9E33-53C9-40B4-B042-0363B69BA6E3}" type="datetime1">
              <a:rPr lang="en-IN" smtClean="0"/>
              <a:t>31-12-2025</a:t>
            </a:fld>
            <a:endParaRPr lang="en-IN"/>
          </a:p>
        </p:txBody>
      </p:sp>
      <p:sp>
        <p:nvSpPr>
          <p:cNvPr id="7" name="Footer Placeholder 6">
            <a:extLst>
              <a:ext uri="{FF2B5EF4-FFF2-40B4-BE49-F238E27FC236}">
                <a16:creationId xmlns:a16="http://schemas.microsoft.com/office/drawing/2014/main" id="{06AC0731-B5BE-D11E-5B9E-FBC24AAAD82B}"/>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C4EEE5F6-4B44-A642-EC73-A59B641143F3}"/>
              </a:ext>
            </a:extLst>
          </p:cNvPr>
          <p:cNvSpPr>
            <a:spLocks noGrp="1"/>
          </p:cNvSpPr>
          <p:nvPr>
            <p:ph type="sldNum" sz="quarter" idx="12"/>
          </p:nvPr>
        </p:nvSpPr>
        <p:spPr/>
        <p:txBody>
          <a:bodyPr/>
          <a:lstStyle/>
          <a:p>
            <a:fld id="{D28BC034-DDF7-4FD1-8C55-3F7C15D9260E}" type="slidenum">
              <a:rPr lang="en-IN" smtClean="0"/>
              <a:t>35</a:t>
            </a:fld>
            <a:endParaRPr lang="en-IN"/>
          </a:p>
        </p:txBody>
      </p:sp>
      <p:pic>
        <p:nvPicPr>
          <p:cNvPr id="9" name="Picture 8">
            <a:extLst>
              <a:ext uri="{FF2B5EF4-FFF2-40B4-BE49-F238E27FC236}">
                <a16:creationId xmlns:a16="http://schemas.microsoft.com/office/drawing/2014/main" id="{54E2E1C2-2B8E-7501-373D-F5731BB655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1872049" cy="1231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4925F4-33B3-E09D-3E93-8A612ACCFC0C}"/>
              </a:ext>
            </a:extLst>
          </p:cNvPr>
          <p:cNvSpPr txBox="1"/>
          <p:nvPr/>
        </p:nvSpPr>
        <p:spPr>
          <a:xfrm>
            <a:off x="2100648" y="3153508"/>
            <a:ext cx="3439531" cy="707886"/>
          </a:xfrm>
          <a:prstGeom prst="rect">
            <a:avLst/>
          </a:prstGeom>
          <a:noFill/>
        </p:spPr>
        <p:txBody>
          <a:bodyPr wrap="none" rtlCol="0">
            <a:spAutoFit/>
          </a:bodyPr>
          <a:lstStyle/>
          <a:p>
            <a:r>
              <a:rPr lang="en-US" sz="4000" b="1" dirty="0">
                <a:solidFill>
                  <a:srgbClr val="FF0000"/>
                </a:solidFill>
                <a:latin typeface="Open san"/>
              </a:rPr>
              <a:t>EVALUATION</a:t>
            </a:r>
            <a:endParaRPr lang="en-IN" sz="4000" b="1" dirty="0">
              <a:solidFill>
                <a:srgbClr val="FF0000"/>
              </a:solidFill>
              <a:latin typeface="Open san"/>
            </a:endParaRPr>
          </a:p>
        </p:txBody>
      </p:sp>
    </p:spTree>
    <p:extLst>
      <p:ext uri="{BB962C8B-B14F-4D97-AF65-F5344CB8AC3E}">
        <p14:creationId xmlns:p14="http://schemas.microsoft.com/office/powerpoint/2010/main" val="4018290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91440" y="0"/>
            <a:ext cx="14447520" cy="8138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68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7132320" y="3931920"/>
            <a:ext cx="365760" cy="365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IN" sz="168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36</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5060838" y="174806"/>
            <a:ext cx="8166368" cy="7514235"/>
          </a:xfrm>
          <a:prstGeom prst="roundRect">
            <a:avLst>
              <a:gd name="adj" fmla="val 1583"/>
            </a:avLst>
          </a:prstGeom>
          <a:solidFill>
            <a:srgbClr val="EAEAEA"/>
          </a:solidFill>
          <a:ln w="12700">
            <a:miter lim="400000"/>
          </a:ln>
        </p:spPr>
        <p:txBody>
          <a:bodyPr lIns="46971" tIns="46971" rIns="46971" bIns="46971"/>
          <a:lstStyle/>
          <a:p>
            <a:endParaRPr sz="352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407483" y="3876258"/>
            <a:ext cx="4469483" cy="83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6971" tIns="46971" rIns="46971" bIns="46971">
            <a:spAutoFit/>
          </a:bodyPr>
          <a:lstStyle/>
          <a:p>
            <a:pPr algn="ctr"/>
            <a:r>
              <a:rPr lang="en-US" sz="4800" b="1" dirty="0">
                <a:latin typeface="Open sans"/>
              </a:rPr>
              <a:t>THANK YOU </a:t>
            </a:r>
            <a:r>
              <a:rPr lang="en-US" sz="48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0" y="619454"/>
            <a:ext cx="5852160" cy="6641738"/>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2"/>
            <a:ext cx="2928419" cy="1755622"/>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2981141" y="7945"/>
            <a:ext cx="1664499" cy="147333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7E05-0C1C-6363-4896-A8074A2DC32D}"/>
              </a:ext>
            </a:extLst>
          </p:cNvPr>
          <p:cNvSpPr>
            <a:spLocks noGrp="1"/>
          </p:cNvSpPr>
          <p:nvPr>
            <p:ph type="title"/>
          </p:nvPr>
        </p:nvSpPr>
        <p:spPr>
          <a:xfrm>
            <a:off x="363288" y="3000237"/>
            <a:ext cx="5444387" cy="999582"/>
          </a:xfrm>
          <a:solidFill>
            <a:schemeClr val="bg1"/>
          </a:solidFill>
        </p:spPr>
        <p:txBody>
          <a:bodyPr>
            <a:normAutofit/>
          </a:bodyPr>
          <a:lstStyle/>
          <a:p>
            <a:pPr algn="ctr"/>
            <a:r>
              <a:rPr lang="en-IN" sz="4400" b="1" dirty="0">
                <a:solidFill>
                  <a:srgbClr val="FF0000"/>
                </a:solidFill>
                <a:latin typeface="Open san"/>
                <a:cs typeface="Times New Roman" panose="02020603050405020304" pitchFamily="18" charset="0"/>
              </a:rPr>
              <a:t>Respiratory Distress</a:t>
            </a:r>
          </a:p>
        </p:txBody>
      </p:sp>
      <p:sp>
        <p:nvSpPr>
          <p:cNvPr id="3" name="Content Placeholder 2">
            <a:extLst>
              <a:ext uri="{FF2B5EF4-FFF2-40B4-BE49-F238E27FC236}">
                <a16:creationId xmlns:a16="http://schemas.microsoft.com/office/drawing/2014/main" id="{5FDA94A5-B297-A425-C796-013A3C3EDC64}"/>
              </a:ext>
            </a:extLst>
          </p:cNvPr>
          <p:cNvSpPr>
            <a:spLocks noGrp="1"/>
          </p:cNvSpPr>
          <p:nvPr>
            <p:ph idx="1"/>
          </p:nvPr>
        </p:nvSpPr>
        <p:spPr>
          <a:xfrm>
            <a:off x="6022570" y="3214387"/>
            <a:ext cx="9571544" cy="3983356"/>
          </a:xfrm>
        </p:spPr>
        <p:txBody>
          <a:bodyPr>
            <a:normAutofit/>
          </a:bodyPr>
          <a:lstStyle/>
          <a:p>
            <a:r>
              <a:rPr lang="en-IN" sz="2800" dirty="0">
                <a:latin typeface="Open san"/>
              </a:rPr>
              <a:t>Shortness of breath or a feeling of air hunger with laboured breathing</a:t>
            </a:r>
          </a:p>
        </p:txBody>
      </p:sp>
      <p:sp>
        <p:nvSpPr>
          <p:cNvPr id="6" name="Date Placeholder 5">
            <a:extLst>
              <a:ext uri="{FF2B5EF4-FFF2-40B4-BE49-F238E27FC236}">
                <a16:creationId xmlns:a16="http://schemas.microsoft.com/office/drawing/2014/main" id="{6B97B662-02CC-42B8-97CD-0CF481F077B9}"/>
              </a:ext>
            </a:extLst>
          </p:cNvPr>
          <p:cNvSpPr>
            <a:spLocks noGrp="1"/>
          </p:cNvSpPr>
          <p:nvPr>
            <p:ph type="dt" sz="half" idx="10"/>
          </p:nvPr>
        </p:nvSpPr>
        <p:spPr/>
        <p:txBody>
          <a:bodyPr/>
          <a:lstStyle/>
          <a:p>
            <a:fld id="{4F124C1F-1C64-4064-A8B1-D387EDA802E4}" type="datetime1">
              <a:rPr lang="en-IN" smtClean="0"/>
              <a:t>31-12-2025</a:t>
            </a:fld>
            <a:endParaRPr lang="en-IN"/>
          </a:p>
        </p:txBody>
      </p:sp>
      <p:sp>
        <p:nvSpPr>
          <p:cNvPr id="7" name="Footer Placeholder 6">
            <a:extLst>
              <a:ext uri="{FF2B5EF4-FFF2-40B4-BE49-F238E27FC236}">
                <a16:creationId xmlns:a16="http://schemas.microsoft.com/office/drawing/2014/main" id="{D2184F5A-890D-C955-528E-C966ADE53BFA}"/>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82EF885-5C45-3AB1-7A41-D0F55674E771}"/>
              </a:ext>
            </a:extLst>
          </p:cNvPr>
          <p:cNvSpPr>
            <a:spLocks noGrp="1"/>
          </p:cNvSpPr>
          <p:nvPr>
            <p:ph type="sldNum" sz="quarter" idx="12"/>
          </p:nvPr>
        </p:nvSpPr>
        <p:spPr/>
        <p:txBody>
          <a:bodyPr/>
          <a:lstStyle/>
          <a:p>
            <a:fld id="{D28BC034-DDF7-4FD1-8C55-3F7C15D9260E}" type="slidenum">
              <a:rPr lang="en-IN" smtClean="0"/>
              <a:t>4</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67434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2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B36F2-57F9-9FF5-F155-C6FC27D231AD}"/>
              </a:ext>
            </a:extLst>
          </p:cNvPr>
          <p:cNvSpPr>
            <a:spLocks noGrp="1"/>
          </p:cNvSpPr>
          <p:nvPr>
            <p:ph idx="1"/>
          </p:nvPr>
        </p:nvSpPr>
        <p:spPr>
          <a:xfrm>
            <a:off x="5889170" y="2044063"/>
            <a:ext cx="7735389" cy="5009881"/>
          </a:xfrm>
        </p:spPr>
        <p:txBody>
          <a:bodyPr/>
          <a:lstStyle/>
          <a:p>
            <a:pPr algn="just">
              <a:buNone/>
            </a:pPr>
            <a:r>
              <a:rPr lang="en-IN" b="1" dirty="0"/>
              <a:t>.</a:t>
            </a:r>
            <a:r>
              <a:rPr lang="en-IN" dirty="0"/>
              <a:t> </a:t>
            </a:r>
            <a:r>
              <a:rPr lang="en-IN" sz="2800" dirty="0">
                <a:latin typeface="Open san"/>
                <a:cs typeface="Times New Roman" panose="02020603050405020304" pitchFamily="18" charset="0"/>
              </a:rPr>
              <a:t>Respiratory distress affects one’s ability to exchange oxygen and carbon dioxide. Respiratory medical emergencies have common signs and symptoms inherent to all types of breathing difficulties. Respiratory distress is characterised by quick, laboured breathing, shortness of breath and the sensation of unavailable air. It can produce a blue coloration of the skin and mucous membranes.</a:t>
            </a:r>
          </a:p>
        </p:txBody>
      </p:sp>
      <p:sp>
        <p:nvSpPr>
          <p:cNvPr id="6" name="Date Placeholder 5">
            <a:extLst>
              <a:ext uri="{FF2B5EF4-FFF2-40B4-BE49-F238E27FC236}">
                <a16:creationId xmlns:a16="http://schemas.microsoft.com/office/drawing/2014/main" id="{EB429603-48E4-CD53-6812-BA7C01FCD101}"/>
              </a:ext>
            </a:extLst>
          </p:cNvPr>
          <p:cNvSpPr>
            <a:spLocks noGrp="1"/>
          </p:cNvSpPr>
          <p:nvPr>
            <p:ph type="dt" sz="half" idx="10"/>
          </p:nvPr>
        </p:nvSpPr>
        <p:spPr/>
        <p:txBody>
          <a:bodyPr/>
          <a:lstStyle/>
          <a:p>
            <a:fld id="{3135C6A0-E5EC-48F1-8D7B-D6735631AD2F}" type="datetime1">
              <a:rPr lang="en-IN" smtClean="0"/>
              <a:t>31-12-2025</a:t>
            </a:fld>
            <a:endParaRPr lang="en-IN"/>
          </a:p>
        </p:txBody>
      </p:sp>
      <p:sp>
        <p:nvSpPr>
          <p:cNvPr id="7" name="Footer Placeholder 6">
            <a:extLst>
              <a:ext uri="{FF2B5EF4-FFF2-40B4-BE49-F238E27FC236}">
                <a16:creationId xmlns:a16="http://schemas.microsoft.com/office/drawing/2014/main" id="{62D44B59-FF09-9512-A2CC-B3F00A7863FE}"/>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9C005DC-C814-5170-84B9-2B9B32B041ED}"/>
              </a:ext>
            </a:extLst>
          </p:cNvPr>
          <p:cNvSpPr>
            <a:spLocks noGrp="1"/>
          </p:cNvSpPr>
          <p:nvPr>
            <p:ph type="sldNum" sz="quarter" idx="12"/>
          </p:nvPr>
        </p:nvSpPr>
        <p:spPr/>
        <p:txBody>
          <a:bodyPr/>
          <a:lstStyle/>
          <a:p>
            <a:fld id="{D28BC034-DDF7-4FD1-8C55-3F7C15D9260E}" type="slidenum">
              <a:rPr lang="en-IN" smtClean="0"/>
              <a:t>5</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211826" cy="86559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8BE7E05-0C1C-6363-4896-A8074A2DC32D}"/>
              </a:ext>
            </a:extLst>
          </p:cNvPr>
          <p:cNvSpPr>
            <a:spLocks noGrp="1"/>
          </p:cNvSpPr>
          <p:nvPr>
            <p:ph type="title"/>
          </p:nvPr>
        </p:nvSpPr>
        <p:spPr>
          <a:xfrm>
            <a:off x="363288" y="3000237"/>
            <a:ext cx="5444387" cy="999582"/>
          </a:xfrm>
          <a:solidFill>
            <a:schemeClr val="bg1"/>
          </a:solidFill>
        </p:spPr>
        <p:txBody>
          <a:bodyPr>
            <a:normAutofit/>
          </a:bodyPr>
          <a:lstStyle/>
          <a:p>
            <a:pPr algn="ctr"/>
            <a:r>
              <a:rPr lang="en-IN" sz="4400" b="1" dirty="0">
                <a:solidFill>
                  <a:srgbClr val="FF0000"/>
                </a:solidFill>
                <a:latin typeface="Open san"/>
                <a:cs typeface="Times New Roman" panose="02020603050405020304" pitchFamily="18" charset="0"/>
              </a:rPr>
              <a:t>Respiratory Distress</a:t>
            </a:r>
          </a:p>
        </p:txBody>
      </p:sp>
    </p:spTree>
    <p:extLst>
      <p:ext uri="{BB962C8B-B14F-4D97-AF65-F5344CB8AC3E}">
        <p14:creationId xmlns:p14="http://schemas.microsoft.com/office/powerpoint/2010/main" val="399626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1A27-D111-0F76-858E-6E295F7CC413}"/>
              </a:ext>
            </a:extLst>
          </p:cNvPr>
          <p:cNvSpPr>
            <a:spLocks noGrp="1"/>
          </p:cNvSpPr>
          <p:nvPr>
            <p:ph type="title"/>
          </p:nvPr>
        </p:nvSpPr>
        <p:spPr>
          <a:xfrm>
            <a:off x="228599" y="2637065"/>
            <a:ext cx="6706985" cy="1590676"/>
          </a:xfrm>
          <a:solidFill>
            <a:schemeClr val="bg1"/>
          </a:solidFill>
        </p:spPr>
        <p:txBody>
          <a:bodyPr>
            <a:normAutofit fontScale="90000"/>
          </a:bodyPr>
          <a:lstStyle/>
          <a:p>
            <a:pPr algn="ctr"/>
            <a:r>
              <a:rPr lang="en-IN" sz="4800" b="1" dirty="0">
                <a:latin typeface="Times New Roman" panose="02020603050405020304" pitchFamily="18" charset="0"/>
                <a:cs typeface="Times New Roman" panose="02020603050405020304" pitchFamily="18" charset="0"/>
              </a:rPr>
              <a:t> </a:t>
            </a:r>
            <a:r>
              <a:rPr lang="en-IN" sz="4800" b="1" dirty="0">
                <a:solidFill>
                  <a:srgbClr val="FF0000"/>
                </a:solidFill>
                <a:latin typeface="Times New Roman" panose="02020603050405020304" pitchFamily="18" charset="0"/>
                <a:cs typeface="Times New Roman" panose="02020603050405020304" pitchFamily="18" charset="0"/>
              </a:rPr>
              <a:t>SIGNS AND SYMPTOMS OF RESPIRATORY DISTRESS</a:t>
            </a:r>
          </a:p>
        </p:txBody>
      </p:sp>
      <p:sp>
        <p:nvSpPr>
          <p:cNvPr id="3" name="Content Placeholder 2">
            <a:extLst>
              <a:ext uri="{FF2B5EF4-FFF2-40B4-BE49-F238E27FC236}">
                <a16:creationId xmlns:a16="http://schemas.microsoft.com/office/drawing/2014/main" id="{53D15E92-386E-4243-3B9A-0E0045B570F7}"/>
              </a:ext>
            </a:extLst>
          </p:cNvPr>
          <p:cNvSpPr>
            <a:spLocks noGrp="1"/>
          </p:cNvSpPr>
          <p:nvPr>
            <p:ph idx="1"/>
          </p:nvPr>
        </p:nvSpPr>
        <p:spPr>
          <a:xfrm>
            <a:off x="7097486" y="2190750"/>
            <a:ext cx="6527074" cy="4784816"/>
          </a:xfrm>
        </p:spPr>
        <p:txBody>
          <a:bodyPr>
            <a:noAutofit/>
          </a:bodyPr>
          <a:lstStyle/>
          <a:p>
            <a:pPr marL="0" algn="just">
              <a:lnSpc>
                <a:spcPct val="100000"/>
              </a:lnSpc>
              <a:spcBef>
                <a:spcPts val="0"/>
              </a:spcBef>
            </a:pPr>
            <a:r>
              <a:rPr lang="en-US" sz="3200" kern="0" dirty="0">
                <a:solidFill>
                  <a:srgbClr val="000000"/>
                </a:solidFill>
                <a:latin typeface="Times New Roman" panose="02020603050405020304" pitchFamily="18" charset="0"/>
                <a:ea typeface="Times New Roman"/>
                <a:cs typeface="Times New Roman" panose="02020603050405020304" pitchFamily="18" charset="0"/>
              </a:rPr>
              <a:t> </a:t>
            </a:r>
            <a:r>
              <a:rPr lang="en-US" sz="2800" kern="0" dirty="0">
                <a:solidFill>
                  <a:srgbClr val="000000"/>
                </a:solidFill>
                <a:latin typeface="Open san"/>
                <a:ea typeface="Times New Roman"/>
                <a:cs typeface="Times New Roman" panose="02020603050405020304" pitchFamily="18" charset="0"/>
              </a:rPr>
              <a:t>Inability to speak in full sentences without pausing</a:t>
            </a:r>
          </a:p>
          <a:p>
            <a:pPr marL="0" indent="0" algn="just">
              <a:lnSpc>
                <a:spcPct val="100000"/>
              </a:lnSpc>
              <a:spcBef>
                <a:spcPts val="0"/>
              </a:spcBef>
              <a:buNone/>
            </a:pPr>
            <a:r>
              <a:rPr lang="en-US" sz="2800" kern="0" dirty="0">
                <a:solidFill>
                  <a:srgbClr val="000000"/>
                </a:solidFill>
                <a:latin typeface="Open san"/>
                <a:ea typeface="Times New Roman"/>
                <a:cs typeface="Times New Roman" panose="02020603050405020304" pitchFamily="18" charset="0"/>
              </a:rPr>
              <a:t>   to breathe.</a:t>
            </a:r>
            <a:endParaRPr lang="en-US" sz="2800" kern="100" dirty="0">
              <a:latin typeface="Open san"/>
              <a:ea typeface="MS Gothic"/>
              <a:cs typeface="Times New Roman" panose="02020603050405020304" pitchFamily="18" charset="0"/>
            </a:endParaRPr>
          </a:p>
          <a:p>
            <a:pPr marL="0" algn="just">
              <a:lnSpc>
                <a:spcPct val="100000"/>
              </a:lnSpc>
              <a:spcBef>
                <a:spcPts val="0"/>
              </a:spcBef>
            </a:pPr>
            <a:r>
              <a:rPr lang="en-US" sz="2800" kern="0" dirty="0">
                <a:solidFill>
                  <a:srgbClr val="000000"/>
                </a:solidFill>
                <a:latin typeface="Open san"/>
                <a:ea typeface="Times New Roman"/>
                <a:cs typeface="Times New Roman" panose="02020603050405020304" pitchFamily="18" charset="0"/>
              </a:rPr>
              <a:t> Noisy breathing.</a:t>
            </a:r>
            <a:endParaRPr lang="en-US" sz="2800" kern="100" dirty="0">
              <a:latin typeface="Open san"/>
              <a:ea typeface="MS Gothic"/>
              <a:cs typeface="Times New Roman" panose="02020603050405020304" pitchFamily="18" charset="0"/>
            </a:endParaRPr>
          </a:p>
          <a:p>
            <a:pPr marL="0" algn="just">
              <a:lnSpc>
                <a:spcPct val="100000"/>
              </a:lnSpc>
              <a:spcBef>
                <a:spcPts val="0"/>
              </a:spcBef>
            </a:pPr>
            <a:r>
              <a:rPr lang="en-US" sz="2800" kern="0" dirty="0">
                <a:solidFill>
                  <a:srgbClr val="000000"/>
                </a:solidFill>
                <a:latin typeface="Open san"/>
                <a:ea typeface="Times New Roman"/>
                <a:cs typeface="Times New Roman" panose="02020603050405020304" pitchFamily="18" charset="0"/>
              </a:rPr>
              <a:t> Use of accessory muscles to breathe.</a:t>
            </a:r>
            <a:endParaRPr lang="en-US" sz="2800" kern="100" dirty="0">
              <a:latin typeface="Open san"/>
              <a:ea typeface="MS Gothic"/>
              <a:cs typeface="Times New Roman" panose="02020603050405020304" pitchFamily="18" charset="0"/>
            </a:endParaRPr>
          </a:p>
          <a:p>
            <a:pPr marL="0" indent="0" algn="just">
              <a:lnSpc>
                <a:spcPct val="100000"/>
              </a:lnSpc>
              <a:spcBef>
                <a:spcPts val="0"/>
              </a:spcBef>
              <a:buNone/>
            </a:pPr>
            <a:r>
              <a:rPr lang="en-IN" sz="2800" dirty="0">
                <a:latin typeface="Open san"/>
              </a:rPr>
              <a:t>									</a:t>
            </a:r>
            <a:r>
              <a:rPr lang="en-IN" sz="2800" dirty="0">
                <a:latin typeface="Open san"/>
                <a:cs typeface="Times New Roman" panose="02020603050405020304" pitchFamily="18" charset="0"/>
              </a:rPr>
              <a:t> …..</a:t>
            </a:r>
            <a:r>
              <a:rPr lang="en-IN" sz="2800" i="1" dirty="0">
                <a:latin typeface="Open san"/>
                <a:cs typeface="Times New Roman" panose="02020603050405020304" pitchFamily="18" charset="0"/>
              </a:rPr>
              <a:t>Cont’d</a:t>
            </a:r>
            <a:endParaRPr lang="en-IN" sz="2800" dirty="0">
              <a:latin typeface="Open san"/>
            </a:endParaRPr>
          </a:p>
        </p:txBody>
      </p:sp>
      <p:sp>
        <p:nvSpPr>
          <p:cNvPr id="6" name="Date Placeholder 5">
            <a:extLst>
              <a:ext uri="{FF2B5EF4-FFF2-40B4-BE49-F238E27FC236}">
                <a16:creationId xmlns:a16="http://schemas.microsoft.com/office/drawing/2014/main" id="{74C050FA-4514-A6FE-D6FF-42D519258569}"/>
              </a:ext>
            </a:extLst>
          </p:cNvPr>
          <p:cNvSpPr>
            <a:spLocks noGrp="1"/>
          </p:cNvSpPr>
          <p:nvPr>
            <p:ph type="dt" sz="half" idx="10"/>
          </p:nvPr>
        </p:nvSpPr>
        <p:spPr/>
        <p:txBody>
          <a:bodyPr/>
          <a:lstStyle/>
          <a:p>
            <a:fld id="{B516F9EA-8700-450E-AE05-00018232317B}" type="datetime1">
              <a:rPr lang="en-IN" smtClean="0"/>
              <a:t>31-12-2025</a:t>
            </a:fld>
            <a:endParaRPr lang="en-IN"/>
          </a:p>
        </p:txBody>
      </p:sp>
      <p:sp>
        <p:nvSpPr>
          <p:cNvPr id="7" name="Footer Placeholder 6">
            <a:extLst>
              <a:ext uri="{FF2B5EF4-FFF2-40B4-BE49-F238E27FC236}">
                <a16:creationId xmlns:a16="http://schemas.microsoft.com/office/drawing/2014/main" id="{9292FC10-EE8C-B34D-C18E-5AF62DAD7978}"/>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DB9B6EFD-1B42-50D7-D6AC-8841CFFC747A}"/>
              </a:ext>
            </a:extLst>
          </p:cNvPr>
          <p:cNvSpPr>
            <a:spLocks noGrp="1"/>
          </p:cNvSpPr>
          <p:nvPr>
            <p:ph type="sldNum" sz="quarter" idx="12"/>
          </p:nvPr>
        </p:nvSpPr>
        <p:spPr/>
        <p:txBody>
          <a:bodyPr/>
          <a:lstStyle/>
          <a:p>
            <a:fld id="{D28BC034-DDF7-4FD1-8C55-3F7C15D9260E}" type="slidenum">
              <a:rPr lang="en-IN" smtClean="0"/>
              <a:t>6</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400"/>
            <a:ext cx="1773195" cy="138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8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1A27-D111-0F76-858E-6E295F7CC413}"/>
              </a:ext>
            </a:extLst>
          </p:cNvPr>
          <p:cNvSpPr>
            <a:spLocks noGrp="1"/>
          </p:cNvSpPr>
          <p:nvPr>
            <p:ph type="title"/>
          </p:nvPr>
        </p:nvSpPr>
        <p:spPr>
          <a:xfrm>
            <a:off x="444137" y="2928895"/>
            <a:ext cx="6871063" cy="1590676"/>
          </a:xfrm>
          <a:solidFill>
            <a:schemeClr val="bg1"/>
          </a:solidFill>
        </p:spPr>
        <p:txBody>
          <a:bodyPr>
            <a:normAutofit/>
          </a:bodyPr>
          <a:lstStyle/>
          <a:p>
            <a:pPr algn="ctr"/>
            <a:r>
              <a:rPr lang="en-IN" sz="4000" b="1" dirty="0">
                <a:solidFill>
                  <a:srgbClr val="FF0000"/>
                </a:solidFill>
                <a:latin typeface="Open san"/>
                <a:cs typeface="Times New Roman" panose="02020603050405020304" pitchFamily="18" charset="0"/>
              </a:rPr>
              <a:t>SIGNS AND SYMPTOMS OF </a:t>
            </a:r>
            <a:br>
              <a:rPr lang="en-IN" sz="4000" b="1" dirty="0">
                <a:solidFill>
                  <a:srgbClr val="FF0000"/>
                </a:solidFill>
                <a:latin typeface="Open san"/>
                <a:cs typeface="Times New Roman" panose="02020603050405020304" pitchFamily="18" charset="0"/>
              </a:rPr>
            </a:br>
            <a:r>
              <a:rPr lang="en-IN" sz="4000" b="1" dirty="0">
                <a:solidFill>
                  <a:srgbClr val="FF0000"/>
                </a:solidFill>
                <a:latin typeface="Open san"/>
                <a:cs typeface="Times New Roman" panose="02020603050405020304" pitchFamily="18" charset="0"/>
              </a:rPr>
              <a:t>RESPIRATORY DISTRESS</a:t>
            </a:r>
          </a:p>
        </p:txBody>
      </p:sp>
      <p:sp>
        <p:nvSpPr>
          <p:cNvPr id="3" name="Content Placeholder 2">
            <a:extLst>
              <a:ext uri="{FF2B5EF4-FFF2-40B4-BE49-F238E27FC236}">
                <a16:creationId xmlns:a16="http://schemas.microsoft.com/office/drawing/2014/main" id="{53D15E92-386E-4243-3B9A-0E0045B570F7}"/>
              </a:ext>
            </a:extLst>
          </p:cNvPr>
          <p:cNvSpPr>
            <a:spLocks noGrp="1"/>
          </p:cNvSpPr>
          <p:nvPr>
            <p:ph idx="1"/>
          </p:nvPr>
        </p:nvSpPr>
        <p:spPr>
          <a:xfrm>
            <a:off x="7456714" y="1920646"/>
            <a:ext cx="7083482" cy="4236176"/>
          </a:xfrm>
        </p:spPr>
        <p:txBody>
          <a:bodyPr>
            <a:normAutofit lnSpcReduction="10000"/>
          </a:bodyPr>
          <a:lstStyle/>
          <a:p>
            <a:pPr marL="0" algn="just">
              <a:lnSpc>
                <a:spcPct val="150000"/>
              </a:lnSpc>
              <a:spcBef>
                <a:spcPts val="0"/>
              </a:spcBef>
            </a:pPr>
            <a:r>
              <a:rPr lang="en-US" sz="3200" kern="0" dirty="0">
                <a:solidFill>
                  <a:srgbClr val="000000"/>
                </a:solidFill>
                <a:latin typeface="Open san"/>
                <a:ea typeface="Times New Roman"/>
                <a:cs typeface="Times New Roman" panose="02020603050405020304" pitchFamily="18" charset="0"/>
              </a:rPr>
              <a:t>Tripod positioning, leaning forward, sitting upright</a:t>
            </a:r>
            <a:endParaRPr lang="en-US" sz="3200" kern="100" dirty="0">
              <a:latin typeface="Open san"/>
              <a:ea typeface="MS Gothic"/>
              <a:cs typeface="Times New Roman" panose="02020603050405020304" pitchFamily="18" charset="0"/>
            </a:endParaRPr>
          </a:p>
          <a:p>
            <a:pPr marL="0" algn="just">
              <a:lnSpc>
                <a:spcPct val="150000"/>
              </a:lnSpc>
              <a:spcBef>
                <a:spcPts val="0"/>
              </a:spcBef>
            </a:pPr>
            <a:r>
              <a:rPr lang="en-US" sz="3200" kern="0" dirty="0">
                <a:solidFill>
                  <a:srgbClr val="000000"/>
                </a:solidFill>
                <a:latin typeface="Open san"/>
                <a:ea typeface="Times New Roman"/>
                <a:cs typeface="Times New Roman" panose="02020603050405020304" pitchFamily="18" charset="0"/>
              </a:rPr>
              <a:t> Abnormal breathing rate or pattern</a:t>
            </a:r>
            <a:endParaRPr lang="en-US" sz="3200" kern="100" dirty="0">
              <a:latin typeface="Open san"/>
              <a:ea typeface="MS Gothic"/>
              <a:cs typeface="Times New Roman" panose="02020603050405020304" pitchFamily="18" charset="0"/>
            </a:endParaRPr>
          </a:p>
          <a:p>
            <a:pPr marL="0" algn="just">
              <a:lnSpc>
                <a:spcPct val="150000"/>
              </a:lnSpc>
              <a:spcBef>
                <a:spcPts val="0"/>
              </a:spcBef>
            </a:pPr>
            <a:r>
              <a:rPr lang="en-US" sz="3200" kern="0" dirty="0">
                <a:solidFill>
                  <a:srgbClr val="000000"/>
                </a:solidFill>
                <a:latin typeface="Open san"/>
                <a:ea typeface="Times New Roman"/>
                <a:cs typeface="Times New Roman" panose="02020603050405020304" pitchFamily="18" charset="0"/>
              </a:rPr>
              <a:t> Increased pulse rate</a:t>
            </a:r>
            <a:endParaRPr lang="en-US" sz="3200" kern="100" dirty="0">
              <a:latin typeface="Open san"/>
              <a:ea typeface="MS Gothic"/>
              <a:cs typeface="Times New Roman" panose="02020603050405020304" pitchFamily="18" charset="0"/>
            </a:endParaRPr>
          </a:p>
          <a:p>
            <a:pPr marL="0" algn="just">
              <a:lnSpc>
                <a:spcPct val="150000"/>
              </a:lnSpc>
              <a:spcBef>
                <a:spcPts val="0"/>
              </a:spcBef>
            </a:pPr>
            <a:r>
              <a:rPr lang="en-US" sz="3200" kern="0" dirty="0">
                <a:solidFill>
                  <a:srgbClr val="000000"/>
                </a:solidFill>
                <a:latin typeface="Open san"/>
                <a:ea typeface="Times New Roman"/>
                <a:cs typeface="Times New Roman" panose="02020603050405020304" pitchFamily="18" charset="0"/>
              </a:rPr>
              <a:t> Poor skin color (cyanotic, pale, or ashen)</a:t>
            </a:r>
            <a:endParaRPr lang="en-US" sz="3200" kern="100" dirty="0">
              <a:latin typeface="Open san"/>
              <a:ea typeface="MS Gothic"/>
              <a:cs typeface="Times New Roman" panose="02020603050405020304" pitchFamily="18" charset="0"/>
            </a:endParaRPr>
          </a:p>
          <a:p>
            <a:endParaRPr lang="en-IN" sz="2400" dirty="0"/>
          </a:p>
        </p:txBody>
      </p:sp>
      <p:sp>
        <p:nvSpPr>
          <p:cNvPr id="6" name="Date Placeholder 5">
            <a:extLst>
              <a:ext uri="{FF2B5EF4-FFF2-40B4-BE49-F238E27FC236}">
                <a16:creationId xmlns:a16="http://schemas.microsoft.com/office/drawing/2014/main" id="{88F2A665-9F46-6985-375A-1811A817A6A2}"/>
              </a:ext>
            </a:extLst>
          </p:cNvPr>
          <p:cNvSpPr>
            <a:spLocks noGrp="1"/>
          </p:cNvSpPr>
          <p:nvPr>
            <p:ph type="dt" sz="half" idx="10"/>
          </p:nvPr>
        </p:nvSpPr>
        <p:spPr/>
        <p:txBody>
          <a:bodyPr/>
          <a:lstStyle/>
          <a:p>
            <a:fld id="{D07B7149-55C2-4C6A-A8C9-B6A5CABDEE55}" type="datetime1">
              <a:rPr lang="en-IN" smtClean="0"/>
              <a:t>31-12-2025</a:t>
            </a:fld>
            <a:endParaRPr lang="en-IN"/>
          </a:p>
        </p:txBody>
      </p:sp>
      <p:sp>
        <p:nvSpPr>
          <p:cNvPr id="7" name="Footer Placeholder 6">
            <a:extLst>
              <a:ext uri="{FF2B5EF4-FFF2-40B4-BE49-F238E27FC236}">
                <a16:creationId xmlns:a16="http://schemas.microsoft.com/office/drawing/2014/main" id="{7FC5F177-EC8D-DC5B-0A6F-DDFA43B6C62E}"/>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9A919E69-EDF2-034A-3E54-026F21D965D4}"/>
              </a:ext>
            </a:extLst>
          </p:cNvPr>
          <p:cNvSpPr>
            <a:spLocks noGrp="1"/>
          </p:cNvSpPr>
          <p:nvPr>
            <p:ph type="sldNum" sz="quarter" idx="12"/>
          </p:nvPr>
        </p:nvSpPr>
        <p:spPr/>
        <p:txBody>
          <a:bodyPr/>
          <a:lstStyle/>
          <a:p>
            <a:fld id="{D28BC034-DDF7-4FD1-8C55-3F7C15D9260E}" type="slidenum">
              <a:rPr lang="en-IN" smtClean="0"/>
              <a:t>7</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399"/>
            <a:ext cx="1921476" cy="13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2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DD65-1DAF-6CAD-1240-A5A465581210}"/>
              </a:ext>
            </a:extLst>
          </p:cNvPr>
          <p:cNvSpPr>
            <a:spLocks noGrp="1"/>
          </p:cNvSpPr>
          <p:nvPr>
            <p:ph type="title"/>
          </p:nvPr>
        </p:nvSpPr>
        <p:spPr>
          <a:xfrm>
            <a:off x="0" y="3199786"/>
            <a:ext cx="7772400" cy="1656534"/>
          </a:xfrm>
          <a:solidFill>
            <a:schemeClr val="bg1"/>
          </a:solidFill>
        </p:spPr>
        <p:txBody>
          <a:bodyPr>
            <a:normAutofit/>
          </a:bodyPr>
          <a:lstStyle/>
          <a:p>
            <a:pPr algn="ctr"/>
            <a:r>
              <a:rPr lang="en-IN" sz="4400" b="1" dirty="0">
                <a:solidFill>
                  <a:srgbClr val="FF0000"/>
                </a:solidFill>
                <a:latin typeface="Open san"/>
                <a:cs typeface="Times New Roman" panose="02020603050405020304" pitchFamily="18" charset="0"/>
              </a:rPr>
              <a:t>RESPIRATORY DISTRESS</a:t>
            </a:r>
            <a:br>
              <a:rPr lang="en-IN" sz="4400" b="1" dirty="0">
                <a:solidFill>
                  <a:srgbClr val="FF0000"/>
                </a:solidFill>
                <a:latin typeface="Open san"/>
                <a:cs typeface="Times New Roman" panose="02020603050405020304" pitchFamily="18" charset="0"/>
              </a:rPr>
            </a:br>
            <a:r>
              <a:rPr lang="en-IN" sz="4000" b="1" dirty="0">
                <a:solidFill>
                  <a:srgbClr val="FF0000"/>
                </a:solidFill>
                <a:latin typeface="Open san"/>
                <a:cs typeface="Times New Roman" panose="02020603050405020304" pitchFamily="18" charset="0"/>
              </a:rPr>
              <a:t>PRE-HOSPITAL TREATMENT</a:t>
            </a:r>
          </a:p>
        </p:txBody>
      </p:sp>
      <p:sp>
        <p:nvSpPr>
          <p:cNvPr id="3" name="Content Placeholder 2">
            <a:extLst>
              <a:ext uri="{FF2B5EF4-FFF2-40B4-BE49-F238E27FC236}">
                <a16:creationId xmlns:a16="http://schemas.microsoft.com/office/drawing/2014/main" id="{127BBF8E-A9EF-5B2E-E6E1-4F94240ED166}"/>
              </a:ext>
            </a:extLst>
          </p:cNvPr>
          <p:cNvSpPr>
            <a:spLocks noGrp="1"/>
          </p:cNvSpPr>
          <p:nvPr>
            <p:ph idx="1"/>
          </p:nvPr>
        </p:nvSpPr>
        <p:spPr>
          <a:xfrm>
            <a:off x="8229600" y="2538954"/>
            <a:ext cx="5852160" cy="4634732"/>
          </a:xfrm>
        </p:spPr>
        <p:txBody>
          <a:bodyPr>
            <a:noAutofit/>
          </a:bodyPr>
          <a:lstStyle/>
          <a:p>
            <a:pPr marL="617220" indent="-617220" algn="just">
              <a:buAutoNum type="arabicPeriod"/>
            </a:pPr>
            <a:r>
              <a:rPr lang="en-IN" sz="2800" dirty="0">
                <a:latin typeface="Open san"/>
              </a:rPr>
              <a:t>Move the patient away from the contaminated area.</a:t>
            </a:r>
          </a:p>
          <a:p>
            <a:pPr marL="617220" indent="-617220" algn="just">
              <a:buAutoNum type="arabicPeriod"/>
            </a:pPr>
            <a:r>
              <a:rPr lang="en-IN" sz="2800" dirty="0">
                <a:latin typeface="Open san"/>
              </a:rPr>
              <a:t>Assess patient’s breathing to determine if adequate</a:t>
            </a:r>
          </a:p>
          <a:p>
            <a:pPr marL="617220" indent="-617220" algn="just">
              <a:buAutoNum type="arabicPeriod"/>
            </a:pPr>
            <a:r>
              <a:rPr lang="en-IN" sz="2800" dirty="0">
                <a:latin typeface="Open san"/>
              </a:rPr>
              <a:t>Position the responsive patient in a comfortable position.</a:t>
            </a:r>
          </a:p>
          <a:p>
            <a:pPr marL="617220" indent="-617220">
              <a:buAutoNum type="arabicPeriod"/>
            </a:pPr>
            <a:endParaRPr lang="en-IN" sz="2800" dirty="0">
              <a:latin typeface="Open san"/>
            </a:endParaRPr>
          </a:p>
          <a:p>
            <a:pPr marL="0" indent="0">
              <a:buNone/>
            </a:pPr>
            <a:r>
              <a:rPr lang="en-IN" sz="3200" dirty="0"/>
              <a:t>									</a:t>
            </a:r>
            <a:r>
              <a:rPr lang="en-IN" sz="3200" dirty="0">
                <a:latin typeface="Times New Roman" panose="02020603050405020304" pitchFamily="18" charset="0"/>
                <a:cs typeface="Times New Roman" panose="02020603050405020304" pitchFamily="18" charset="0"/>
              </a:rPr>
              <a:t> …..</a:t>
            </a:r>
            <a:r>
              <a:rPr lang="en-IN" sz="3200" i="1" dirty="0">
                <a:latin typeface="Times New Roman" panose="02020603050405020304" pitchFamily="18" charset="0"/>
                <a:cs typeface="Times New Roman" panose="02020603050405020304" pitchFamily="18" charset="0"/>
              </a:rPr>
              <a:t>Cont’d</a:t>
            </a:r>
            <a:endParaRPr lang="en-IN" sz="3200" dirty="0"/>
          </a:p>
        </p:txBody>
      </p:sp>
      <p:sp>
        <p:nvSpPr>
          <p:cNvPr id="6" name="Date Placeholder 5">
            <a:extLst>
              <a:ext uri="{FF2B5EF4-FFF2-40B4-BE49-F238E27FC236}">
                <a16:creationId xmlns:a16="http://schemas.microsoft.com/office/drawing/2014/main" id="{68A4D54D-7B84-3A98-9C7D-335EE35B2733}"/>
              </a:ext>
            </a:extLst>
          </p:cNvPr>
          <p:cNvSpPr>
            <a:spLocks noGrp="1"/>
          </p:cNvSpPr>
          <p:nvPr>
            <p:ph type="dt" sz="half" idx="10"/>
          </p:nvPr>
        </p:nvSpPr>
        <p:spPr/>
        <p:txBody>
          <a:bodyPr/>
          <a:lstStyle/>
          <a:p>
            <a:fld id="{5B6DA7E0-83EC-45D1-B998-23137180D637}" type="datetime1">
              <a:rPr lang="en-IN" smtClean="0"/>
              <a:t>31-12-2025</a:t>
            </a:fld>
            <a:endParaRPr lang="en-IN"/>
          </a:p>
        </p:txBody>
      </p:sp>
      <p:sp>
        <p:nvSpPr>
          <p:cNvPr id="7" name="Footer Placeholder 6">
            <a:extLst>
              <a:ext uri="{FF2B5EF4-FFF2-40B4-BE49-F238E27FC236}">
                <a16:creationId xmlns:a16="http://schemas.microsoft.com/office/drawing/2014/main" id="{79898620-1A59-1EC2-809B-FB9D5D4B1EFA}"/>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BBC68C63-BE13-926E-8C8C-F19D09CE4471}"/>
              </a:ext>
            </a:extLst>
          </p:cNvPr>
          <p:cNvSpPr>
            <a:spLocks noGrp="1"/>
          </p:cNvSpPr>
          <p:nvPr>
            <p:ph type="sldNum" sz="quarter" idx="12"/>
          </p:nvPr>
        </p:nvSpPr>
        <p:spPr/>
        <p:txBody>
          <a:bodyPr/>
          <a:lstStyle/>
          <a:p>
            <a:fld id="{D28BC034-DDF7-4FD1-8C55-3F7C15D9260E}" type="slidenum">
              <a:rPr lang="en-IN" smtClean="0"/>
              <a:t>8</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2119184"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4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DD65-1DAF-6CAD-1240-A5A465581210}"/>
              </a:ext>
            </a:extLst>
          </p:cNvPr>
          <p:cNvSpPr>
            <a:spLocks noGrp="1"/>
          </p:cNvSpPr>
          <p:nvPr>
            <p:ph type="title"/>
          </p:nvPr>
        </p:nvSpPr>
        <p:spPr>
          <a:xfrm>
            <a:off x="633883" y="3113314"/>
            <a:ext cx="6942574" cy="1656534"/>
          </a:xfrm>
          <a:solidFill>
            <a:schemeClr val="bg1"/>
          </a:solidFill>
        </p:spPr>
        <p:txBody>
          <a:bodyPr>
            <a:normAutofit/>
          </a:bodyPr>
          <a:lstStyle/>
          <a:p>
            <a:pPr algn="ctr">
              <a:lnSpc>
                <a:spcPct val="100000"/>
              </a:lnSpc>
            </a:pPr>
            <a:r>
              <a:rPr lang="en-IN" sz="4400" b="1" dirty="0">
                <a:solidFill>
                  <a:srgbClr val="FF0000"/>
                </a:solidFill>
                <a:latin typeface="Open san"/>
                <a:cs typeface="Times New Roman" panose="02020603050405020304" pitchFamily="18" charset="0"/>
              </a:rPr>
              <a:t>RESPIRATORY DISTRESS</a:t>
            </a:r>
            <a:br>
              <a:rPr lang="en-IN" sz="4400" b="1" dirty="0">
                <a:solidFill>
                  <a:srgbClr val="FF0000"/>
                </a:solidFill>
                <a:latin typeface="Open san"/>
                <a:cs typeface="Times New Roman" panose="02020603050405020304" pitchFamily="18" charset="0"/>
              </a:rPr>
            </a:br>
            <a:r>
              <a:rPr lang="en-IN" sz="4000" b="1" dirty="0">
                <a:solidFill>
                  <a:srgbClr val="FF0000"/>
                </a:solidFill>
                <a:latin typeface="Open san"/>
                <a:cs typeface="Times New Roman" panose="02020603050405020304" pitchFamily="18" charset="0"/>
              </a:rPr>
              <a:t>PRE-HOSPITAL TREATMENT</a:t>
            </a:r>
          </a:p>
        </p:txBody>
      </p:sp>
      <p:sp>
        <p:nvSpPr>
          <p:cNvPr id="3" name="Content Placeholder 2">
            <a:extLst>
              <a:ext uri="{FF2B5EF4-FFF2-40B4-BE49-F238E27FC236}">
                <a16:creationId xmlns:a16="http://schemas.microsoft.com/office/drawing/2014/main" id="{127BBF8E-A9EF-5B2E-E6E1-4F94240ED166}"/>
              </a:ext>
            </a:extLst>
          </p:cNvPr>
          <p:cNvSpPr>
            <a:spLocks noGrp="1"/>
          </p:cNvSpPr>
          <p:nvPr>
            <p:ph idx="1"/>
          </p:nvPr>
        </p:nvSpPr>
        <p:spPr>
          <a:xfrm>
            <a:off x="8392886" y="2161903"/>
            <a:ext cx="6156960" cy="4291148"/>
          </a:xfrm>
        </p:spPr>
        <p:txBody>
          <a:bodyPr>
            <a:noAutofit/>
          </a:bodyPr>
          <a:lstStyle/>
          <a:p>
            <a:pPr marL="0" indent="0">
              <a:buNone/>
            </a:pPr>
            <a:r>
              <a:rPr lang="en-IN" sz="3200" dirty="0"/>
              <a:t>4. </a:t>
            </a:r>
            <a:r>
              <a:rPr lang="en-IN" sz="2800" dirty="0">
                <a:latin typeface="Open san"/>
                <a:cs typeface="Times New Roman" panose="02020603050405020304" pitchFamily="18" charset="0"/>
              </a:rPr>
              <a:t>Administer oxygen per local protocol.</a:t>
            </a:r>
          </a:p>
          <a:p>
            <a:pPr marL="0" indent="0">
              <a:buNone/>
            </a:pPr>
            <a:r>
              <a:rPr lang="en-IN" sz="2800" dirty="0">
                <a:latin typeface="Open san"/>
                <a:cs typeface="Times New Roman" panose="02020603050405020304" pitchFamily="18" charset="0"/>
              </a:rPr>
              <a:t>5. Comfort and reassure the patient by providing</a:t>
            </a:r>
          </a:p>
          <a:p>
            <a:pPr marL="0" indent="0">
              <a:buNone/>
            </a:pPr>
            <a:r>
              <a:rPr lang="en-IN" sz="2800" dirty="0">
                <a:latin typeface="Open san"/>
                <a:cs typeface="Times New Roman" panose="02020603050405020304" pitchFamily="18" charset="0"/>
              </a:rPr>
              <a:t>    emotional support.</a:t>
            </a:r>
          </a:p>
          <a:p>
            <a:pPr marL="0" indent="0">
              <a:buNone/>
            </a:pPr>
            <a:endParaRPr lang="en-IN" sz="2800" dirty="0">
              <a:latin typeface="Open san"/>
              <a:cs typeface="Times New Roman" panose="02020603050405020304" pitchFamily="18" charset="0"/>
            </a:endParaRPr>
          </a:p>
          <a:p>
            <a:pPr marL="0" indent="0">
              <a:buNone/>
            </a:pPr>
            <a:r>
              <a:rPr lang="en-IN" sz="2800" b="1" dirty="0">
                <a:latin typeface="Open san"/>
                <a:cs typeface="Times New Roman" panose="02020603050405020304" pitchFamily="18" charset="0"/>
              </a:rPr>
              <a:t>Transport the patient as soon as possible.</a:t>
            </a:r>
          </a:p>
          <a:p>
            <a:pPr marL="617220" indent="-617220">
              <a:buAutoNum type="arabicPeriod"/>
            </a:pPr>
            <a:endParaRPr lang="en-IN" sz="2800" dirty="0">
              <a:latin typeface="Open san"/>
            </a:endParaRPr>
          </a:p>
          <a:p>
            <a:pPr marL="0" indent="0">
              <a:buNone/>
            </a:pPr>
            <a:r>
              <a:rPr lang="en-IN" sz="2800" dirty="0">
                <a:latin typeface="Open san"/>
              </a:rPr>
              <a:t>								</a:t>
            </a:r>
            <a:r>
              <a:rPr lang="en-IN" sz="3200" dirty="0"/>
              <a:t>	</a:t>
            </a:r>
          </a:p>
        </p:txBody>
      </p:sp>
      <p:sp>
        <p:nvSpPr>
          <p:cNvPr id="6" name="Date Placeholder 5">
            <a:extLst>
              <a:ext uri="{FF2B5EF4-FFF2-40B4-BE49-F238E27FC236}">
                <a16:creationId xmlns:a16="http://schemas.microsoft.com/office/drawing/2014/main" id="{A977DADF-6EB2-6BFA-EF0F-C7D2334BC781}"/>
              </a:ext>
            </a:extLst>
          </p:cNvPr>
          <p:cNvSpPr>
            <a:spLocks noGrp="1"/>
          </p:cNvSpPr>
          <p:nvPr>
            <p:ph type="dt" sz="half" idx="10"/>
          </p:nvPr>
        </p:nvSpPr>
        <p:spPr/>
        <p:txBody>
          <a:bodyPr/>
          <a:lstStyle/>
          <a:p>
            <a:fld id="{27FC7EF9-C788-4BED-9AA5-536BAE5C26E8}" type="datetime1">
              <a:rPr lang="en-IN" smtClean="0"/>
              <a:t>31-12-2025</a:t>
            </a:fld>
            <a:endParaRPr lang="en-IN"/>
          </a:p>
        </p:txBody>
      </p:sp>
      <p:sp>
        <p:nvSpPr>
          <p:cNvPr id="7" name="Footer Placeholder 6">
            <a:extLst>
              <a:ext uri="{FF2B5EF4-FFF2-40B4-BE49-F238E27FC236}">
                <a16:creationId xmlns:a16="http://schemas.microsoft.com/office/drawing/2014/main" id="{4208A718-FD99-B240-55CC-591CAE60274A}"/>
              </a:ext>
            </a:extLst>
          </p:cNvPr>
          <p:cNvSpPr>
            <a:spLocks noGrp="1"/>
          </p:cNvSpPr>
          <p:nvPr>
            <p:ph type="ftr" sz="quarter" idx="11"/>
          </p:nvPr>
        </p:nvSpPr>
        <p:spPr/>
        <p:txBody>
          <a:bodyPr/>
          <a:lstStyle/>
          <a:p>
            <a:r>
              <a:rPr lang="en-IN"/>
              <a:t>2nd BN NDRF KOLKATA</a:t>
            </a:r>
          </a:p>
        </p:txBody>
      </p:sp>
      <p:sp>
        <p:nvSpPr>
          <p:cNvPr id="8" name="Slide Number Placeholder 7">
            <a:extLst>
              <a:ext uri="{FF2B5EF4-FFF2-40B4-BE49-F238E27FC236}">
                <a16:creationId xmlns:a16="http://schemas.microsoft.com/office/drawing/2014/main" id="{4307BA51-978A-34F9-2A61-B26940FB0BDD}"/>
              </a:ext>
            </a:extLst>
          </p:cNvPr>
          <p:cNvSpPr>
            <a:spLocks noGrp="1"/>
          </p:cNvSpPr>
          <p:nvPr>
            <p:ph type="sldNum" sz="quarter" idx="12"/>
          </p:nvPr>
        </p:nvSpPr>
        <p:spPr/>
        <p:txBody>
          <a:bodyPr/>
          <a:lstStyle/>
          <a:p>
            <a:fld id="{D28BC034-DDF7-4FD1-8C55-3F7C15D9260E}" type="slidenum">
              <a:rPr lang="en-IN" smtClean="0"/>
              <a:t>9</a:t>
            </a:fld>
            <a:endParaRPr lang="en-IN"/>
          </a:p>
        </p:txBody>
      </p:sp>
      <p:pic>
        <p:nvPicPr>
          <p:cNvPr id="9" name="Picture 8">
            <a:extLst>
              <a:ext uri="{FF2B5EF4-FFF2-40B4-BE49-F238E27FC236}">
                <a16:creationId xmlns:a16="http://schemas.microsoft.com/office/drawing/2014/main" id="{5F0833D8-D9A7-A60E-852F-E35EF970A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399"/>
            <a:ext cx="1748481" cy="120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46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1867</Words>
  <Application>Microsoft Office PowerPoint</Application>
  <PresentationFormat>Custom</PresentationFormat>
  <Paragraphs>281</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Black</vt:lpstr>
      <vt:lpstr>Calibri</vt:lpstr>
      <vt:lpstr>Calibri Light</vt:lpstr>
      <vt:lpstr>Open san</vt:lpstr>
      <vt:lpstr>Open Sans</vt:lpstr>
      <vt:lpstr>Open Sans</vt:lpstr>
      <vt:lpstr>Open Sans Semibold</vt:lpstr>
      <vt:lpstr>Times New Roman</vt:lpstr>
      <vt:lpstr>Wingdings</vt:lpstr>
      <vt:lpstr>Office Theme</vt:lpstr>
      <vt:lpstr>PowerPoint Presentation</vt:lpstr>
      <vt:lpstr>OBJECTIVES</vt:lpstr>
      <vt:lpstr>OBJECTIVES</vt:lpstr>
      <vt:lpstr>Respiratory Distress</vt:lpstr>
      <vt:lpstr>Respiratory Distress</vt:lpstr>
      <vt:lpstr> SIGNS AND SYMPTOMS OF RESPIRATORY DISTRESS</vt:lpstr>
      <vt:lpstr>SIGNS AND SYMPTOMS OF  RESPIRATORY DISTRESS</vt:lpstr>
      <vt:lpstr>RESPIRATORY DISTRESS PRE-HOSPITAL TREATMENT</vt:lpstr>
      <vt:lpstr>RESPIRATORY DISTRESS PRE-HOSPITAL TREATMENT</vt:lpstr>
      <vt:lpstr>CAUSES OF MEDICAL RESPIRATORY DISTRESS</vt:lpstr>
      <vt:lpstr>BRONCHIAL ASTHMA</vt:lpstr>
      <vt:lpstr>CHRONIC OBSTRUCTIVE PULMONARY DISEASE (COPD)</vt:lpstr>
      <vt:lpstr>CHRONIC OBSTRUCTIVE PULMONARY DISEASE (COPD)</vt:lpstr>
      <vt:lpstr>ANAPHYLAXIS</vt:lpstr>
      <vt:lpstr>ANAPHYLAXIS</vt:lpstr>
      <vt:lpstr>ANAPHYLACTIC SHOCK</vt:lpstr>
      <vt:lpstr>CAUSES OF ANAPHYLACTIC SHOCK</vt:lpstr>
      <vt:lpstr>Causes of Anaphylactic Shock</vt:lpstr>
      <vt:lpstr>SIGNS OF ANAPHYLACTIC SHOCK</vt:lpstr>
      <vt:lpstr>PRE-HOSPITAL TREATMENT  OF ANAPHYLACTIC SHOCK</vt:lpstr>
      <vt:lpstr>HYPERVENTILATION</vt:lpstr>
      <vt:lpstr>HYPERVENTILATION</vt:lpstr>
      <vt:lpstr>Hyperventilation</vt:lpstr>
      <vt:lpstr>HYPERVENTILATION</vt:lpstr>
      <vt:lpstr>PRE-HOSPITAL TREATMENT</vt:lpstr>
      <vt:lpstr>TOXIC PRODUCT INHALATION</vt:lpstr>
      <vt:lpstr>TOXIC PRODUCT INHALATION</vt:lpstr>
      <vt:lpstr>TOXIC PRODUCT INHALATION </vt:lpstr>
      <vt:lpstr>TOXIC PRODUCT INHALATION </vt:lpstr>
      <vt:lpstr>TOXIC PRODUCT INHALATION </vt:lpstr>
      <vt:lpstr>TOXIC PRODUCT INHALATION </vt:lpstr>
      <vt:lpstr>REVIEW </vt:lpstr>
      <vt:lpstr>REVIEW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EMERGENCIES</dc:title>
  <dc:creator>amit singh</dc:creator>
  <cp:lastModifiedBy>NDRF ACADEMY</cp:lastModifiedBy>
  <cp:revision>48</cp:revision>
  <dcterms:created xsi:type="dcterms:W3CDTF">2024-08-01T13:21:10Z</dcterms:created>
  <dcterms:modified xsi:type="dcterms:W3CDTF">2025-12-31T12:13:15Z</dcterms:modified>
</cp:coreProperties>
</file>