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367" r:id="rId5"/>
    <p:sldId id="368" r:id="rId6"/>
    <p:sldId id="369" r:id="rId7"/>
    <p:sldId id="370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38" r:id="rId18"/>
    <p:sldId id="381" r:id="rId19"/>
    <p:sldId id="118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94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Ref idx="1001">
        <a:schemeClr val="bg1"/>
      </p:bgRef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0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14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r="2999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9"/>
            <a:ext cx="13772463" cy="3632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6000" y="4706678"/>
            <a:ext cx="10382141" cy="1798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600" dirty="0"/>
              <a:t>LESSON 14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600" dirty="0"/>
              <a:t>Poisoning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grpSp>
        <p:nvGrpSpPr>
          <p:cNvPr id="7" name="Group"/>
          <p:cNvGrpSpPr/>
          <p:nvPr/>
        </p:nvGrpSpPr>
        <p:grpSpPr>
          <a:xfrm>
            <a:off x="21506279" y="12813338"/>
            <a:ext cx="1945444" cy="902664"/>
            <a:chOff x="-32921" y="0"/>
            <a:chExt cx="1945444" cy="902662"/>
          </a:xfrm>
        </p:grpSpPr>
        <p:sp>
          <p:nvSpPr>
            <p:cNvPr id="8" name="PPT 2 - 1"/>
            <p:cNvSpPr txBox="1"/>
            <p:nvPr/>
          </p:nvSpPr>
          <p:spPr>
            <a:xfrm>
              <a:off x="-32921" y="0"/>
              <a:ext cx="1945444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</a:t>
              </a:r>
              <a:r>
                <a:rPr lang="en-US" b="1" dirty="0">
                  <a:solidFill>
                    <a:schemeClr val="bg1"/>
                  </a:solidFill>
                </a:rPr>
                <a:t> 14 - 1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" name="Duties of…">
            <a:extLst>
              <a:ext uri="{FF2B5EF4-FFF2-40B4-BE49-F238E27FC236}">
                <a16:creationId xmlns:a16="http://schemas.microsoft.com/office/drawing/2014/main" id="{A5D02D5D-2958-2E4B-D2C5-DFCE85F47427}"/>
              </a:ext>
            </a:extLst>
          </p:cNvPr>
          <p:cNvSpPr txBox="1"/>
          <p:nvPr/>
        </p:nvSpPr>
        <p:spPr>
          <a:xfrm>
            <a:off x="6782875" y="6904064"/>
            <a:ext cx="5888182" cy="509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800" b="1" dirty="0">
                <a:latin typeface="Open sans"/>
              </a:rPr>
              <a:t>Presented By:- Kamal Mehra,2IC</a:t>
            </a:r>
            <a:endParaRPr lang="en-US" sz="28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03698-058C-25E5-92DF-FAA988CCB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89D58513-108E-B5FF-BA54-07B808FFA632}"/>
              </a:ext>
            </a:extLst>
          </p:cNvPr>
          <p:cNvSpPr txBox="1"/>
          <p:nvPr/>
        </p:nvSpPr>
        <p:spPr>
          <a:xfrm>
            <a:off x="1077422" y="2421680"/>
            <a:ext cx="74491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Ingested Poisons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74883347-9B43-ED8C-7644-F412E4C4569B}"/>
              </a:ext>
            </a:extLst>
          </p:cNvPr>
          <p:cNvSpPr txBox="1"/>
          <p:nvPr/>
        </p:nvSpPr>
        <p:spPr>
          <a:xfrm>
            <a:off x="1077422" y="4868050"/>
            <a:ext cx="8985833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Specific 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3DB6E6CF-12B3-92E1-48D1-8DBD50CF8951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eizures…">
            <a:extLst>
              <a:ext uri="{FF2B5EF4-FFF2-40B4-BE49-F238E27FC236}">
                <a16:creationId xmlns:a16="http://schemas.microsoft.com/office/drawing/2014/main" id="{1CB1F417-90E1-8F3A-793A-17E4DE0F9080}"/>
              </a:ext>
            </a:extLst>
          </p:cNvPr>
          <p:cNvSpPr txBox="1"/>
          <p:nvPr/>
        </p:nvSpPr>
        <p:spPr>
          <a:xfrm>
            <a:off x="10721595" y="6794863"/>
            <a:ext cx="12803811" cy="629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Burns, swelling or stains around the mouth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Abnormal breathing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Diaphoresis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Excessive salivation or foaming at the mouth</a:t>
            </a:r>
          </a:p>
        </p:txBody>
      </p:sp>
    </p:spTree>
    <p:extLst>
      <p:ext uri="{BB962C8B-B14F-4D97-AF65-F5344CB8AC3E}">
        <p14:creationId xmlns:p14="http://schemas.microsoft.com/office/powerpoint/2010/main" val="19449608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76A5F-CBA2-04C6-C1E8-9B1C23619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8BAB43C6-E6AC-9AEE-7D4F-B8F4B1238826}"/>
              </a:ext>
            </a:extLst>
          </p:cNvPr>
          <p:cNvSpPr txBox="1"/>
          <p:nvPr/>
        </p:nvSpPr>
        <p:spPr>
          <a:xfrm>
            <a:off x="1077422" y="2421680"/>
            <a:ext cx="74491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Inhaled Poisons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AB7DBE12-24F2-0B48-3B3B-195017B765D1}"/>
              </a:ext>
            </a:extLst>
          </p:cNvPr>
          <p:cNvSpPr txBox="1"/>
          <p:nvPr/>
        </p:nvSpPr>
        <p:spPr>
          <a:xfrm>
            <a:off x="1077422" y="4868050"/>
            <a:ext cx="8985833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Specific 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61AE1FAD-0DB0-96CD-4C19-61BA596C95AE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eizures…">
            <a:extLst>
              <a:ext uri="{FF2B5EF4-FFF2-40B4-BE49-F238E27FC236}">
                <a16:creationId xmlns:a16="http://schemas.microsoft.com/office/drawing/2014/main" id="{EBF506EA-97AA-688D-73F7-B19878565EFF}"/>
              </a:ext>
            </a:extLst>
          </p:cNvPr>
          <p:cNvSpPr txBox="1"/>
          <p:nvPr/>
        </p:nvSpPr>
        <p:spPr>
          <a:xfrm>
            <a:off x="10721595" y="6794863"/>
            <a:ext cx="12803811" cy="546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History of inhalation abuse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Chest pain or tightness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Burning sensation in the chest or throat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Coughing, wheezing or rales</a:t>
            </a:r>
          </a:p>
        </p:txBody>
      </p:sp>
    </p:spTree>
    <p:extLst>
      <p:ext uri="{BB962C8B-B14F-4D97-AF65-F5344CB8AC3E}">
        <p14:creationId xmlns:p14="http://schemas.microsoft.com/office/powerpoint/2010/main" val="54126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32FE9-B803-2D11-BF72-9132B1F25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7F526285-1125-DE63-9433-60560E4B2E1C}"/>
              </a:ext>
            </a:extLst>
          </p:cNvPr>
          <p:cNvSpPr txBox="1"/>
          <p:nvPr/>
        </p:nvSpPr>
        <p:spPr>
          <a:xfrm>
            <a:off x="1077422" y="2421680"/>
            <a:ext cx="74491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Absorbed Poisons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29E8A4E8-C9FE-688D-4642-B28E2925E57A}"/>
              </a:ext>
            </a:extLst>
          </p:cNvPr>
          <p:cNvSpPr txBox="1"/>
          <p:nvPr/>
        </p:nvSpPr>
        <p:spPr>
          <a:xfrm>
            <a:off x="1077422" y="4868050"/>
            <a:ext cx="8985833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Specific 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8BEC0FC5-BF16-BF9B-C97A-A20F7AA2E386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eizures…">
            <a:extLst>
              <a:ext uri="{FF2B5EF4-FFF2-40B4-BE49-F238E27FC236}">
                <a16:creationId xmlns:a16="http://schemas.microsoft.com/office/drawing/2014/main" id="{F0F3BA3E-79FB-7416-F354-A015600F6271}"/>
              </a:ext>
            </a:extLst>
          </p:cNvPr>
          <p:cNvSpPr txBox="1"/>
          <p:nvPr/>
        </p:nvSpPr>
        <p:spPr>
          <a:xfrm>
            <a:off x="10721595" y="6794863"/>
            <a:ext cx="12803811" cy="4636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History of exposures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Liquid or residue on the skin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Itching or irritation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Rash or blisters</a:t>
            </a:r>
          </a:p>
        </p:txBody>
      </p:sp>
    </p:spTree>
    <p:extLst>
      <p:ext uri="{BB962C8B-B14F-4D97-AF65-F5344CB8AC3E}">
        <p14:creationId xmlns:p14="http://schemas.microsoft.com/office/powerpoint/2010/main" val="9306630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77DEE-0AA6-B672-B7EA-F9791E341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9BB96AAD-276F-948A-D480-73A51C534193}"/>
              </a:ext>
            </a:extLst>
          </p:cNvPr>
          <p:cNvSpPr txBox="1"/>
          <p:nvPr/>
        </p:nvSpPr>
        <p:spPr>
          <a:xfrm>
            <a:off x="1077422" y="2421680"/>
            <a:ext cx="74491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Injected Poisons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7B5A089D-EFA2-F962-3177-A0F1971D86EA}"/>
              </a:ext>
            </a:extLst>
          </p:cNvPr>
          <p:cNvSpPr txBox="1"/>
          <p:nvPr/>
        </p:nvSpPr>
        <p:spPr>
          <a:xfrm>
            <a:off x="1077422" y="4868050"/>
            <a:ext cx="8985833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Specific 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2862A4FA-170B-69C7-9A88-9B0C128FBFA1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eizures…">
            <a:extLst>
              <a:ext uri="{FF2B5EF4-FFF2-40B4-BE49-F238E27FC236}">
                <a16:creationId xmlns:a16="http://schemas.microsoft.com/office/drawing/2014/main" id="{F599BE5F-F7B0-231C-6C63-CE04CA1D1B0D}"/>
              </a:ext>
            </a:extLst>
          </p:cNvPr>
          <p:cNvSpPr txBox="1"/>
          <p:nvPr/>
        </p:nvSpPr>
        <p:spPr>
          <a:xfrm>
            <a:off x="10721595" y="6794863"/>
            <a:ext cx="12803811" cy="425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Needle tracks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Pain, swelling or redness at the injection site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History of bites or stings</a:t>
            </a:r>
          </a:p>
        </p:txBody>
      </p:sp>
    </p:spTree>
    <p:extLst>
      <p:ext uri="{BB962C8B-B14F-4D97-AF65-F5344CB8AC3E}">
        <p14:creationId xmlns:p14="http://schemas.microsoft.com/office/powerpoint/2010/main" val="8580528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5753E-08C7-C822-BC74-EC524408F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5E9D13D8-E028-84F4-52A0-F3BBCACC29FE}"/>
              </a:ext>
            </a:extLst>
          </p:cNvPr>
          <p:cNvSpPr txBox="1"/>
          <p:nvPr/>
        </p:nvSpPr>
        <p:spPr>
          <a:xfrm>
            <a:off x="1077422" y="2421680"/>
            <a:ext cx="74491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Injected Poisons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685A940F-5FB1-8FB5-9404-283353832BD3}"/>
              </a:ext>
            </a:extLst>
          </p:cNvPr>
          <p:cNvSpPr txBox="1"/>
          <p:nvPr/>
        </p:nvSpPr>
        <p:spPr>
          <a:xfrm>
            <a:off x="1077422" y="4868050"/>
            <a:ext cx="8985833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Specific 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9C946F6E-B9EA-5F62-A2D7-4B1220F5ADE1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eizures…">
            <a:extLst>
              <a:ext uri="{FF2B5EF4-FFF2-40B4-BE49-F238E27FC236}">
                <a16:creationId xmlns:a16="http://schemas.microsoft.com/office/drawing/2014/main" id="{070E678E-68D4-3218-6B3D-7EC10241399B}"/>
              </a:ext>
            </a:extLst>
          </p:cNvPr>
          <p:cNvSpPr txBox="1"/>
          <p:nvPr/>
        </p:nvSpPr>
        <p:spPr>
          <a:xfrm>
            <a:off x="10721595" y="6794863"/>
            <a:ext cx="12803811" cy="425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Bite marks or embedded stinger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Numbness at the injury site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Other symptoms similar to ingested poisons</a:t>
            </a:r>
          </a:p>
        </p:txBody>
      </p:sp>
      <p:sp>
        <p:nvSpPr>
          <p:cNvPr id="3" name="Cont.">
            <a:extLst>
              <a:ext uri="{FF2B5EF4-FFF2-40B4-BE49-F238E27FC236}">
                <a16:creationId xmlns:a16="http://schemas.microsoft.com/office/drawing/2014/main" id="{A89D244B-E589-ED15-D0B9-7AC9C042760C}"/>
              </a:ext>
            </a:extLst>
          </p:cNvPr>
          <p:cNvSpPr txBox="1"/>
          <p:nvPr/>
        </p:nvSpPr>
        <p:spPr>
          <a:xfrm>
            <a:off x="10565938" y="5444988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226766378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67EBD-8F90-4E5E-ACE6-3E53B81CF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39D933F2-5735-133F-D790-3EDD8D36B8EA}"/>
              </a:ext>
            </a:extLst>
          </p:cNvPr>
          <p:cNvSpPr txBox="1"/>
          <p:nvPr/>
        </p:nvSpPr>
        <p:spPr>
          <a:xfrm>
            <a:off x="1077422" y="2421680"/>
            <a:ext cx="74491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Snake </a:t>
            </a:r>
          </a:p>
          <a:p>
            <a:r>
              <a:rPr lang="en-IN" dirty="0"/>
              <a:t>Bites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A6B4AFF6-718B-B218-2286-6A99A21A9202}"/>
              </a:ext>
            </a:extLst>
          </p:cNvPr>
          <p:cNvSpPr txBox="1"/>
          <p:nvPr/>
        </p:nvSpPr>
        <p:spPr>
          <a:xfrm>
            <a:off x="1077422" y="4868050"/>
            <a:ext cx="8985833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Specific 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51AF903B-0DFA-C730-F6AC-918C1843FFA7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eizures…">
            <a:extLst>
              <a:ext uri="{FF2B5EF4-FFF2-40B4-BE49-F238E27FC236}">
                <a16:creationId xmlns:a16="http://schemas.microsoft.com/office/drawing/2014/main" id="{BF31A8BB-B1E9-BB4B-4AF6-2569082AA3EC}"/>
              </a:ext>
            </a:extLst>
          </p:cNvPr>
          <p:cNvSpPr txBox="1"/>
          <p:nvPr/>
        </p:nvSpPr>
        <p:spPr>
          <a:xfrm>
            <a:off x="10721595" y="6794863"/>
            <a:ext cx="12803811" cy="425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Nausea and vomiting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Weakness and paralysis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Seizures or decreased level of consciousness</a:t>
            </a:r>
          </a:p>
        </p:txBody>
      </p:sp>
    </p:spTree>
    <p:extLst>
      <p:ext uri="{BB962C8B-B14F-4D97-AF65-F5344CB8AC3E}">
        <p14:creationId xmlns:p14="http://schemas.microsoft.com/office/powerpoint/2010/main" val="13394441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E3E97-0458-4D58-08A1-EC679A4F6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DE157446-9AE4-A46D-F017-87ED8E8F5212}"/>
              </a:ext>
            </a:extLst>
          </p:cNvPr>
          <p:cNvSpPr txBox="1"/>
          <p:nvPr/>
        </p:nvSpPr>
        <p:spPr>
          <a:xfrm>
            <a:off x="1077422" y="2421680"/>
            <a:ext cx="74491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Snake </a:t>
            </a:r>
          </a:p>
          <a:p>
            <a:r>
              <a:rPr lang="en-IN" dirty="0"/>
              <a:t>Bites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1749267C-7E71-5744-0E11-76A29A2B6FFA}"/>
              </a:ext>
            </a:extLst>
          </p:cNvPr>
          <p:cNvSpPr txBox="1"/>
          <p:nvPr/>
        </p:nvSpPr>
        <p:spPr>
          <a:xfrm>
            <a:off x="1077422" y="4868050"/>
            <a:ext cx="8985833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Specific 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C75E0601-94A1-8F08-66BC-9CB5AD299628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" name="Puncture wound…">
            <a:extLst>
              <a:ext uri="{FF2B5EF4-FFF2-40B4-BE49-F238E27FC236}">
                <a16:creationId xmlns:a16="http://schemas.microsoft.com/office/drawing/2014/main" id="{7F1F4BE7-C7E3-2D8C-3671-109850B38106}"/>
              </a:ext>
            </a:extLst>
          </p:cNvPr>
          <p:cNvSpPr txBox="1"/>
          <p:nvPr/>
        </p:nvSpPr>
        <p:spPr>
          <a:xfrm>
            <a:off x="10721595" y="6825343"/>
            <a:ext cx="11784779" cy="599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Puncture wound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Pain and/or burning sensation  around bite mark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Blood oozing from the bite mark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Discoloration and swelling</a:t>
            </a:r>
          </a:p>
        </p:txBody>
      </p:sp>
      <p:sp>
        <p:nvSpPr>
          <p:cNvPr id="7" name="Cont.">
            <a:extLst>
              <a:ext uri="{FF2B5EF4-FFF2-40B4-BE49-F238E27FC236}">
                <a16:creationId xmlns:a16="http://schemas.microsoft.com/office/drawing/2014/main" id="{AED8A629-E7BB-525F-8728-723C156CFC9A}"/>
              </a:ext>
            </a:extLst>
          </p:cNvPr>
          <p:cNvSpPr txBox="1"/>
          <p:nvPr/>
        </p:nvSpPr>
        <p:spPr>
          <a:xfrm>
            <a:off x="10633611" y="5400539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18653075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90B30-928D-2584-72F0-282284F97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34FA68B-B577-CFF9-C53B-C0F84F52833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343CB4F-ED42-BB72-6F10-914364309CA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B5680C5-3E32-5160-0F39-B674DE384C2D}"/>
              </a:ext>
            </a:extLst>
          </p:cNvPr>
          <p:cNvSpPr txBox="1"/>
          <p:nvPr/>
        </p:nvSpPr>
        <p:spPr>
          <a:xfrm>
            <a:off x="8564880" y="4716207"/>
            <a:ext cx="15076257" cy="463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Specificity (appropriate to the snake species)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Appropriate quantity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Within the shortest possible time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F4DFEB5-7EE8-F352-E91C-BE8A034123A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593C478-D862-E152-E1BF-05F845ABAC0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9ACD9B1-0A98-7AD2-0119-4A904D84B6F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B81EB6F-3174-1892-DE03-6BB2E251CFD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F22BA-808A-2538-570E-E21EB15BA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AB49C97-DF49-072B-030C-2D93E302C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2BAA24D-EB31-3479-773A-B7849C6E8FBB}"/>
              </a:ext>
            </a:extLst>
          </p:cNvPr>
          <p:cNvSpPr txBox="1"/>
          <p:nvPr/>
        </p:nvSpPr>
        <p:spPr>
          <a:xfrm>
            <a:off x="742863" y="2812493"/>
            <a:ext cx="7113118" cy="3205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IN" sz="6600" dirty="0"/>
              <a:t>Criteria for Administering Anti-venin</a:t>
            </a:r>
          </a:p>
        </p:txBody>
      </p:sp>
    </p:spTree>
    <p:extLst>
      <p:ext uri="{BB962C8B-B14F-4D97-AF65-F5344CB8AC3E}">
        <p14:creationId xmlns:p14="http://schemas.microsoft.com/office/powerpoint/2010/main" val="76157658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316CC-D30D-6D64-F540-09147768C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51241985-726A-7298-8AFA-266C73B33A31}"/>
              </a:ext>
            </a:extLst>
          </p:cNvPr>
          <p:cNvSpPr txBox="1"/>
          <p:nvPr/>
        </p:nvSpPr>
        <p:spPr>
          <a:xfrm>
            <a:off x="1077422" y="2421680"/>
            <a:ext cx="803609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Alcohol Abuse / Poisoning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C332D790-B673-E872-E89F-8569A5BA2913}"/>
              </a:ext>
            </a:extLst>
          </p:cNvPr>
          <p:cNvSpPr txBox="1"/>
          <p:nvPr/>
        </p:nvSpPr>
        <p:spPr>
          <a:xfrm>
            <a:off x="1077422" y="4868050"/>
            <a:ext cx="8985833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Specific 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EE422C6E-62B4-A132-BBE6-E52CDF6D75D7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" name="Smell of alcohol on breath/clothes…">
            <a:extLst>
              <a:ext uri="{FF2B5EF4-FFF2-40B4-BE49-F238E27FC236}">
                <a16:creationId xmlns:a16="http://schemas.microsoft.com/office/drawing/2014/main" id="{C3547A76-21AF-787F-2C0E-5D3AAA7EB5B0}"/>
              </a:ext>
            </a:extLst>
          </p:cNvPr>
          <p:cNvSpPr txBox="1"/>
          <p:nvPr/>
        </p:nvSpPr>
        <p:spPr>
          <a:xfrm>
            <a:off x="10718338" y="6648321"/>
            <a:ext cx="11784779" cy="706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Smell of alcohol on breath/clothes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Staggering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Slurred speech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Nausea and vomiting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Redness of the face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Altered behavior</a:t>
            </a:r>
          </a:p>
        </p:txBody>
      </p:sp>
    </p:spTree>
    <p:extLst>
      <p:ext uri="{BB962C8B-B14F-4D97-AF65-F5344CB8AC3E}">
        <p14:creationId xmlns:p14="http://schemas.microsoft.com/office/powerpoint/2010/main" val="122889757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52473" y="12741275"/>
            <a:ext cx="5486400" cy="730250"/>
          </a:xfrm>
        </p:spPr>
        <p:txBody>
          <a:bodyPr/>
          <a:lstStyle/>
          <a:p>
            <a:fld id="{2BB1E14F-796C-409E-9B94-89634ADD74DA}" type="slidenum">
              <a:rPr lang="en-IN" smtClean="0"/>
              <a:t>19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3" y="6460427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37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5" y="1266063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2" y="7715178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" name="List the signs and symptoms of poisoning, and steps for pre-hospital treatment.…">
            <a:extLst>
              <a:ext uri="{FF2B5EF4-FFF2-40B4-BE49-F238E27FC236}">
                <a16:creationId xmlns:a16="http://schemas.microsoft.com/office/drawing/2014/main" id="{5130EE20-E2B8-B2B2-8A0C-4453AF45E443}"/>
              </a:ext>
            </a:extLst>
          </p:cNvPr>
          <p:cNvSpPr txBox="1"/>
          <p:nvPr/>
        </p:nvSpPr>
        <p:spPr>
          <a:xfrm>
            <a:off x="11737878" y="5446143"/>
            <a:ext cx="12068230" cy="453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the signs and symptoms of poisoning, and steps for pre-hospital treatment.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four specific signs and symptoms of ingested poisons.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" name="List four specific signs and symptoms of inhaled poisons.…">
            <a:extLst>
              <a:ext uri="{FF2B5EF4-FFF2-40B4-BE49-F238E27FC236}">
                <a16:creationId xmlns:a16="http://schemas.microsoft.com/office/drawing/2014/main" id="{B304FDB7-D01F-4B1A-F37A-98E5E1855667}"/>
              </a:ext>
            </a:extLst>
          </p:cNvPr>
          <p:cNvSpPr txBox="1"/>
          <p:nvPr/>
        </p:nvSpPr>
        <p:spPr>
          <a:xfrm>
            <a:off x="11659744" y="5014577"/>
            <a:ext cx="11555214" cy="758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specific signs and symptoms of inhaled poisons.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specific signs and symptoms of absorbed poisons.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 signs and symptoms of injected poisons, including snakebites, and the steps for pre-hospital treatment.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33E3E820-A3CC-DD11-1B3C-8176A0E9A167}"/>
              </a:ext>
            </a:extLst>
          </p:cNvPr>
          <p:cNvGrpSpPr/>
          <p:nvPr/>
        </p:nvGrpSpPr>
        <p:grpSpPr>
          <a:xfrm>
            <a:off x="9958192" y="4718394"/>
            <a:ext cx="1219201" cy="1681958"/>
            <a:chOff x="0" y="1159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233B3B9A-66F1-DEB3-4A6B-FAAB4799405F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3">
              <a:extLst>
                <a:ext uri="{FF2B5EF4-FFF2-40B4-BE49-F238E27FC236}">
                  <a16:creationId xmlns:a16="http://schemas.microsoft.com/office/drawing/2014/main" id="{5E83356E-26F7-58CF-B043-702F501F4A47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CF6CEB91-8F98-5D46-159B-C1BEE94971EF}"/>
              </a:ext>
            </a:extLst>
          </p:cNvPr>
          <p:cNvGrpSpPr/>
          <p:nvPr/>
        </p:nvGrpSpPr>
        <p:grpSpPr>
          <a:xfrm>
            <a:off x="9958192" y="7257307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090EB60-8C53-64A6-1BB3-E6438094D6D8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1C63CBC0-E51B-47AA-F064-F9AE87A08676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DF316ECF-D53D-381B-606A-36925E3750C3}"/>
              </a:ext>
            </a:extLst>
          </p:cNvPr>
          <p:cNvGrpSpPr/>
          <p:nvPr/>
        </p:nvGrpSpPr>
        <p:grpSpPr>
          <a:xfrm>
            <a:off x="9958192" y="9417998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BF844F3D-4CC2-4AF9-2675-270AC19A2EC8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5">
              <a:extLst>
                <a:ext uri="{FF2B5EF4-FFF2-40B4-BE49-F238E27FC236}">
                  <a16:creationId xmlns:a16="http://schemas.microsoft.com/office/drawing/2014/main" id="{EB3DBF32-F6AE-3156-CDB3-BC802C35F950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64FBA-A08C-2E19-0297-A46306D80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3963AFCA-666F-13DA-7ADD-30EC72BEDFEC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472F527B-750F-5B62-512C-64E6E9F7BEF7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5CEE4763-A0A8-AB1D-5A7A-2E2647C6871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" name="List the signs and symptoms for alcohol abuse and the steps for pre-hospital treatment.…">
            <a:extLst>
              <a:ext uri="{FF2B5EF4-FFF2-40B4-BE49-F238E27FC236}">
                <a16:creationId xmlns:a16="http://schemas.microsoft.com/office/drawing/2014/main" id="{55DE589C-011C-F3D6-75C8-4255B3FAB73E}"/>
              </a:ext>
            </a:extLst>
          </p:cNvPr>
          <p:cNvSpPr txBox="1"/>
          <p:nvPr/>
        </p:nvSpPr>
        <p:spPr>
          <a:xfrm>
            <a:off x="11532744" y="5673282"/>
            <a:ext cx="11696334" cy="593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signs and symptoms for alcohol abuse and the steps for pre-hospital treatment.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signs and symptoms for drug abuse and the steps for pre-hospital treatment.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05CADD67-AD45-9F12-F2AE-197497D2ABDC}"/>
              </a:ext>
            </a:extLst>
          </p:cNvPr>
          <p:cNvGrpSpPr/>
          <p:nvPr/>
        </p:nvGrpSpPr>
        <p:grpSpPr>
          <a:xfrm>
            <a:off x="9831192" y="5402499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6CA8D7BF-AC6D-FC10-7CEC-674FADFD4E8E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6">
              <a:extLst>
                <a:ext uri="{FF2B5EF4-FFF2-40B4-BE49-F238E27FC236}">
                  <a16:creationId xmlns:a16="http://schemas.microsoft.com/office/drawing/2014/main" id="{B335EF64-D0C2-A120-B6AB-2B03F667C18C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D69A488C-BD62-A9C7-4D14-4FA88AE55C86}"/>
              </a:ext>
            </a:extLst>
          </p:cNvPr>
          <p:cNvGrpSpPr/>
          <p:nvPr/>
        </p:nvGrpSpPr>
        <p:grpSpPr>
          <a:xfrm>
            <a:off x="9831192" y="8724577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69A042DF-CC14-AA7A-03CF-764E3ABC01E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B391C42-727E-9A49-B5A6-9F0129853199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9571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461FD432-2429-9235-9D35-B5DDEBCC3662}"/>
              </a:ext>
            </a:extLst>
          </p:cNvPr>
          <p:cNvSpPr txBox="1"/>
          <p:nvPr/>
        </p:nvSpPr>
        <p:spPr>
          <a:xfrm>
            <a:off x="1077422" y="2587024"/>
            <a:ext cx="711311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Poison</a:t>
            </a:r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94432758-A216-8827-C512-99F77C0D675F}"/>
              </a:ext>
            </a:extLst>
          </p:cNvPr>
          <p:cNvSpPr txBox="1"/>
          <p:nvPr/>
        </p:nvSpPr>
        <p:spPr>
          <a:xfrm>
            <a:off x="9858055" y="6858000"/>
            <a:ext cx="13274901" cy="32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Any substance that can impair or cause death of cell structure or function.</a:t>
            </a:r>
          </a:p>
        </p:txBody>
      </p:sp>
      <p:pic>
        <p:nvPicPr>
          <p:cNvPr id="4" name="C:\Users\MTandingan\Pictures\for peer manuals\L14 poisoning pakistan.jpg" descr="C:\Users\MTandingan\Pictures\for peer manuals\L14 poisoning pakistan.jpg">
            <a:extLst>
              <a:ext uri="{FF2B5EF4-FFF2-40B4-BE49-F238E27FC236}">
                <a16:creationId xmlns:a16="http://schemas.microsoft.com/office/drawing/2014/main" id="{6C2F4EBA-91A7-CF35-3F40-56ED3ACBD2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80" t="27865" r="35029" b="32081"/>
          <a:stretch>
            <a:fillRect/>
          </a:stretch>
        </p:blipFill>
        <p:spPr>
          <a:xfrm>
            <a:off x="1378091" y="5658728"/>
            <a:ext cx="5739034" cy="55943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239959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enter the body in four ways:…">
            <a:extLst>
              <a:ext uri="{FF2B5EF4-FFF2-40B4-BE49-F238E27FC236}">
                <a16:creationId xmlns:a16="http://schemas.microsoft.com/office/drawing/2014/main" id="{A3AD5C47-FFA8-E55E-C69C-81A9588B939C}"/>
              </a:ext>
            </a:extLst>
          </p:cNvPr>
          <p:cNvSpPr txBox="1">
            <a:spLocks/>
          </p:cNvSpPr>
          <p:nvPr/>
        </p:nvSpPr>
        <p:spPr>
          <a:xfrm>
            <a:off x="1086772" y="5138521"/>
            <a:ext cx="7081440" cy="7733285"/>
          </a:xfrm>
          <a:prstGeom prst="rect">
            <a:avLst/>
          </a:prstGeom>
        </p:spPr>
        <p:txBody>
          <a:bodyPr lIns="78283" tIns="78283" rIns="78283" bIns="78283" anchor="t"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defTabSz="1896340" hangingPunct="1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i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Can enter the body in four ways:</a:t>
            </a:r>
          </a:p>
          <a:p>
            <a:pPr marL="609600" indent="-609600" defTabSz="1896340" hangingPunct="1">
              <a:spcBef>
                <a:spcPts val="3000"/>
              </a:spcBef>
              <a:buSzPct val="100000"/>
              <a:buFontTx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5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Ingestion </a:t>
            </a:r>
          </a:p>
          <a:p>
            <a:pPr marL="609600" indent="-609600" defTabSz="1896340" hangingPunct="1">
              <a:spcBef>
                <a:spcPts val="3000"/>
              </a:spcBef>
              <a:buSzPct val="100000"/>
              <a:buFontTx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5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Inhalation </a:t>
            </a:r>
          </a:p>
          <a:p>
            <a:pPr marL="609600" indent="-609600" defTabSz="1896340" hangingPunct="1">
              <a:spcBef>
                <a:spcPts val="3000"/>
              </a:spcBef>
              <a:buSzPct val="100000"/>
              <a:buFontTx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5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Injection</a:t>
            </a:r>
          </a:p>
          <a:p>
            <a:pPr marL="609600" indent="-609600" defTabSz="1896340" hangingPunct="1">
              <a:spcBef>
                <a:spcPts val="3000"/>
              </a:spcBef>
              <a:buSzPct val="100000"/>
              <a:buFontTx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5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Absorption</a:t>
            </a:r>
            <a:endParaRPr lang="en-US" sz="540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Poisons">
            <a:extLst>
              <a:ext uri="{FF2B5EF4-FFF2-40B4-BE49-F238E27FC236}">
                <a16:creationId xmlns:a16="http://schemas.microsoft.com/office/drawing/2014/main" id="{2FC21703-51FB-4314-91C6-7920FD3C301E}"/>
              </a:ext>
            </a:extLst>
          </p:cNvPr>
          <p:cNvSpPr txBox="1"/>
          <p:nvPr/>
        </p:nvSpPr>
        <p:spPr>
          <a:xfrm>
            <a:off x="1077422" y="2360720"/>
            <a:ext cx="875273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Poisons</a:t>
            </a:r>
          </a:p>
        </p:txBody>
      </p:sp>
      <p:pic>
        <p:nvPicPr>
          <p:cNvPr id="4" name="Picture 1" descr="Picture 1">
            <a:extLst>
              <a:ext uri="{FF2B5EF4-FFF2-40B4-BE49-F238E27FC236}">
                <a16:creationId xmlns:a16="http://schemas.microsoft.com/office/drawing/2014/main" id="{22B2A1F6-80C3-AF8C-8BDF-E6267CDE0D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9" t="6333" r="3289" b="8868"/>
          <a:stretch>
            <a:fillRect/>
          </a:stretch>
        </p:blipFill>
        <p:spPr>
          <a:xfrm>
            <a:off x="10697192" y="979449"/>
            <a:ext cx="11037196" cy="1175710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414982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478F04A7-6FF9-ADC7-E32D-C060FD8C93B7}"/>
              </a:ext>
            </a:extLst>
          </p:cNvPr>
          <p:cNvSpPr txBox="1"/>
          <p:nvPr/>
        </p:nvSpPr>
        <p:spPr>
          <a:xfrm>
            <a:off x="1077422" y="2421680"/>
            <a:ext cx="744913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Poisoning</a:t>
            </a:r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0E95A16B-8235-75A3-0D91-9C2CFE5F022E}"/>
              </a:ext>
            </a:extLst>
          </p:cNvPr>
          <p:cNvSpPr txBox="1"/>
          <p:nvPr/>
        </p:nvSpPr>
        <p:spPr>
          <a:xfrm>
            <a:off x="10721595" y="6825343"/>
            <a:ext cx="12893864" cy="543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Nausea and/or vomiting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Headache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Abdominal pain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Altered mental status or coma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19596091-B8DD-FFBD-086D-7543A7181010}"/>
              </a:ext>
            </a:extLst>
          </p:cNvPr>
          <p:cNvSpPr txBox="1"/>
          <p:nvPr/>
        </p:nvSpPr>
        <p:spPr>
          <a:xfrm>
            <a:off x="1077422" y="4436609"/>
            <a:ext cx="8991056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General 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537BF6AB-BDF4-CAEA-8127-EBC06C3068E0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2534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25BC7-1063-A7DD-4838-222639991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BD8C9F32-4F72-6789-CA8C-D9C737BE7845}"/>
              </a:ext>
            </a:extLst>
          </p:cNvPr>
          <p:cNvSpPr txBox="1"/>
          <p:nvPr/>
        </p:nvSpPr>
        <p:spPr>
          <a:xfrm>
            <a:off x="1077422" y="2421680"/>
            <a:ext cx="744913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Poisoning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88DCB181-C2E2-2851-BD74-A3859F74BEB3}"/>
              </a:ext>
            </a:extLst>
          </p:cNvPr>
          <p:cNvSpPr txBox="1"/>
          <p:nvPr/>
        </p:nvSpPr>
        <p:spPr>
          <a:xfrm>
            <a:off x="1077422" y="4349890"/>
            <a:ext cx="8991056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General 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D833BAD3-7C19-3D02-19B6-DEB79BFD29A1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eizures…">
            <a:extLst>
              <a:ext uri="{FF2B5EF4-FFF2-40B4-BE49-F238E27FC236}">
                <a16:creationId xmlns:a16="http://schemas.microsoft.com/office/drawing/2014/main" id="{0982F626-0518-A1BF-3AF8-838283B4230A}"/>
              </a:ext>
            </a:extLst>
          </p:cNvPr>
          <p:cNvSpPr txBox="1"/>
          <p:nvPr/>
        </p:nvSpPr>
        <p:spPr>
          <a:xfrm>
            <a:off x="10721595" y="6794863"/>
            <a:ext cx="12803811" cy="637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Seizures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Rapid or slow heart rate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High, normal or low blood pressure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Possible dilation or constriction         of pupils</a:t>
            </a:r>
          </a:p>
        </p:txBody>
      </p:sp>
      <p:sp>
        <p:nvSpPr>
          <p:cNvPr id="7" name="Cont.">
            <a:extLst>
              <a:ext uri="{FF2B5EF4-FFF2-40B4-BE49-F238E27FC236}">
                <a16:creationId xmlns:a16="http://schemas.microsoft.com/office/drawing/2014/main" id="{D2354EFE-0A97-2910-393D-5C0B6F2611B9}"/>
              </a:ext>
            </a:extLst>
          </p:cNvPr>
          <p:cNvSpPr txBox="1"/>
          <p:nvPr/>
        </p:nvSpPr>
        <p:spPr>
          <a:xfrm>
            <a:off x="10633611" y="5370059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12298801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EFE21-96B4-249B-6F7D-68E851CA6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5142DFA1-91A6-8356-BD45-6594A4AEC1D4}"/>
              </a:ext>
            </a:extLst>
          </p:cNvPr>
          <p:cNvSpPr txBox="1"/>
          <p:nvPr/>
        </p:nvSpPr>
        <p:spPr>
          <a:xfrm>
            <a:off x="1077422" y="2421680"/>
            <a:ext cx="744913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Poisoning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5D1400E8-D93C-774D-A22F-3B6A061498EE}"/>
              </a:ext>
            </a:extLst>
          </p:cNvPr>
          <p:cNvSpPr txBox="1"/>
          <p:nvPr/>
        </p:nvSpPr>
        <p:spPr>
          <a:xfrm>
            <a:off x="1077422" y="4349890"/>
            <a:ext cx="8991056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General 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0D74E12C-F100-E740-2884-B9B2311E9EF4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eizures…">
            <a:extLst>
              <a:ext uri="{FF2B5EF4-FFF2-40B4-BE49-F238E27FC236}">
                <a16:creationId xmlns:a16="http://schemas.microsoft.com/office/drawing/2014/main" id="{FA06939E-C893-74BB-9D80-43210947BF6E}"/>
              </a:ext>
            </a:extLst>
          </p:cNvPr>
          <p:cNvSpPr txBox="1"/>
          <p:nvPr/>
        </p:nvSpPr>
        <p:spPr>
          <a:xfrm>
            <a:off x="10721595" y="6794863"/>
            <a:ext cx="12803811" cy="4508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Shortness of breath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Injury to skin (discoloration, burns, injection marks, swelling)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Diarrhea</a:t>
            </a:r>
          </a:p>
        </p:txBody>
      </p:sp>
      <p:sp>
        <p:nvSpPr>
          <p:cNvPr id="7" name="Cont.">
            <a:extLst>
              <a:ext uri="{FF2B5EF4-FFF2-40B4-BE49-F238E27FC236}">
                <a16:creationId xmlns:a16="http://schemas.microsoft.com/office/drawing/2014/main" id="{7B6F7749-63F3-38A0-56C1-47E9AA791FEB}"/>
              </a:ext>
            </a:extLst>
          </p:cNvPr>
          <p:cNvSpPr txBox="1"/>
          <p:nvPr/>
        </p:nvSpPr>
        <p:spPr>
          <a:xfrm>
            <a:off x="10633611" y="5370059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26957081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474</Words>
  <Application>Microsoft Office PowerPoint</Application>
  <PresentationFormat>Custom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56</cp:revision>
  <dcterms:modified xsi:type="dcterms:W3CDTF">2026-01-05T12:26:18Z</dcterms:modified>
</cp:coreProperties>
</file>