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5" r:id="rId4"/>
    <p:sldId id="276" r:id="rId5"/>
    <p:sldId id="338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1188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5" autoAdjust="0"/>
    <p:restoredTop sz="94660"/>
  </p:normalViewPr>
  <p:slideViewPr>
    <p:cSldViewPr snapToGrid="0">
      <p:cViewPr varScale="1">
        <p:scale>
          <a:sx n="39" d="100"/>
          <a:sy n="39" d="100"/>
        </p:scale>
        <p:origin x="894" y="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9"/>
            <a:ext cx="905046" cy="50261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Ref idx="1001">
        <a:schemeClr val="bg1"/>
      </p:bgRef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65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 | </a:t>
            </a:r>
            <a:r>
              <a:rPr dirty="0"/>
              <a:t>MFR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11</a:t>
            </a:r>
            <a:r>
              <a:rPr b="1" dirty="0"/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r="260"/>
          <a:stretch/>
        </p:blipFill>
        <p:spPr>
          <a:xfrm>
            <a:off x="25400" y="0"/>
            <a:ext cx="24333201" cy="13716000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72473347-6BEE-3525-8885-93B0C9BDE2E2}"/>
              </a:ext>
            </a:extLst>
          </p:cNvPr>
          <p:cNvSpPr/>
          <p:nvPr/>
        </p:nvSpPr>
        <p:spPr>
          <a:xfrm>
            <a:off x="-25400" y="-25400"/>
            <a:ext cx="24434800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8"/>
            <a:ext cx="13772463" cy="492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016000" y="4706678"/>
            <a:ext cx="10382141" cy="3205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243840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6600" dirty="0"/>
              <a:t>LESSON 11</a:t>
            </a:r>
          </a:p>
          <a:p>
            <a:pPr defTabSz="2438400"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6600" dirty="0"/>
              <a:t>Musculoskeletal Injuries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42" y="-86295"/>
            <a:ext cx="2231141" cy="24285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7" y="354061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         MEDICAL FIRST RESPONDER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5" name="PEER | CSSR | INDIA">
            <a:extLst>
              <a:ext uri="{FF2B5EF4-FFF2-40B4-BE49-F238E27FC236}">
                <a16:creationId xmlns:a16="http://schemas.microsoft.com/office/drawing/2014/main" id="{3EC7D4A0-11F1-2F27-2523-56E1BA3CB2CB}"/>
              </a:ext>
            </a:extLst>
          </p:cNvPr>
          <p:cNvSpPr txBox="1"/>
          <p:nvPr/>
        </p:nvSpPr>
        <p:spPr>
          <a:xfrm>
            <a:off x="602390" y="12960656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chemeClr val="bg1"/>
                </a:solidFill>
              </a:rPr>
              <a:t>NDRF</a:t>
            </a:r>
            <a:r>
              <a:rPr dirty="0">
                <a:solidFill>
                  <a:schemeClr val="bg1"/>
                </a:solidFill>
              </a:rPr>
              <a:t> | </a:t>
            </a:r>
            <a:r>
              <a:rPr lang="en-US" dirty="0">
                <a:solidFill>
                  <a:schemeClr val="bg1"/>
                </a:solidFill>
              </a:rPr>
              <a:t>MFR</a:t>
            </a:r>
            <a:r>
              <a:rPr dirty="0">
                <a:solidFill>
                  <a:schemeClr val="bg1"/>
                </a:solidFill>
              </a:rPr>
              <a:t> | INDIA</a:t>
            </a:r>
          </a:p>
        </p:txBody>
      </p:sp>
      <p:grpSp>
        <p:nvGrpSpPr>
          <p:cNvPr id="7" name="Group"/>
          <p:cNvGrpSpPr/>
          <p:nvPr/>
        </p:nvGrpSpPr>
        <p:grpSpPr>
          <a:xfrm>
            <a:off x="21506279" y="12813338"/>
            <a:ext cx="1945444" cy="902664"/>
            <a:chOff x="-32921" y="0"/>
            <a:chExt cx="1945444" cy="902662"/>
          </a:xfrm>
        </p:grpSpPr>
        <p:sp>
          <p:nvSpPr>
            <p:cNvPr id="8" name="PPT 2 - 1"/>
            <p:cNvSpPr txBox="1"/>
            <p:nvPr/>
          </p:nvSpPr>
          <p:spPr>
            <a:xfrm>
              <a:off x="-32921" y="0"/>
              <a:ext cx="1945444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bg1"/>
                  </a:solidFill>
                </a:rPr>
                <a:t>PPT</a:t>
              </a:r>
              <a:r>
                <a:rPr lang="en-US" b="1" dirty="0">
                  <a:solidFill>
                    <a:schemeClr val="bg1"/>
                  </a:solidFill>
                </a:rPr>
                <a:t> 11 - 1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" name="Duties of…">
            <a:extLst>
              <a:ext uri="{FF2B5EF4-FFF2-40B4-BE49-F238E27FC236}">
                <a16:creationId xmlns:a16="http://schemas.microsoft.com/office/drawing/2014/main" id="{186C4031-991E-3B71-BB75-30918073C90B}"/>
              </a:ext>
            </a:extLst>
          </p:cNvPr>
          <p:cNvSpPr txBox="1"/>
          <p:nvPr/>
        </p:nvSpPr>
        <p:spPr>
          <a:xfrm>
            <a:off x="6456218" y="8340436"/>
            <a:ext cx="5888182" cy="509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800" b="1" dirty="0">
                <a:latin typeface="Open sans"/>
              </a:rPr>
              <a:t>Presented By:- Kamal Mehra,2IC</a:t>
            </a:r>
            <a:endParaRPr lang="en-US" sz="2800" dirty="0">
              <a:latin typeface="Open san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8BEE1-D8F3-0116-BCC0-789336C06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ctures, Dislocations and Sprains">
            <a:extLst>
              <a:ext uri="{FF2B5EF4-FFF2-40B4-BE49-F238E27FC236}">
                <a16:creationId xmlns:a16="http://schemas.microsoft.com/office/drawing/2014/main" id="{1933C10B-EC10-DC48-0C57-1D5E4263B197}"/>
              </a:ext>
            </a:extLst>
          </p:cNvPr>
          <p:cNvSpPr txBox="1"/>
          <p:nvPr/>
        </p:nvSpPr>
        <p:spPr>
          <a:xfrm>
            <a:off x="1077422" y="2269280"/>
            <a:ext cx="10221538" cy="364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Fractures, Dislocations and Sprains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C79B3B4F-229A-8EB3-AFDE-6EA60784E8B0}"/>
              </a:ext>
            </a:extLst>
          </p:cNvPr>
          <p:cNvSpPr/>
          <p:nvPr/>
        </p:nvSpPr>
        <p:spPr>
          <a:xfrm>
            <a:off x="1179707" y="577008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Bruising or discoloration…">
            <a:extLst>
              <a:ext uri="{FF2B5EF4-FFF2-40B4-BE49-F238E27FC236}">
                <a16:creationId xmlns:a16="http://schemas.microsoft.com/office/drawing/2014/main" id="{BAA3FCB0-EB9F-DD23-27D5-AD07037EF6B3}"/>
              </a:ext>
            </a:extLst>
          </p:cNvPr>
          <p:cNvSpPr txBox="1"/>
          <p:nvPr/>
        </p:nvSpPr>
        <p:spPr>
          <a:xfrm>
            <a:off x="1179707" y="7643769"/>
            <a:ext cx="19565677" cy="5554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Bruising or discoloration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Exposed bone ends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Joint locked in position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Numbness or paralysis 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Compromised circulation</a:t>
            </a:r>
          </a:p>
        </p:txBody>
      </p:sp>
      <p:sp>
        <p:nvSpPr>
          <p:cNvPr id="7" name="Cont.">
            <a:extLst>
              <a:ext uri="{FF2B5EF4-FFF2-40B4-BE49-F238E27FC236}">
                <a16:creationId xmlns:a16="http://schemas.microsoft.com/office/drawing/2014/main" id="{636CCBEA-B09C-AF17-6C9D-6F7884D40991}"/>
              </a:ext>
            </a:extLst>
          </p:cNvPr>
          <p:cNvSpPr txBox="1"/>
          <p:nvPr/>
        </p:nvSpPr>
        <p:spPr>
          <a:xfrm>
            <a:off x="21226583" y="4866076"/>
            <a:ext cx="2047633" cy="77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r"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Cont.</a:t>
            </a:r>
          </a:p>
        </p:txBody>
      </p:sp>
      <p:sp>
        <p:nvSpPr>
          <p:cNvPr id="8" name="Signs and Symptoms">
            <a:extLst>
              <a:ext uri="{FF2B5EF4-FFF2-40B4-BE49-F238E27FC236}">
                <a16:creationId xmlns:a16="http://schemas.microsoft.com/office/drawing/2014/main" id="{7BAE3A06-F362-6FB0-31E4-823110214243}"/>
              </a:ext>
            </a:extLst>
          </p:cNvPr>
          <p:cNvSpPr txBox="1"/>
          <p:nvPr/>
        </p:nvSpPr>
        <p:spPr>
          <a:xfrm>
            <a:off x="1144986" y="6183527"/>
            <a:ext cx="7627217" cy="2190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Signs and Symptoms</a:t>
            </a:r>
          </a:p>
        </p:txBody>
      </p:sp>
    </p:spTree>
    <p:extLst>
      <p:ext uri="{BB962C8B-B14F-4D97-AF65-F5344CB8AC3E}">
        <p14:creationId xmlns:p14="http://schemas.microsoft.com/office/powerpoint/2010/main" val="53551070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9ED98-49EE-9D9F-D5E0-478E3F816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DCDF240-6CDC-B6B2-ED19-4F5A46DB206E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1FCFDC58-B4D3-404C-044E-4A225A04FFA1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E2EE2A52-FC53-DB11-EA77-A15E2A951E87}"/>
              </a:ext>
            </a:extLst>
          </p:cNvPr>
          <p:cNvSpPr txBox="1"/>
          <p:nvPr/>
        </p:nvSpPr>
        <p:spPr>
          <a:xfrm>
            <a:off x="8564880" y="4716207"/>
            <a:ext cx="15076257" cy="3293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Applying a device to stabilize any painful, swollen or deformed body part.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5FCBE5BE-569A-F62F-B985-C47C3CB23F61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5CBD6E50-56A6-FF35-479A-EA7F6AC0BBE4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11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C2BA821-B4C0-6469-7628-6DA788BB54D0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1C474EBD-7023-1623-B661-99C4B318B6F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6EB06-BD2F-57A5-705C-5BBFC83DB6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ECC17F35-92DB-BCC6-E647-E1D4E3D46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5A6D4718-D2BD-FB64-EA89-203FDEB8CE3A}"/>
              </a:ext>
            </a:extLst>
          </p:cNvPr>
          <p:cNvSpPr txBox="1"/>
          <p:nvPr/>
        </p:nvSpPr>
        <p:spPr>
          <a:xfrm>
            <a:off x="742863" y="2812493"/>
            <a:ext cx="7113118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Splinting</a:t>
            </a:r>
          </a:p>
        </p:txBody>
      </p:sp>
    </p:spTree>
    <p:extLst>
      <p:ext uri="{BB962C8B-B14F-4D97-AF65-F5344CB8AC3E}">
        <p14:creationId xmlns:p14="http://schemas.microsoft.com/office/powerpoint/2010/main" val="103551805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DD284-4D53-FDFF-C356-721270092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E917165-CBA6-9CD4-568F-F49E883B0C46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FBC5C3A2-282C-08F6-8465-45C961601D69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1F4F545-DD2D-C241-C619-FA97D93B5C8A}"/>
              </a:ext>
            </a:extLst>
          </p:cNvPr>
          <p:cNvSpPr txBox="1"/>
          <p:nvPr/>
        </p:nvSpPr>
        <p:spPr>
          <a:xfrm>
            <a:off x="8564880" y="3944036"/>
            <a:ext cx="15076257" cy="8140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Prevent motion of bone fragments or dislocated joints</a:t>
            </a:r>
          </a:p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Reduce pain and suffering</a:t>
            </a:r>
          </a:p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Minimize damage to soft tissues</a:t>
            </a:r>
          </a:p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Prevent closed fracture from becoming open fracture</a:t>
            </a:r>
          </a:p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Minimize blood loss or shock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505F51D4-79E5-8EF0-DD4D-E5EA35BC89C6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6EE9A32A-C274-FD8B-0C27-0E8FB1089D71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11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E4D804E5-BDA0-F638-C90D-63487F14BA5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1BD235EC-96C1-1BB2-67D6-10E3FC191C9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DC3A7-8589-7549-094A-69D080FD56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765FC27C-1335-ACDF-A438-5A68B175B7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1861F33D-D36D-1192-567C-2FCE3CC5FB98}"/>
              </a:ext>
            </a:extLst>
          </p:cNvPr>
          <p:cNvSpPr txBox="1"/>
          <p:nvPr/>
        </p:nvSpPr>
        <p:spPr>
          <a:xfrm>
            <a:off x="742863" y="2812493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Reasons for Splinting</a:t>
            </a:r>
          </a:p>
        </p:txBody>
      </p:sp>
    </p:spTree>
    <p:extLst>
      <p:ext uri="{BB962C8B-B14F-4D97-AF65-F5344CB8AC3E}">
        <p14:creationId xmlns:p14="http://schemas.microsoft.com/office/powerpoint/2010/main" val="193001663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4DC54-941B-CCB2-A7F3-2F1725546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56740180-F13C-C75C-7A86-0AF8F399764B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3D9527C9-6301-2685-309A-F8820899B9EC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2BC5380-4CC8-4E9A-2E7B-6FC1A43EF064}"/>
              </a:ext>
            </a:extLst>
          </p:cNvPr>
          <p:cNvSpPr txBox="1"/>
          <p:nvPr/>
        </p:nvSpPr>
        <p:spPr>
          <a:xfrm>
            <a:off x="8564880" y="3944036"/>
            <a:ext cx="15076257" cy="7056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Initial assessment: identify and treat life-threatening problems </a:t>
            </a: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Physical examination</a:t>
            </a: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Stabilize injury</a:t>
            </a: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Expose injury</a:t>
            </a: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Treat open wounds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A17E8466-7D00-59AE-2955-2681F7312F4A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7424148C-04BA-9D0D-4DDB-90612B1B8275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11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AF427E81-60D1-68DE-82AF-E251D952B7A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04CC8CED-0280-E01E-4748-ABEF5DBE39F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641059-A262-9FF0-D77E-2EA437FE7B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A84DABB0-C32E-F8F9-9754-B80FD30CB1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72166273-1F30-FEF1-A391-6BB4D7E6790E}"/>
              </a:ext>
            </a:extLst>
          </p:cNvPr>
          <p:cNvSpPr txBox="1"/>
          <p:nvPr/>
        </p:nvSpPr>
        <p:spPr>
          <a:xfrm>
            <a:off x="742863" y="2812493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Pre-Hospital Treatment</a:t>
            </a:r>
          </a:p>
        </p:txBody>
      </p:sp>
      <p:sp>
        <p:nvSpPr>
          <p:cNvPr id="2" name="for suspected fractures, dislocations and sprains/ strains">
            <a:extLst>
              <a:ext uri="{FF2B5EF4-FFF2-40B4-BE49-F238E27FC236}">
                <a16:creationId xmlns:a16="http://schemas.microsoft.com/office/drawing/2014/main" id="{E5B000A6-FE53-D101-C4B4-EF48AD2D8BC1}"/>
              </a:ext>
            </a:extLst>
          </p:cNvPr>
          <p:cNvSpPr txBox="1"/>
          <p:nvPr/>
        </p:nvSpPr>
        <p:spPr>
          <a:xfrm>
            <a:off x="742863" y="5090007"/>
            <a:ext cx="7424869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for suspected fractures, dislocations and sprains/ strains</a:t>
            </a:r>
          </a:p>
        </p:txBody>
      </p:sp>
    </p:spTree>
    <p:extLst>
      <p:ext uri="{BB962C8B-B14F-4D97-AF65-F5344CB8AC3E}">
        <p14:creationId xmlns:p14="http://schemas.microsoft.com/office/powerpoint/2010/main" val="273048785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668E1-5E50-B3E8-5BC6-F4CBB378D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19F63B2C-70DB-2356-EE3B-3FA60F673A64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D7B65675-F8CE-0E21-2EEB-80EDF7B43FA4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B1EBA3C-2B52-A8EB-DF5A-F07CEE71F899}"/>
              </a:ext>
            </a:extLst>
          </p:cNvPr>
          <p:cNvSpPr txBox="1"/>
          <p:nvPr/>
        </p:nvSpPr>
        <p:spPr>
          <a:xfrm>
            <a:off x="8564880" y="3944036"/>
            <a:ext cx="15076257" cy="6675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270000" indent="-1270000">
              <a:spcBef>
                <a:spcPts val="4000"/>
              </a:spcBef>
              <a:buSzPct val="100000"/>
              <a:buAutoNum type="arabicParenR" startAt="6"/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Prepare splinting materials</a:t>
            </a:r>
          </a:p>
          <a:p>
            <a:pPr marL="1270000" indent="-1270000">
              <a:spcBef>
                <a:spcPts val="4000"/>
              </a:spcBef>
              <a:buSzPct val="100000"/>
              <a:buAutoNum type="arabicParenR" startAt="6"/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Splint injuries / immobilize body</a:t>
            </a:r>
          </a:p>
          <a:p>
            <a:pPr marL="1270000" indent="-1270000">
              <a:spcBef>
                <a:spcPts val="4000"/>
              </a:spcBef>
              <a:buSzPct val="100000"/>
              <a:buAutoNum type="arabicParenR" startAt="6"/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Reassess P.M.S.</a:t>
            </a:r>
            <a:endParaRPr lang="en-US" sz="40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1270000" indent="-1270000">
              <a:spcBef>
                <a:spcPts val="4000"/>
              </a:spcBef>
              <a:buSzPct val="100000"/>
              <a:buAutoNum type="arabicParenR" startAt="6"/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Apply cold packs or ice</a:t>
            </a:r>
          </a:p>
          <a:p>
            <a:pPr marL="1270000" indent="-1270000">
              <a:spcBef>
                <a:spcPts val="4000"/>
              </a:spcBef>
              <a:buSzPct val="100000"/>
              <a:buAutoNum type="arabicParenR" startAt="6"/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Treat for shock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8B91CFCB-5CF6-816B-7D1A-D5F30F4BEA7B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A89B8AC7-B05B-3C47-34EB-C57072B56F39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11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6F76035D-26C5-92F3-BCD5-FD69A8964DD2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D2D2968-D7FA-E2A1-59D2-A053F75B878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ACE08-1832-B1AC-2A26-1F3F65E1D6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00CA22F0-6267-A1CE-42DB-06E8C0F6B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77BDF9A4-6F5A-5D9F-26AA-3B184F1A20AE}"/>
              </a:ext>
            </a:extLst>
          </p:cNvPr>
          <p:cNvSpPr txBox="1"/>
          <p:nvPr/>
        </p:nvSpPr>
        <p:spPr>
          <a:xfrm>
            <a:off x="742863" y="2812493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Pre-Hospital Treatment</a:t>
            </a:r>
          </a:p>
        </p:txBody>
      </p:sp>
      <p:sp>
        <p:nvSpPr>
          <p:cNvPr id="2" name="for suspected fractures, dislocations and sprains/ strains">
            <a:extLst>
              <a:ext uri="{FF2B5EF4-FFF2-40B4-BE49-F238E27FC236}">
                <a16:creationId xmlns:a16="http://schemas.microsoft.com/office/drawing/2014/main" id="{BB9E867C-A0D9-DF2D-DBDD-5F94CDEB775D}"/>
              </a:ext>
            </a:extLst>
          </p:cNvPr>
          <p:cNvSpPr txBox="1"/>
          <p:nvPr/>
        </p:nvSpPr>
        <p:spPr>
          <a:xfrm>
            <a:off x="742863" y="5090007"/>
            <a:ext cx="7424869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for suspected fractures, dislocations and sprains/ strains</a:t>
            </a:r>
          </a:p>
        </p:txBody>
      </p:sp>
      <p:sp>
        <p:nvSpPr>
          <p:cNvPr id="3" name="Cont.">
            <a:extLst>
              <a:ext uri="{FF2B5EF4-FFF2-40B4-BE49-F238E27FC236}">
                <a16:creationId xmlns:a16="http://schemas.microsoft.com/office/drawing/2014/main" id="{FE5A926C-3013-AF3D-EE76-0D55F87C1829}"/>
              </a:ext>
            </a:extLst>
          </p:cNvPr>
          <p:cNvSpPr txBox="1"/>
          <p:nvPr/>
        </p:nvSpPr>
        <p:spPr>
          <a:xfrm>
            <a:off x="200721" y="7793920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r"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dirty="0"/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71498508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0"/>
            <a:ext cx="24079200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7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52473" y="12741275"/>
            <a:ext cx="5486400" cy="730250"/>
          </a:xfrm>
        </p:spPr>
        <p:txBody>
          <a:bodyPr/>
          <a:lstStyle/>
          <a:p>
            <a:fld id="{2BB1E14F-796C-409E-9B94-89634ADD74DA}" type="slidenum">
              <a:rPr lang="en-IN" smtClean="0"/>
              <a:t>15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0" y="291338"/>
            <a:ext cx="13610612" cy="1252372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3" y="6460427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36" y="13237"/>
            <a:ext cx="2774164" cy="24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85" y="1266063"/>
            <a:ext cx="11478776" cy="1069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8B29F151-C2FD-2760-8D02-12B45828F2B8}"/>
              </a:ext>
            </a:extLst>
          </p:cNvPr>
          <p:cNvGrpSpPr/>
          <p:nvPr/>
        </p:nvGrpSpPr>
        <p:grpSpPr>
          <a:xfrm>
            <a:off x="9844663" y="514626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A2CF8A5D-63AF-0550-745A-87A9FACA797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C9CBD52F-5810-657C-5DB9-93367EE39DAA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08DADF9C-5398-2401-4FC4-D7AE40380090}"/>
              </a:ext>
            </a:extLst>
          </p:cNvPr>
          <p:cNvGrpSpPr/>
          <p:nvPr/>
        </p:nvGrpSpPr>
        <p:grpSpPr>
          <a:xfrm>
            <a:off x="9844662" y="7715178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8FBE3C0A-15F5-0E5E-B830-BF6C48A0D87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35D8AC1A-4264-2AA1-BAA4-1BDF77B0C62F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7" name="Define an open fracture and closed fracture, and list four signs and symptoms.…">
            <a:extLst>
              <a:ext uri="{FF2B5EF4-FFF2-40B4-BE49-F238E27FC236}">
                <a16:creationId xmlns:a16="http://schemas.microsoft.com/office/drawing/2014/main" id="{9C521EBF-EDFB-CC00-4841-C258CE3AA116}"/>
              </a:ext>
            </a:extLst>
          </p:cNvPr>
          <p:cNvSpPr txBox="1"/>
          <p:nvPr/>
        </p:nvSpPr>
        <p:spPr>
          <a:xfrm>
            <a:off x="11546216" y="5446144"/>
            <a:ext cx="12382761" cy="4538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Define an open fracture and closed fracture, and list four signs and symptoms.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Define a dislocation, a sprain, and a strain and list four signs and symptoms.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" name="Give two reasons for immobilizing…">
            <a:extLst>
              <a:ext uri="{FF2B5EF4-FFF2-40B4-BE49-F238E27FC236}">
                <a16:creationId xmlns:a16="http://schemas.microsoft.com/office/drawing/2014/main" id="{0CCADB94-4CFD-2BC5-F20A-55F6BA7A1A83}"/>
              </a:ext>
            </a:extLst>
          </p:cNvPr>
          <p:cNvSpPr txBox="1"/>
          <p:nvPr/>
        </p:nvSpPr>
        <p:spPr>
          <a:xfrm>
            <a:off x="11525236" y="5267264"/>
            <a:ext cx="12280872" cy="5585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Give two reasons for immobilizing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a fracture, a sprain or a strain on a patient.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sz="44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Demonstrate the pre-hospital treatment of fractures and dislocations of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the extremities, hips and shoulder.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D7782D1C-59DF-EBDC-B4DA-4DDC711697C8}"/>
              </a:ext>
            </a:extLst>
          </p:cNvPr>
          <p:cNvGrpSpPr/>
          <p:nvPr/>
        </p:nvGrpSpPr>
        <p:grpSpPr>
          <a:xfrm>
            <a:off x="9844663" y="8424809"/>
            <a:ext cx="1219201" cy="1681958"/>
            <a:chOff x="0" y="1286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991157D7-D75C-83E2-F111-8DAF4DCD3412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7" name="4">
              <a:extLst>
                <a:ext uri="{FF2B5EF4-FFF2-40B4-BE49-F238E27FC236}">
                  <a16:creationId xmlns:a16="http://schemas.microsoft.com/office/drawing/2014/main" id="{01ED7B49-20AC-663C-9BDC-783412D8F9FF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8" name="Group">
            <a:extLst>
              <a:ext uri="{FF2B5EF4-FFF2-40B4-BE49-F238E27FC236}">
                <a16:creationId xmlns:a16="http://schemas.microsoft.com/office/drawing/2014/main" id="{98402F36-9AF7-7EB1-CEEC-959B9084C07D}"/>
              </a:ext>
            </a:extLst>
          </p:cNvPr>
          <p:cNvGrpSpPr/>
          <p:nvPr/>
        </p:nvGrpSpPr>
        <p:grpSpPr>
          <a:xfrm>
            <a:off x="9844663" y="5317437"/>
            <a:ext cx="1219201" cy="1681958"/>
            <a:chOff x="0" y="115975"/>
            <a:chExt cx="1219200" cy="1681957"/>
          </a:xfrm>
        </p:grpSpPr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E131B88A-80BB-E15E-0C46-9A08C14B267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3">
              <a:extLst>
                <a:ext uri="{FF2B5EF4-FFF2-40B4-BE49-F238E27FC236}">
                  <a16:creationId xmlns:a16="http://schemas.microsoft.com/office/drawing/2014/main" id="{09784190-E474-C33D-3E2E-E3AB96C20E37}"/>
                </a:ext>
              </a:extLst>
            </p:cNvPr>
            <p:cNvSpPr txBox="1"/>
            <p:nvPr/>
          </p:nvSpPr>
          <p:spPr>
            <a:xfrm>
              <a:off x="2491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5BDA02DF-461E-06A7-3B8E-2988932644D8}"/>
              </a:ext>
            </a:extLst>
          </p:cNvPr>
          <p:cNvSpPr txBox="1"/>
          <p:nvPr/>
        </p:nvSpPr>
        <p:spPr>
          <a:xfrm>
            <a:off x="742142" y="2604560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Skeletal System</a:t>
            </a:r>
          </a:p>
        </p:txBody>
      </p:sp>
      <p:pic>
        <p:nvPicPr>
          <p:cNvPr id="6" name="image.jpeg" descr="image.jpeg">
            <a:extLst>
              <a:ext uri="{FF2B5EF4-FFF2-40B4-BE49-F238E27FC236}">
                <a16:creationId xmlns:a16="http://schemas.microsoft.com/office/drawing/2014/main" id="{C01A5662-B06A-6869-E801-6F9BBD149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7222" y="652159"/>
            <a:ext cx="3532378" cy="12570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.jpeg" descr="image.jpeg">
            <a:extLst>
              <a:ext uri="{FF2B5EF4-FFF2-40B4-BE49-F238E27FC236}">
                <a16:creationId xmlns:a16="http://schemas.microsoft.com/office/drawing/2014/main" id="{82877AB3-6571-FC9B-34B9-20E221FE0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551" y="641121"/>
            <a:ext cx="5604890" cy="125813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369284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90B30-928D-2584-72F0-282284F97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C34FA68B-B577-CFF9-C53B-C0F84F52833C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C343CB4F-ED42-BB72-6F10-914364309CA5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8B5680C5-3E32-5160-0F39-B674DE384C2D}"/>
              </a:ext>
            </a:extLst>
          </p:cNvPr>
          <p:cNvSpPr txBox="1"/>
          <p:nvPr/>
        </p:nvSpPr>
        <p:spPr>
          <a:xfrm>
            <a:off x="8564880" y="4716207"/>
            <a:ext cx="15076257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Any break in the continuity of a bone.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CF4DFEB5-7EE8-F352-E91C-BE8A034123A2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F593C478-D862-E152-E1BF-05F845ABAC07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11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29ACD9B1-0A98-7AD2-0119-4A904D84B6F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B81EB6F-3174-1892-DE03-6BB2E251CFD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F22BA-808A-2538-570E-E21EB15BA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5AB49C97-DF49-072B-030C-2D93E302C6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72BAA24D-EB31-3479-773A-B7849C6E8FBB}"/>
              </a:ext>
            </a:extLst>
          </p:cNvPr>
          <p:cNvSpPr txBox="1"/>
          <p:nvPr/>
        </p:nvSpPr>
        <p:spPr>
          <a:xfrm>
            <a:off x="742863" y="2812493"/>
            <a:ext cx="7113118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Fracture</a:t>
            </a:r>
          </a:p>
        </p:txBody>
      </p:sp>
    </p:spTree>
    <p:extLst>
      <p:ext uri="{BB962C8B-B14F-4D97-AF65-F5344CB8AC3E}">
        <p14:creationId xmlns:p14="http://schemas.microsoft.com/office/powerpoint/2010/main" val="76157658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4E13C-361F-27BE-3005-06E8219B6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3CE04295-BFB1-21D3-3D0C-E777D2147336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F986662E-9C66-047B-FB50-BBDAC882F225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9794E196-B00B-2EAE-922E-9ACCA3989D8C}"/>
              </a:ext>
            </a:extLst>
          </p:cNvPr>
          <p:cNvSpPr txBox="1"/>
          <p:nvPr/>
        </p:nvSpPr>
        <p:spPr>
          <a:xfrm>
            <a:off x="8564880" y="4716207"/>
            <a:ext cx="15076257" cy="3421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Injury in which a bone is moved out of its normal position in </a:t>
            </a:r>
          </a:p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a joint and remains that way.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D7C71973-C9E0-B1A2-C558-40BD2AFD893F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C67093B1-5258-BA09-B440-48F1EFA09DD7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11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82AF9CCE-F0ED-5DA0-FA5F-CD859D5933EB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1799F184-0352-72FF-07C5-10CB0DC39EA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8EEB00-E840-59D1-5BC3-DD83225D23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CA06970D-9DB1-47B0-ED7A-515C113D5A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DD236AF9-B4D3-CC34-71E2-FF477B4C9098}"/>
              </a:ext>
            </a:extLst>
          </p:cNvPr>
          <p:cNvSpPr txBox="1"/>
          <p:nvPr/>
        </p:nvSpPr>
        <p:spPr>
          <a:xfrm>
            <a:off x="742863" y="2812493"/>
            <a:ext cx="7113118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Dislocation</a:t>
            </a:r>
          </a:p>
        </p:txBody>
      </p:sp>
    </p:spTree>
    <p:extLst>
      <p:ext uri="{BB962C8B-B14F-4D97-AF65-F5344CB8AC3E}">
        <p14:creationId xmlns:p14="http://schemas.microsoft.com/office/powerpoint/2010/main" val="364538524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B9D4F-F853-55DF-4BD6-1F68E63D8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B763E07C-0AB4-B1CC-E2AE-2B0480553A12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8FFCF57A-B4F3-8588-D308-27C1B52344F4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82D71E46-50D5-2BAE-B937-F93CE9DD0C13}"/>
              </a:ext>
            </a:extLst>
          </p:cNvPr>
          <p:cNvSpPr txBox="1"/>
          <p:nvPr/>
        </p:nvSpPr>
        <p:spPr>
          <a:xfrm>
            <a:off x="8564880" y="4716207"/>
            <a:ext cx="15076257" cy="3421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Injury in which ligaments are stretched or partially torn, commonly associated with joint injuries.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DB6E333A-6BF2-806D-6420-A55AC7AE43AA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3DF3401B-76F1-7289-1616-2A6409BC94A0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11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FDD64E5-AE35-3B7F-0596-94C7934AB8E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64F18B6-8B38-8E01-188D-68B4CA5B264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380F11-065E-B67A-BB10-2A2E52206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AF4BC599-1B25-C4FA-4D97-1513E60F7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0B0C41F-F219-1E14-5FF6-E3F1C157B562}"/>
              </a:ext>
            </a:extLst>
          </p:cNvPr>
          <p:cNvSpPr txBox="1"/>
          <p:nvPr/>
        </p:nvSpPr>
        <p:spPr>
          <a:xfrm>
            <a:off x="742863" y="2812493"/>
            <a:ext cx="7113118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Sprain</a:t>
            </a:r>
          </a:p>
        </p:txBody>
      </p:sp>
    </p:spTree>
    <p:extLst>
      <p:ext uri="{BB962C8B-B14F-4D97-AF65-F5344CB8AC3E}">
        <p14:creationId xmlns:p14="http://schemas.microsoft.com/office/powerpoint/2010/main" val="314149345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C183E-A519-E4BD-B74C-288F58524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A8FBB876-4EAF-2FF4-1894-E5A571140EE9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FD11C7DB-9004-1421-9CB9-B62A99A47628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19615384-120A-3633-66E5-031F3576707A}"/>
              </a:ext>
            </a:extLst>
          </p:cNvPr>
          <p:cNvSpPr txBox="1"/>
          <p:nvPr/>
        </p:nvSpPr>
        <p:spPr>
          <a:xfrm>
            <a:off x="8564880" y="4716207"/>
            <a:ext cx="15076257" cy="221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Injury in which a muscle, or a muscle and tendon, are over-extended.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0FC3DA4C-8B04-FD17-9A13-08DD736CB5AE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67C6AB43-6DAB-1A42-ECC9-27EFCB2A081C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11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14ADC080-F41F-52DA-A6F2-0070759DD4D8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F9E84B56-BBD7-0E38-57C9-EBE87C0D531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157A2F-79CD-07AB-9F0A-2174D6D5B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3AD48574-A944-9D2D-29B3-8BBCDEF07A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C31F532F-5EA2-DA17-56E3-A93F927BCCAB}"/>
              </a:ext>
            </a:extLst>
          </p:cNvPr>
          <p:cNvSpPr txBox="1"/>
          <p:nvPr/>
        </p:nvSpPr>
        <p:spPr>
          <a:xfrm>
            <a:off x="742863" y="2812493"/>
            <a:ext cx="7113118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Strain</a:t>
            </a:r>
          </a:p>
        </p:txBody>
      </p:sp>
    </p:spTree>
    <p:extLst>
      <p:ext uri="{BB962C8B-B14F-4D97-AF65-F5344CB8AC3E}">
        <p14:creationId xmlns:p14="http://schemas.microsoft.com/office/powerpoint/2010/main" val="198300179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ctures, Dislocations and Sprains">
            <a:extLst>
              <a:ext uri="{FF2B5EF4-FFF2-40B4-BE49-F238E27FC236}">
                <a16:creationId xmlns:a16="http://schemas.microsoft.com/office/drawing/2014/main" id="{F73F6A61-35D7-D68C-2425-80D0143C3A96}"/>
              </a:ext>
            </a:extLst>
          </p:cNvPr>
          <p:cNvSpPr txBox="1"/>
          <p:nvPr/>
        </p:nvSpPr>
        <p:spPr>
          <a:xfrm>
            <a:off x="1077422" y="2269280"/>
            <a:ext cx="10221538" cy="364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Fractures, Dislocations and Sprains</a:t>
            </a:r>
          </a:p>
        </p:txBody>
      </p:sp>
      <p:sp>
        <p:nvSpPr>
          <p:cNvPr id="3" name="Deformity or angulation…">
            <a:extLst>
              <a:ext uri="{FF2B5EF4-FFF2-40B4-BE49-F238E27FC236}">
                <a16:creationId xmlns:a16="http://schemas.microsoft.com/office/drawing/2014/main" id="{080B510A-CB47-907D-EAB2-560D08862901}"/>
              </a:ext>
            </a:extLst>
          </p:cNvPr>
          <p:cNvSpPr txBox="1"/>
          <p:nvPr/>
        </p:nvSpPr>
        <p:spPr>
          <a:xfrm>
            <a:off x="1179707" y="7589928"/>
            <a:ext cx="13439514" cy="4982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Deformity or angulation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Pain and tenderness 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Crepitus (grating)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Swelling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41C8CA3E-6FFE-9BF1-7AD6-2341AF5F924F}"/>
              </a:ext>
            </a:extLst>
          </p:cNvPr>
          <p:cNvSpPr/>
          <p:nvPr/>
        </p:nvSpPr>
        <p:spPr>
          <a:xfrm>
            <a:off x="1179707" y="577008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5" name="Signs and Symptoms">
            <a:extLst>
              <a:ext uri="{FF2B5EF4-FFF2-40B4-BE49-F238E27FC236}">
                <a16:creationId xmlns:a16="http://schemas.microsoft.com/office/drawing/2014/main" id="{585CB802-6279-D836-4A4C-CEBB26B38CAF}"/>
              </a:ext>
            </a:extLst>
          </p:cNvPr>
          <p:cNvSpPr txBox="1"/>
          <p:nvPr/>
        </p:nvSpPr>
        <p:spPr>
          <a:xfrm>
            <a:off x="1144986" y="6183527"/>
            <a:ext cx="7627217" cy="2190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Signs and Symptoms</a:t>
            </a:r>
          </a:p>
        </p:txBody>
      </p:sp>
    </p:spTree>
    <p:extLst>
      <p:ext uri="{BB962C8B-B14F-4D97-AF65-F5344CB8AC3E}">
        <p14:creationId xmlns:p14="http://schemas.microsoft.com/office/powerpoint/2010/main" val="86909690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375</Words>
  <Application>Microsoft Office PowerPoint</Application>
  <PresentationFormat>Custom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Open Sans</vt:lpstr>
      <vt:lpstr>Open Sans</vt:lpstr>
      <vt:lpstr>Open Sans Semibold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NDRF ACADEMY</cp:lastModifiedBy>
  <cp:revision>55</cp:revision>
  <dcterms:modified xsi:type="dcterms:W3CDTF">2026-01-05T13:00:20Z</dcterms:modified>
</cp:coreProperties>
</file>