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37"/>
  </p:notesMasterIdLst>
  <p:sldIdLst>
    <p:sldId id="256" r:id="rId3"/>
    <p:sldId id="257" r:id="rId4"/>
    <p:sldId id="275" r:id="rId5"/>
    <p:sldId id="337" r:id="rId6"/>
    <p:sldId id="258" r:id="rId7"/>
    <p:sldId id="338" r:id="rId8"/>
    <p:sldId id="339" r:id="rId9"/>
    <p:sldId id="340" r:id="rId10"/>
    <p:sldId id="323" r:id="rId11"/>
    <p:sldId id="341" r:id="rId12"/>
    <p:sldId id="342" r:id="rId13"/>
    <p:sldId id="343" r:id="rId14"/>
    <p:sldId id="344" r:id="rId15"/>
    <p:sldId id="345" r:id="rId16"/>
    <p:sldId id="346" r:id="rId17"/>
    <p:sldId id="347" r:id="rId18"/>
    <p:sldId id="348" r:id="rId19"/>
    <p:sldId id="349" r:id="rId20"/>
    <p:sldId id="350" r:id="rId21"/>
    <p:sldId id="1189" r:id="rId22"/>
    <p:sldId id="1190" r:id="rId23"/>
    <p:sldId id="358" r:id="rId24"/>
    <p:sldId id="1191" r:id="rId25"/>
    <p:sldId id="1192" r:id="rId26"/>
    <p:sldId id="1193" r:id="rId27"/>
    <p:sldId id="351" r:id="rId28"/>
    <p:sldId id="352" r:id="rId29"/>
    <p:sldId id="353" r:id="rId30"/>
    <p:sldId id="354" r:id="rId31"/>
    <p:sldId id="355" r:id="rId32"/>
    <p:sldId id="361" r:id="rId33"/>
    <p:sldId id="362" r:id="rId34"/>
    <p:sldId id="363" r:id="rId35"/>
    <p:sldId id="1188"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autoAdjust="0"/>
    <p:restoredTop sz="94660"/>
  </p:normalViewPr>
  <p:slideViewPr>
    <p:cSldViewPr snapToGrid="0">
      <p:cViewPr varScale="1">
        <p:scale>
          <a:sx n="23" d="100"/>
          <a:sy n="23" d="100"/>
        </p:scale>
        <p:origin x="90" y="76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extLst>
      <p:ext uri="{BB962C8B-B14F-4D97-AF65-F5344CB8AC3E}">
        <p14:creationId xmlns:p14="http://schemas.microsoft.com/office/powerpoint/2010/main" val="372684626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extLst>
      <p:ext uri="{BB962C8B-B14F-4D97-AF65-F5344CB8AC3E}">
        <p14:creationId xmlns:p14="http://schemas.microsoft.com/office/powerpoint/2010/main" val="99353901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156" b="0" i="0">
                <a:solidFill>
                  <a:srgbClr val="C0000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defRPr sz="2365" b="0" i="0">
                <a:solidFill>
                  <a:srgbClr val="525252"/>
                </a:solidFill>
                <a:latin typeface="Arial Black"/>
                <a:cs typeface="Arial Black"/>
              </a:defRPr>
            </a:lvl1pPr>
          </a:lstStyle>
          <a:p>
            <a:pPr marL="15403">
              <a:spcBef>
                <a:spcPts val="321"/>
              </a:spcBef>
            </a:pPr>
            <a:r>
              <a:rPr lang="en-US" spc="-115"/>
              <a:t>MFR</a:t>
            </a:r>
            <a:endParaRPr lang="en-US" spc="-11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218476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chemeClr val="bg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81220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Ref idx="1001">
        <a:schemeClr val="bg1"/>
      </p:bgRef>
    </p:bg>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8863342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extLst>
      <p:ext uri="{BB962C8B-B14F-4D97-AF65-F5344CB8AC3E}">
        <p14:creationId xmlns:p14="http://schemas.microsoft.com/office/powerpoint/2010/main" val="170711822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03">
    <p:bg>
      <p:bgPr>
        <a:solidFill>
          <a:schemeClr val="bg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81220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dirty="0"/>
          </a:p>
        </p:txBody>
      </p:sp>
    </p:spTree>
    <p:extLst>
      <p:ext uri="{BB962C8B-B14F-4D97-AF65-F5344CB8AC3E}">
        <p14:creationId xmlns:p14="http://schemas.microsoft.com/office/powerpoint/2010/main" val="203071748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a:p>
        </p:txBody>
      </p:sp>
    </p:spTree>
    <p:extLst>
      <p:ext uri="{BB962C8B-B14F-4D97-AF65-F5344CB8AC3E}">
        <p14:creationId xmlns:p14="http://schemas.microsoft.com/office/powerpoint/2010/main" val="407450156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dirty="0"/>
              <a:t>NDRF | </a:t>
            </a:r>
            <a:r>
              <a:rPr dirty="0"/>
              <a:t>MFR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10</a:t>
            </a:r>
            <a:r>
              <a:rPr b="1" dirty="0"/>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dirty="0"/>
              <a:t>CAPF | </a:t>
            </a:r>
            <a:r>
              <a:rPr dirty="0"/>
              <a:t>MFR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10</a:t>
            </a:r>
            <a:r>
              <a:rPr b="1" dirty="0"/>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extLst>
      <p:ext uri="{BB962C8B-B14F-4D97-AF65-F5344CB8AC3E}">
        <p14:creationId xmlns:p14="http://schemas.microsoft.com/office/powerpoint/2010/main" val="225945900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l="4185" r="4185"/>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25400" y="-25400"/>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79" name="PPT 2 -"/>
          <p:cNvSpPr txBox="1"/>
          <p:nvPr/>
        </p:nvSpPr>
        <p:spPr>
          <a:xfrm>
            <a:off x="21547199" y="12813338"/>
            <a:ext cx="140640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a:t>PPT 2 -</a:t>
            </a:r>
          </a:p>
        </p:txBody>
      </p:sp>
      <p:sp>
        <p:nvSpPr>
          <p:cNvPr id="80"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1"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a:t>
            </a:fld>
            <a:endParaRPr/>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6000" y="4706678"/>
            <a:ext cx="10382141" cy="2189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en-IN" sz="6600" dirty="0"/>
              <a:t>LESSON 10</a:t>
            </a:r>
          </a:p>
          <a:p>
            <a:pPr defTabSz="2438400">
              <a:defRPr sz="6400" cap="all">
                <a:solidFill>
                  <a:srgbClr val="FFFFFF"/>
                </a:solidFill>
                <a:latin typeface="Open Sans"/>
                <a:ea typeface="Open Sans"/>
                <a:cs typeface="Open Sans"/>
                <a:sym typeface="Open Sans"/>
              </a:defRPr>
            </a:pPr>
            <a:r>
              <a:rPr lang="en-IN" sz="6600" dirty="0"/>
              <a:t>Soft-tissue Injuries</a:t>
            </a:r>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506279" y="12813338"/>
            <a:ext cx="1945444" cy="902664"/>
            <a:chOff x="-32921" y="0"/>
            <a:chExt cx="1945444" cy="902662"/>
          </a:xfrm>
        </p:grpSpPr>
        <p:sp>
          <p:nvSpPr>
            <p:cNvPr id="91" name="PPT 2 - 1"/>
            <p:cNvSpPr txBox="1"/>
            <p:nvPr/>
          </p:nvSpPr>
          <p:spPr>
            <a:xfrm>
              <a:off x="-32921" y="0"/>
              <a:ext cx="1945444"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bg1"/>
                  </a:solidFill>
                </a:rPr>
                <a:t>PPT</a:t>
              </a:r>
              <a:r>
                <a:rPr lang="en-US" b="1" dirty="0">
                  <a:solidFill>
                    <a:schemeClr val="bg1"/>
                  </a:solidFill>
                </a:rPr>
                <a:t> 10 - 1</a:t>
              </a:r>
              <a:endParaRPr b="1" dirty="0">
                <a:solidFill>
                  <a:schemeClr val="bg1"/>
                </a:solidFill>
              </a:endParaRPr>
            </a:p>
          </p:txBody>
        </p:sp>
        <p:sp>
          <p:nvSpPr>
            <p:cNvPr id="92" name="Rectangle"/>
            <p:cNvSpPr/>
            <p:nvPr/>
          </p:nvSpPr>
          <p:spPr>
            <a:xfrm>
              <a:off x="0" y="699461"/>
              <a:ext cx="1879600" cy="203201"/>
            </a:xfrm>
            <a:prstGeom prst="rect">
              <a:avLst/>
            </a:prstGeom>
            <a:solidFill>
              <a:srgbClr val="585756"/>
            </a:solidFill>
            <a:ln w="12700" cap="flat">
              <a:noFill/>
              <a:miter lim="400000"/>
            </a:ln>
            <a:effectLst/>
          </p:spPr>
          <p:txBody>
            <a:bodyPr wrap="square" lIns="78283" tIns="78283" rIns="78283" bIns="78283" numCol="1" anchor="t">
              <a:noAutofit/>
            </a:bodyPr>
            <a:lstStyle/>
            <a:p>
              <a:endParaRPr/>
            </a:p>
          </p:txBody>
        </p:sp>
      </p:grpSp>
      <p:pic>
        <p:nvPicPr>
          <p:cNvPr id="95" name="MFR-logo-02.png" descr="MFR-logo-02.png"/>
          <p:cNvPicPr>
            <a:picLocks noChangeAspect="1"/>
          </p:cNvPicPr>
          <p:nvPr/>
        </p:nvPicPr>
        <p:blipFill>
          <a:blip r:embed="rId3" cstate="print"/>
          <a:srcRect t="12599" b="19178"/>
          <a:stretch>
            <a:fillRect/>
          </a:stretch>
        </p:blipFill>
        <p:spPr>
          <a:xfrm>
            <a:off x="16316126" y="7112432"/>
            <a:ext cx="7102674" cy="3425646"/>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4941"/>
            <a:ext cx="3258094" cy="2219517"/>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8742" y="-86295"/>
            <a:ext cx="2231141" cy="2428598"/>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7" y="354061"/>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Arial Black" panose="020B0A04020102020204" pitchFamily="34" charset="0"/>
                <a:sym typeface="Arial"/>
              </a:rPr>
              <a:t>              MEDICAL FIRST RESPONDER</a:t>
            </a:r>
            <a:endParaRPr kumimoji="0" lang="en-IN" sz="4800" b="0" i="0" u="none" strike="noStrike" cap="none" spc="0" normalizeH="0" baseline="0" dirty="0">
              <a:ln>
                <a:noFill/>
              </a:ln>
              <a:solidFill>
                <a:srgbClr val="0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bg1"/>
                </a:solidFill>
              </a:rPr>
              <a:t>NDRF</a:t>
            </a:r>
            <a:r>
              <a:rPr dirty="0">
                <a:solidFill>
                  <a:schemeClr val="bg1"/>
                </a:solidFill>
              </a:rPr>
              <a:t> | </a:t>
            </a:r>
            <a:r>
              <a:rPr lang="en-US" dirty="0">
                <a:solidFill>
                  <a:schemeClr val="bg1"/>
                </a:solidFill>
              </a:rPr>
              <a:t>MFR</a:t>
            </a:r>
            <a:r>
              <a:rPr dirty="0">
                <a:solidFill>
                  <a:schemeClr val="bg1"/>
                </a:solidFill>
              </a:rPr>
              <a:t> | INDIA</a:t>
            </a:r>
          </a:p>
        </p:txBody>
      </p:sp>
      <p:sp>
        <p:nvSpPr>
          <p:cNvPr id="7" name="Duties of…">
            <a:extLst>
              <a:ext uri="{FF2B5EF4-FFF2-40B4-BE49-F238E27FC236}">
                <a16:creationId xmlns:a16="http://schemas.microsoft.com/office/drawing/2014/main" id="{D5471913-6E99-FD09-9D9C-E5B9CDF4A032}"/>
              </a:ext>
            </a:extLst>
          </p:cNvPr>
          <p:cNvSpPr txBox="1"/>
          <p:nvPr/>
        </p:nvSpPr>
        <p:spPr>
          <a:xfrm>
            <a:off x="6456218" y="8340436"/>
            <a:ext cx="5888182" cy="509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2800" b="1" dirty="0">
                <a:latin typeface="Open sans"/>
              </a:rPr>
              <a:t>Presented By:- Kamal Mehra,2IC</a:t>
            </a:r>
            <a:endParaRPr lang="en-US" sz="2800" dirty="0">
              <a:latin typeface="Open san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7D970-3A41-CC95-D196-837F4B713781}"/>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1611BB18-E5C2-9FDC-91DC-963CA897AFB4}"/>
              </a:ext>
            </a:extLst>
          </p:cNvPr>
          <p:cNvGrpSpPr/>
          <p:nvPr/>
        </p:nvGrpSpPr>
        <p:grpSpPr>
          <a:xfrm>
            <a:off x="2068873" y="4340084"/>
            <a:ext cx="20246253" cy="8004974"/>
            <a:chOff x="2073837" y="3548415"/>
            <a:chExt cx="20246253" cy="8004974"/>
          </a:xfrm>
        </p:grpSpPr>
        <p:sp>
          <p:nvSpPr>
            <p:cNvPr id="15" name="Penetration and puncture wounds">
              <a:extLst>
                <a:ext uri="{FF2B5EF4-FFF2-40B4-BE49-F238E27FC236}">
                  <a16:creationId xmlns:a16="http://schemas.microsoft.com/office/drawing/2014/main" id="{DE5756E7-DC5D-7C3A-0295-1732B235209D}"/>
                </a:ext>
              </a:extLst>
            </p:cNvPr>
            <p:cNvSpPr txBox="1"/>
            <p:nvPr/>
          </p:nvSpPr>
          <p:spPr>
            <a:xfrm>
              <a:off x="2073837" y="9356289"/>
              <a:ext cx="8526027" cy="187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r>
                <a:t>Penetration and puncture wounds</a:t>
              </a:r>
            </a:p>
          </p:txBody>
        </p:sp>
        <p:sp>
          <p:nvSpPr>
            <p:cNvPr id="16" name="Avulsions">
              <a:extLst>
                <a:ext uri="{FF2B5EF4-FFF2-40B4-BE49-F238E27FC236}">
                  <a16:creationId xmlns:a16="http://schemas.microsoft.com/office/drawing/2014/main" id="{188EDC52-804A-8895-AB95-768144A720E4}"/>
                </a:ext>
              </a:extLst>
            </p:cNvPr>
            <p:cNvSpPr txBox="1"/>
            <p:nvPr/>
          </p:nvSpPr>
          <p:spPr>
            <a:xfrm>
              <a:off x="13995539" y="9826189"/>
              <a:ext cx="8324551" cy="93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r>
                <a:t>Avulsions</a:t>
              </a:r>
            </a:p>
          </p:txBody>
        </p:sp>
        <p:sp>
          <p:nvSpPr>
            <p:cNvPr id="18" name="Line">
              <a:extLst>
                <a:ext uri="{FF2B5EF4-FFF2-40B4-BE49-F238E27FC236}">
                  <a16:creationId xmlns:a16="http://schemas.microsoft.com/office/drawing/2014/main" id="{42E2345A-239D-562F-956B-A56F8CF7E4BE}"/>
                </a:ext>
              </a:extLst>
            </p:cNvPr>
            <p:cNvSpPr/>
            <p:nvPr/>
          </p:nvSpPr>
          <p:spPr>
            <a:xfrm flipV="1">
              <a:off x="12297701" y="3548415"/>
              <a:ext cx="1" cy="8004974"/>
            </a:xfrm>
            <a:prstGeom prst="line">
              <a:avLst/>
            </a:prstGeom>
            <a:ln w="25400">
              <a:solidFill>
                <a:srgbClr val="535353"/>
              </a:solidFill>
              <a:custDash>
                <a:ds d="200000" sp="200000"/>
              </a:custDash>
              <a:miter lim="400000"/>
            </a:ln>
          </p:spPr>
          <p:txBody>
            <a:bodyPr lIns="78283" tIns="78283" rIns="78283" bIns="78283"/>
            <a:lstStyle/>
            <a:p>
              <a:endParaRPr/>
            </a:p>
          </p:txBody>
        </p:sp>
        <p:pic>
          <p:nvPicPr>
            <p:cNvPr id="19" name="image.tif" descr="image.tif">
              <a:extLst>
                <a:ext uri="{FF2B5EF4-FFF2-40B4-BE49-F238E27FC236}">
                  <a16:creationId xmlns:a16="http://schemas.microsoft.com/office/drawing/2014/main" id="{26579CE7-3C00-AFC0-B836-AC8B41F7832F}"/>
                </a:ext>
              </a:extLst>
            </p:cNvPr>
            <p:cNvPicPr>
              <a:picLocks noChangeAspect="1"/>
            </p:cNvPicPr>
            <p:nvPr/>
          </p:nvPicPr>
          <p:blipFill>
            <a:blip r:embed="rId2"/>
            <a:srcRect l="14814" t="8526" r="16667" b="5610"/>
            <a:stretch>
              <a:fillRect/>
            </a:stretch>
          </p:blipFill>
          <p:spPr>
            <a:xfrm>
              <a:off x="3537492" y="3752913"/>
              <a:ext cx="5598810" cy="4572001"/>
            </a:xfrm>
            <a:prstGeom prst="rect">
              <a:avLst/>
            </a:prstGeom>
            <a:ln w="12700">
              <a:miter lim="400000"/>
            </a:ln>
          </p:spPr>
        </p:pic>
        <p:pic>
          <p:nvPicPr>
            <p:cNvPr id="20" name="image.tif" descr="image.tif">
              <a:extLst>
                <a:ext uri="{FF2B5EF4-FFF2-40B4-BE49-F238E27FC236}">
                  <a16:creationId xmlns:a16="http://schemas.microsoft.com/office/drawing/2014/main" id="{8B8EF187-A881-1024-EDB3-D6CC71771D84}"/>
                </a:ext>
              </a:extLst>
            </p:cNvPr>
            <p:cNvPicPr>
              <a:picLocks noChangeAspect="1"/>
            </p:cNvPicPr>
            <p:nvPr/>
          </p:nvPicPr>
          <p:blipFill>
            <a:blip r:embed="rId3"/>
            <a:srcRect l="3709" t="2212" r="5409" b="2673"/>
            <a:stretch>
              <a:fillRect/>
            </a:stretch>
          </p:blipFill>
          <p:spPr>
            <a:xfrm>
              <a:off x="15552925" y="3729995"/>
              <a:ext cx="5209955" cy="4572001"/>
            </a:xfrm>
            <a:prstGeom prst="rect">
              <a:avLst/>
            </a:prstGeom>
            <a:ln w="12700">
              <a:miter lim="400000"/>
            </a:ln>
          </p:spPr>
        </p:pic>
      </p:grpSp>
      <p:sp>
        <p:nvSpPr>
          <p:cNvPr id="17" name="Immediate Sources of Information">
            <a:extLst>
              <a:ext uri="{FF2B5EF4-FFF2-40B4-BE49-F238E27FC236}">
                <a16:creationId xmlns:a16="http://schemas.microsoft.com/office/drawing/2014/main" id="{27C1F92F-A8EA-93D7-2981-66D88082D69F}"/>
              </a:ext>
            </a:extLst>
          </p:cNvPr>
          <p:cNvSpPr txBox="1"/>
          <p:nvPr/>
        </p:nvSpPr>
        <p:spPr>
          <a:xfrm>
            <a:off x="1138382" y="2482640"/>
            <a:ext cx="8889537" cy="1155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en-IN" dirty="0"/>
              <a:t>Types of Wounds</a:t>
            </a:r>
          </a:p>
        </p:txBody>
      </p:sp>
    </p:spTree>
    <p:extLst>
      <p:ext uri="{BB962C8B-B14F-4D97-AF65-F5344CB8AC3E}">
        <p14:creationId xmlns:p14="http://schemas.microsoft.com/office/powerpoint/2010/main" val="323968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373C-C8FB-2B2B-8FEC-D69A2B580761}"/>
            </a:ext>
          </a:extLst>
        </p:cNvPr>
        <p:cNvGrpSpPr/>
        <p:nvPr/>
      </p:nvGrpSpPr>
      <p:grpSpPr>
        <a:xfrm>
          <a:off x="0" y="0"/>
          <a:ext cx="0" cy="0"/>
          <a:chOff x="0" y="0"/>
          <a:chExt cx="0" cy="0"/>
        </a:xfrm>
      </p:grpSpPr>
      <p:sp>
        <p:nvSpPr>
          <p:cNvPr id="17" name="Immediate Sources of Information">
            <a:extLst>
              <a:ext uri="{FF2B5EF4-FFF2-40B4-BE49-F238E27FC236}">
                <a16:creationId xmlns:a16="http://schemas.microsoft.com/office/drawing/2014/main" id="{B7E99377-119F-209B-5150-793460D28A4C}"/>
              </a:ext>
            </a:extLst>
          </p:cNvPr>
          <p:cNvSpPr txBox="1"/>
          <p:nvPr/>
        </p:nvSpPr>
        <p:spPr>
          <a:xfrm>
            <a:off x="1138382" y="2482640"/>
            <a:ext cx="8889537" cy="1155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en-IN" dirty="0"/>
              <a:t>Types of Wounds</a:t>
            </a:r>
          </a:p>
        </p:txBody>
      </p:sp>
      <p:grpSp>
        <p:nvGrpSpPr>
          <p:cNvPr id="2" name="Group 1">
            <a:extLst>
              <a:ext uri="{FF2B5EF4-FFF2-40B4-BE49-F238E27FC236}">
                <a16:creationId xmlns:a16="http://schemas.microsoft.com/office/drawing/2014/main" id="{CFB290F0-1119-8D4A-7250-2357618D3C5C}"/>
              </a:ext>
            </a:extLst>
          </p:cNvPr>
          <p:cNvGrpSpPr/>
          <p:nvPr/>
        </p:nvGrpSpPr>
        <p:grpSpPr>
          <a:xfrm>
            <a:off x="2068873" y="4310415"/>
            <a:ext cx="20246253" cy="8004974"/>
            <a:chOff x="2073837" y="3548415"/>
            <a:chExt cx="20246253" cy="8004974"/>
          </a:xfrm>
        </p:grpSpPr>
        <p:sp>
          <p:nvSpPr>
            <p:cNvPr id="3" name="Amputations">
              <a:extLst>
                <a:ext uri="{FF2B5EF4-FFF2-40B4-BE49-F238E27FC236}">
                  <a16:creationId xmlns:a16="http://schemas.microsoft.com/office/drawing/2014/main" id="{277F7C70-F797-E9B0-06D7-362DB3C8790E}"/>
                </a:ext>
              </a:extLst>
            </p:cNvPr>
            <p:cNvSpPr txBox="1"/>
            <p:nvPr/>
          </p:nvSpPr>
          <p:spPr>
            <a:xfrm>
              <a:off x="2073837" y="9756301"/>
              <a:ext cx="8526027" cy="93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r>
                <a:t>Amputations</a:t>
              </a:r>
            </a:p>
          </p:txBody>
        </p:sp>
        <p:sp>
          <p:nvSpPr>
            <p:cNvPr id="4" name="Crushing injury">
              <a:extLst>
                <a:ext uri="{FF2B5EF4-FFF2-40B4-BE49-F238E27FC236}">
                  <a16:creationId xmlns:a16="http://schemas.microsoft.com/office/drawing/2014/main" id="{A9C3033C-FA14-EDC5-6324-A4FB648A3C11}"/>
                </a:ext>
              </a:extLst>
            </p:cNvPr>
            <p:cNvSpPr txBox="1"/>
            <p:nvPr/>
          </p:nvSpPr>
          <p:spPr>
            <a:xfrm>
              <a:off x="13995539" y="9756301"/>
              <a:ext cx="8324551" cy="93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r>
                <a:t>Crushing injury</a:t>
              </a:r>
            </a:p>
          </p:txBody>
        </p:sp>
        <p:sp>
          <p:nvSpPr>
            <p:cNvPr id="5" name="Line">
              <a:extLst>
                <a:ext uri="{FF2B5EF4-FFF2-40B4-BE49-F238E27FC236}">
                  <a16:creationId xmlns:a16="http://schemas.microsoft.com/office/drawing/2014/main" id="{7E71947F-46E6-8E9B-6CE9-4D47A1960337}"/>
                </a:ext>
              </a:extLst>
            </p:cNvPr>
            <p:cNvSpPr/>
            <p:nvPr/>
          </p:nvSpPr>
          <p:spPr>
            <a:xfrm flipV="1">
              <a:off x="12297701" y="3548415"/>
              <a:ext cx="1" cy="8004974"/>
            </a:xfrm>
            <a:prstGeom prst="line">
              <a:avLst/>
            </a:prstGeom>
            <a:ln w="25400">
              <a:solidFill>
                <a:srgbClr val="535353"/>
              </a:solidFill>
              <a:custDash>
                <a:ds d="200000" sp="200000"/>
              </a:custDash>
              <a:miter lim="400000"/>
            </a:ln>
          </p:spPr>
          <p:txBody>
            <a:bodyPr lIns="78283" tIns="78283" rIns="78283" bIns="78283"/>
            <a:lstStyle/>
            <a:p>
              <a:endParaRPr/>
            </a:p>
          </p:txBody>
        </p:sp>
        <p:pic>
          <p:nvPicPr>
            <p:cNvPr id="6" name="image.tif" descr="image.tif">
              <a:extLst>
                <a:ext uri="{FF2B5EF4-FFF2-40B4-BE49-F238E27FC236}">
                  <a16:creationId xmlns:a16="http://schemas.microsoft.com/office/drawing/2014/main" id="{A6A9BD01-AE81-8594-B1FC-0127113C1FD4}"/>
                </a:ext>
              </a:extLst>
            </p:cNvPr>
            <p:cNvPicPr>
              <a:picLocks noChangeAspect="1"/>
            </p:cNvPicPr>
            <p:nvPr/>
          </p:nvPicPr>
          <p:blipFill>
            <a:blip r:embed="rId2"/>
            <a:srcRect l="1855" t="17694" r="3555" b="9005"/>
            <a:stretch>
              <a:fillRect/>
            </a:stretch>
          </p:blipFill>
          <p:spPr>
            <a:xfrm>
              <a:off x="2559176" y="3787294"/>
              <a:ext cx="8040518" cy="4572001"/>
            </a:xfrm>
            <a:prstGeom prst="rect">
              <a:avLst/>
            </a:prstGeom>
            <a:ln w="12700">
              <a:miter lim="400000"/>
            </a:ln>
          </p:spPr>
        </p:pic>
        <p:pic>
          <p:nvPicPr>
            <p:cNvPr id="7" name="image.tif" descr="image.tif">
              <a:extLst>
                <a:ext uri="{FF2B5EF4-FFF2-40B4-BE49-F238E27FC236}">
                  <a16:creationId xmlns:a16="http://schemas.microsoft.com/office/drawing/2014/main" id="{418C7F39-80D9-D7AD-097E-22C298074526}"/>
                </a:ext>
              </a:extLst>
            </p:cNvPr>
            <p:cNvPicPr>
              <a:picLocks noChangeAspect="1"/>
            </p:cNvPicPr>
            <p:nvPr/>
          </p:nvPicPr>
          <p:blipFill>
            <a:blip r:embed="rId3"/>
            <a:srcRect l="3709" t="2778" r="3555" b="5500"/>
            <a:stretch>
              <a:fillRect/>
            </a:stretch>
          </p:blipFill>
          <p:spPr>
            <a:xfrm>
              <a:off x="14693493" y="3729995"/>
              <a:ext cx="6928782" cy="4572001"/>
            </a:xfrm>
            <a:prstGeom prst="rect">
              <a:avLst/>
            </a:prstGeom>
            <a:ln w="12700">
              <a:miter lim="400000"/>
            </a:ln>
          </p:spPr>
        </p:pic>
      </p:grpSp>
    </p:spTree>
    <p:extLst>
      <p:ext uri="{BB962C8B-B14F-4D97-AF65-F5344CB8AC3E}">
        <p14:creationId xmlns:p14="http://schemas.microsoft.com/office/powerpoint/2010/main" val="7480818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58E82-74AD-F251-9138-96D299E923A1}"/>
            </a:ext>
          </a:extLst>
        </p:cNvPr>
        <p:cNvGrpSpPr/>
        <p:nvPr/>
      </p:nvGrpSpPr>
      <p:grpSpPr>
        <a:xfrm>
          <a:off x="0" y="0"/>
          <a:ext cx="0" cy="0"/>
          <a:chOff x="0" y="0"/>
          <a:chExt cx="0" cy="0"/>
        </a:xfrm>
      </p:grpSpPr>
      <p:sp>
        <p:nvSpPr>
          <p:cNvPr id="17" name="Immediate Sources of Information">
            <a:extLst>
              <a:ext uri="{FF2B5EF4-FFF2-40B4-BE49-F238E27FC236}">
                <a16:creationId xmlns:a16="http://schemas.microsoft.com/office/drawing/2014/main" id="{956A72FF-01C8-A341-67E7-FDBB4538B3C2}"/>
              </a:ext>
            </a:extLst>
          </p:cNvPr>
          <p:cNvSpPr txBox="1"/>
          <p:nvPr/>
        </p:nvSpPr>
        <p:spPr>
          <a:xfrm>
            <a:off x="1138382" y="2482640"/>
            <a:ext cx="8889537" cy="1155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en-IN" dirty="0"/>
              <a:t>Types of Wounds</a:t>
            </a:r>
          </a:p>
        </p:txBody>
      </p:sp>
      <p:grpSp>
        <p:nvGrpSpPr>
          <p:cNvPr id="8" name="Group 7">
            <a:extLst>
              <a:ext uri="{FF2B5EF4-FFF2-40B4-BE49-F238E27FC236}">
                <a16:creationId xmlns:a16="http://schemas.microsoft.com/office/drawing/2014/main" id="{86B703D4-3774-9B37-4BFE-21722225AB78}"/>
              </a:ext>
            </a:extLst>
          </p:cNvPr>
          <p:cNvGrpSpPr/>
          <p:nvPr/>
        </p:nvGrpSpPr>
        <p:grpSpPr>
          <a:xfrm>
            <a:off x="2068873" y="4615215"/>
            <a:ext cx="20246253" cy="8004974"/>
            <a:chOff x="2073837" y="3548415"/>
            <a:chExt cx="20246253" cy="8004974"/>
          </a:xfrm>
        </p:grpSpPr>
        <p:sp>
          <p:nvSpPr>
            <p:cNvPr id="9" name="Gunshot wounds">
              <a:extLst>
                <a:ext uri="{FF2B5EF4-FFF2-40B4-BE49-F238E27FC236}">
                  <a16:creationId xmlns:a16="http://schemas.microsoft.com/office/drawing/2014/main" id="{2A4F716B-C22B-CDE1-5F06-E5AD328076E2}"/>
                </a:ext>
              </a:extLst>
            </p:cNvPr>
            <p:cNvSpPr txBox="1"/>
            <p:nvPr/>
          </p:nvSpPr>
          <p:spPr>
            <a:xfrm>
              <a:off x="2073837" y="9756301"/>
              <a:ext cx="8526027" cy="93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r>
                <a:t>Gunshot wounds</a:t>
              </a:r>
            </a:p>
          </p:txBody>
        </p:sp>
        <p:sp>
          <p:nvSpPr>
            <p:cNvPr id="10" name="Impaled object">
              <a:extLst>
                <a:ext uri="{FF2B5EF4-FFF2-40B4-BE49-F238E27FC236}">
                  <a16:creationId xmlns:a16="http://schemas.microsoft.com/office/drawing/2014/main" id="{950043F8-BC1E-83C1-9B0E-6F14BC523553}"/>
                </a:ext>
              </a:extLst>
            </p:cNvPr>
            <p:cNvSpPr txBox="1"/>
            <p:nvPr/>
          </p:nvSpPr>
          <p:spPr>
            <a:xfrm>
              <a:off x="13995539" y="9756301"/>
              <a:ext cx="8324551" cy="93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r>
                <a:t>Impaled object</a:t>
              </a:r>
            </a:p>
          </p:txBody>
        </p:sp>
        <p:sp>
          <p:nvSpPr>
            <p:cNvPr id="11" name="Line">
              <a:extLst>
                <a:ext uri="{FF2B5EF4-FFF2-40B4-BE49-F238E27FC236}">
                  <a16:creationId xmlns:a16="http://schemas.microsoft.com/office/drawing/2014/main" id="{666B4921-8AAC-50F9-E5C8-4DB2BACDABC1}"/>
                </a:ext>
              </a:extLst>
            </p:cNvPr>
            <p:cNvSpPr/>
            <p:nvPr/>
          </p:nvSpPr>
          <p:spPr>
            <a:xfrm flipV="1">
              <a:off x="12297701" y="3548415"/>
              <a:ext cx="1" cy="8004974"/>
            </a:xfrm>
            <a:prstGeom prst="line">
              <a:avLst/>
            </a:prstGeom>
            <a:ln w="25400">
              <a:solidFill>
                <a:srgbClr val="535353"/>
              </a:solidFill>
              <a:custDash>
                <a:ds d="200000" sp="200000"/>
              </a:custDash>
              <a:miter lim="400000"/>
            </a:ln>
          </p:spPr>
          <p:txBody>
            <a:bodyPr lIns="78283" tIns="78283" rIns="78283" bIns="78283"/>
            <a:lstStyle/>
            <a:p>
              <a:endParaRPr/>
            </a:p>
          </p:txBody>
        </p:sp>
        <p:pic>
          <p:nvPicPr>
            <p:cNvPr id="12" name="image.tif" descr="image.tif">
              <a:extLst>
                <a:ext uri="{FF2B5EF4-FFF2-40B4-BE49-F238E27FC236}">
                  <a16:creationId xmlns:a16="http://schemas.microsoft.com/office/drawing/2014/main" id="{EACC903F-8013-5EAB-925E-A646B72D45F7}"/>
                </a:ext>
              </a:extLst>
            </p:cNvPr>
            <p:cNvPicPr>
              <a:picLocks noChangeAspect="1"/>
            </p:cNvPicPr>
            <p:nvPr/>
          </p:nvPicPr>
          <p:blipFill>
            <a:blip r:embed="rId2"/>
            <a:srcRect l="5563" t="2648" r="5409"/>
            <a:stretch>
              <a:fillRect/>
            </a:stretch>
          </p:blipFill>
          <p:spPr>
            <a:xfrm>
              <a:off x="3350564" y="3787295"/>
              <a:ext cx="5972505" cy="4572001"/>
            </a:xfrm>
            <a:prstGeom prst="rect">
              <a:avLst/>
            </a:prstGeom>
            <a:ln w="12700">
              <a:miter lim="400000"/>
            </a:ln>
          </p:spPr>
        </p:pic>
        <p:pic>
          <p:nvPicPr>
            <p:cNvPr id="13" name="image.tif" descr="image.tif">
              <a:extLst>
                <a:ext uri="{FF2B5EF4-FFF2-40B4-BE49-F238E27FC236}">
                  <a16:creationId xmlns:a16="http://schemas.microsoft.com/office/drawing/2014/main" id="{D4AB5D07-89AF-C699-8D67-3AFD89CA02A8}"/>
                </a:ext>
              </a:extLst>
            </p:cNvPr>
            <p:cNvPicPr>
              <a:picLocks noChangeAspect="1"/>
            </p:cNvPicPr>
            <p:nvPr/>
          </p:nvPicPr>
          <p:blipFill>
            <a:blip r:embed="rId3"/>
            <a:srcRect l="3709" t="5351" r="3555" b="6761"/>
            <a:stretch>
              <a:fillRect/>
            </a:stretch>
          </p:blipFill>
          <p:spPr>
            <a:xfrm>
              <a:off x="15228678" y="3787295"/>
              <a:ext cx="5858449" cy="4572001"/>
            </a:xfrm>
            <a:prstGeom prst="rect">
              <a:avLst/>
            </a:prstGeom>
            <a:ln w="12700">
              <a:miter lim="400000"/>
            </a:ln>
          </p:spPr>
        </p:pic>
      </p:grpSp>
    </p:spTree>
    <p:extLst>
      <p:ext uri="{BB962C8B-B14F-4D97-AF65-F5344CB8AC3E}">
        <p14:creationId xmlns:p14="http://schemas.microsoft.com/office/powerpoint/2010/main" val="37448438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361DE-C5C0-E009-51C6-058846ECC2E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6EE7AEA-AE3A-1FB3-792E-005EB93BABD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D3783EF8-C0B6-9448-72C2-3FA1EF2911B9}"/>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3F39155-6613-C401-A7BC-DEBEFDD2A36D}"/>
              </a:ext>
            </a:extLst>
          </p:cNvPr>
          <p:cNvSpPr txBox="1"/>
          <p:nvPr/>
        </p:nvSpPr>
        <p:spPr>
          <a:xfrm>
            <a:off x="8564880" y="4669452"/>
            <a:ext cx="15076257" cy="4377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en-US" dirty="0">
                <a:solidFill>
                  <a:schemeClr val="tx1"/>
                </a:solidFill>
              </a:rPr>
              <a:t>Any material used to cover a wound that helps control bleeding and also aids in the prevention of additional contamination.</a:t>
            </a:r>
          </a:p>
        </p:txBody>
      </p:sp>
      <p:sp>
        <p:nvSpPr>
          <p:cNvPr id="113" name="Rectangle">
            <a:extLst>
              <a:ext uri="{FF2B5EF4-FFF2-40B4-BE49-F238E27FC236}">
                <a16:creationId xmlns:a16="http://schemas.microsoft.com/office/drawing/2014/main" id="{DEFAEB11-9E87-DB13-5275-CB563DC15034}"/>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87FD496D-C456-1F91-94C0-825D2EC7850E}"/>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10</a:t>
            </a:r>
            <a:r>
              <a:rPr b="1" dirty="0"/>
              <a:t> -</a:t>
            </a:r>
          </a:p>
        </p:txBody>
      </p:sp>
      <p:sp>
        <p:nvSpPr>
          <p:cNvPr id="115" name="Rectangle">
            <a:extLst>
              <a:ext uri="{FF2B5EF4-FFF2-40B4-BE49-F238E27FC236}">
                <a16:creationId xmlns:a16="http://schemas.microsoft.com/office/drawing/2014/main" id="{E7A9D2F0-61C4-7EDF-8FA2-77FC473FDF8B}"/>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51053D6-B201-F451-66CE-0D0A9C7E1A6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dirty="0"/>
          </a:p>
        </p:txBody>
      </p:sp>
      <p:pic>
        <p:nvPicPr>
          <p:cNvPr id="5" name="Picture 4">
            <a:extLst>
              <a:ext uri="{FF2B5EF4-FFF2-40B4-BE49-F238E27FC236}">
                <a16:creationId xmlns:a16="http://schemas.microsoft.com/office/drawing/2014/main" id="{97B246CD-2A0C-BA6E-4264-BFE3D0162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90B72C4D-A07D-C094-0EAA-CEBA02B50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05592366-F320-F265-6A39-839FCE4A4298}"/>
              </a:ext>
            </a:extLst>
          </p:cNvPr>
          <p:cNvSpPr txBox="1"/>
          <p:nvPr/>
        </p:nvSpPr>
        <p:spPr>
          <a:xfrm>
            <a:off x="742863" y="2812493"/>
            <a:ext cx="7113118" cy="1061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IN" dirty="0"/>
              <a:t>Dressing</a:t>
            </a:r>
          </a:p>
        </p:txBody>
      </p:sp>
      <p:pic>
        <p:nvPicPr>
          <p:cNvPr id="4" name="C:\Users\MTandingan\Pictures\for peer manuals\dressing.jpg" descr="C:\Users\MTandingan\Pictures\for peer manuals\dressing.jpg">
            <a:extLst>
              <a:ext uri="{FF2B5EF4-FFF2-40B4-BE49-F238E27FC236}">
                <a16:creationId xmlns:a16="http://schemas.microsoft.com/office/drawing/2014/main" id="{2877EC55-732A-6DFE-E0D1-C987202DCC94}"/>
              </a:ext>
            </a:extLst>
          </p:cNvPr>
          <p:cNvPicPr>
            <a:picLocks noChangeAspect="1"/>
          </p:cNvPicPr>
          <p:nvPr/>
        </p:nvPicPr>
        <p:blipFill>
          <a:blip r:embed="rId4"/>
          <a:srcRect l="14787" t="14786" r="12290" b="20040"/>
          <a:stretch>
            <a:fillRect/>
          </a:stretch>
        </p:blipFill>
        <p:spPr>
          <a:xfrm>
            <a:off x="414303" y="5464681"/>
            <a:ext cx="7597553" cy="4850124"/>
          </a:xfrm>
          <a:custGeom>
            <a:avLst/>
            <a:gdLst/>
            <a:ahLst/>
            <a:cxnLst>
              <a:cxn ang="0">
                <a:pos x="wd2" y="hd2"/>
              </a:cxn>
              <a:cxn ang="5400000">
                <a:pos x="wd2" y="hd2"/>
              </a:cxn>
              <a:cxn ang="10800000">
                <a:pos x="wd2" y="hd2"/>
              </a:cxn>
              <a:cxn ang="16200000">
                <a:pos x="wd2" y="hd2"/>
              </a:cxn>
            </a:cxnLst>
            <a:rect l="0" t="0" r="r" b="b"/>
            <a:pathLst>
              <a:path w="21395" h="21584" extrusionOk="0">
                <a:moveTo>
                  <a:pt x="13527" y="0"/>
                </a:moveTo>
                <a:cubicBezTo>
                  <a:pt x="13470" y="0"/>
                  <a:pt x="13049" y="505"/>
                  <a:pt x="12593" y="1116"/>
                </a:cubicBezTo>
                <a:cubicBezTo>
                  <a:pt x="11598" y="2449"/>
                  <a:pt x="10370" y="3727"/>
                  <a:pt x="10087" y="3727"/>
                </a:cubicBezTo>
                <a:cubicBezTo>
                  <a:pt x="9974" y="3727"/>
                  <a:pt x="9827" y="3816"/>
                  <a:pt x="9759" y="3923"/>
                </a:cubicBezTo>
                <a:cubicBezTo>
                  <a:pt x="9502" y="4329"/>
                  <a:pt x="8124" y="4385"/>
                  <a:pt x="7281" y="4025"/>
                </a:cubicBezTo>
                <a:cubicBezTo>
                  <a:pt x="6353" y="3629"/>
                  <a:pt x="5248" y="3679"/>
                  <a:pt x="4675" y="4145"/>
                </a:cubicBezTo>
                <a:cubicBezTo>
                  <a:pt x="4470" y="4312"/>
                  <a:pt x="3826" y="4886"/>
                  <a:pt x="3245" y="5420"/>
                </a:cubicBezTo>
                <a:cubicBezTo>
                  <a:pt x="2664" y="5955"/>
                  <a:pt x="1698" y="6639"/>
                  <a:pt x="1100" y="6939"/>
                </a:cubicBezTo>
                <a:cubicBezTo>
                  <a:pt x="-95" y="7538"/>
                  <a:pt x="-205" y="7778"/>
                  <a:pt x="242" y="8792"/>
                </a:cubicBezTo>
                <a:cubicBezTo>
                  <a:pt x="500" y="9379"/>
                  <a:pt x="1266" y="11610"/>
                  <a:pt x="2304" y="14799"/>
                </a:cubicBezTo>
                <a:cubicBezTo>
                  <a:pt x="3091" y="17218"/>
                  <a:pt x="3335" y="17637"/>
                  <a:pt x="3945" y="17637"/>
                </a:cubicBezTo>
                <a:cubicBezTo>
                  <a:pt x="4662" y="17637"/>
                  <a:pt x="5663" y="18324"/>
                  <a:pt x="6933" y="19691"/>
                </a:cubicBezTo>
                <a:cubicBezTo>
                  <a:pt x="7642" y="20454"/>
                  <a:pt x="8395" y="21098"/>
                  <a:pt x="8742" y="21238"/>
                </a:cubicBezTo>
                <a:cubicBezTo>
                  <a:pt x="8947" y="21321"/>
                  <a:pt x="9129" y="21424"/>
                  <a:pt x="9273" y="21526"/>
                </a:cubicBezTo>
                <a:cubicBezTo>
                  <a:pt x="9559" y="21579"/>
                  <a:pt x="9862" y="21600"/>
                  <a:pt x="10238" y="21570"/>
                </a:cubicBezTo>
                <a:cubicBezTo>
                  <a:pt x="10943" y="21514"/>
                  <a:pt x="11138" y="21430"/>
                  <a:pt x="11534" y="20987"/>
                </a:cubicBezTo>
                <a:cubicBezTo>
                  <a:pt x="11791" y="20701"/>
                  <a:pt x="12233" y="20207"/>
                  <a:pt x="12517" y="19892"/>
                </a:cubicBezTo>
                <a:cubicBezTo>
                  <a:pt x="13196" y="19140"/>
                  <a:pt x="13789" y="18661"/>
                  <a:pt x="14357" y="18400"/>
                </a:cubicBezTo>
                <a:cubicBezTo>
                  <a:pt x="14358" y="18395"/>
                  <a:pt x="14371" y="18383"/>
                  <a:pt x="14371" y="18379"/>
                </a:cubicBezTo>
                <a:cubicBezTo>
                  <a:pt x="14371" y="18212"/>
                  <a:pt x="14617" y="18108"/>
                  <a:pt x="15115" y="18068"/>
                </a:cubicBezTo>
                <a:cubicBezTo>
                  <a:pt x="15629" y="18026"/>
                  <a:pt x="15837" y="18077"/>
                  <a:pt x="15960" y="18264"/>
                </a:cubicBezTo>
                <a:cubicBezTo>
                  <a:pt x="16056" y="18292"/>
                  <a:pt x="16152" y="18315"/>
                  <a:pt x="16249" y="18356"/>
                </a:cubicBezTo>
                <a:cubicBezTo>
                  <a:pt x="16422" y="18427"/>
                  <a:pt x="16568" y="18461"/>
                  <a:pt x="16721" y="18504"/>
                </a:cubicBezTo>
                <a:cubicBezTo>
                  <a:pt x="16807" y="18502"/>
                  <a:pt x="16869" y="18523"/>
                  <a:pt x="16914" y="18564"/>
                </a:cubicBezTo>
                <a:cubicBezTo>
                  <a:pt x="17636" y="18712"/>
                  <a:pt x="18288" y="18511"/>
                  <a:pt x="19700" y="17822"/>
                </a:cubicBezTo>
                <a:cubicBezTo>
                  <a:pt x="19974" y="17689"/>
                  <a:pt x="20150" y="17614"/>
                  <a:pt x="20354" y="17522"/>
                </a:cubicBezTo>
                <a:cubicBezTo>
                  <a:pt x="20439" y="17381"/>
                  <a:pt x="20685" y="17182"/>
                  <a:pt x="20930" y="17059"/>
                </a:cubicBezTo>
                <a:cubicBezTo>
                  <a:pt x="21186" y="16931"/>
                  <a:pt x="21395" y="16773"/>
                  <a:pt x="21395" y="16711"/>
                </a:cubicBezTo>
                <a:cubicBezTo>
                  <a:pt x="21395" y="16650"/>
                  <a:pt x="20986" y="15841"/>
                  <a:pt x="20485" y="14913"/>
                </a:cubicBezTo>
                <a:cubicBezTo>
                  <a:pt x="19985" y="13986"/>
                  <a:pt x="19104" y="12126"/>
                  <a:pt x="18528" y="10779"/>
                </a:cubicBezTo>
                <a:cubicBezTo>
                  <a:pt x="17463" y="8288"/>
                  <a:pt x="16068" y="5302"/>
                  <a:pt x="15036" y="3306"/>
                </a:cubicBezTo>
                <a:cubicBezTo>
                  <a:pt x="14721" y="2699"/>
                  <a:pt x="14276" y="1705"/>
                  <a:pt x="14047" y="1100"/>
                </a:cubicBezTo>
                <a:cubicBezTo>
                  <a:pt x="13817" y="495"/>
                  <a:pt x="13584" y="0"/>
                  <a:pt x="13527" y="0"/>
                </a:cubicBezTo>
                <a:close/>
              </a:path>
            </a:pathLst>
          </a:custGeom>
          <a:ln w="12700">
            <a:miter lim="400000"/>
          </a:ln>
          <a:effectLst>
            <a:outerShdw blurRad="127000" dist="12700" dir="5400000" rotWithShape="0">
              <a:srgbClr val="000000">
                <a:alpha val="75000"/>
              </a:srgbClr>
            </a:outerShdw>
          </a:effectLst>
        </p:spPr>
      </p:pic>
    </p:spTree>
    <p:extLst>
      <p:ext uri="{BB962C8B-B14F-4D97-AF65-F5344CB8AC3E}">
        <p14:creationId xmlns:p14="http://schemas.microsoft.com/office/powerpoint/2010/main" val="37168073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70CB0-F694-8B2D-B1AE-136F3A2E401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8642531-A3BA-BF38-EF36-55300C7EBF4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05DE0402-7EE2-7E3C-06A3-03A6059F1FFD}"/>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0A523A4-FB67-3043-5BEC-E62A3C1E14C5}"/>
              </a:ext>
            </a:extLst>
          </p:cNvPr>
          <p:cNvSpPr txBox="1"/>
          <p:nvPr/>
        </p:nvSpPr>
        <p:spPr>
          <a:xfrm>
            <a:off x="8564880" y="5301495"/>
            <a:ext cx="15076257" cy="2210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en-US" dirty="0">
                <a:solidFill>
                  <a:schemeClr val="tx1"/>
                </a:solidFill>
              </a:rPr>
              <a:t>Any material used to hold a dressing in place</a:t>
            </a:r>
          </a:p>
        </p:txBody>
      </p:sp>
      <p:sp>
        <p:nvSpPr>
          <p:cNvPr id="113" name="Rectangle">
            <a:extLst>
              <a:ext uri="{FF2B5EF4-FFF2-40B4-BE49-F238E27FC236}">
                <a16:creationId xmlns:a16="http://schemas.microsoft.com/office/drawing/2014/main" id="{FA53FABD-9EA3-8F40-94E1-6133B3EAC0E4}"/>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40AF3BFF-1E82-3D93-4BFC-ACA26031A792}"/>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10</a:t>
            </a:r>
            <a:r>
              <a:rPr b="1" dirty="0"/>
              <a:t> -</a:t>
            </a:r>
          </a:p>
        </p:txBody>
      </p:sp>
      <p:sp>
        <p:nvSpPr>
          <p:cNvPr id="115" name="Rectangle">
            <a:extLst>
              <a:ext uri="{FF2B5EF4-FFF2-40B4-BE49-F238E27FC236}">
                <a16:creationId xmlns:a16="http://schemas.microsoft.com/office/drawing/2014/main" id="{9FABA854-2703-1069-2263-ADCF7D0F031F}"/>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9AA969E-EAB9-68BE-D1EE-C08B52C678A4}"/>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14</a:t>
            </a:fld>
            <a:endParaRPr dirty="0"/>
          </a:p>
        </p:txBody>
      </p:sp>
      <p:pic>
        <p:nvPicPr>
          <p:cNvPr id="5" name="Picture 4">
            <a:extLst>
              <a:ext uri="{FF2B5EF4-FFF2-40B4-BE49-F238E27FC236}">
                <a16:creationId xmlns:a16="http://schemas.microsoft.com/office/drawing/2014/main" id="{74E4E6F4-22E0-16FC-F361-C288816E5F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2C80545-1060-807D-76D9-D8031290D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8FEA87D-F852-E0D3-1A5D-85A4E00328C4}"/>
              </a:ext>
            </a:extLst>
          </p:cNvPr>
          <p:cNvSpPr txBox="1"/>
          <p:nvPr/>
        </p:nvSpPr>
        <p:spPr>
          <a:xfrm>
            <a:off x="742863" y="2812493"/>
            <a:ext cx="7113118" cy="1061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IN" dirty="0"/>
              <a:t>Bandage</a:t>
            </a:r>
          </a:p>
        </p:txBody>
      </p:sp>
      <p:pic>
        <p:nvPicPr>
          <p:cNvPr id="11" name="C:\Users\MTandingan\Pictures\for peer manuals\bandage.jpg" descr="C:\Users\MTandingan\Pictures\for peer manuals\bandage.jpg">
            <a:extLst>
              <a:ext uri="{FF2B5EF4-FFF2-40B4-BE49-F238E27FC236}">
                <a16:creationId xmlns:a16="http://schemas.microsoft.com/office/drawing/2014/main" id="{D40FDA5D-8908-000E-04BA-B05D141DCCF2}"/>
              </a:ext>
            </a:extLst>
          </p:cNvPr>
          <p:cNvPicPr>
            <a:picLocks noChangeAspect="1"/>
          </p:cNvPicPr>
          <p:nvPr/>
        </p:nvPicPr>
        <p:blipFill>
          <a:blip r:embed="rId4"/>
          <a:stretch>
            <a:fillRect/>
          </a:stretch>
        </p:blipFill>
        <p:spPr>
          <a:xfrm>
            <a:off x="200721" y="4884629"/>
            <a:ext cx="7904268" cy="6218403"/>
          </a:xfrm>
          <a:prstGeom prst="rect">
            <a:avLst/>
          </a:prstGeom>
          <a:ln w="12700">
            <a:miter lim="400000"/>
          </a:ln>
        </p:spPr>
      </p:pic>
    </p:spTree>
    <p:extLst>
      <p:ext uri="{BB962C8B-B14F-4D97-AF65-F5344CB8AC3E}">
        <p14:creationId xmlns:p14="http://schemas.microsoft.com/office/powerpoint/2010/main" val="341263301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9359A-BCF6-7772-A43E-1ECBEB64598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222349C-FCBB-1B66-E20F-481F3F5187FC}"/>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9263E3EA-1588-C95C-71BA-B8C8ADA588E8}"/>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61238DB-6310-7143-880A-E92082A0AD0C}"/>
              </a:ext>
            </a:extLst>
          </p:cNvPr>
          <p:cNvSpPr txBox="1"/>
          <p:nvPr/>
        </p:nvSpPr>
        <p:spPr>
          <a:xfrm>
            <a:off x="8564880" y="5301495"/>
            <a:ext cx="15076257" cy="4377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en-US" dirty="0">
                <a:solidFill>
                  <a:schemeClr val="tx1"/>
                </a:solidFill>
              </a:rPr>
              <a:t>Any water-resistant material (plastic or waxed paper) that is applied to a wound to prevent the entry of air and loss of moisture from internal organs.</a:t>
            </a:r>
          </a:p>
        </p:txBody>
      </p:sp>
      <p:sp>
        <p:nvSpPr>
          <p:cNvPr id="113" name="Rectangle">
            <a:extLst>
              <a:ext uri="{FF2B5EF4-FFF2-40B4-BE49-F238E27FC236}">
                <a16:creationId xmlns:a16="http://schemas.microsoft.com/office/drawing/2014/main" id="{1FA65510-3B42-F4EF-BBD7-E2F4EAE01A28}"/>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42B31C75-FDC3-DB2C-7DE5-45F715E8CE47}"/>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10</a:t>
            </a:r>
            <a:r>
              <a:rPr b="1" dirty="0"/>
              <a:t> -</a:t>
            </a:r>
          </a:p>
        </p:txBody>
      </p:sp>
      <p:sp>
        <p:nvSpPr>
          <p:cNvPr id="115" name="Rectangle">
            <a:extLst>
              <a:ext uri="{FF2B5EF4-FFF2-40B4-BE49-F238E27FC236}">
                <a16:creationId xmlns:a16="http://schemas.microsoft.com/office/drawing/2014/main" id="{C97879FB-9248-8D29-58FC-8F76D217AFA8}"/>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3535BCE-81F3-7574-8AD4-C120FD3965C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dirty="0"/>
          </a:p>
        </p:txBody>
      </p:sp>
      <p:pic>
        <p:nvPicPr>
          <p:cNvPr id="5" name="Picture 4">
            <a:extLst>
              <a:ext uri="{FF2B5EF4-FFF2-40B4-BE49-F238E27FC236}">
                <a16:creationId xmlns:a16="http://schemas.microsoft.com/office/drawing/2014/main" id="{E640E2D3-FC4A-D59C-A8BA-159C68B7CC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271C858D-51C6-6DD6-4873-9F43E88A05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0F4D20A-8FE0-34BC-74BA-F8688CEA9263}"/>
              </a:ext>
            </a:extLst>
          </p:cNvPr>
          <p:cNvSpPr txBox="1"/>
          <p:nvPr/>
        </p:nvSpPr>
        <p:spPr>
          <a:xfrm>
            <a:off x="742863" y="2812493"/>
            <a:ext cx="7113118" cy="1947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IN" dirty="0"/>
              <a:t>Occlusive Dressing</a:t>
            </a:r>
          </a:p>
        </p:txBody>
      </p:sp>
      <p:pic>
        <p:nvPicPr>
          <p:cNvPr id="4" name="C:\Users\MTandingan\Pictures\for peer manuals\occlusive dressing1.jpg" descr="C:\Users\MTandingan\Pictures\for peer manuals\occlusive dressing1.jpg">
            <a:extLst>
              <a:ext uri="{FF2B5EF4-FFF2-40B4-BE49-F238E27FC236}">
                <a16:creationId xmlns:a16="http://schemas.microsoft.com/office/drawing/2014/main" id="{CB437A1E-9B5D-C5AA-7BA9-CDAA5EA30839}"/>
              </a:ext>
            </a:extLst>
          </p:cNvPr>
          <p:cNvPicPr>
            <a:picLocks noChangeAspect="1"/>
          </p:cNvPicPr>
          <p:nvPr/>
        </p:nvPicPr>
        <p:blipFill>
          <a:blip r:embed="rId4"/>
          <a:stretch>
            <a:fillRect/>
          </a:stretch>
        </p:blipFill>
        <p:spPr>
          <a:xfrm>
            <a:off x="1144986" y="4841223"/>
            <a:ext cx="5588001" cy="4134005"/>
          </a:xfrm>
          <a:prstGeom prst="rect">
            <a:avLst/>
          </a:prstGeom>
          <a:ln w="12700">
            <a:miter lim="400000"/>
          </a:ln>
        </p:spPr>
      </p:pic>
      <p:pic>
        <p:nvPicPr>
          <p:cNvPr id="12" name="C:\Users\MTandingan\Pictures\for peer manuals\occlusive dressing2.jpg" descr="C:\Users\MTandingan\Pictures\for peer manuals\occlusive dressing2.jpg">
            <a:extLst>
              <a:ext uri="{FF2B5EF4-FFF2-40B4-BE49-F238E27FC236}">
                <a16:creationId xmlns:a16="http://schemas.microsoft.com/office/drawing/2014/main" id="{F2B0A1FE-33D3-EB3E-487D-1314B4738483}"/>
              </a:ext>
            </a:extLst>
          </p:cNvPr>
          <p:cNvPicPr>
            <a:picLocks noChangeAspect="1"/>
          </p:cNvPicPr>
          <p:nvPr/>
        </p:nvPicPr>
        <p:blipFill>
          <a:blip r:embed="rId5"/>
          <a:stretch>
            <a:fillRect/>
          </a:stretch>
        </p:blipFill>
        <p:spPr>
          <a:xfrm>
            <a:off x="1144986" y="9235440"/>
            <a:ext cx="5588001" cy="3522396"/>
          </a:xfrm>
          <a:prstGeom prst="rect">
            <a:avLst/>
          </a:prstGeom>
          <a:ln w="12700">
            <a:miter lim="400000"/>
          </a:ln>
        </p:spPr>
      </p:pic>
    </p:spTree>
    <p:extLst>
      <p:ext uri="{BB962C8B-B14F-4D97-AF65-F5344CB8AC3E}">
        <p14:creationId xmlns:p14="http://schemas.microsoft.com/office/powerpoint/2010/main" val="5050716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73AD4-237C-4E6E-9BE4-683C3FA8488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41235EA-97E0-6986-B918-DEBBF073332A}"/>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ADF22496-E9B1-717E-189F-842915BDF314}"/>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6B3DA38-6CAF-79DE-568A-07A500196F50}"/>
              </a:ext>
            </a:extLst>
          </p:cNvPr>
          <p:cNvSpPr txBox="1"/>
          <p:nvPr/>
        </p:nvSpPr>
        <p:spPr>
          <a:xfrm>
            <a:off x="8564880" y="4218121"/>
            <a:ext cx="15076257" cy="4377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en-US" dirty="0">
                <a:solidFill>
                  <a:schemeClr val="tx1"/>
                </a:solidFill>
              </a:rPr>
              <a:t>Multiple stacked dressings made to form single dressing 2-3 cm thick, such as a thick sanitary napkin or any similar material.</a:t>
            </a:r>
          </a:p>
        </p:txBody>
      </p:sp>
      <p:sp>
        <p:nvSpPr>
          <p:cNvPr id="113" name="Rectangle">
            <a:extLst>
              <a:ext uri="{FF2B5EF4-FFF2-40B4-BE49-F238E27FC236}">
                <a16:creationId xmlns:a16="http://schemas.microsoft.com/office/drawing/2014/main" id="{6E5CEDD3-113F-27C6-2A63-E544E4294E54}"/>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2953F56C-E294-24E9-322C-340E55376A26}"/>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10</a:t>
            </a:r>
            <a:r>
              <a:rPr b="1" dirty="0"/>
              <a:t> -</a:t>
            </a:r>
          </a:p>
        </p:txBody>
      </p:sp>
      <p:sp>
        <p:nvSpPr>
          <p:cNvPr id="115" name="Rectangle">
            <a:extLst>
              <a:ext uri="{FF2B5EF4-FFF2-40B4-BE49-F238E27FC236}">
                <a16:creationId xmlns:a16="http://schemas.microsoft.com/office/drawing/2014/main" id="{4D0B0274-B411-CE49-5453-D09247FFC66A}"/>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D982293-23D3-F5C5-A1EE-5B8FD4498FAB}"/>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16</a:t>
            </a:fld>
            <a:endParaRPr dirty="0"/>
          </a:p>
        </p:txBody>
      </p:sp>
      <p:pic>
        <p:nvPicPr>
          <p:cNvPr id="5" name="Picture 4">
            <a:extLst>
              <a:ext uri="{FF2B5EF4-FFF2-40B4-BE49-F238E27FC236}">
                <a16:creationId xmlns:a16="http://schemas.microsoft.com/office/drawing/2014/main" id="{510B5958-647F-D620-68D8-3661D0860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B4A6EDE1-03FD-49ED-0719-61A3BF388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B701864-5DF6-961F-4E40-8C1372EA321A}"/>
              </a:ext>
            </a:extLst>
          </p:cNvPr>
          <p:cNvSpPr txBox="1"/>
          <p:nvPr/>
        </p:nvSpPr>
        <p:spPr>
          <a:xfrm>
            <a:off x="742863" y="2812493"/>
            <a:ext cx="7113118" cy="1947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IN" dirty="0"/>
              <a:t>Bulky Dressing</a:t>
            </a:r>
          </a:p>
        </p:txBody>
      </p:sp>
    </p:spTree>
    <p:extLst>
      <p:ext uri="{BB962C8B-B14F-4D97-AF65-F5344CB8AC3E}">
        <p14:creationId xmlns:p14="http://schemas.microsoft.com/office/powerpoint/2010/main" val="37215489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pplying Dressings and Bandages">
            <a:extLst>
              <a:ext uri="{FF2B5EF4-FFF2-40B4-BE49-F238E27FC236}">
                <a16:creationId xmlns:a16="http://schemas.microsoft.com/office/drawing/2014/main" id="{60AC86A6-414C-823A-8FEB-228D714C5C62}"/>
              </a:ext>
            </a:extLst>
          </p:cNvPr>
          <p:cNvSpPr txBox="1"/>
          <p:nvPr/>
        </p:nvSpPr>
        <p:spPr>
          <a:xfrm>
            <a:off x="1016462" y="2543600"/>
            <a:ext cx="10221538" cy="2521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dirty="0"/>
              <a:t>Applying Dressings and Bandages</a:t>
            </a:r>
          </a:p>
        </p:txBody>
      </p:sp>
      <p:sp>
        <p:nvSpPr>
          <p:cNvPr id="3" name="Control bleeding.…">
            <a:extLst>
              <a:ext uri="{FF2B5EF4-FFF2-40B4-BE49-F238E27FC236}">
                <a16:creationId xmlns:a16="http://schemas.microsoft.com/office/drawing/2014/main" id="{826B2F28-D8CE-4867-262A-D5AC7B1E03D4}"/>
              </a:ext>
            </a:extLst>
          </p:cNvPr>
          <p:cNvSpPr txBox="1"/>
          <p:nvPr/>
        </p:nvSpPr>
        <p:spPr>
          <a:xfrm>
            <a:off x="1118747" y="7441777"/>
            <a:ext cx="13439514" cy="5338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Control bleeding.</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Apply the dressing using aseptic technique.</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Cover the wounds completely.</a:t>
            </a:r>
          </a:p>
        </p:txBody>
      </p:sp>
      <p:sp>
        <p:nvSpPr>
          <p:cNvPr id="4" name="Line">
            <a:extLst>
              <a:ext uri="{FF2B5EF4-FFF2-40B4-BE49-F238E27FC236}">
                <a16:creationId xmlns:a16="http://schemas.microsoft.com/office/drawing/2014/main" id="{9BD282AE-97A3-4316-D65C-4E0FE40A9E44}"/>
              </a:ext>
            </a:extLst>
          </p:cNvPr>
          <p:cNvSpPr/>
          <p:nvPr/>
        </p:nvSpPr>
        <p:spPr>
          <a:xfrm>
            <a:off x="1118747" y="6349204"/>
            <a:ext cx="22024585" cy="1"/>
          </a:xfrm>
          <a:prstGeom prst="line">
            <a:avLst/>
          </a:prstGeom>
          <a:ln w="25400">
            <a:solidFill>
              <a:srgbClr val="881920"/>
            </a:solidFill>
          </a:ln>
        </p:spPr>
        <p:txBody>
          <a:bodyPr lIns="78283" tIns="78283" rIns="78283" bIns="78283"/>
          <a:lstStyle/>
          <a:p>
            <a:endParaRPr/>
          </a:p>
        </p:txBody>
      </p:sp>
    </p:spTree>
    <p:extLst>
      <p:ext uri="{BB962C8B-B14F-4D97-AF65-F5344CB8AC3E}">
        <p14:creationId xmlns:p14="http://schemas.microsoft.com/office/powerpoint/2010/main" val="13957741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pplying Dressings and Bandages">
            <a:extLst>
              <a:ext uri="{FF2B5EF4-FFF2-40B4-BE49-F238E27FC236}">
                <a16:creationId xmlns:a16="http://schemas.microsoft.com/office/drawing/2014/main" id="{4F7160BB-45E2-8953-6C18-9791A46219C9}"/>
              </a:ext>
            </a:extLst>
          </p:cNvPr>
          <p:cNvSpPr txBox="1"/>
          <p:nvPr/>
        </p:nvSpPr>
        <p:spPr>
          <a:xfrm>
            <a:off x="1077422" y="2279427"/>
            <a:ext cx="11014723" cy="2521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t>Applying Dressings and Bandages</a:t>
            </a:r>
          </a:p>
        </p:txBody>
      </p:sp>
      <p:sp>
        <p:nvSpPr>
          <p:cNvPr id="3" name="Ensure that the dressing and the bandage are firm, fixed and comfortable, but not so tight as to affect circulation.…">
            <a:extLst>
              <a:ext uri="{FF2B5EF4-FFF2-40B4-BE49-F238E27FC236}">
                <a16:creationId xmlns:a16="http://schemas.microsoft.com/office/drawing/2014/main" id="{4A10BA0B-7B8B-B416-AEE2-A0F705527A3E}"/>
              </a:ext>
            </a:extLst>
          </p:cNvPr>
          <p:cNvSpPr txBox="1"/>
          <p:nvPr/>
        </p:nvSpPr>
        <p:spPr>
          <a:xfrm>
            <a:off x="1179707" y="6858000"/>
            <a:ext cx="19565677" cy="6379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dirty="0"/>
              <a:t>Ensure that the dressing and the bandage are firm, fixed and comfortable, but not so tight as to affect circulation.</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dirty="0"/>
              <a:t>Ensure there are no loose ends that can get caught.</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dirty="0"/>
              <a:t>Avoid covering the fingertips.</a:t>
            </a:r>
          </a:p>
        </p:txBody>
      </p:sp>
      <p:sp>
        <p:nvSpPr>
          <p:cNvPr id="4" name="Line">
            <a:extLst>
              <a:ext uri="{FF2B5EF4-FFF2-40B4-BE49-F238E27FC236}">
                <a16:creationId xmlns:a16="http://schemas.microsoft.com/office/drawing/2014/main" id="{11D31DCE-2BA4-B228-C742-6236B114A5A3}"/>
              </a:ext>
            </a:extLst>
          </p:cNvPr>
          <p:cNvSpPr/>
          <p:nvPr/>
        </p:nvSpPr>
        <p:spPr>
          <a:xfrm>
            <a:off x="1179707" y="6085031"/>
            <a:ext cx="22024585" cy="1"/>
          </a:xfrm>
          <a:prstGeom prst="line">
            <a:avLst/>
          </a:prstGeom>
          <a:ln w="25400">
            <a:solidFill>
              <a:srgbClr val="881920"/>
            </a:solidFill>
          </a:ln>
        </p:spPr>
        <p:txBody>
          <a:bodyPr lIns="78283" tIns="78283" rIns="78283" bIns="78283"/>
          <a:lstStyle/>
          <a:p>
            <a:endParaRPr/>
          </a:p>
        </p:txBody>
      </p:sp>
      <p:sp>
        <p:nvSpPr>
          <p:cNvPr id="5" name="Cont.">
            <a:extLst>
              <a:ext uri="{FF2B5EF4-FFF2-40B4-BE49-F238E27FC236}">
                <a16:creationId xmlns:a16="http://schemas.microsoft.com/office/drawing/2014/main" id="{F9FA19C7-BF34-9807-F5DD-3839E6641CBD}"/>
              </a:ext>
            </a:extLst>
          </p:cNvPr>
          <p:cNvSpPr txBox="1"/>
          <p:nvPr/>
        </p:nvSpPr>
        <p:spPr>
          <a:xfrm>
            <a:off x="21226583" y="5333423"/>
            <a:ext cx="2047633" cy="778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r" defTabSz="1896340">
              <a:lnSpc>
                <a:spcPct val="90000"/>
              </a:lnSpc>
              <a:defRPr cap="all">
                <a:solidFill>
                  <a:srgbClr val="C00000"/>
                </a:solidFill>
                <a:latin typeface="Open Sans Light"/>
                <a:ea typeface="Open Sans Light"/>
                <a:cs typeface="Open Sans Light"/>
                <a:sym typeface="Open Sans Light"/>
              </a:defRPr>
            </a:lvl1pPr>
          </a:lstStyle>
          <a:p>
            <a:r>
              <a:t>Cont.</a:t>
            </a:r>
          </a:p>
        </p:txBody>
      </p:sp>
    </p:spTree>
    <p:extLst>
      <p:ext uri="{BB962C8B-B14F-4D97-AF65-F5344CB8AC3E}">
        <p14:creationId xmlns:p14="http://schemas.microsoft.com/office/powerpoint/2010/main" val="9651904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unds…">
            <a:extLst>
              <a:ext uri="{FF2B5EF4-FFF2-40B4-BE49-F238E27FC236}">
                <a16:creationId xmlns:a16="http://schemas.microsoft.com/office/drawing/2014/main" id="{8CB83B82-B62C-EED8-B893-0A6C0BE69767}"/>
              </a:ext>
            </a:extLst>
          </p:cNvPr>
          <p:cNvSpPr txBox="1"/>
          <p:nvPr/>
        </p:nvSpPr>
        <p:spPr>
          <a:xfrm>
            <a:off x="1077422" y="2177840"/>
            <a:ext cx="8312799" cy="2521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defTabSz="1896340">
              <a:lnSpc>
                <a:spcPct val="90000"/>
              </a:lnSpc>
              <a:defRPr sz="7200" b="1" cap="all">
                <a:solidFill>
                  <a:srgbClr val="C00000"/>
                </a:solidFill>
                <a:latin typeface="Open Sans"/>
                <a:ea typeface="Open Sans"/>
                <a:cs typeface="Open Sans"/>
                <a:sym typeface="Open Sans"/>
              </a:defRPr>
            </a:pPr>
            <a:r>
              <a:rPr dirty="0"/>
              <a:t>Wounds </a:t>
            </a:r>
          </a:p>
          <a:p>
            <a:pPr defTabSz="1896340">
              <a:lnSpc>
                <a:spcPct val="90000"/>
              </a:lnSpc>
              <a:defRPr sz="7200" b="1" cap="all">
                <a:solidFill>
                  <a:srgbClr val="C00000"/>
                </a:solidFill>
                <a:latin typeface="Open Sans"/>
                <a:ea typeface="Open Sans"/>
                <a:cs typeface="Open Sans"/>
                <a:sym typeface="Open Sans"/>
              </a:defRPr>
            </a:pPr>
            <a:r>
              <a:rPr dirty="0"/>
              <a:t>to the Ear</a:t>
            </a:r>
          </a:p>
        </p:txBody>
      </p:sp>
      <p:sp>
        <p:nvSpPr>
          <p:cNvPr id="3" name="Never probe the ear.…">
            <a:extLst>
              <a:ext uri="{FF2B5EF4-FFF2-40B4-BE49-F238E27FC236}">
                <a16:creationId xmlns:a16="http://schemas.microsoft.com/office/drawing/2014/main" id="{055652BA-6343-4EDA-009E-C12CA39865C0}"/>
              </a:ext>
            </a:extLst>
          </p:cNvPr>
          <p:cNvSpPr txBox="1"/>
          <p:nvPr/>
        </p:nvSpPr>
        <p:spPr>
          <a:xfrm>
            <a:off x="1179707" y="6249116"/>
            <a:ext cx="18744067" cy="6887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Never probe the ear.</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Never pack it to stop bleeding from  the ear canal.</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Place a loose, clean dressing across  the opening to absorb the fluids.</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Do not apply pressure.</a:t>
            </a:r>
          </a:p>
        </p:txBody>
      </p:sp>
      <p:sp>
        <p:nvSpPr>
          <p:cNvPr id="4" name="Line">
            <a:extLst>
              <a:ext uri="{FF2B5EF4-FFF2-40B4-BE49-F238E27FC236}">
                <a16:creationId xmlns:a16="http://schemas.microsoft.com/office/drawing/2014/main" id="{A78AD6EF-4809-88A3-4B39-FFEDC20D32DC}"/>
              </a:ext>
            </a:extLst>
          </p:cNvPr>
          <p:cNvSpPr/>
          <p:nvPr/>
        </p:nvSpPr>
        <p:spPr>
          <a:xfrm>
            <a:off x="1179707" y="5156544"/>
            <a:ext cx="22024585" cy="1"/>
          </a:xfrm>
          <a:prstGeom prst="line">
            <a:avLst/>
          </a:prstGeom>
          <a:ln w="25400">
            <a:solidFill>
              <a:srgbClr val="881920"/>
            </a:solidFill>
          </a:ln>
        </p:spPr>
        <p:txBody>
          <a:bodyPr lIns="78283" tIns="78283" rIns="78283" bIns="78283"/>
          <a:lstStyle/>
          <a:p>
            <a:endParaRPr/>
          </a:p>
        </p:txBody>
      </p:sp>
      <p:sp>
        <p:nvSpPr>
          <p:cNvPr id="5" name="Ear">
            <a:extLst>
              <a:ext uri="{FF2B5EF4-FFF2-40B4-BE49-F238E27FC236}">
                <a16:creationId xmlns:a16="http://schemas.microsoft.com/office/drawing/2014/main" id="{D9C8F71A-B6EA-0429-BD4C-A3898B78E753}"/>
              </a:ext>
            </a:extLst>
          </p:cNvPr>
          <p:cNvSpPr/>
          <p:nvPr/>
        </p:nvSpPr>
        <p:spPr>
          <a:xfrm>
            <a:off x="6767852" y="3241255"/>
            <a:ext cx="1052023" cy="1430327"/>
          </a:xfrm>
          <a:custGeom>
            <a:avLst/>
            <a:gdLst/>
            <a:ahLst/>
            <a:cxnLst>
              <a:cxn ang="0">
                <a:pos x="wd2" y="hd2"/>
              </a:cxn>
              <a:cxn ang="5400000">
                <a:pos x="wd2" y="hd2"/>
              </a:cxn>
              <a:cxn ang="10800000">
                <a:pos x="wd2" y="hd2"/>
              </a:cxn>
              <a:cxn ang="16200000">
                <a:pos x="wd2" y="hd2"/>
              </a:cxn>
            </a:cxnLst>
            <a:rect l="0" t="0" r="r" b="b"/>
            <a:pathLst>
              <a:path w="20671" h="21600" extrusionOk="0">
                <a:moveTo>
                  <a:pt x="9517" y="0"/>
                </a:moveTo>
                <a:cubicBezTo>
                  <a:pt x="6086" y="0"/>
                  <a:pt x="3154" y="1263"/>
                  <a:pt x="1473" y="3466"/>
                </a:cubicBezTo>
                <a:cubicBezTo>
                  <a:pt x="-881" y="6549"/>
                  <a:pt x="-395" y="10841"/>
                  <a:pt x="2804" y="15240"/>
                </a:cubicBezTo>
                <a:cubicBezTo>
                  <a:pt x="3450" y="16128"/>
                  <a:pt x="5236" y="17350"/>
                  <a:pt x="7272" y="17863"/>
                </a:cubicBezTo>
                <a:cubicBezTo>
                  <a:pt x="8160" y="18087"/>
                  <a:pt x="8736" y="18661"/>
                  <a:pt x="9403" y="19326"/>
                </a:cubicBezTo>
                <a:cubicBezTo>
                  <a:pt x="10418" y="20340"/>
                  <a:pt x="11682" y="21600"/>
                  <a:pt x="14405" y="21600"/>
                </a:cubicBezTo>
                <a:cubicBezTo>
                  <a:pt x="18504" y="21600"/>
                  <a:pt x="19509" y="19847"/>
                  <a:pt x="20242" y="18567"/>
                </a:cubicBezTo>
                <a:cubicBezTo>
                  <a:pt x="20372" y="18341"/>
                  <a:pt x="20495" y="18124"/>
                  <a:pt x="20630" y="17924"/>
                </a:cubicBezTo>
                <a:cubicBezTo>
                  <a:pt x="20719" y="17791"/>
                  <a:pt x="20660" y="17629"/>
                  <a:pt x="20493" y="17552"/>
                </a:cubicBezTo>
                <a:lnTo>
                  <a:pt x="19432" y="17063"/>
                </a:lnTo>
                <a:cubicBezTo>
                  <a:pt x="19249" y="16979"/>
                  <a:pt x="19013" y="17030"/>
                  <a:pt x="18913" y="17175"/>
                </a:cubicBezTo>
                <a:cubicBezTo>
                  <a:pt x="18735" y="17434"/>
                  <a:pt x="18583" y="17699"/>
                  <a:pt x="18435" y="17956"/>
                </a:cubicBezTo>
                <a:cubicBezTo>
                  <a:pt x="17728" y="19191"/>
                  <a:pt x="17217" y="20083"/>
                  <a:pt x="14405" y="20083"/>
                </a:cubicBezTo>
                <a:cubicBezTo>
                  <a:pt x="12653" y="20083"/>
                  <a:pt x="11910" y="19340"/>
                  <a:pt x="10968" y="18399"/>
                </a:cubicBezTo>
                <a:cubicBezTo>
                  <a:pt x="10211" y="17645"/>
                  <a:pt x="9354" y="16790"/>
                  <a:pt x="7888" y="16420"/>
                </a:cubicBezTo>
                <a:cubicBezTo>
                  <a:pt x="6320" y="16025"/>
                  <a:pt x="4929" y="15051"/>
                  <a:pt x="4527" y="14499"/>
                </a:cubicBezTo>
                <a:cubicBezTo>
                  <a:pt x="1679" y="10582"/>
                  <a:pt x="1186" y="6841"/>
                  <a:pt x="3176" y="4234"/>
                </a:cubicBezTo>
                <a:cubicBezTo>
                  <a:pt x="4494" y="2508"/>
                  <a:pt x="6804" y="1517"/>
                  <a:pt x="9517" y="1517"/>
                </a:cubicBezTo>
                <a:cubicBezTo>
                  <a:pt x="16006" y="1517"/>
                  <a:pt x="16934" y="6593"/>
                  <a:pt x="17064" y="7844"/>
                </a:cubicBezTo>
                <a:cubicBezTo>
                  <a:pt x="17080" y="7994"/>
                  <a:pt x="17247" y="8108"/>
                  <a:pt x="17443" y="8104"/>
                </a:cubicBezTo>
                <a:lnTo>
                  <a:pt x="18682" y="8079"/>
                </a:lnTo>
                <a:cubicBezTo>
                  <a:pt x="18892" y="8075"/>
                  <a:pt x="19053" y="7938"/>
                  <a:pt x="19041" y="7776"/>
                </a:cubicBezTo>
                <a:cubicBezTo>
                  <a:pt x="18817" y="4924"/>
                  <a:pt x="16608" y="0"/>
                  <a:pt x="9517" y="0"/>
                </a:cubicBezTo>
                <a:close/>
                <a:moveTo>
                  <a:pt x="9955" y="3310"/>
                </a:moveTo>
                <a:cubicBezTo>
                  <a:pt x="9772" y="3302"/>
                  <a:pt x="9589" y="3303"/>
                  <a:pt x="9405" y="3312"/>
                </a:cubicBezTo>
                <a:cubicBezTo>
                  <a:pt x="9194" y="3323"/>
                  <a:pt x="8984" y="3346"/>
                  <a:pt x="8773" y="3380"/>
                </a:cubicBezTo>
                <a:cubicBezTo>
                  <a:pt x="5657" y="3880"/>
                  <a:pt x="3797" y="5739"/>
                  <a:pt x="3797" y="8353"/>
                </a:cubicBezTo>
                <a:cubicBezTo>
                  <a:pt x="3797" y="9959"/>
                  <a:pt x="5134" y="14392"/>
                  <a:pt x="8146" y="14866"/>
                </a:cubicBezTo>
                <a:cubicBezTo>
                  <a:pt x="9436" y="15068"/>
                  <a:pt x="10219" y="15793"/>
                  <a:pt x="10538" y="16153"/>
                </a:cubicBezTo>
                <a:cubicBezTo>
                  <a:pt x="10641" y="16269"/>
                  <a:pt x="10841" y="16307"/>
                  <a:pt x="11005" y="16244"/>
                </a:cubicBezTo>
                <a:lnTo>
                  <a:pt x="12119" y="15818"/>
                </a:lnTo>
                <a:cubicBezTo>
                  <a:pt x="12316" y="15743"/>
                  <a:pt x="12385" y="15553"/>
                  <a:pt x="12266" y="15410"/>
                </a:cubicBezTo>
                <a:cubicBezTo>
                  <a:pt x="11820" y="14873"/>
                  <a:pt x="10636" y="13710"/>
                  <a:pt x="8540" y="13381"/>
                </a:cubicBezTo>
                <a:cubicBezTo>
                  <a:pt x="7109" y="13156"/>
                  <a:pt x="5769" y="9788"/>
                  <a:pt x="5769" y="8353"/>
                </a:cubicBezTo>
                <a:cubicBezTo>
                  <a:pt x="5769" y="5921"/>
                  <a:pt x="7622" y="5114"/>
                  <a:pt x="9176" y="4865"/>
                </a:cubicBezTo>
                <a:cubicBezTo>
                  <a:pt x="10571" y="4642"/>
                  <a:pt x="11524" y="5343"/>
                  <a:pt x="11870" y="5655"/>
                </a:cubicBezTo>
                <a:cubicBezTo>
                  <a:pt x="12529" y="6251"/>
                  <a:pt x="12830" y="7037"/>
                  <a:pt x="12587" y="7523"/>
                </a:cubicBezTo>
                <a:cubicBezTo>
                  <a:pt x="12537" y="7623"/>
                  <a:pt x="12386" y="7926"/>
                  <a:pt x="11599" y="8006"/>
                </a:cubicBezTo>
                <a:cubicBezTo>
                  <a:pt x="9536" y="8216"/>
                  <a:pt x="8553" y="9368"/>
                  <a:pt x="8496" y="10417"/>
                </a:cubicBezTo>
                <a:cubicBezTo>
                  <a:pt x="8433" y="11561"/>
                  <a:pt x="9390" y="12498"/>
                  <a:pt x="10877" y="12748"/>
                </a:cubicBezTo>
                <a:cubicBezTo>
                  <a:pt x="11035" y="12774"/>
                  <a:pt x="11202" y="12801"/>
                  <a:pt x="11375" y="12827"/>
                </a:cubicBezTo>
                <a:cubicBezTo>
                  <a:pt x="12767" y="13043"/>
                  <a:pt x="14486" y="13309"/>
                  <a:pt x="16472" y="14829"/>
                </a:cubicBezTo>
                <a:cubicBezTo>
                  <a:pt x="16613" y="14937"/>
                  <a:pt x="16838" y="14943"/>
                  <a:pt x="16985" y="14840"/>
                </a:cubicBezTo>
                <a:lnTo>
                  <a:pt x="17927" y="14182"/>
                </a:lnTo>
                <a:cubicBezTo>
                  <a:pt x="18067" y="14084"/>
                  <a:pt x="18089" y="13920"/>
                  <a:pt x="17975" y="13803"/>
                </a:cubicBezTo>
                <a:cubicBezTo>
                  <a:pt x="17482" y="13295"/>
                  <a:pt x="16296" y="11899"/>
                  <a:pt x="16591" y="10520"/>
                </a:cubicBezTo>
                <a:cubicBezTo>
                  <a:pt x="16621" y="10378"/>
                  <a:pt x="16504" y="10241"/>
                  <a:pt x="16322" y="10204"/>
                </a:cubicBezTo>
                <a:lnTo>
                  <a:pt x="15125" y="9958"/>
                </a:lnTo>
                <a:cubicBezTo>
                  <a:pt x="14916" y="9915"/>
                  <a:pt x="14703" y="10018"/>
                  <a:pt x="14663" y="10182"/>
                </a:cubicBezTo>
                <a:cubicBezTo>
                  <a:pt x="14532" y="10716"/>
                  <a:pt x="14548" y="11240"/>
                  <a:pt x="14654" y="11735"/>
                </a:cubicBezTo>
                <a:cubicBezTo>
                  <a:pt x="14681" y="11859"/>
                  <a:pt x="14522" y="11959"/>
                  <a:pt x="14370" y="11911"/>
                </a:cubicBezTo>
                <a:cubicBezTo>
                  <a:pt x="13371" y="11589"/>
                  <a:pt x="12482" y="11451"/>
                  <a:pt x="11764" y="11340"/>
                </a:cubicBezTo>
                <a:cubicBezTo>
                  <a:pt x="11603" y="11316"/>
                  <a:pt x="11447" y="11291"/>
                  <a:pt x="11300" y="11266"/>
                </a:cubicBezTo>
                <a:cubicBezTo>
                  <a:pt x="10495" y="11131"/>
                  <a:pt x="10460" y="10631"/>
                  <a:pt x="10468" y="10481"/>
                </a:cubicBezTo>
                <a:cubicBezTo>
                  <a:pt x="10489" y="10097"/>
                  <a:pt x="10867" y="9613"/>
                  <a:pt x="11859" y="9512"/>
                </a:cubicBezTo>
                <a:cubicBezTo>
                  <a:pt x="13116" y="9384"/>
                  <a:pt x="14028" y="8870"/>
                  <a:pt x="14430" y="8067"/>
                </a:cubicBezTo>
                <a:cubicBezTo>
                  <a:pt x="14940" y="7047"/>
                  <a:pt x="14526" y="5714"/>
                  <a:pt x="13373" y="4672"/>
                </a:cubicBezTo>
                <a:cubicBezTo>
                  <a:pt x="12458" y="3845"/>
                  <a:pt x="11234" y="3367"/>
                  <a:pt x="9955" y="3310"/>
                </a:cubicBezTo>
                <a:close/>
              </a:path>
            </a:pathLst>
          </a:custGeom>
          <a:ln w="25400">
            <a:solidFill>
              <a:srgbClr val="C00000"/>
            </a:solidFill>
          </a:ln>
        </p:spPr>
        <p:txBody>
          <a:bodyPr lIns="78283" tIns="78283" rIns="78283" bIns="78283"/>
          <a:lstStyle/>
          <a:p>
            <a:endParaRPr/>
          </a:p>
        </p:txBody>
      </p:sp>
    </p:spTree>
    <p:extLst>
      <p:ext uri="{BB962C8B-B14F-4D97-AF65-F5344CB8AC3E}">
        <p14:creationId xmlns:p14="http://schemas.microsoft.com/office/powerpoint/2010/main" val="23628127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5351166" cy="14011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546216" y="5446144"/>
            <a:ext cx="11469939" cy="5617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dirty="0"/>
              <a:t>List two steps to treat a closed wound. </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dirty="0"/>
              <a:t>List six steps to treat an open wound. </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dirty="0"/>
              <a:t>List the steps for pre-hospital treatment for eye, ear, nose and mouth injuries.</a:t>
            </a:r>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514626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44663" y="7084854"/>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844663" y="9023446"/>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A4870-59C5-5F9B-49EE-2ECA9E74DBE2}"/>
            </a:ext>
          </a:extLst>
        </p:cNvPr>
        <p:cNvGrpSpPr/>
        <p:nvPr/>
      </p:nvGrpSpPr>
      <p:grpSpPr>
        <a:xfrm>
          <a:off x="0" y="0"/>
          <a:ext cx="0" cy="0"/>
          <a:chOff x="0" y="0"/>
          <a:chExt cx="0" cy="0"/>
        </a:xfrm>
      </p:grpSpPr>
      <p:sp>
        <p:nvSpPr>
          <p:cNvPr id="2" name="Wounds…">
            <a:extLst>
              <a:ext uri="{FF2B5EF4-FFF2-40B4-BE49-F238E27FC236}">
                <a16:creationId xmlns:a16="http://schemas.microsoft.com/office/drawing/2014/main" id="{A083A7CD-8425-9DEB-9226-4573DB3BAA1D}"/>
              </a:ext>
            </a:extLst>
          </p:cNvPr>
          <p:cNvSpPr txBox="1"/>
          <p:nvPr/>
        </p:nvSpPr>
        <p:spPr>
          <a:xfrm>
            <a:off x="786477" y="2686027"/>
            <a:ext cx="7567814" cy="1155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1896340">
              <a:lnSpc>
                <a:spcPct val="90000"/>
              </a:lnSpc>
              <a:defRPr sz="7200" b="1" cap="all">
                <a:solidFill>
                  <a:srgbClr val="C00000"/>
                </a:solidFill>
                <a:latin typeface="Open Sans"/>
                <a:ea typeface="Open Sans"/>
                <a:cs typeface="Open Sans"/>
                <a:sym typeface="Open Sans"/>
              </a:defRPr>
            </a:pPr>
            <a:r>
              <a:rPr lang="en-IN" dirty="0"/>
              <a:t>PHT of </a:t>
            </a:r>
            <a:r>
              <a:rPr dirty="0"/>
              <a:t>Ear</a:t>
            </a:r>
          </a:p>
        </p:txBody>
      </p:sp>
      <p:sp>
        <p:nvSpPr>
          <p:cNvPr id="3" name="Never probe the ear.…">
            <a:extLst>
              <a:ext uri="{FF2B5EF4-FFF2-40B4-BE49-F238E27FC236}">
                <a16:creationId xmlns:a16="http://schemas.microsoft.com/office/drawing/2014/main" id="{708D40CF-B748-BB58-BA79-A873CFE7BF5A}"/>
              </a:ext>
            </a:extLst>
          </p:cNvPr>
          <p:cNvSpPr txBox="1"/>
          <p:nvPr/>
        </p:nvSpPr>
        <p:spPr>
          <a:xfrm>
            <a:off x="1717964" y="4346551"/>
            <a:ext cx="22666036" cy="7513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1896340">
              <a:spcBef>
                <a:spcPts val="4000"/>
              </a:spcBef>
              <a:buSzPct val="100000"/>
              <a:tabLst>
                <a:tab pos="2286000" algn="l"/>
                <a:tab pos="3644900" algn="l"/>
                <a:tab pos="5029200" algn="l"/>
                <a:tab pos="6388100" algn="l"/>
              </a:tabLst>
              <a:defRPr sz="6000">
                <a:latin typeface="Open Sans"/>
                <a:ea typeface="Open Sans"/>
                <a:cs typeface="Open Sans"/>
                <a:sym typeface="Open Sans"/>
              </a:defRPr>
            </a:pPr>
            <a:r>
              <a:rPr lang="en-US" sz="5400" b="1" dirty="0"/>
              <a:t>Minor Laceration</a:t>
            </a:r>
            <a:r>
              <a:rPr lang="en-US" sz="5400" dirty="0"/>
              <a:t>: Cover with dressing and apply a bandage.</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lang="en-US" sz="5400" dirty="0"/>
              <a:t>Severe Laceration: Apply dressings to the injured ear and the side of the head.</a:t>
            </a:r>
          </a:p>
          <a:p>
            <a:pPr defTabSz="1896340">
              <a:spcBef>
                <a:spcPts val="4000"/>
              </a:spcBef>
              <a:buSzPct val="100000"/>
              <a:tabLst>
                <a:tab pos="2286000" algn="l"/>
                <a:tab pos="3644900" algn="l"/>
                <a:tab pos="5029200" algn="l"/>
                <a:tab pos="6388100" algn="l"/>
              </a:tabLst>
              <a:defRPr sz="6000">
                <a:latin typeface="Open Sans"/>
                <a:ea typeface="Open Sans"/>
                <a:cs typeface="Open Sans"/>
                <a:sym typeface="Open Sans"/>
              </a:defRPr>
            </a:pPr>
            <a:r>
              <a:rPr lang="en-US" sz="5400" b="1" dirty="0"/>
              <a:t>Avulsion:</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lang="en-US" sz="5400" dirty="0"/>
              <a:t>If still attached, use a bulky dressing and secure it with a bandage. If detached, keep the avulsed part wrapped in gauze, moist and cool in a plastic bag. If no plastic bag is available, wrap with gauze.</a:t>
            </a:r>
          </a:p>
        </p:txBody>
      </p:sp>
      <p:sp>
        <p:nvSpPr>
          <p:cNvPr id="4" name="Line">
            <a:extLst>
              <a:ext uri="{FF2B5EF4-FFF2-40B4-BE49-F238E27FC236}">
                <a16:creationId xmlns:a16="http://schemas.microsoft.com/office/drawing/2014/main" id="{1BA288EB-0E49-E826-671D-E9490F73E64B}"/>
              </a:ext>
            </a:extLst>
          </p:cNvPr>
          <p:cNvSpPr/>
          <p:nvPr/>
        </p:nvSpPr>
        <p:spPr>
          <a:xfrm>
            <a:off x="786477" y="4093934"/>
            <a:ext cx="22024585" cy="1"/>
          </a:xfrm>
          <a:prstGeom prst="line">
            <a:avLst/>
          </a:prstGeom>
          <a:ln w="25400">
            <a:solidFill>
              <a:srgbClr val="881920"/>
            </a:solidFill>
          </a:ln>
        </p:spPr>
        <p:txBody>
          <a:bodyPr lIns="78283" tIns="78283" rIns="78283" bIns="78283"/>
          <a:lstStyle/>
          <a:p>
            <a:endParaRPr dirty="0"/>
          </a:p>
        </p:txBody>
      </p:sp>
      <p:sp>
        <p:nvSpPr>
          <p:cNvPr id="5" name="Ear">
            <a:extLst>
              <a:ext uri="{FF2B5EF4-FFF2-40B4-BE49-F238E27FC236}">
                <a16:creationId xmlns:a16="http://schemas.microsoft.com/office/drawing/2014/main" id="{14B9BA9D-4957-5E51-90DD-3424F1AC807C}"/>
              </a:ext>
            </a:extLst>
          </p:cNvPr>
          <p:cNvSpPr/>
          <p:nvPr/>
        </p:nvSpPr>
        <p:spPr>
          <a:xfrm>
            <a:off x="6573888" y="2410991"/>
            <a:ext cx="1052023" cy="1430327"/>
          </a:xfrm>
          <a:custGeom>
            <a:avLst/>
            <a:gdLst/>
            <a:ahLst/>
            <a:cxnLst>
              <a:cxn ang="0">
                <a:pos x="wd2" y="hd2"/>
              </a:cxn>
              <a:cxn ang="5400000">
                <a:pos x="wd2" y="hd2"/>
              </a:cxn>
              <a:cxn ang="10800000">
                <a:pos x="wd2" y="hd2"/>
              </a:cxn>
              <a:cxn ang="16200000">
                <a:pos x="wd2" y="hd2"/>
              </a:cxn>
            </a:cxnLst>
            <a:rect l="0" t="0" r="r" b="b"/>
            <a:pathLst>
              <a:path w="20671" h="21600" extrusionOk="0">
                <a:moveTo>
                  <a:pt x="9517" y="0"/>
                </a:moveTo>
                <a:cubicBezTo>
                  <a:pt x="6086" y="0"/>
                  <a:pt x="3154" y="1263"/>
                  <a:pt x="1473" y="3466"/>
                </a:cubicBezTo>
                <a:cubicBezTo>
                  <a:pt x="-881" y="6549"/>
                  <a:pt x="-395" y="10841"/>
                  <a:pt x="2804" y="15240"/>
                </a:cubicBezTo>
                <a:cubicBezTo>
                  <a:pt x="3450" y="16128"/>
                  <a:pt x="5236" y="17350"/>
                  <a:pt x="7272" y="17863"/>
                </a:cubicBezTo>
                <a:cubicBezTo>
                  <a:pt x="8160" y="18087"/>
                  <a:pt x="8736" y="18661"/>
                  <a:pt x="9403" y="19326"/>
                </a:cubicBezTo>
                <a:cubicBezTo>
                  <a:pt x="10418" y="20340"/>
                  <a:pt x="11682" y="21600"/>
                  <a:pt x="14405" y="21600"/>
                </a:cubicBezTo>
                <a:cubicBezTo>
                  <a:pt x="18504" y="21600"/>
                  <a:pt x="19509" y="19847"/>
                  <a:pt x="20242" y="18567"/>
                </a:cubicBezTo>
                <a:cubicBezTo>
                  <a:pt x="20372" y="18341"/>
                  <a:pt x="20495" y="18124"/>
                  <a:pt x="20630" y="17924"/>
                </a:cubicBezTo>
                <a:cubicBezTo>
                  <a:pt x="20719" y="17791"/>
                  <a:pt x="20660" y="17629"/>
                  <a:pt x="20493" y="17552"/>
                </a:cubicBezTo>
                <a:lnTo>
                  <a:pt x="19432" y="17063"/>
                </a:lnTo>
                <a:cubicBezTo>
                  <a:pt x="19249" y="16979"/>
                  <a:pt x="19013" y="17030"/>
                  <a:pt x="18913" y="17175"/>
                </a:cubicBezTo>
                <a:cubicBezTo>
                  <a:pt x="18735" y="17434"/>
                  <a:pt x="18583" y="17699"/>
                  <a:pt x="18435" y="17956"/>
                </a:cubicBezTo>
                <a:cubicBezTo>
                  <a:pt x="17728" y="19191"/>
                  <a:pt x="17217" y="20083"/>
                  <a:pt x="14405" y="20083"/>
                </a:cubicBezTo>
                <a:cubicBezTo>
                  <a:pt x="12653" y="20083"/>
                  <a:pt x="11910" y="19340"/>
                  <a:pt x="10968" y="18399"/>
                </a:cubicBezTo>
                <a:cubicBezTo>
                  <a:pt x="10211" y="17645"/>
                  <a:pt x="9354" y="16790"/>
                  <a:pt x="7888" y="16420"/>
                </a:cubicBezTo>
                <a:cubicBezTo>
                  <a:pt x="6320" y="16025"/>
                  <a:pt x="4929" y="15051"/>
                  <a:pt x="4527" y="14499"/>
                </a:cubicBezTo>
                <a:cubicBezTo>
                  <a:pt x="1679" y="10582"/>
                  <a:pt x="1186" y="6841"/>
                  <a:pt x="3176" y="4234"/>
                </a:cubicBezTo>
                <a:cubicBezTo>
                  <a:pt x="4494" y="2508"/>
                  <a:pt x="6804" y="1517"/>
                  <a:pt x="9517" y="1517"/>
                </a:cubicBezTo>
                <a:cubicBezTo>
                  <a:pt x="16006" y="1517"/>
                  <a:pt x="16934" y="6593"/>
                  <a:pt x="17064" y="7844"/>
                </a:cubicBezTo>
                <a:cubicBezTo>
                  <a:pt x="17080" y="7994"/>
                  <a:pt x="17247" y="8108"/>
                  <a:pt x="17443" y="8104"/>
                </a:cubicBezTo>
                <a:lnTo>
                  <a:pt x="18682" y="8079"/>
                </a:lnTo>
                <a:cubicBezTo>
                  <a:pt x="18892" y="8075"/>
                  <a:pt x="19053" y="7938"/>
                  <a:pt x="19041" y="7776"/>
                </a:cubicBezTo>
                <a:cubicBezTo>
                  <a:pt x="18817" y="4924"/>
                  <a:pt x="16608" y="0"/>
                  <a:pt x="9517" y="0"/>
                </a:cubicBezTo>
                <a:close/>
                <a:moveTo>
                  <a:pt x="9955" y="3310"/>
                </a:moveTo>
                <a:cubicBezTo>
                  <a:pt x="9772" y="3302"/>
                  <a:pt x="9589" y="3303"/>
                  <a:pt x="9405" y="3312"/>
                </a:cubicBezTo>
                <a:cubicBezTo>
                  <a:pt x="9194" y="3323"/>
                  <a:pt x="8984" y="3346"/>
                  <a:pt x="8773" y="3380"/>
                </a:cubicBezTo>
                <a:cubicBezTo>
                  <a:pt x="5657" y="3880"/>
                  <a:pt x="3797" y="5739"/>
                  <a:pt x="3797" y="8353"/>
                </a:cubicBezTo>
                <a:cubicBezTo>
                  <a:pt x="3797" y="9959"/>
                  <a:pt x="5134" y="14392"/>
                  <a:pt x="8146" y="14866"/>
                </a:cubicBezTo>
                <a:cubicBezTo>
                  <a:pt x="9436" y="15068"/>
                  <a:pt x="10219" y="15793"/>
                  <a:pt x="10538" y="16153"/>
                </a:cubicBezTo>
                <a:cubicBezTo>
                  <a:pt x="10641" y="16269"/>
                  <a:pt x="10841" y="16307"/>
                  <a:pt x="11005" y="16244"/>
                </a:cubicBezTo>
                <a:lnTo>
                  <a:pt x="12119" y="15818"/>
                </a:lnTo>
                <a:cubicBezTo>
                  <a:pt x="12316" y="15743"/>
                  <a:pt x="12385" y="15553"/>
                  <a:pt x="12266" y="15410"/>
                </a:cubicBezTo>
                <a:cubicBezTo>
                  <a:pt x="11820" y="14873"/>
                  <a:pt x="10636" y="13710"/>
                  <a:pt x="8540" y="13381"/>
                </a:cubicBezTo>
                <a:cubicBezTo>
                  <a:pt x="7109" y="13156"/>
                  <a:pt x="5769" y="9788"/>
                  <a:pt x="5769" y="8353"/>
                </a:cubicBezTo>
                <a:cubicBezTo>
                  <a:pt x="5769" y="5921"/>
                  <a:pt x="7622" y="5114"/>
                  <a:pt x="9176" y="4865"/>
                </a:cubicBezTo>
                <a:cubicBezTo>
                  <a:pt x="10571" y="4642"/>
                  <a:pt x="11524" y="5343"/>
                  <a:pt x="11870" y="5655"/>
                </a:cubicBezTo>
                <a:cubicBezTo>
                  <a:pt x="12529" y="6251"/>
                  <a:pt x="12830" y="7037"/>
                  <a:pt x="12587" y="7523"/>
                </a:cubicBezTo>
                <a:cubicBezTo>
                  <a:pt x="12537" y="7623"/>
                  <a:pt x="12386" y="7926"/>
                  <a:pt x="11599" y="8006"/>
                </a:cubicBezTo>
                <a:cubicBezTo>
                  <a:pt x="9536" y="8216"/>
                  <a:pt x="8553" y="9368"/>
                  <a:pt x="8496" y="10417"/>
                </a:cubicBezTo>
                <a:cubicBezTo>
                  <a:pt x="8433" y="11561"/>
                  <a:pt x="9390" y="12498"/>
                  <a:pt x="10877" y="12748"/>
                </a:cubicBezTo>
                <a:cubicBezTo>
                  <a:pt x="11035" y="12774"/>
                  <a:pt x="11202" y="12801"/>
                  <a:pt x="11375" y="12827"/>
                </a:cubicBezTo>
                <a:cubicBezTo>
                  <a:pt x="12767" y="13043"/>
                  <a:pt x="14486" y="13309"/>
                  <a:pt x="16472" y="14829"/>
                </a:cubicBezTo>
                <a:cubicBezTo>
                  <a:pt x="16613" y="14937"/>
                  <a:pt x="16838" y="14943"/>
                  <a:pt x="16985" y="14840"/>
                </a:cubicBezTo>
                <a:lnTo>
                  <a:pt x="17927" y="14182"/>
                </a:lnTo>
                <a:cubicBezTo>
                  <a:pt x="18067" y="14084"/>
                  <a:pt x="18089" y="13920"/>
                  <a:pt x="17975" y="13803"/>
                </a:cubicBezTo>
                <a:cubicBezTo>
                  <a:pt x="17482" y="13295"/>
                  <a:pt x="16296" y="11899"/>
                  <a:pt x="16591" y="10520"/>
                </a:cubicBezTo>
                <a:cubicBezTo>
                  <a:pt x="16621" y="10378"/>
                  <a:pt x="16504" y="10241"/>
                  <a:pt x="16322" y="10204"/>
                </a:cubicBezTo>
                <a:lnTo>
                  <a:pt x="15125" y="9958"/>
                </a:lnTo>
                <a:cubicBezTo>
                  <a:pt x="14916" y="9915"/>
                  <a:pt x="14703" y="10018"/>
                  <a:pt x="14663" y="10182"/>
                </a:cubicBezTo>
                <a:cubicBezTo>
                  <a:pt x="14532" y="10716"/>
                  <a:pt x="14548" y="11240"/>
                  <a:pt x="14654" y="11735"/>
                </a:cubicBezTo>
                <a:cubicBezTo>
                  <a:pt x="14681" y="11859"/>
                  <a:pt x="14522" y="11959"/>
                  <a:pt x="14370" y="11911"/>
                </a:cubicBezTo>
                <a:cubicBezTo>
                  <a:pt x="13371" y="11589"/>
                  <a:pt x="12482" y="11451"/>
                  <a:pt x="11764" y="11340"/>
                </a:cubicBezTo>
                <a:cubicBezTo>
                  <a:pt x="11603" y="11316"/>
                  <a:pt x="11447" y="11291"/>
                  <a:pt x="11300" y="11266"/>
                </a:cubicBezTo>
                <a:cubicBezTo>
                  <a:pt x="10495" y="11131"/>
                  <a:pt x="10460" y="10631"/>
                  <a:pt x="10468" y="10481"/>
                </a:cubicBezTo>
                <a:cubicBezTo>
                  <a:pt x="10489" y="10097"/>
                  <a:pt x="10867" y="9613"/>
                  <a:pt x="11859" y="9512"/>
                </a:cubicBezTo>
                <a:cubicBezTo>
                  <a:pt x="13116" y="9384"/>
                  <a:pt x="14028" y="8870"/>
                  <a:pt x="14430" y="8067"/>
                </a:cubicBezTo>
                <a:cubicBezTo>
                  <a:pt x="14940" y="7047"/>
                  <a:pt x="14526" y="5714"/>
                  <a:pt x="13373" y="4672"/>
                </a:cubicBezTo>
                <a:cubicBezTo>
                  <a:pt x="12458" y="3845"/>
                  <a:pt x="11234" y="3367"/>
                  <a:pt x="9955" y="3310"/>
                </a:cubicBezTo>
                <a:close/>
              </a:path>
            </a:pathLst>
          </a:custGeom>
          <a:ln w="25400">
            <a:solidFill>
              <a:srgbClr val="C00000"/>
            </a:solidFill>
          </a:ln>
        </p:spPr>
        <p:txBody>
          <a:bodyPr lIns="78283" tIns="78283" rIns="78283" bIns="78283"/>
          <a:lstStyle/>
          <a:p>
            <a:endParaRPr/>
          </a:p>
        </p:txBody>
      </p:sp>
    </p:spTree>
    <p:extLst>
      <p:ext uri="{BB962C8B-B14F-4D97-AF65-F5344CB8AC3E}">
        <p14:creationId xmlns:p14="http://schemas.microsoft.com/office/powerpoint/2010/main" val="327268971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35A75-5AEF-9BBF-3802-15EA8DF49B0B}"/>
            </a:ext>
          </a:extLst>
        </p:cNvPr>
        <p:cNvGrpSpPr/>
        <p:nvPr/>
      </p:nvGrpSpPr>
      <p:grpSpPr>
        <a:xfrm>
          <a:off x="0" y="0"/>
          <a:ext cx="0" cy="0"/>
          <a:chOff x="0" y="0"/>
          <a:chExt cx="0" cy="0"/>
        </a:xfrm>
      </p:grpSpPr>
      <p:sp>
        <p:nvSpPr>
          <p:cNvPr id="2" name="Wounds…">
            <a:extLst>
              <a:ext uri="{FF2B5EF4-FFF2-40B4-BE49-F238E27FC236}">
                <a16:creationId xmlns:a16="http://schemas.microsoft.com/office/drawing/2014/main" id="{76CD894A-DA4F-ECCE-96A0-339851E1379E}"/>
              </a:ext>
            </a:extLst>
          </p:cNvPr>
          <p:cNvSpPr txBox="1"/>
          <p:nvPr/>
        </p:nvSpPr>
        <p:spPr>
          <a:xfrm>
            <a:off x="786477" y="2686027"/>
            <a:ext cx="7567814" cy="1155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defTabSz="1896340">
              <a:lnSpc>
                <a:spcPct val="90000"/>
              </a:lnSpc>
              <a:defRPr sz="7200" b="1" cap="all">
                <a:solidFill>
                  <a:srgbClr val="C00000"/>
                </a:solidFill>
                <a:latin typeface="Open Sans"/>
                <a:ea typeface="Open Sans"/>
                <a:cs typeface="Open Sans"/>
                <a:sym typeface="Open Sans"/>
              </a:defRPr>
            </a:pPr>
            <a:r>
              <a:rPr lang="en-IN" dirty="0"/>
              <a:t>PHT of </a:t>
            </a:r>
            <a:r>
              <a:rPr dirty="0"/>
              <a:t>Ear</a:t>
            </a:r>
          </a:p>
        </p:txBody>
      </p:sp>
      <p:sp>
        <p:nvSpPr>
          <p:cNvPr id="3" name="Never probe the ear.…">
            <a:extLst>
              <a:ext uri="{FF2B5EF4-FFF2-40B4-BE49-F238E27FC236}">
                <a16:creationId xmlns:a16="http://schemas.microsoft.com/office/drawing/2014/main" id="{34C5CBC8-A206-C2D0-A5D9-B060406D1DD2}"/>
              </a:ext>
            </a:extLst>
          </p:cNvPr>
          <p:cNvSpPr txBox="1"/>
          <p:nvPr/>
        </p:nvSpPr>
        <p:spPr>
          <a:xfrm>
            <a:off x="1357746" y="4346551"/>
            <a:ext cx="22638328" cy="7195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defTabSz="1896340">
              <a:spcBef>
                <a:spcPts val="4000"/>
              </a:spcBef>
              <a:buSzPct val="100000"/>
              <a:tabLst>
                <a:tab pos="2286000" algn="l"/>
                <a:tab pos="3644900" algn="l"/>
                <a:tab pos="5029200" algn="l"/>
                <a:tab pos="6388100" algn="l"/>
              </a:tabLst>
              <a:defRPr sz="6000">
                <a:latin typeface="Open Sans"/>
                <a:ea typeface="Open Sans"/>
                <a:cs typeface="Open Sans"/>
                <a:sym typeface="Open Sans"/>
              </a:defRPr>
            </a:pPr>
            <a:r>
              <a:rPr lang="en-US" sz="5400" b="1" dirty="0"/>
              <a:t>Minor Laceration</a:t>
            </a:r>
            <a:r>
              <a:rPr lang="en-US" sz="5400" dirty="0"/>
              <a:t>:</a:t>
            </a:r>
          </a:p>
          <a:p>
            <a:pPr marL="1524000" defTabSz="1896340">
              <a:spcBef>
                <a:spcPts val="4000"/>
              </a:spcBef>
              <a:buSzPct val="100000"/>
              <a:tabLst>
                <a:tab pos="3644900" algn="l"/>
                <a:tab pos="5029200" algn="l"/>
                <a:tab pos="6388100" algn="l"/>
              </a:tabLst>
              <a:defRPr sz="6000">
                <a:latin typeface="Open Sans"/>
                <a:ea typeface="Open Sans"/>
                <a:cs typeface="Open Sans"/>
                <a:sym typeface="Open Sans"/>
              </a:defRPr>
            </a:pPr>
            <a:r>
              <a:rPr lang="en-US" sz="5400" dirty="0"/>
              <a:t>• Never probe the ear.</a:t>
            </a:r>
          </a:p>
          <a:p>
            <a:pPr marL="1524000" defTabSz="1896340">
              <a:spcBef>
                <a:spcPts val="4000"/>
              </a:spcBef>
              <a:buSzPct val="100000"/>
              <a:tabLst>
                <a:tab pos="3644900" algn="l"/>
                <a:tab pos="5029200" algn="l"/>
                <a:tab pos="6388100" algn="l"/>
              </a:tabLst>
              <a:defRPr sz="6000">
                <a:latin typeface="Open Sans"/>
                <a:ea typeface="Open Sans"/>
                <a:cs typeface="Open Sans"/>
                <a:sym typeface="Open Sans"/>
              </a:defRPr>
            </a:pPr>
            <a:r>
              <a:rPr lang="en-US" sz="5400" dirty="0"/>
              <a:t>• Never pack it to stop bleeding from the ear canal.</a:t>
            </a:r>
          </a:p>
          <a:p>
            <a:pPr marL="1524000" defTabSz="1896340">
              <a:spcBef>
                <a:spcPts val="4000"/>
              </a:spcBef>
              <a:buSzPct val="100000"/>
              <a:tabLst>
                <a:tab pos="3644900" algn="l"/>
                <a:tab pos="5029200" algn="l"/>
                <a:tab pos="6388100" algn="l"/>
              </a:tabLst>
              <a:defRPr sz="6000">
                <a:latin typeface="Open Sans"/>
                <a:ea typeface="Open Sans"/>
                <a:cs typeface="Open Sans"/>
                <a:sym typeface="Open Sans"/>
              </a:defRPr>
            </a:pPr>
            <a:r>
              <a:rPr lang="en-US" sz="5400" dirty="0"/>
              <a:t>• Place a loose clean dressing across the opening to absorb the fluids.</a:t>
            </a:r>
          </a:p>
          <a:p>
            <a:pPr marL="1524000" defTabSz="1896340">
              <a:spcBef>
                <a:spcPts val="4000"/>
              </a:spcBef>
              <a:buSzPct val="100000"/>
              <a:tabLst>
                <a:tab pos="3644900" algn="l"/>
                <a:tab pos="5029200" algn="l"/>
                <a:tab pos="6388100" algn="l"/>
              </a:tabLst>
              <a:defRPr sz="6000">
                <a:latin typeface="Open Sans"/>
                <a:ea typeface="Open Sans"/>
                <a:cs typeface="Open Sans"/>
                <a:sym typeface="Open Sans"/>
              </a:defRPr>
            </a:pPr>
            <a:r>
              <a:rPr lang="en-US" sz="5400" dirty="0"/>
              <a:t>• Do not apply pressure.</a:t>
            </a:r>
          </a:p>
        </p:txBody>
      </p:sp>
      <p:sp>
        <p:nvSpPr>
          <p:cNvPr id="4" name="Line">
            <a:extLst>
              <a:ext uri="{FF2B5EF4-FFF2-40B4-BE49-F238E27FC236}">
                <a16:creationId xmlns:a16="http://schemas.microsoft.com/office/drawing/2014/main" id="{B058612F-A36A-101C-525E-D0E22112CFC0}"/>
              </a:ext>
            </a:extLst>
          </p:cNvPr>
          <p:cNvSpPr/>
          <p:nvPr/>
        </p:nvSpPr>
        <p:spPr>
          <a:xfrm>
            <a:off x="786477" y="4093934"/>
            <a:ext cx="22024585" cy="1"/>
          </a:xfrm>
          <a:prstGeom prst="line">
            <a:avLst/>
          </a:prstGeom>
          <a:ln w="25400">
            <a:solidFill>
              <a:srgbClr val="881920"/>
            </a:solidFill>
          </a:ln>
        </p:spPr>
        <p:txBody>
          <a:bodyPr lIns="78283" tIns="78283" rIns="78283" bIns="78283"/>
          <a:lstStyle/>
          <a:p>
            <a:endParaRPr dirty="0"/>
          </a:p>
        </p:txBody>
      </p:sp>
      <p:sp>
        <p:nvSpPr>
          <p:cNvPr id="5" name="Ear">
            <a:extLst>
              <a:ext uri="{FF2B5EF4-FFF2-40B4-BE49-F238E27FC236}">
                <a16:creationId xmlns:a16="http://schemas.microsoft.com/office/drawing/2014/main" id="{8B51E17F-2A8C-7E16-EC70-5079906FE042}"/>
              </a:ext>
            </a:extLst>
          </p:cNvPr>
          <p:cNvSpPr/>
          <p:nvPr/>
        </p:nvSpPr>
        <p:spPr>
          <a:xfrm>
            <a:off x="6573888" y="2410991"/>
            <a:ext cx="1052023" cy="1430327"/>
          </a:xfrm>
          <a:custGeom>
            <a:avLst/>
            <a:gdLst/>
            <a:ahLst/>
            <a:cxnLst>
              <a:cxn ang="0">
                <a:pos x="wd2" y="hd2"/>
              </a:cxn>
              <a:cxn ang="5400000">
                <a:pos x="wd2" y="hd2"/>
              </a:cxn>
              <a:cxn ang="10800000">
                <a:pos x="wd2" y="hd2"/>
              </a:cxn>
              <a:cxn ang="16200000">
                <a:pos x="wd2" y="hd2"/>
              </a:cxn>
            </a:cxnLst>
            <a:rect l="0" t="0" r="r" b="b"/>
            <a:pathLst>
              <a:path w="20671" h="21600" extrusionOk="0">
                <a:moveTo>
                  <a:pt x="9517" y="0"/>
                </a:moveTo>
                <a:cubicBezTo>
                  <a:pt x="6086" y="0"/>
                  <a:pt x="3154" y="1263"/>
                  <a:pt x="1473" y="3466"/>
                </a:cubicBezTo>
                <a:cubicBezTo>
                  <a:pt x="-881" y="6549"/>
                  <a:pt x="-395" y="10841"/>
                  <a:pt x="2804" y="15240"/>
                </a:cubicBezTo>
                <a:cubicBezTo>
                  <a:pt x="3450" y="16128"/>
                  <a:pt x="5236" y="17350"/>
                  <a:pt x="7272" y="17863"/>
                </a:cubicBezTo>
                <a:cubicBezTo>
                  <a:pt x="8160" y="18087"/>
                  <a:pt x="8736" y="18661"/>
                  <a:pt x="9403" y="19326"/>
                </a:cubicBezTo>
                <a:cubicBezTo>
                  <a:pt x="10418" y="20340"/>
                  <a:pt x="11682" y="21600"/>
                  <a:pt x="14405" y="21600"/>
                </a:cubicBezTo>
                <a:cubicBezTo>
                  <a:pt x="18504" y="21600"/>
                  <a:pt x="19509" y="19847"/>
                  <a:pt x="20242" y="18567"/>
                </a:cubicBezTo>
                <a:cubicBezTo>
                  <a:pt x="20372" y="18341"/>
                  <a:pt x="20495" y="18124"/>
                  <a:pt x="20630" y="17924"/>
                </a:cubicBezTo>
                <a:cubicBezTo>
                  <a:pt x="20719" y="17791"/>
                  <a:pt x="20660" y="17629"/>
                  <a:pt x="20493" y="17552"/>
                </a:cubicBezTo>
                <a:lnTo>
                  <a:pt x="19432" y="17063"/>
                </a:lnTo>
                <a:cubicBezTo>
                  <a:pt x="19249" y="16979"/>
                  <a:pt x="19013" y="17030"/>
                  <a:pt x="18913" y="17175"/>
                </a:cubicBezTo>
                <a:cubicBezTo>
                  <a:pt x="18735" y="17434"/>
                  <a:pt x="18583" y="17699"/>
                  <a:pt x="18435" y="17956"/>
                </a:cubicBezTo>
                <a:cubicBezTo>
                  <a:pt x="17728" y="19191"/>
                  <a:pt x="17217" y="20083"/>
                  <a:pt x="14405" y="20083"/>
                </a:cubicBezTo>
                <a:cubicBezTo>
                  <a:pt x="12653" y="20083"/>
                  <a:pt x="11910" y="19340"/>
                  <a:pt x="10968" y="18399"/>
                </a:cubicBezTo>
                <a:cubicBezTo>
                  <a:pt x="10211" y="17645"/>
                  <a:pt x="9354" y="16790"/>
                  <a:pt x="7888" y="16420"/>
                </a:cubicBezTo>
                <a:cubicBezTo>
                  <a:pt x="6320" y="16025"/>
                  <a:pt x="4929" y="15051"/>
                  <a:pt x="4527" y="14499"/>
                </a:cubicBezTo>
                <a:cubicBezTo>
                  <a:pt x="1679" y="10582"/>
                  <a:pt x="1186" y="6841"/>
                  <a:pt x="3176" y="4234"/>
                </a:cubicBezTo>
                <a:cubicBezTo>
                  <a:pt x="4494" y="2508"/>
                  <a:pt x="6804" y="1517"/>
                  <a:pt x="9517" y="1517"/>
                </a:cubicBezTo>
                <a:cubicBezTo>
                  <a:pt x="16006" y="1517"/>
                  <a:pt x="16934" y="6593"/>
                  <a:pt x="17064" y="7844"/>
                </a:cubicBezTo>
                <a:cubicBezTo>
                  <a:pt x="17080" y="7994"/>
                  <a:pt x="17247" y="8108"/>
                  <a:pt x="17443" y="8104"/>
                </a:cubicBezTo>
                <a:lnTo>
                  <a:pt x="18682" y="8079"/>
                </a:lnTo>
                <a:cubicBezTo>
                  <a:pt x="18892" y="8075"/>
                  <a:pt x="19053" y="7938"/>
                  <a:pt x="19041" y="7776"/>
                </a:cubicBezTo>
                <a:cubicBezTo>
                  <a:pt x="18817" y="4924"/>
                  <a:pt x="16608" y="0"/>
                  <a:pt x="9517" y="0"/>
                </a:cubicBezTo>
                <a:close/>
                <a:moveTo>
                  <a:pt x="9955" y="3310"/>
                </a:moveTo>
                <a:cubicBezTo>
                  <a:pt x="9772" y="3302"/>
                  <a:pt x="9589" y="3303"/>
                  <a:pt x="9405" y="3312"/>
                </a:cubicBezTo>
                <a:cubicBezTo>
                  <a:pt x="9194" y="3323"/>
                  <a:pt x="8984" y="3346"/>
                  <a:pt x="8773" y="3380"/>
                </a:cubicBezTo>
                <a:cubicBezTo>
                  <a:pt x="5657" y="3880"/>
                  <a:pt x="3797" y="5739"/>
                  <a:pt x="3797" y="8353"/>
                </a:cubicBezTo>
                <a:cubicBezTo>
                  <a:pt x="3797" y="9959"/>
                  <a:pt x="5134" y="14392"/>
                  <a:pt x="8146" y="14866"/>
                </a:cubicBezTo>
                <a:cubicBezTo>
                  <a:pt x="9436" y="15068"/>
                  <a:pt x="10219" y="15793"/>
                  <a:pt x="10538" y="16153"/>
                </a:cubicBezTo>
                <a:cubicBezTo>
                  <a:pt x="10641" y="16269"/>
                  <a:pt x="10841" y="16307"/>
                  <a:pt x="11005" y="16244"/>
                </a:cubicBezTo>
                <a:lnTo>
                  <a:pt x="12119" y="15818"/>
                </a:lnTo>
                <a:cubicBezTo>
                  <a:pt x="12316" y="15743"/>
                  <a:pt x="12385" y="15553"/>
                  <a:pt x="12266" y="15410"/>
                </a:cubicBezTo>
                <a:cubicBezTo>
                  <a:pt x="11820" y="14873"/>
                  <a:pt x="10636" y="13710"/>
                  <a:pt x="8540" y="13381"/>
                </a:cubicBezTo>
                <a:cubicBezTo>
                  <a:pt x="7109" y="13156"/>
                  <a:pt x="5769" y="9788"/>
                  <a:pt x="5769" y="8353"/>
                </a:cubicBezTo>
                <a:cubicBezTo>
                  <a:pt x="5769" y="5921"/>
                  <a:pt x="7622" y="5114"/>
                  <a:pt x="9176" y="4865"/>
                </a:cubicBezTo>
                <a:cubicBezTo>
                  <a:pt x="10571" y="4642"/>
                  <a:pt x="11524" y="5343"/>
                  <a:pt x="11870" y="5655"/>
                </a:cubicBezTo>
                <a:cubicBezTo>
                  <a:pt x="12529" y="6251"/>
                  <a:pt x="12830" y="7037"/>
                  <a:pt x="12587" y="7523"/>
                </a:cubicBezTo>
                <a:cubicBezTo>
                  <a:pt x="12537" y="7623"/>
                  <a:pt x="12386" y="7926"/>
                  <a:pt x="11599" y="8006"/>
                </a:cubicBezTo>
                <a:cubicBezTo>
                  <a:pt x="9536" y="8216"/>
                  <a:pt x="8553" y="9368"/>
                  <a:pt x="8496" y="10417"/>
                </a:cubicBezTo>
                <a:cubicBezTo>
                  <a:pt x="8433" y="11561"/>
                  <a:pt x="9390" y="12498"/>
                  <a:pt x="10877" y="12748"/>
                </a:cubicBezTo>
                <a:cubicBezTo>
                  <a:pt x="11035" y="12774"/>
                  <a:pt x="11202" y="12801"/>
                  <a:pt x="11375" y="12827"/>
                </a:cubicBezTo>
                <a:cubicBezTo>
                  <a:pt x="12767" y="13043"/>
                  <a:pt x="14486" y="13309"/>
                  <a:pt x="16472" y="14829"/>
                </a:cubicBezTo>
                <a:cubicBezTo>
                  <a:pt x="16613" y="14937"/>
                  <a:pt x="16838" y="14943"/>
                  <a:pt x="16985" y="14840"/>
                </a:cubicBezTo>
                <a:lnTo>
                  <a:pt x="17927" y="14182"/>
                </a:lnTo>
                <a:cubicBezTo>
                  <a:pt x="18067" y="14084"/>
                  <a:pt x="18089" y="13920"/>
                  <a:pt x="17975" y="13803"/>
                </a:cubicBezTo>
                <a:cubicBezTo>
                  <a:pt x="17482" y="13295"/>
                  <a:pt x="16296" y="11899"/>
                  <a:pt x="16591" y="10520"/>
                </a:cubicBezTo>
                <a:cubicBezTo>
                  <a:pt x="16621" y="10378"/>
                  <a:pt x="16504" y="10241"/>
                  <a:pt x="16322" y="10204"/>
                </a:cubicBezTo>
                <a:lnTo>
                  <a:pt x="15125" y="9958"/>
                </a:lnTo>
                <a:cubicBezTo>
                  <a:pt x="14916" y="9915"/>
                  <a:pt x="14703" y="10018"/>
                  <a:pt x="14663" y="10182"/>
                </a:cubicBezTo>
                <a:cubicBezTo>
                  <a:pt x="14532" y="10716"/>
                  <a:pt x="14548" y="11240"/>
                  <a:pt x="14654" y="11735"/>
                </a:cubicBezTo>
                <a:cubicBezTo>
                  <a:pt x="14681" y="11859"/>
                  <a:pt x="14522" y="11959"/>
                  <a:pt x="14370" y="11911"/>
                </a:cubicBezTo>
                <a:cubicBezTo>
                  <a:pt x="13371" y="11589"/>
                  <a:pt x="12482" y="11451"/>
                  <a:pt x="11764" y="11340"/>
                </a:cubicBezTo>
                <a:cubicBezTo>
                  <a:pt x="11603" y="11316"/>
                  <a:pt x="11447" y="11291"/>
                  <a:pt x="11300" y="11266"/>
                </a:cubicBezTo>
                <a:cubicBezTo>
                  <a:pt x="10495" y="11131"/>
                  <a:pt x="10460" y="10631"/>
                  <a:pt x="10468" y="10481"/>
                </a:cubicBezTo>
                <a:cubicBezTo>
                  <a:pt x="10489" y="10097"/>
                  <a:pt x="10867" y="9613"/>
                  <a:pt x="11859" y="9512"/>
                </a:cubicBezTo>
                <a:cubicBezTo>
                  <a:pt x="13116" y="9384"/>
                  <a:pt x="14028" y="8870"/>
                  <a:pt x="14430" y="8067"/>
                </a:cubicBezTo>
                <a:cubicBezTo>
                  <a:pt x="14940" y="7047"/>
                  <a:pt x="14526" y="5714"/>
                  <a:pt x="13373" y="4672"/>
                </a:cubicBezTo>
                <a:cubicBezTo>
                  <a:pt x="12458" y="3845"/>
                  <a:pt x="11234" y="3367"/>
                  <a:pt x="9955" y="3310"/>
                </a:cubicBezTo>
                <a:close/>
              </a:path>
            </a:pathLst>
          </a:custGeom>
          <a:ln w="25400">
            <a:solidFill>
              <a:srgbClr val="C00000"/>
            </a:solidFill>
          </a:ln>
        </p:spPr>
        <p:txBody>
          <a:bodyPr lIns="78283" tIns="78283" rIns="78283" bIns="78283"/>
          <a:lstStyle/>
          <a:p>
            <a:endParaRPr/>
          </a:p>
        </p:txBody>
      </p:sp>
    </p:spTree>
    <p:extLst>
      <p:ext uri="{BB962C8B-B14F-4D97-AF65-F5344CB8AC3E}">
        <p14:creationId xmlns:p14="http://schemas.microsoft.com/office/powerpoint/2010/main" val="396575428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BCE82-00A4-4060-1133-70693BB0C272}"/>
            </a:ext>
          </a:extLst>
        </p:cNvPr>
        <p:cNvGrpSpPr/>
        <p:nvPr/>
      </p:nvGrpSpPr>
      <p:grpSpPr>
        <a:xfrm>
          <a:off x="0" y="0"/>
          <a:ext cx="0" cy="0"/>
          <a:chOff x="0" y="0"/>
          <a:chExt cx="0" cy="0"/>
        </a:xfrm>
      </p:grpSpPr>
      <p:sp>
        <p:nvSpPr>
          <p:cNvPr id="2" name="Wounds…">
            <a:extLst>
              <a:ext uri="{FF2B5EF4-FFF2-40B4-BE49-F238E27FC236}">
                <a16:creationId xmlns:a16="http://schemas.microsoft.com/office/drawing/2014/main" id="{4873619D-2773-9C8D-4317-3C2AD653DE9D}"/>
              </a:ext>
            </a:extLst>
          </p:cNvPr>
          <p:cNvSpPr txBox="1"/>
          <p:nvPr/>
        </p:nvSpPr>
        <p:spPr>
          <a:xfrm>
            <a:off x="1077422" y="2177840"/>
            <a:ext cx="8312799" cy="2152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defTabSz="1896340">
              <a:lnSpc>
                <a:spcPct val="90000"/>
              </a:lnSpc>
              <a:defRPr sz="7200" b="1" cap="all">
                <a:solidFill>
                  <a:srgbClr val="C00000"/>
                </a:solidFill>
                <a:latin typeface="Open Sans"/>
                <a:ea typeface="Open Sans"/>
                <a:cs typeface="Open Sans"/>
                <a:sym typeface="Open Sans"/>
              </a:defRPr>
            </a:pPr>
            <a:r>
              <a:rPr dirty="0"/>
              <a:t>Wounds </a:t>
            </a:r>
          </a:p>
          <a:p>
            <a:pPr defTabSz="1896340">
              <a:lnSpc>
                <a:spcPct val="90000"/>
              </a:lnSpc>
              <a:defRPr sz="7200" b="1" cap="all">
                <a:solidFill>
                  <a:srgbClr val="C00000"/>
                </a:solidFill>
                <a:latin typeface="Open Sans"/>
                <a:ea typeface="Open Sans"/>
                <a:cs typeface="Open Sans"/>
                <a:sym typeface="Open Sans"/>
              </a:defRPr>
            </a:pPr>
            <a:r>
              <a:rPr dirty="0"/>
              <a:t>to the </a:t>
            </a:r>
            <a:r>
              <a:rPr lang="en-IN" dirty="0"/>
              <a:t>eye</a:t>
            </a:r>
            <a:endParaRPr dirty="0"/>
          </a:p>
        </p:txBody>
      </p:sp>
      <p:sp>
        <p:nvSpPr>
          <p:cNvPr id="3" name="Never probe the ear.…">
            <a:extLst>
              <a:ext uri="{FF2B5EF4-FFF2-40B4-BE49-F238E27FC236}">
                <a16:creationId xmlns:a16="http://schemas.microsoft.com/office/drawing/2014/main" id="{6256EBFC-42B0-3E24-3062-9CC375ABFD60}"/>
              </a:ext>
            </a:extLst>
          </p:cNvPr>
          <p:cNvSpPr txBox="1"/>
          <p:nvPr/>
        </p:nvSpPr>
        <p:spPr>
          <a:xfrm>
            <a:off x="1077422" y="5530659"/>
            <a:ext cx="18744067" cy="6169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lang="en-US" sz="5400" dirty="0"/>
              <a:t>Close the BEST ONE EYE to restrict the movement of injured eye.</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lang="en-US" sz="5400" dirty="0"/>
              <a:t>Close the best one eye to the unconscious patient before dressing to secure the BLINDNESS of the patient.</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lang="en-US" sz="5400" dirty="0"/>
              <a:t>Apply the cup or card board to the EXTRUDED EYE patient and never try to enter that eye in same place. </a:t>
            </a:r>
            <a:endParaRPr sz="5400" dirty="0"/>
          </a:p>
        </p:txBody>
      </p:sp>
      <p:sp>
        <p:nvSpPr>
          <p:cNvPr id="4" name="Line">
            <a:extLst>
              <a:ext uri="{FF2B5EF4-FFF2-40B4-BE49-F238E27FC236}">
                <a16:creationId xmlns:a16="http://schemas.microsoft.com/office/drawing/2014/main" id="{5CD7619D-E37D-2109-4BB6-F21A22A8EC77}"/>
              </a:ext>
            </a:extLst>
          </p:cNvPr>
          <p:cNvSpPr/>
          <p:nvPr/>
        </p:nvSpPr>
        <p:spPr>
          <a:xfrm>
            <a:off x="1179707" y="5156544"/>
            <a:ext cx="22024585" cy="1"/>
          </a:xfrm>
          <a:prstGeom prst="line">
            <a:avLst/>
          </a:prstGeom>
          <a:ln w="25400">
            <a:solidFill>
              <a:srgbClr val="881920"/>
            </a:solidFill>
          </a:ln>
        </p:spPr>
        <p:txBody>
          <a:bodyPr lIns="78283" tIns="78283" rIns="78283" bIns="78283"/>
          <a:lstStyle/>
          <a:p>
            <a:endParaRPr/>
          </a:p>
        </p:txBody>
      </p:sp>
    </p:spTree>
    <p:extLst>
      <p:ext uri="{BB962C8B-B14F-4D97-AF65-F5344CB8AC3E}">
        <p14:creationId xmlns:p14="http://schemas.microsoft.com/office/powerpoint/2010/main" val="15808388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A062D-F497-8F62-0B2B-4A40144B45BE}"/>
            </a:ext>
          </a:extLst>
        </p:cNvPr>
        <p:cNvGrpSpPr/>
        <p:nvPr/>
      </p:nvGrpSpPr>
      <p:grpSpPr>
        <a:xfrm>
          <a:off x="0" y="0"/>
          <a:ext cx="0" cy="0"/>
          <a:chOff x="0" y="0"/>
          <a:chExt cx="0" cy="0"/>
        </a:xfrm>
      </p:grpSpPr>
      <p:sp>
        <p:nvSpPr>
          <p:cNvPr id="2" name="Wounds…">
            <a:extLst>
              <a:ext uri="{FF2B5EF4-FFF2-40B4-BE49-F238E27FC236}">
                <a16:creationId xmlns:a16="http://schemas.microsoft.com/office/drawing/2014/main" id="{0288CF8C-5CA4-F28B-169B-1E1C95EF2D45}"/>
              </a:ext>
            </a:extLst>
          </p:cNvPr>
          <p:cNvSpPr txBox="1"/>
          <p:nvPr/>
        </p:nvSpPr>
        <p:spPr>
          <a:xfrm>
            <a:off x="786477" y="2686027"/>
            <a:ext cx="7567814" cy="1155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marL="0" marR="0" lvl="0" indent="0" algn="l" defTabSz="1896340" rtl="0" eaLnBrk="1" fontAlgn="auto" latinLnBrk="0" hangingPunct="0">
              <a:lnSpc>
                <a:spcPct val="90000"/>
              </a:lnSpc>
              <a:spcBef>
                <a:spcPts val="0"/>
              </a:spcBef>
              <a:spcAft>
                <a:spcPts val="0"/>
              </a:spcAft>
              <a:buClrTx/>
              <a:buSzTx/>
              <a:buFontTx/>
              <a:buNone/>
              <a:tabLst/>
              <a:defRPr sz="7200" b="1" cap="all">
                <a:solidFill>
                  <a:srgbClr val="C00000"/>
                </a:solidFill>
                <a:latin typeface="Open Sans"/>
                <a:ea typeface="Open Sans"/>
                <a:cs typeface="Open Sans"/>
                <a:sym typeface="Open Sans"/>
              </a:defRPr>
            </a:pPr>
            <a:r>
              <a:rPr kumimoji="0" lang="en-IN" sz="7200" b="1" i="0" u="none" strike="noStrike" kern="0" cap="all" spc="0" normalizeH="0" baseline="0" noProof="0" dirty="0">
                <a:ln>
                  <a:noFill/>
                </a:ln>
                <a:solidFill>
                  <a:srgbClr val="C00000"/>
                </a:solidFill>
                <a:effectLst/>
                <a:uLnTx/>
                <a:uFillTx/>
                <a:latin typeface="Open Sans"/>
                <a:ea typeface="Open Sans"/>
                <a:cs typeface="Open Sans"/>
                <a:sym typeface="Open Sans"/>
              </a:rPr>
              <a:t>PHT of Eye</a:t>
            </a:r>
            <a:endParaRPr kumimoji="0"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Never probe the ear.…">
            <a:extLst>
              <a:ext uri="{FF2B5EF4-FFF2-40B4-BE49-F238E27FC236}">
                <a16:creationId xmlns:a16="http://schemas.microsoft.com/office/drawing/2014/main" id="{167A3788-592C-CBEA-602C-4246976D5AEF}"/>
              </a:ext>
            </a:extLst>
          </p:cNvPr>
          <p:cNvSpPr txBox="1"/>
          <p:nvPr/>
        </p:nvSpPr>
        <p:spPr>
          <a:xfrm>
            <a:off x="1572938" y="3841318"/>
            <a:ext cx="22423136" cy="84372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marL="0" marR="0" lvl="0" indent="0" algn="l" defTabSz="1896340" rtl="0" eaLnBrk="1" fontAlgn="auto" latinLnBrk="0" hangingPunct="0">
              <a:lnSpc>
                <a:spcPct val="100000"/>
              </a:lnSpc>
              <a:spcBef>
                <a:spcPts val="4000"/>
              </a:spcBef>
              <a:spcAft>
                <a:spcPts val="0"/>
              </a:spcAft>
              <a:buClrTx/>
              <a:buSzPct val="100000"/>
              <a:buFontTx/>
              <a:buNone/>
              <a:tabLst>
                <a:tab pos="2286000" algn="l"/>
                <a:tab pos="3644900" algn="l"/>
                <a:tab pos="5029200" algn="l"/>
                <a:tab pos="6388100" algn="l"/>
              </a:tabLst>
              <a:defRPr sz="6000">
                <a:latin typeface="Open Sans"/>
                <a:ea typeface="Open Sans"/>
                <a:cs typeface="Open Sans"/>
                <a:sym typeface="Open Sans"/>
              </a:defRPr>
            </a:pPr>
            <a:r>
              <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Open Sans"/>
              </a:rPr>
              <a:t>Minor Laceration</a:t>
            </a:r>
            <a:r>
              <a:rPr kumimoji="0" lang="en-US" sz="4400" b="0"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lang="en-US" b="0" i="0" u="none" strike="noStrike" baseline="0" dirty="0">
              <a:solidFill>
                <a:srgbClr val="000000"/>
              </a:solidFill>
              <a:latin typeface="Open Sans" panose="020B0606030504020204" pitchFamily="34" charset="0"/>
            </a:endParaRPr>
          </a:p>
          <a:p>
            <a:pPr marL="1441450"/>
            <a:r>
              <a:rPr lang="en-US" sz="3800" b="0" i="1" u="none" strike="noStrike" baseline="0" dirty="0">
                <a:solidFill>
                  <a:srgbClr val="000000"/>
                </a:solidFill>
                <a:latin typeface="Open Sans" panose="020B0606030504020204" pitchFamily="34" charset="0"/>
              </a:rPr>
              <a:t>1) Do not try to remove the impaled object. Give emotional support to the patient. </a:t>
            </a:r>
            <a:endParaRPr lang="en-US" sz="3800" b="0" i="0" u="none" strike="noStrike" baseline="0" dirty="0">
              <a:solidFill>
                <a:srgbClr val="000000"/>
              </a:solidFill>
              <a:latin typeface="Open Sans" panose="020B0606030504020204" pitchFamily="34" charset="0"/>
            </a:endParaRPr>
          </a:p>
          <a:p>
            <a:pPr marL="1441450"/>
            <a:r>
              <a:rPr lang="en-US" sz="3800" b="0" i="1" u="none" strike="noStrike" baseline="0" dirty="0">
                <a:solidFill>
                  <a:srgbClr val="000000"/>
                </a:solidFill>
                <a:latin typeface="Open Sans" panose="020B0606030504020204" pitchFamily="34" charset="0"/>
              </a:rPr>
              <a:t>2) Stabilise the object. Do not apply direct pressure to lacerated globe. Use a roll of 3- inch gauze or folded 4 x 4-inch bandages on either side of the object. </a:t>
            </a:r>
            <a:endParaRPr lang="en-US" sz="3800" b="0" i="0" u="none" strike="noStrike" baseline="0" dirty="0">
              <a:solidFill>
                <a:srgbClr val="000000"/>
              </a:solidFill>
              <a:latin typeface="Open Sans" panose="020B0606030504020204" pitchFamily="34" charset="0"/>
            </a:endParaRPr>
          </a:p>
          <a:p>
            <a:pPr marL="1441450"/>
            <a:r>
              <a:rPr lang="en-US" sz="3800" b="0" i="1" u="none" strike="noStrike" baseline="0" dirty="0">
                <a:solidFill>
                  <a:srgbClr val="000000"/>
                </a:solidFill>
                <a:latin typeface="Open Sans" panose="020B0606030504020204" pitchFamily="34" charset="0"/>
              </a:rPr>
              <a:t>3) Cover the object. Fit a disposable paper drinking cup or paper cone over or around the impaled object. Allow it to rest on the dressing. Do not allow it to apply pressure to the object. </a:t>
            </a:r>
            <a:endParaRPr lang="en-US" sz="3800" b="0" i="0" u="none" strike="noStrike" baseline="0" dirty="0">
              <a:solidFill>
                <a:srgbClr val="000000"/>
              </a:solidFill>
              <a:latin typeface="Open Sans" panose="020B0606030504020204" pitchFamily="34" charset="0"/>
            </a:endParaRPr>
          </a:p>
          <a:p>
            <a:pPr marL="1441450"/>
            <a:r>
              <a:rPr lang="en-US" sz="3800" b="0" i="1" u="none" strike="noStrike" baseline="0" dirty="0">
                <a:solidFill>
                  <a:srgbClr val="000000"/>
                </a:solidFill>
                <a:latin typeface="Open Sans" panose="020B0606030504020204" pitchFamily="34" charset="0"/>
              </a:rPr>
              <a:t>4) Secure the dressings. Have another rescuer stabilise the dressings and cup while you secure them in place with tape or gauze. Do not secure the bandage to the top of the cup. </a:t>
            </a:r>
            <a:endParaRPr lang="en-US" sz="3800" b="0" i="0" u="none" strike="noStrike" baseline="0" dirty="0">
              <a:solidFill>
                <a:srgbClr val="000000"/>
              </a:solidFill>
              <a:latin typeface="Open Sans" panose="020B0606030504020204" pitchFamily="34" charset="0"/>
            </a:endParaRPr>
          </a:p>
          <a:p>
            <a:pPr marL="1441450"/>
            <a:r>
              <a:rPr lang="en-US" sz="3800" b="0" i="1" u="none" strike="noStrike" baseline="0" dirty="0">
                <a:solidFill>
                  <a:srgbClr val="000000"/>
                </a:solidFill>
                <a:latin typeface="Open Sans" panose="020B0606030504020204" pitchFamily="34" charset="0"/>
              </a:rPr>
              <a:t>5) Administer oxygen per to local protocol. </a:t>
            </a:r>
            <a:endParaRPr lang="en-US" sz="3800" b="0" i="0" u="none" strike="noStrike" baseline="0" dirty="0">
              <a:solidFill>
                <a:srgbClr val="000000"/>
              </a:solidFill>
              <a:latin typeface="Open Sans" panose="020B0606030504020204" pitchFamily="34" charset="0"/>
            </a:endParaRPr>
          </a:p>
          <a:p>
            <a:pPr marL="1441450"/>
            <a:r>
              <a:rPr lang="en-US" sz="3800" b="0" i="1" u="none" strike="noStrike" baseline="0" dirty="0">
                <a:solidFill>
                  <a:srgbClr val="000000"/>
                </a:solidFill>
                <a:latin typeface="Open Sans" panose="020B0606030504020204" pitchFamily="34" charset="0"/>
              </a:rPr>
              <a:t>6) Bandage the good eye to prevent movement of injured eye. In an unconscious patient, close the eyes before blindfolding the patient to prevent the eyes from drying, which may cause blindness. </a:t>
            </a:r>
            <a:endParaRPr lang="en-US" sz="3800" b="0" i="0" u="none" strike="noStrike" baseline="0" dirty="0">
              <a:solidFill>
                <a:srgbClr val="000000"/>
              </a:solidFill>
              <a:latin typeface="Open Sans" panose="020B0606030504020204" pitchFamily="34" charset="0"/>
            </a:endParaRPr>
          </a:p>
          <a:p>
            <a:pPr marL="1441450"/>
            <a:r>
              <a:rPr lang="en-US" sz="3800" b="0" i="1" u="none" strike="noStrike" baseline="0" dirty="0">
                <a:solidFill>
                  <a:srgbClr val="000000"/>
                </a:solidFill>
                <a:latin typeface="Open Sans" panose="020B0606030504020204" pitchFamily="34" charset="0"/>
              </a:rPr>
              <a:t>7) Treat for shock </a:t>
            </a:r>
            <a:br>
              <a:rPr lang="en-US" sz="3800" b="0" i="1" u="none" strike="noStrike" baseline="0" dirty="0">
                <a:solidFill>
                  <a:srgbClr val="000000"/>
                </a:solidFill>
                <a:latin typeface="Open Sans" panose="020B0606030504020204" pitchFamily="34" charset="0"/>
              </a:rPr>
            </a:br>
            <a:r>
              <a:rPr lang="en-US" sz="3800" i="1" dirty="0">
                <a:latin typeface="Open Sans" panose="020B0606030504020204" pitchFamily="34" charset="0"/>
              </a:rPr>
              <a:t>	</a:t>
            </a:r>
            <a:r>
              <a:rPr kumimoji="0" lang="en-US" sz="38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lang="en-US" sz="3800" i="1" dirty="0">
                <a:latin typeface="Open Sans" panose="020B0606030504020204" pitchFamily="34" charset="0"/>
                <a:sym typeface="Open Sans"/>
              </a:rPr>
              <a:t>Place a loose clean dressing across the opening to absorb the fluids.</a:t>
            </a:r>
            <a:br>
              <a:rPr lang="en-US" sz="3800" i="1" dirty="0">
                <a:latin typeface="Open Sans" panose="020B0606030504020204" pitchFamily="34" charset="0"/>
                <a:sym typeface="Open Sans"/>
              </a:rPr>
            </a:br>
            <a:r>
              <a:rPr lang="en-US" sz="3800" i="1" dirty="0">
                <a:latin typeface="Open Sans" panose="020B0606030504020204" pitchFamily="34" charset="0"/>
                <a:sym typeface="Open Sans"/>
              </a:rPr>
              <a:t>	• Do not apply pressure.</a:t>
            </a:r>
          </a:p>
        </p:txBody>
      </p:sp>
      <p:sp>
        <p:nvSpPr>
          <p:cNvPr id="4" name="Line">
            <a:extLst>
              <a:ext uri="{FF2B5EF4-FFF2-40B4-BE49-F238E27FC236}">
                <a16:creationId xmlns:a16="http://schemas.microsoft.com/office/drawing/2014/main" id="{478896D4-B790-48AC-D4E3-714BFD1BF24E}"/>
              </a:ext>
            </a:extLst>
          </p:cNvPr>
          <p:cNvSpPr/>
          <p:nvPr/>
        </p:nvSpPr>
        <p:spPr>
          <a:xfrm>
            <a:off x="786477" y="3841318"/>
            <a:ext cx="22024585" cy="1"/>
          </a:xfrm>
          <a:prstGeom prst="line">
            <a:avLst/>
          </a:prstGeom>
          <a:ln w="25400">
            <a:solidFill>
              <a:srgbClr val="881920"/>
            </a:solidFill>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0574291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766B-5E0E-F506-474C-D9AEBDB9BF17}"/>
            </a:ext>
          </a:extLst>
        </p:cNvPr>
        <p:cNvGrpSpPr/>
        <p:nvPr/>
      </p:nvGrpSpPr>
      <p:grpSpPr>
        <a:xfrm>
          <a:off x="0" y="0"/>
          <a:ext cx="0" cy="0"/>
          <a:chOff x="0" y="0"/>
          <a:chExt cx="0" cy="0"/>
        </a:xfrm>
      </p:grpSpPr>
      <p:sp>
        <p:nvSpPr>
          <p:cNvPr id="2" name="Wounds…">
            <a:extLst>
              <a:ext uri="{FF2B5EF4-FFF2-40B4-BE49-F238E27FC236}">
                <a16:creationId xmlns:a16="http://schemas.microsoft.com/office/drawing/2014/main" id="{5FDD1F00-D2D5-4E2E-4AF6-3AD4363FF69C}"/>
              </a:ext>
            </a:extLst>
          </p:cNvPr>
          <p:cNvSpPr txBox="1"/>
          <p:nvPr/>
        </p:nvSpPr>
        <p:spPr>
          <a:xfrm>
            <a:off x="786477" y="2686027"/>
            <a:ext cx="7567814" cy="1155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marL="0" marR="0" lvl="0" indent="0" algn="l" defTabSz="1896340" rtl="0" eaLnBrk="1" fontAlgn="auto" latinLnBrk="0" hangingPunct="0">
              <a:lnSpc>
                <a:spcPct val="90000"/>
              </a:lnSpc>
              <a:spcBef>
                <a:spcPts val="0"/>
              </a:spcBef>
              <a:spcAft>
                <a:spcPts val="0"/>
              </a:spcAft>
              <a:buClrTx/>
              <a:buSzTx/>
              <a:buFontTx/>
              <a:buNone/>
              <a:tabLst/>
              <a:defRPr sz="7200" b="1" cap="all">
                <a:solidFill>
                  <a:srgbClr val="C00000"/>
                </a:solidFill>
                <a:latin typeface="Open Sans"/>
                <a:ea typeface="Open Sans"/>
                <a:cs typeface="Open Sans"/>
                <a:sym typeface="Open Sans"/>
              </a:defRPr>
            </a:pPr>
            <a:r>
              <a:rPr kumimoji="0" lang="en-IN" sz="7200" b="1" i="0" u="none" strike="noStrike" kern="0" cap="all" spc="0" normalizeH="0" baseline="0" noProof="0" dirty="0">
                <a:ln>
                  <a:noFill/>
                </a:ln>
                <a:solidFill>
                  <a:srgbClr val="C00000"/>
                </a:solidFill>
                <a:effectLst/>
                <a:uLnTx/>
                <a:uFillTx/>
                <a:latin typeface="Open Sans"/>
                <a:ea typeface="Open Sans"/>
                <a:cs typeface="Open Sans"/>
                <a:sym typeface="Open Sans"/>
              </a:rPr>
              <a:t>PHT of Mouth</a:t>
            </a:r>
            <a:endParaRPr kumimoji="0"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Never probe the ear.…">
            <a:extLst>
              <a:ext uri="{FF2B5EF4-FFF2-40B4-BE49-F238E27FC236}">
                <a16:creationId xmlns:a16="http://schemas.microsoft.com/office/drawing/2014/main" id="{C9D445F3-96FD-D43E-0BE6-9896853CD450}"/>
              </a:ext>
            </a:extLst>
          </p:cNvPr>
          <p:cNvSpPr txBox="1"/>
          <p:nvPr/>
        </p:nvSpPr>
        <p:spPr>
          <a:xfrm>
            <a:off x="907920" y="4256954"/>
            <a:ext cx="23226698" cy="7606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marL="0" marR="0" lvl="0" indent="0" algn="l" defTabSz="1896340" rtl="0" eaLnBrk="1" fontAlgn="auto" latinLnBrk="0" hangingPunct="0">
              <a:lnSpc>
                <a:spcPct val="100000"/>
              </a:lnSpc>
              <a:spcBef>
                <a:spcPts val="4000"/>
              </a:spcBef>
              <a:spcAft>
                <a:spcPts val="0"/>
              </a:spcAft>
              <a:buClrTx/>
              <a:buSzPct val="100000"/>
              <a:buFontTx/>
              <a:buNone/>
              <a:tabLst>
                <a:tab pos="2286000" algn="l"/>
                <a:tab pos="3644900" algn="l"/>
                <a:tab pos="5029200" algn="l"/>
                <a:tab pos="6388100" algn="l"/>
              </a:tabLst>
              <a:defRPr sz="6000">
                <a:latin typeface="Open Sans"/>
                <a:ea typeface="Open Sans"/>
                <a:cs typeface="Open Sans"/>
                <a:sym typeface="Open Sans"/>
              </a:defRPr>
            </a:pPr>
            <a:r>
              <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Open Sans"/>
              </a:rPr>
              <a:t>Mouth Injuries</a:t>
            </a:r>
            <a:r>
              <a:rPr kumimoji="0" lang="en-US" sz="4400" b="0" i="0" u="none" strike="noStrike" kern="0" cap="none" spc="0" normalizeH="0" baseline="0" noProof="0" dirty="0">
                <a:ln>
                  <a:noFill/>
                </a:ln>
                <a:solidFill>
                  <a:srgbClr val="000000"/>
                </a:solidFill>
                <a:effectLst/>
                <a:uLnTx/>
                <a:uFillTx/>
                <a:latin typeface="Open Sans"/>
                <a:ea typeface="Open Sans"/>
                <a:cs typeface="Open Sans"/>
                <a:sym typeface="Open Sans"/>
              </a:rPr>
              <a:t>:</a:t>
            </a:r>
            <a:br>
              <a:rPr kumimoji="0" lang="en-US" sz="4400" b="0" i="0" u="none" strike="noStrike" kern="0" cap="none" spc="0" normalizeH="0" baseline="0" noProof="0" dirty="0">
                <a:ln>
                  <a:noFill/>
                </a:ln>
                <a:solidFill>
                  <a:srgbClr val="000000"/>
                </a:solidFill>
                <a:effectLst/>
                <a:uLnTx/>
                <a:uFillTx/>
                <a:latin typeface="Open Sans"/>
                <a:ea typeface="Open Sans"/>
                <a:cs typeface="Open Sans"/>
                <a:sym typeface="Open Sans"/>
              </a:rPr>
            </a:br>
            <a:r>
              <a:rPr kumimoji="0" lang="en-US" sz="44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lang="en-US" sz="4400" b="0" u="none" strike="noStrike" baseline="0" dirty="0">
                <a:solidFill>
                  <a:srgbClr val="000000"/>
                </a:solidFill>
                <a:latin typeface="Open Sans" panose="020B0606030504020204" pitchFamily="34" charset="0"/>
              </a:rPr>
              <a:t>1) Maintain open airway.</a:t>
            </a:r>
          </a:p>
          <a:p>
            <a:pPr marL="1441450"/>
            <a:r>
              <a:rPr lang="en-US" sz="4400" b="0" u="none" strike="noStrike" baseline="0" dirty="0">
                <a:solidFill>
                  <a:srgbClr val="000000"/>
                </a:solidFill>
                <a:latin typeface="Open Sans" panose="020B0606030504020204" pitchFamily="34" charset="0"/>
              </a:rPr>
              <a:t>2) Cuts to the lips. Use rolled gauze. Place the dressing between the lips and gums.</a:t>
            </a:r>
          </a:p>
          <a:p>
            <a:pPr marL="1441450"/>
            <a:r>
              <a:rPr lang="en-US" sz="4400" b="0" u="none" strike="noStrike" baseline="0" dirty="0">
                <a:solidFill>
                  <a:srgbClr val="000000"/>
                </a:solidFill>
                <a:latin typeface="Open Sans" panose="020B0606030504020204" pitchFamily="34" charset="0"/>
              </a:rPr>
              <a:t>Ensure the dressing does not come loose and enter the airway.</a:t>
            </a:r>
          </a:p>
          <a:p>
            <a:pPr marL="1441450"/>
            <a:r>
              <a:rPr lang="en-US" sz="4400" b="0" u="none" strike="noStrike" baseline="0" dirty="0">
                <a:solidFill>
                  <a:srgbClr val="000000"/>
                </a:solidFill>
                <a:latin typeface="Open Sans" panose="020B0606030504020204" pitchFamily="34" charset="0"/>
              </a:rPr>
              <a:t>3) Lip avulsions. Apply compression to the wound.</a:t>
            </a:r>
          </a:p>
          <a:p>
            <a:pPr marL="1441450"/>
            <a:r>
              <a:rPr lang="en-US" sz="4400" b="0" u="none" strike="noStrike" baseline="0" dirty="0">
                <a:solidFill>
                  <a:srgbClr val="000000"/>
                </a:solidFill>
                <a:latin typeface="Open Sans" panose="020B0606030504020204" pitchFamily="34" charset="0"/>
              </a:rPr>
              <a:t>4) Cuts to the inside of the mouth. Do not pack the mouth with a bandage. Any dressing</a:t>
            </a:r>
          </a:p>
          <a:p>
            <a:pPr marL="1441450"/>
            <a:r>
              <a:rPr lang="en-US" sz="4400" b="0" u="none" strike="noStrike" baseline="0" dirty="0">
                <a:solidFill>
                  <a:srgbClr val="000000"/>
                </a:solidFill>
                <a:latin typeface="Open Sans" panose="020B0606030504020204" pitchFamily="34" charset="0"/>
              </a:rPr>
              <a:t>placed between the cheek and the gum needs to be held in position by hand. This is</a:t>
            </a:r>
          </a:p>
          <a:p>
            <a:pPr marL="1441450"/>
            <a:r>
              <a:rPr lang="en-US" sz="4400" b="0" u="none" strike="noStrike" baseline="0" dirty="0">
                <a:solidFill>
                  <a:srgbClr val="000000"/>
                </a:solidFill>
                <a:latin typeface="Open Sans" panose="020B0606030504020204" pitchFamily="34" charset="0"/>
              </a:rPr>
              <a:t>necessary to prevent the patient from swallowing the dressing. If possible, position</a:t>
            </a:r>
          </a:p>
          <a:p>
            <a:pPr marL="1441450"/>
            <a:r>
              <a:rPr lang="en-US" sz="4400" b="0" u="none" strike="noStrike" baseline="0" dirty="0">
                <a:solidFill>
                  <a:srgbClr val="000000"/>
                </a:solidFill>
                <a:latin typeface="Open Sans" panose="020B0606030504020204" pitchFamily="34" charset="0"/>
              </a:rPr>
              <a:t>the patient’s head to allow the mouth to drain.</a:t>
            </a:r>
            <a:endParaRPr lang="en-US" sz="4400" dirty="0">
              <a:latin typeface="Open Sans" panose="020B0606030504020204" pitchFamily="34" charset="0"/>
              <a:sym typeface="Open Sans"/>
            </a:endParaRPr>
          </a:p>
        </p:txBody>
      </p:sp>
      <p:sp>
        <p:nvSpPr>
          <p:cNvPr id="4" name="Line">
            <a:extLst>
              <a:ext uri="{FF2B5EF4-FFF2-40B4-BE49-F238E27FC236}">
                <a16:creationId xmlns:a16="http://schemas.microsoft.com/office/drawing/2014/main" id="{F98D5601-5975-4C2A-A0BE-93110E266F29}"/>
              </a:ext>
            </a:extLst>
          </p:cNvPr>
          <p:cNvSpPr/>
          <p:nvPr/>
        </p:nvSpPr>
        <p:spPr>
          <a:xfrm>
            <a:off x="786477" y="3841318"/>
            <a:ext cx="22024585" cy="1"/>
          </a:xfrm>
          <a:prstGeom prst="line">
            <a:avLst/>
          </a:prstGeom>
          <a:ln w="25400">
            <a:solidFill>
              <a:srgbClr val="881920"/>
            </a:solidFill>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8949245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C75A1-94F9-84D4-9074-F77BD00384C6}"/>
            </a:ext>
          </a:extLst>
        </p:cNvPr>
        <p:cNvGrpSpPr/>
        <p:nvPr/>
      </p:nvGrpSpPr>
      <p:grpSpPr>
        <a:xfrm>
          <a:off x="0" y="0"/>
          <a:ext cx="0" cy="0"/>
          <a:chOff x="0" y="0"/>
          <a:chExt cx="0" cy="0"/>
        </a:xfrm>
      </p:grpSpPr>
      <p:sp>
        <p:nvSpPr>
          <p:cNvPr id="2" name="Wounds…">
            <a:extLst>
              <a:ext uri="{FF2B5EF4-FFF2-40B4-BE49-F238E27FC236}">
                <a16:creationId xmlns:a16="http://schemas.microsoft.com/office/drawing/2014/main" id="{1B84DD29-CFCD-2D9B-724C-BE5948D66676}"/>
              </a:ext>
            </a:extLst>
          </p:cNvPr>
          <p:cNvSpPr txBox="1"/>
          <p:nvPr/>
        </p:nvSpPr>
        <p:spPr>
          <a:xfrm>
            <a:off x="786477" y="2686027"/>
            <a:ext cx="7567814" cy="1155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marL="0" marR="0" lvl="0" indent="0" algn="l" defTabSz="1896340" rtl="0" eaLnBrk="1" fontAlgn="auto" latinLnBrk="0" hangingPunct="0">
              <a:lnSpc>
                <a:spcPct val="90000"/>
              </a:lnSpc>
              <a:spcBef>
                <a:spcPts val="0"/>
              </a:spcBef>
              <a:spcAft>
                <a:spcPts val="0"/>
              </a:spcAft>
              <a:buClrTx/>
              <a:buSzTx/>
              <a:buFontTx/>
              <a:buNone/>
              <a:tabLst/>
              <a:defRPr sz="7200" b="1" cap="all">
                <a:solidFill>
                  <a:srgbClr val="C00000"/>
                </a:solidFill>
                <a:latin typeface="Open Sans"/>
                <a:ea typeface="Open Sans"/>
                <a:cs typeface="Open Sans"/>
                <a:sym typeface="Open Sans"/>
              </a:defRPr>
            </a:pPr>
            <a:r>
              <a:rPr kumimoji="0" lang="en-IN" sz="7200" b="1" i="0" u="none" strike="noStrike" kern="0" cap="all" spc="0" normalizeH="0" baseline="0" noProof="0" dirty="0">
                <a:ln>
                  <a:noFill/>
                </a:ln>
                <a:solidFill>
                  <a:srgbClr val="C00000"/>
                </a:solidFill>
                <a:effectLst/>
                <a:uLnTx/>
                <a:uFillTx/>
                <a:latin typeface="Open Sans"/>
                <a:ea typeface="Open Sans"/>
                <a:cs typeface="Open Sans"/>
                <a:sym typeface="Open Sans"/>
              </a:rPr>
              <a:t>PHT of Nose</a:t>
            </a:r>
            <a:endParaRPr kumimoji="0"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Never probe the ear.…">
            <a:extLst>
              <a:ext uri="{FF2B5EF4-FFF2-40B4-BE49-F238E27FC236}">
                <a16:creationId xmlns:a16="http://schemas.microsoft.com/office/drawing/2014/main" id="{41762BAB-EC96-2553-FDE4-8A79E38E4AFD}"/>
              </a:ext>
            </a:extLst>
          </p:cNvPr>
          <p:cNvSpPr txBox="1"/>
          <p:nvPr/>
        </p:nvSpPr>
        <p:spPr>
          <a:xfrm>
            <a:off x="1163782" y="4256954"/>
            <a:ext cx="22970836" cy="74831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marL="2965450" marR="0" lvl="0" indent="-2965450" algn="l" defTabSz="1896340" rtl="0" eaLnBrk="1" fontAlgn="auto" latinLnBrk="0" hangingPunct="0">
              <a:lnSpc>
                <a:spcPct val="100000"/>
              </a:lnSpc>
              <a:spcBef>
                <a:spcPts val="4000"/>
              </a:spcBef>
              <a:spcAft>
                <a:spcPts val="0"/>
              </a:spcAft>
              <a:buClrTx/>
              <a:buSzPct val="100000"/>
              <a:buFontTx/>
              <a:buNone/>
              <a:tabLst>
                <a:tab pos="3644900" algn="l"/>
                <a:tab pos="5029200" algn="l"/>
                <a:tab pos="6388100" algn="l"/>
              </a:tabLst>
              <a:defRPr sz="6000">
                <a:latin typeface="Open Sans"/>
                <a:ea typeface="Open Sans"/>
                <a:cs typeface="Open Sans"/>
                <a:sym typeface="Open Sans"/>
              </a:defRPr>
            </a:pPr>
            <a:r>
              <a:rPr kumimoji="0" lang="en-US" sz="4800" b="1" i="0" u="none" strike="noStrike" kern="0" cap="none" spc="0" normalizeH="0" baseline="0" noProof="0" dirty="0">
                <a:ln>
                  <a:noFill/>
                </a:ln>
                <a:solidFill>
                  <a:srgbClr val="000000"/>
                </a:solidFill>
                <a:effectLst/>
                <a:uLnTx/>
                <a:uFillTx/>
                <a:latin typeface="Open Sans"/>
                <a:ea typeface="Open Sans"/>
                <a:cs typeface="Open Sans"/>
                <a:sym typeface="Open Sans"/>
              </a:rPr>
              <a:t>Mouth </a:t>
            </a:r>
            <a:r>
              <a:rPr kumimoji="0" lang="en-US" sz="4800" b="1" i="0" u="none" strike="noStrike" kern="0" cap="none" spc="0" normalizeH="0" baseline="0" noProof="0">
                <a:ln>
                  <a:noFill/>
                </a:ln>
                <a:solidFill>
                  <a:srgbClr val="000000"/>
                </a:solidFill>
                <a:effectLst/>
                <a:uLnTx/>
                <a:uFillTx/>
                <a:latin typeface="Open Sans"/>
                <a:ea typeface="Open Sans"/>
                <a:cs typeface="Open Sans"/>
                <a:sym typeface="Open Sans"/>
              </a:rPr>
              <a:t>Injuries</a:t>
            </a:r>
            <a:r>
              <a:rPr kumimoji="0" lang="en-US" sz="4800" b="0" i="0" u="none" strike="noStrike" kern="0" cap="none" spc="0" normalizeH="0" baseline="0" noProof="0">
                <a:ln>
                  <a:noFill/>
                </a:ln>
                <a:solidFill>
                  <a:srgbClr val="000000"/>
                </a:solidFill>
                <a:effectLst/>
                <a:uLnTx/>
                <a:uFillTx/>
                <a:latin typeface="Open Sans"/>
                <a:ea typeface="Open Sans"/>
                <a:cs typeface="Open Sans"/>
                <a:sym typeface="Open Sans"/>
              </a:rPr>
              <a:t>:</a:t>
            </a:r>
            <a:br>
              <a:rPr kumimoji="0" lang="en-US" sz="4800" b="0" i="0" u="none" strike="noStrike" kern="0" cap="none" spc="0" normalizeH="0" baseline="0" noProof="0">
                <a:ln>
                  <a:noFill/>
                </a:ln>
                <a:solidFill>
                  <a:srgbClr val="000000"/>
                </a:solidFill>
                <a:effectLst/>
                <a:uLnTx/>
                <a:uFillTx/>
                <a:latin typeface="Open Sans"/>
                <a:ea typeface="Open Sans"/>
                <a:cs typeface="Open Sans"/>
                <a:sym typeface="Open Sans"/>
              </a:rPr>
            </a:br>
            <a:br>
              <a:rPr kumimoji="0" lang="en-US" sz="4400" b="0" i="0" u="none" strike="noStrike" kern="0" cap="none" spc="0" normalizeH="0" baseline="0" noProof="0" dirty="0">
                <a:ln>
                  <a:noFill/>
                </a:ln>
                <a:solidFill>
                  <a:srgbClr val="000000"/>
                </a:solidFill>
                <a:effectLst/>
                <a:uLnTx/>
                <a:uFillTx/>
                <a:latin typeface="Open Sans"/>
                <a:ea typeface="Open Sans"/>
                <a:cs typeface="Open Sans"/>
                <a:sym typeface="Open Sans"/>
              </a:rPr>
            </a:br>
            <a:r>
              <a:rPr lang="en-US" sz="4800" b="0" u="none" strike="noStrike" baseline="0" dirty="0">
                <a:solidFill>
                  <a:srgbClr val="000000"/>
                </a:solidFill>
                <a:latin typeface="Open Sans" panose="020B0606030504020204" pitchFamily="34" charset="0"/>
              </a:rPr>
              <a:t>1) Maintain open airway.</a:t>
            </a:r>
            <a:br>
              <a:rPr lang="en-US" sz="4800" b="0" u="none" strike="noStrike" baseline="0" dirty="0">
                <a:solidFill>
                  <a:srgbClr val="000000"/>
                </a:solidFill>
                <a:latin typeface="Open Sans" panose="020B0606030504020204" pitchFamily="34" charset="0"/>
              </a:rPr>
            </a:br>
            <a:r>
              <a:rPr lang="en-US" sz="4800" b="0" u="none" strike="noStrike" baseline="0" dirty="0">
                <a:solidFill>
                  <a:srgbClr val="000000"/>
                </a:solidFill>
                <a:latin typeface="Open Sans" panose="020B0606030504020204" pitchFamily="34" charset="0"/>
              </a:rPr>
              <a:t>2) Pinch nostrils together or place a bandage between the upper lip and the gum and press.</a:t>
            </a:r>
            <a:br>
              <a:rPr lang="en-US" sz="4800" b="0" u="none" strike="noStrike" baseline="0" dirty="0">
                <a:solidFill>
                  <a:srgbClr val="000000"/>
                </a:solidFill>
                <a:latin typeface="Open Sans" panose="020B0606030504020204" pitchFamily="34" charset="0"/>
              </a:rPr>
            </a:br>
            <a:r>
              <a:rPr lang="en-US" sz="4800" b="0" u="none" strike="noStrike" baseline="0" dirty="0">
                <a:solidFill>
                  <a:srgbClr val="000000"/>
                </a:solidFill>
                <a:latin typeface="Open Sans" panose="020B0606030504020204" pitchFamily="34" charset="0"/>
              </a:rPr>
              <a:t>3) Keep patient seated still.</a:t>
            </a:r>
            <a:br>
              <a:rPr lang="en-US" sz="4800" b="0" u="none" strike="noStrike" baseline="0" dirty="0">
                <a:solidFill>
                  <a:srgbClr val="000000"/>
                </a:solidFill>
                <a:latin typeface="Open Sans" panose="020B0606030504020204" pitchFamily="34" charset="0"/>
              </a:rPr>
            </a:br>
            <a:r>
              <a:rPr lang="en-US" sz="4800" b="0" u="none" strike="noStrike" baseline="0" dirty="0">
                <a:solidFill>
                  <a:srgbClr val="000000"/>
                </a:solidFill>
                <a:latin typeface="Open Sans" panose="020B0606030504020204" pitchFamily="34" charset="0"/>
              </a:rPr>
              <a:t>4) Do not pack the nose; check for clear fluid (CSF) which may indicate a skull fracture.</a:t>
            </a:r>
            <a:br>
              <a:rPr lang="en-US" sz="4800" b="0" u="none" strike="noStrike" baseline="0" dirty="0">
                <a:solidFill>
                  <a:srgbClr val="000000"/>
                </a:solidFill>
                <a:latin typeface="Open Sans" panose="020B0606030504020204" pitchFamily="34" charset="0"/>
              </a:rPr>
            </a:br>
            <a:r>
              <a:rPr lang="en-US" sz="4800" b="0" u="none" strike="noStrike" baseline="0" dirty="0">
                <a:solidFill>
                  <a:srgbClr val="000000"/>
                </a:solidFill>
                <a:latin typeface="Open Sans" panose="020B0606030504020204" pitchFamily="34" charset="0"/>
              </a:rPr>
              <a:t>5) Do not remove any objects you may find inside the nose.</a:t>
            </a:r>
            <a:br>
              <a:rPr lang="en-US" sz="4800" b="0" u="none" strike="noStrike" baseline="0" dirty="0">
                <a:solidFill>
                  <a:srgbClr val="000000"/>
                </a:solidFill>
                <a:latin typeface="Open Sans" panose="020B0606030504020204" pitchFamily="34" charset="0"/>
              </a:rPr>
            </a:br>
            <a:r>
              <a:rPr lang="en-US" sz="4800" b="0" u="none" strike="noStrike" baseline="0" dirty="0">
                <a:solidFill>
                  <a:srgbClr val="000000"/>
                </a:solidFill>
                <a:latin typeface="Open Sans" panose="020B0606030504020204" pitchFamily="34" charset="0"/>
              </a:rPr>
              <a:t>6) For avulsions, apply a compressive dressing.</a:t>
            </a:r>
            <a:endParaRPr lang="en-US" sz="4400" dirty="0">
              <a:latin typeface="Open Sans" panose="020B0606030504020204" pitchFamily="34" charset="0"/>
              <a:sym typeface="Open Sans"/>
            </a:endParaRPr>
          </a:p>
        </p:txBody>
      </p:sp>
      <p:sp>
        <p:nvSpPr>
          <p:cNvPr id="4" name="Line">
            <a:extLst>
              <a:ext uri="{FF2B5EF4-FFF2-40B4-BE49-F238E27FC236}">
                <a16:creationId xmlns:a16="http://schemas.microsoft.com/office/drawing/2014/main" id="{299540C7-A074-BE5B-C8C3-40C65E68B02F}"/>
              </a:ext>
            </a:extLst>
          </p:cNvPr>
          <p:cNvSpPr/>
          <p:nvPr/>
        </p:nvSpPr>
        <p:spPr>
          <a:xfrm>
            <a:off x="786477" y="3841318"/>
            <a:ext cx="22024585" cy="1"/>
          </a:xfrm>
          <a:prstGeom prst="line">
            <a:avLst/>
          </a:prstGeom>
          <a:ln w="25400">
            <a:solidFill>
              <a:srgbClr val="881920"/>
            </a:solidFill>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2058417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juries…">
            <a:extLst>
              <a:ext uri="{FF2B5EF4-FFF2-40B4-BE49-F238E27FC236}">
                <a16:creationId xmlns:a16="http://schemas.microsoft.com/office/drawing/2014/main" id="{D5B06FEE-177E-2E3A-96FD-201B2210C293}"/>
              </a:ext>
            </a:extLst>
          </p:cNvPr>
          <p:cNvSpPr txBox="1"/>
          <p:nvPr/>
        </p:nvSpPr>
        <p:spPr>
          <a:xfrm>
            <a:off x="1077422" y="2238800"/>
            <a:ext cx="8312799" cy="2521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defTabSz="1896340">
              <a:lnSpc>
                <a:spcPct val="90000"/>
              </a:lnSpc>
              <a:defRPr sz="7200" b="1" cap="all">
                <a:solidFill>
                  <a:srgbClr val="C00000"/>
                </a:solidFill>
                <a:latin typeface="Open Sans"/>
                <a:ea typeface="Open Sans"/>
                <a:cs typeface="Open Sans"/>
                <a:sym typeface="Open Sans"/>
              </a:defRPr>
            </a:pPr>
            <a:r>
              <a:rPr dirty="0"/>
              <a:t>Injuries </a:t>
            </a:r>
          </a:p>
          <a:p>
            <a:pPr defTabSz="1896340">
              <a:lnSpc>
                <a:spcPct val="90000"/>
              </a:lnSpc>
              <a:defRPr sz="7200" b="1" cap="all">
                <a:solidFill>
                  <a:srgbClr val="C00000"/>
                </a:solidFill>
                <a:latin typeface="Open Sans"/>
                <a:ea typeface="Open Sans"/>
                <a:cs typeface="Open Sans"/>
                <a:sym typeface="Open Sans"/>
              </a:defRPr>
            </a:pPr>
            <a:r>
              <a:rPr dirty="0"/>
              <a:t>to the Neck</a:t>
            </a:r>
          </a:p>
        </p:txBody>
      </p:sp>
      <p:sp>
        <p:nvSpPr>
          <p:cNvPr id="3" name="Visible lacerations or other wounds can produce massive bleeding or air embolism…">
            <a:extLst>
              <a:ext uri="{FF2B5EF4-FFF2-40B4-BE49-F238E27FC236}">
                <a16:creationId xmlns:a16="http://schemas.microsoft.com/office/drawing/2014/main" id="{8A24227C-D4D0-7EEF-DEDD-C26CE2D1D119}"/>
              </a:ext>
            </a:extLst>
          </p:cNvPr>
          <p:cNvSpPr txBox="1"/>
          <p:nvPr/>
        </p:nvSpPr>
        <p:spPr>
          <a:xfrm>
            <a:off x="1179707" y="6056076"/>
            <a:ext cx="20307443" cy="7420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Visible lacerations or other wounds can produce massive bleeding or air embolism</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Difficulty speaking; loss of voice</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Airway obstructions without foreign bodies in mouth, nose, or airway; often caused by inflammatory process (subcutaneous emphysema)</a:t>
            </a:r>
          </a:p>
        </p:txBody>
      </p:sp>
      <p:sp>
        <p:nvSpPr>
          <p:cNvPr id="4" name="Line">
            <a:extLst>
              <a:ext uri="{FF2B5EF4-FFF2-40B4-BE49-F238E27FC236}">
                <a16:creationId xmlns:a16="http://schemas.microsoft.com/office/drawing/2014/main" id="{02CF0F52-307E-9D00-1238-04E6ECF69F20}"/>
              </a:ext>
            </a:extLst>
          </p:cNvPr>
          <p:cNvSpPr/>
          <p:nvPr/>
        </p:nvSpPr>
        <p:spPr>
          <a:xfrm>
            <a:off x="1179707" y="5217504"/>
            <a:ext cx="22024585" cy="1"/>
          </a:xfrm>
          <a:prstGeom prst="line">
            <a:avLst/>
          </a:prstGeom>
          <a:ln w="25400">
            <a:solidFill>
              <a:srgbClr val="881920"/>
            </a:solidFill>
          </a:ln>
        </p:spPr>
        <p:txBody>
          <a:bodyPr lIns="78283" tIns="78283" rIns="78283" bIns="78283"/>
          <a:lstStyle/>
          <a:p>
            <a:endParaRPr/>
          </a:p>
        </p:txBody>
      </p:sp>
      <p:sp>
        <p:nvSpPr>
          <p:cNvPr id="5" name="Head with Shoulders">
            <a:extLst>
              <a:ext uri="{FF2B5EF4-FFF2-40B4-BE49-F238E27FC236}">
                <a16:creationId xmlns:a16="http://schemas.microsoft.com/office/drawing/2014/main" id="{6280974F-500D-4FA4-16FC-E06969D82DA3}"/>
              </a:ext>
            </a:extLst>
          </p:cNvPr>
          <p:cNvSpPr/>
          <p:nvPr/>
        </p:nvSpPr>
        <p:spPr>
          <a:xfrm>
            <a:off x="7723293" y="2807418"/>
            <a:ext cx="1854201" cy="1606434"/>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8419" y="0"/>
                  <a:pt x="7041" y="1374"/>
                  <a:pt x="6553" y="3337"/>
                </a:cubicBezTo>
                <a:cubicBezTo>
                  <a:pt x="6322" y="4269"/>
                  <a:pt x="6312" y="5365"/>
                  <a:pt x="6383" y="6556"/>
                </a:cubicBezTo>
                <a:cubicBezTo>
                  <a:pt x="6251" y="6550"/>
                  <a:pt x="6103" y="6550"/>
                  <a:pt x="5944" y="6556"/>
                </a:cubicBezTo>
                <a:cubicBezTo>
                  <a:pt x="5170" y="6600"/>
                  <a:pt x="5740" y="8660"/>
                  <a:pt x="6261" y="9870"/>
                </a:cubicBezTo>
                <a:cubicBezTo>
                  <a:pt x="6371" y="10117"/>
                  <a:pt x="6602" y="10060"/>
                  <a:pt x="6700" y="10028"/>
                </a:cubicBezTo>
                <a:cubicBezTo>
                  <a:pt x="6898" y="12074"/>
                  <a:pt x="7173" y="12688"/>
                  <a:pt x="7865" y="13587"/>
                </a:cubicBezTo>
                <a:lnTo>
                  <a:pt x="7853" y="14563"/>
                </a:lnTo>
                <a:cubicBezTo>
                  <a:pt x="7836" y="15893"/>
                  <a:pt x="7177" y="16995"/>
                  <a:pt x="6102" y="17704"/>
                </a:cubicBezTo>
                <a:cubicBezTo>
                  <a:pt x="6014" y="17761"/>
                  <a:pt x="5927" y="17818"/>
                  <a:pt x="5839" y="17863"/>
                </a:cubicBezTo>
                <a:cubicBezTo>
                  <a:pt x="5335" y="18148"/>
                  <a:pt x="4780" y="18293"/>
                  <a:pt x="4221" y="18318"/>
                </a:cubicBezTo>
                <a:cubicBezTo>
                  <a:pt x="1630" y="18457"/>
                  <a:pt x="779" y="19820"/>
                  <a:pt x="0" y="21600"/>
                </a:cubicBezTo>
                <a:lnTo>
                  <a:pt x="10801" y="21600"/>
                </a:lnTo>
                <a:lnTo>
                  <a:pt x="21600" y="21600"/>
                </a:lnTo>
                <a:cubicBezTo>
                  <a:pt x="20821" y="19820"/>
                  <a:pt x="19970" y="18457"/>
                  <a:pt x="17379" y="18318"/>
                </a:cubicBezTo>
                <a:cubicBezTo>
                  <a:pt x="16820" y="18286"/>
                  <a:pt x="16260" y="18148"/>
                  <a:pt x="15761" y="17863"/>
                </a:cubicBezTo>
                <a:cubicBezTo>
                  <a:pt x="15678" y="17812"/>
                  <a:pt x="15591" y="17761"/>
                  <a:pt x="15498" y="17704"/>
                </a:cubicBezTo>
                <a:cubicBezTo>
                  <a:pt x="14423" y="16995"/>
                  <a:pt x="13758" y="15893"/>
                  <a:pt x="13747" y="14563"/>
                </a:cubicBezTo>
                <a:lnTo>
                  <a:pt x="13737" y="13587"/>
                </a:lnTo>
                <a:cubicBezTo>
                  <a:pt x="14428" y="12688"/>
                  <a:pt x="14697" y="12074"/>
                  <a:pt x="14900" y="10028"/>
                </a:cubicBezTo>
                <a:cubicBezTo>
                  <a:pt x="14993" y="10066"/>
                  <a:pt x="15229" y="10123"/>
                  <a:pt x="15339" y="9870"/>
                </a:cubicBezTo>
                <a:cubicBezTo>
                  <a:pt x="15865" y="8660"/>
                  <a:pt x="16431" y="6600"/>
                  <a:pt x="15658" y="6556"/>
                </a:cubicBezTo>
                <a:cubicBezTo>
                  <a:pt x="15498" y="6550"/>
                  <a:pt x="15350" y="6543"/>
                  <a:pt x="15219" y="6556"/>
                </a:cubicBezTo>
                <a:cubicBezTo>
                  <a:pt x="15290" y="5371"/>
                  <a:pt x="15283" y="4269"/>
                  <a:pt x="15047" y="3337"/>
                </a:cubicBezTo>
                <a:cubicBezTo>
                  <a:pt x="14559" y="1374"/>
                  <a:pt x="13183" y="0"/>
                  <a:pt x="10801" y="0"/>
                </a:cubicBezTo>
                <a:close/>
              </a:path>
            </a:pathLst>
          </a:custGeom>
          <a:ln w="38100">
            <a:solidFill>
              <a:srgbClr val="C00000"/>
            </a:solidFill>
          </a:ln>
        </p:spPr>
        <p:txBody>
          <a:bodyPr lIns="78283" tIns="78283" rIns="78283" bIns="78283"/>
          <a:lstStyle/>
          <a:p>
            <a:endParaRPr/>
          </a:p>
        </p:txBody>
      </p:sp>
    </p:spTree>
    <p:extLst>
      <p:ext uri="{BB962C8B-B14F-4D97-AF65-F5344CB8AC3E}">
        <p14:creationId xmlns:p14="http://schemas.microsoft.com/office/powerpoint/2010/main" val="288928452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cheal deviation…">
            <a:extLst>
              <a:ext uri="{FF2B5EF4-FFF2-40B4-BE49-F238E27FC236}">
                <a16:creationId xmlns:a16="http://schemas.microsoft.com/office/drawing/2014/main" id="{E26895E6-9AB2-BD6A-E5EA-A1472E2F6008}"/>
              </a:ext>
            </a:extLst>
          </p:cNvPr>
          <p:cNvSpPr txBox="1"/>
          <p:nvPr/>
        </p:nvSpPr>
        <p:spPr>
          <a:xfrm>
            <a:off x="1179707" y="6056076"/>
            <a:ext cx="20307443" cy="429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dirty="0"/>
              <a:t>Tracheal deviation</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dirty="0"/>
              <a:t>Deformities and depressions</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rPr dirty="0"/>
              <a:t>Immobilize the patient if you suspect  a spinal injury</a:t>
            </a:r>
          </a:p>
        </p:txBody>
      </p:sp>
      <p:sp>
        <p:nvSpPr>
          <p:cNvPr id="3" name="Injuries…">
            <a:extLst>
              <a:ext uri="{FF2B5EF4-FFF2-40B4-BE49-F238E27FC236}">
                <a16:creationId xmlns:a16="http://schemas.microsoft.com/office/drawing/2014/main" id="{ABCEACBD-5053-7978-7F4D-0715B1F9185F}"/>
              </a:ext>
            </a:extLst>
          </p:cNvPr>
          <p:cNvSpPr txBox="1"/>
          <p:nvPr/>
        </p:nvSpPr>
        <p:spPr>
          <a:xfrm>
            <a:off x="1077422" y="2330240"/>
            <a:ext cx="8312799" cy="2521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defTabSz="1896340">
              <a:lnSpc>
                <a:spcPct val="90000"/>
              </a:lnSpc>
              <a:defRPr sz="7200" b="1" cap="all">
                <a:solidFill>
                  <a:srgbClr val="C00000"/>
                </a:solidFill>
                <a:latin typeface="Open Sans"/>
                <a:ea typeface="Open Sans"/>
                <a:cs typeface="Open Sans"/>
                <a:sym typeface="Open Sans"/>
              </a:defRPr>
            </a:pPr>
            <a:r>
              <a:rPr dirty="0"/>
              <a:t>Injuries </a:t>
            </a:r>
          </a:p>
          <a:p>
            <a:pPr defTabSz="1896340">
              <a:lnSpc>
                <a:spcPct val="90000"/>
              </a:lnSpc>
              <a:defRPr sz="7200" b="1" cap="all">
                <a:solidFill>
                  <a:srgbClr val="C00000"/>
                </a:solidFill>
                <a:latin typeface="Open Sans"/>
                <a:ea typeface="Open Sans"/>
                <a:cs typeface="Open Sans"/>
                <a:sym typeface="Open Sans"/>
              </a:defRPr>
            </a:pPr>
            <a:r>
              <a:rPr dirty="0"/>
              <a:t>to the Neck</a:t>
            </a:r>
          </a:p>
        </p:txBody>
      </p:sp>
      <p:sp>
        <p:nvSpPr>
          <p:cNvPr id="4" name="Line">
            <a:extLst>
              <a:ext uri="{FF2B5EF4-FFF2-40B4-BE49-F238E27FC236}">
                <a16:creationId xmlns:a16="http://schemas.microsoft.com/office/drawing/2014/main" id="{0CCE84EE-7C61-21C1-30A8-68D012C4413A}"/>
              </a:ext>
            </a:extLst>
          </p:cNvPr>
          <p:cNvSpPr/>
          <p:nvPr/>
        </p:nvSpPr>
        <p:spPr>
          <a:xfrm>
            <a:off x="1179707" y="5308944"/>
            <a:ext cx="22024585" cy="1"/>
          </a:xfrm>
          <a:prstGeom prst="line">
            <a:avLst/>
          </a:prstGeom>
          <a:ln w="25400">
            <a:solidFill>
              <a:srgbClr val="881920"/>
            </a:solidFill>
          </a:ln>
        </p:spPr>
        <p:txBody>
          <a:bodyPr lIns="78283" tIns="78283" rIns="78283" bIns="78283"/>
          <a:lstStyle/>
          <a:p>
            <a:endParaRPr/>
          </a:p>
        </p:txBody>
      </p:sp>
      <p:sp>
        <p:nvSpPr>
          <p:cNvPr id="5" name="Head with Shoulders">
            <a:extLst>
              <a:ext uri="{FF2B5EF4-FFF2-40B4-BE49-F238E27FC236}">
                <a16:creationId xmlns:a16="http://schemas.microsoft.com/office/drawing/2014/main" id="{5CF9B182-9368-4809-9E00-02BF1A46B7C0}"/>
              </a:ext>
            </a:extLst>
          </p:cNvPr>
          <p:cNvSpPr/>
          <p:nvPr/>
        </p:nvSpPr>
        <p:spPr>
          <a:xfrm>
            <a:off x="7723293" y="2898858"/>
            <a:ext cx="1854201" cy="1606434"/>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8419" y="0"/>
                  <a:pt x="7041" y="1374"/>
                  <a:pt x="6553" y="3337"/>
                </a:cubicBezTo>
                <a:cubicBezTo>
                  <a:pt x="6322" y="4269"/>
                  <a:pt x="6312" y="5365"/>
                  <a:pt x="6383" y="6556"/>
                </a:cubicBezTo>
                <a:cubicBezTo>
                  <a:pt x="6251" y="6550"/>
                  <a:pt x="6103" y="6550"/>
                  <a:pt x="5944" y="6556"/>
                </a:cubicBezTo>
                <a:cubicBezTo>
                  <a:pt x="5170" y="6600"/>
                  <a:pt x="5740" y="8660"/>
                  <a:pt x="6261" y="9870"/>
                </a:cubicBezTo>
                <a:cubicBezTo>
                  <a:pt x="6371" y="10117"/>
                  <a:pt x="6602" y="10060"/>
                  <a:pt x="6700" y="10028"/>
                </a:cubicBezTo>
                <a:cubicBezTo>
                  <a:pt x="6898" y="12074"/>
                  <a:pt x="7173" y="12688"/>
                  <a:pt x="7865" y="13587"/>
                </a:cubicBezTo>
                <a:lnTo>
                  <a:pt x="7853" y="14563"/>
                </a:lnTo>
                <a:cubicBezTo>
                  <a:pt x="7836" y="15893"/>
                  <a:pt x="7177" y="16995"/>
                  <a:pt x="6102" y="17704"/>
                </a:cubicBezTo>
                <a:cubicBezTo>
                  <a:pt x="6014" y="17761"/>
                  <a:pt x="5927" y="17818"/>
                  <a:pt x="5839" y="17863"/>
                </a:cubicBezTo>
                <a:cubicBezTo>
                  <a:pt x="5335" y="18148"/>
                  <a:pt x="4780" y="18293"/>
                  <a:pt x="4221" y="18318"/>
                </a:cubicBezTo>
                <a:cubicBezTo>
                  <a:pt x="1630" y="18457"/>
                  <a:pt x="779" y="19820"/>
                  <a:pt x="0" y="21600"/>
                </a:cubicBezTo>
                <a:lnTo>
                  <a:pt x="10801" y="21600"/>
                </a:lnTo>
                <a:lnTo>
                  <a:pt x="21600" y="21600"/>
                </a:lnTo>
                <a:cubicBezTo>
                  <a:pt x="20821" y="19820"/>
                  <a:pt x="19970" y="18457"/>
                  <a:pt x="17379" y="18318"/>
                </a:cubicBezTo>
                <a:cubicBezTo>
                  <a:pt x="16820" y="18286"/>
                  <a:pt x="16260" y="18148"/>
                  <a:pt x="15761" y="17863"/>
                </a:cubicBezTo>
                <a:cubicBezTo>
                  <a:pt x="15678" y="17812"/>
                  <a:pt x="15591" y="17761"/>
                  <a:pt x="15498" y="17704"/>
                </a:cubicBezTo>
                <a:cubicBezTo>
                  <a:pt x="14423" y="16995"/>
                  <a:pt x="13758" y="15893"/>
                  <a:pt x="13747" y="14563"/>
                </a:cubicBezTo>
                <a:lnTo>
                  <a:pt x="13737" y="13587"/>
                </a:lnTo>
                <a:cubicBezTo>
                  <a:pt x="14428" y="12688"/>
                  <a:pt x="14697" y="12074"/>
                  <a:pt x="14900" y="10028"/>
                </a:cubicBezTo>
                <a:cubicBezTo>
                  <a:pt x="14993" y="10066"/>
                  <a:pt x="15229" y="10123"/>
                  <a:pt x="15339" y="9870"/>
                </a:cubicBezTo>
                <a:cubicBezTo>
                  <a:pt x="15865" y="8660"/>
                  <a:pt x="16431" y="6600"/>
                  <a:pt x="15658" y="6556"/>
                </a:cubicBezTo>
                <a:cubicBezTo>
                  <a:pt x="15498" y="6550"/>
                  <a:pt x="15350" y="6543"/>
                  <a:pt x="15219" y="6556"/>
                </a:cubicBezTo>
                <a:cubicBezTo>
                  <a:pt x="15290" y="5371"/>
                  <a:pt x="15283" y="4269"/>
                  <a:pt x="15047" y="3337"/>
                </a:cubicBezTo>
                <a:cubicBezTo>
                  <a:pt x="14559" y="1374"/>
                  <a:pt x="13183" y="0"/>
                  <a:pt x="10801" y="0"/>
                </a:cubicBezTo>
                <a:close/>
              </a:path>
            </a:pathLst>
          </a:custGeom>
          <a:ln w="38100">
            <a:solidFill>
              <a:srgbClr val="C00000"/>
            </a:solidFill>
          </a:ln>
        </p:spPr>
        <p:txBody>
          <a:bodyPr lIns="78283" tIns="78283" rIns="78283" bIns="78283"/>
          <a:lstStyle/>
          <a:p>
            <a:endParaRPr/>
          </a:p>
        </p:txBody>
      </p:sp>
      <p:sp>
        <p:nvSpPr>
          <p:cNvPr id="6" name="Cont.">
            <a:extLst>
              <a:ext uri="{FF2B5EF4-FFF2-40B4-BE49-F238E27FC236}">
                <a16:creationId xmlns:a16="http://schemas.microsoft.com/office/drawing/2014/main" id="{32D51632-8971-B40E-90BB-33C2332525A1}"/>
              </a:ext>
            </a:extLst>
          </p:cNvPr>
          <p:cNvSpPr txBox="1"/>
          <p:nvPr/>
        </p:nvSpPr>
        <p:spPr>
          <a:xfrm>
            <a:off x="21226583" y="4527857"/>
            <a:ext cx="2047633" cy="778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r" defTabSz="1896340">
              <a:lnSpc>
                <a:spcPct val="90000"/>
              </a:lnSpc>
              <a:defRPr cap="all">
                <a:solidFill>
                  <a:srgbClr val="C00000"/>
                </a:solidFill>
                <a:latin typeface="Open Sans Light"/>
                <a:ea typeface="Open Sans Light"/>
                <a:cs typeface="Open Sans Light"/>
                <a:sym typeface="Open Sans Light"/>
              </a:defRPr>
            </a:lvl1pPr>
          </a:lstStyle>
          <a:p>
            <a:r>
              <a:t>Cont.</a:t>
            </a:r>
          </a:p>
        </p:txBody>
      </p:sp>
    </p:spTree>
    <p:extLst>
      <p:ext uri="{BB962C8B-B14F-4D97-AF65-F5344CB8AC3E}">
        <p14:creationId xmlns:p14="http://schemas.microsoft.com/office/powerpoint/2010/main" val="111121557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gns and Symptoms">
            <a:extLst>
              <a:ext uri="{FF2B5EF4-FFF2-40B4-BE49-F238E27FC236}">
                <a16:creationId xmlns:a16="http://schemas.microsoft.com/office/drawing/2014/main" id="{A9394ADA-1163-9C5D-A3C9-65767E5B4DE5}"/>
              </a:ext>
            </a:extLst>
          </p:cNvPr>
          <p:cNvSpPr txBox="1">
            <a:spLocks/>
          </p:cNvSpPr>
          <p:nvPr/>
        </p:nvSpPr>
        <p:spPr>
          <a:xfrm>
            <a:off x="1170803" y="5644419"/>
            <a:ext cx="9691688" cy="1644535"/>
          </a:xfrm>
          <a:prstGeom prst="rect">
            <a:avLst/>
          </a:prstGeom>
        </p:spPr>
        <p:txBody>
          <a:bodyPr lIns="78283" tIns="78283" rIns="78283" bIns="78283" anchor="t">
            <a:noAutofit/>
          </a:bodyPr>
          <a:lstStyle>
            <a:lvl1pPr marL="0" marR="0" indent="0" algn="l" defTabSz="1896340" latinLnBrk="0">
              <a:lnSpc>
                <a:spcPct val="100000"/>
              </a:lnSpc>
              <a:spcBef>
                <a:spcPts val="0"/>
              </a:spcBef>
              <a:spcAft>
                <a:spcPts val="0"/>
              </a:spcAft>
              <a:buClrTx/>
              <a:buSzTx/>
              <a:buFontTx/>
              <a:buNone/>
              <a:tabLst>
                <a:tab pos="2286000" algn="l"/>
                <a:tab pos="3644900" algn="l"/>
                <a:tab pos="5029200" algn="l"/>
                <a:tab pos="6388100" algn="l"/>
              </a:tabLst>
              <a:defRPr sz="6000" b="0" i="0" u="none" strike="noStrike" cap="none" spc="0" baseline="0">
                <a:solidFill>
                  <a:srgbClr val="000000"/>
                </a:solidFill>
                <a:uFillTx/>
                <a:latin typeface="Open Sans Semibold"/>
                <a:ea typeface="Open Sans Semibold"/>
                <a:cs typeface="Open Sans Semibold"/>
                <a:sym typeface="Open Sans Semibold"/>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hangingPunct="1"/>
            <a:r>
              <a:rPr lang="en-IN"/>
              <a:t>Signs and Symptoms</a:t>
            </a:r>
          </a:p>
        </p:txBody>
      </p:sp>
      <p:sp>
        <p:nvSpPr>
          <p:cNvPr id="3" name="Abdominal Injury">
            <a:extLst>
              <a:ext uri="{FF2B5EF4-FFF2-40B4-BE49-F238E27FC236}">
                <a16:creationId xmlns:a16="http://schemas.microsoft.com/office/drawing/2014/main" id="{79EDE03E-13FF-D088-244E-B5DC06298A92}"/>
              </a:ext>
            </a:extLst>
          </p:cNvPr>
          <p:cNvSpPr txBox="1"/>
          <p:nvPr/>
        </p:nvSpPr>
        <p:spPr>
          <a:xfrm>
            <a:off x="1138382" y="2208320"/>
            <a:ext cx="8312799" cy="2521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dirty="0"/>
              <a:t>Abdominal Injury</a:t>
            </a:r>
          </a:p>
        </p:txBody>
      </p:sp>
      <p:sp>
        <p:nvSpPr>
          <p:cNvPr id="4" name="Pain or cramps in the abdominal area, local or diffuse…">
            <a:extLst>
              <a:ext uri="{FF2B5EF4-FFF2-40B4-BE49-F238E27FC236}">
                <a16:creationId xmlns:a16="http://schemas.microsoft.com/office/drawing/2014/main" id="{4EF7A1AF-CD17-3508-6947-267330638107}"/>
              </a:ext>
            </a:extLst>
          </p:cNvPr>
          <p:cNvSpPr txBox="1"/>
          <p:nvPr/>
        </p:nvSpPr>
        <p:spPr>
          <a:xfrm>
            <a:off x="1240667" y="7733648"/>
            <a:ext cx="20307443" cy="429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Pain or cramps in the abdominal area, local or diffuse</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Guarding the abdomen or lying down in fetal position</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Tenderness of the abdomen</a:t>
            </a:r>
          </a:p>
        </p:txBody>
      </p:sp>
      <p:sp>
        <p:nvSpPr>
          <p:cNvPr id="5" name="Line">
            <a:extLst>
              <a:ext uri="{FF2B5EF4-FFF2-40B4-BE49-F238E27FC236}">
                <a16:creationId xmlns:a16="http://schemas.microsoft.com/office/drawing/2014/main" id="{A9DFACB2-854B-3577-BBFB-8CC098067175}"/>
              </a:ext>
            </a:extLst>
          </p:cNvPr>
          <p:cNvSpPr/>
          <p:nvPr/>
        </p:nvSpPr>
        <p:spPr>
          <a:xfrm>
            <a:off x="1240667" y="5187024"/>
            <a:ext cx="22024585" cy="1"/>
          </a:xfrm>
          <a:prstGeom prst="line">
            <a:avLst/>
          </a:prstGeom>
          <a:ln w="25400">
            <a:solidFill>
              <a:srgbClr val="881920"/>
            </a:solidFill>
          </a:ln>
        </p:spPr>
        <p:txBody>
          <a:bodyPr lIns="78283" tIns="78283" rIns="78283" bIns="78283"/>
          <a:lstStyle/>
          <a:p>
            <a:endParaRPr/>
          </a:p>
        </p:txBody>
      </p:sp>
      <p:sp>
        <p:nvSpPr>
          <p:cNvPr id="6" name="Stomach">
            <a:extLst>
              <a:ext uri="{FF2B5EF4-FFF2-40B4-BE49-F238E27FC236}">
                <a16:creationId xmlns:a16="http://schemas.microsoft.com/office/drawing/2014/main" id="{7E7ECAA2-008D-FD1A-2965-2D999F898809}"/>
              </a:ext>
            </a:extLst>
          </p:cNvPr>
          <p:cNvSpPr/>
          <p:nvPr/>
        </p:nvSpPr>
        <p:spPr>
          <a:xfrm>
            <a:off x="7521954" y="2777320"/>
            <a:ext cx="1642711" cy="1606434"/>
          </a:xfrm>
          <a:custGeom>
            <a:avLst/>
            <a:gdLst/>
            <a:ahLst/>
            <a:cxnLst>
              <a:cxn ang="0">
                <a:pos x="wd2" y="hd2"/>
              </a:cxn>
              <a:cxn ang="5400000">
                <a:pos x="wd2" y="hd2"/>
              </a:cxn>
              <a:cxn ang="10800000">
                <a:pos x="wd2" y="hd2"/>
              </a:cxn>
              <a:cxn ang="16200000">
                <a:pos x="wd2" y="hd2"/>
              </a:cxn>
            </a:cxnLst>
            <a:rect l="0" t="0" r="r" b="b"/>
            <a:pathLst>
              <a:path w="18902" h="19288" extrusionOk="0">
                <a:moveTo>
                  <a:pt x="8753" y="0"/>
                </a:moveTo>
                <a:cubicBezTo>
                  <a:pt x="8290" y="0"/>
                  <a:pt x="7827" y="175"/>
                  <a:pt x="7827" y="525"/>
                </a:cubicBezTo>
                <a:cubicBezTo>
                  <a:pt x="7827" y="3735"/>
                  <a:pt x="9252" y="5310"/>
                  <a:pt x="10596" y="5972"/>
                </a:cubicBezTo>
                <a:cubicBezTo>
                  <a:pt x="10495" y="6392"/>
                  <a:pt x="10413" y="6847"/>
                  <a:pt x="10353" y="7344"/>
                </a:cubicBezTo>
                <a:cubicBezTo>
                  <a:pt x="9781" y="12059"/>
                  <a:pt x="8753" y="12304"/>
                  <a:pt x="7879" y="12358"/>
                </a:cubicBezTo>
                <a:cubicBezTo>
                  <a:pt x="7186" y="11758"/>
                  <a:pt x="6137" y="11379"/>
                  <a:pt x="5001" y="12095"/>
                </a:cubicBezTo>
                <a:cubicBezTo>
                  <a:pt x="4626" y="11992"/>
                  <a:pt x="4203" y="11946"/>
                  <a:pt x="3730" y="11986"/>
                </a:cubicBezTo>
                <a:cubicBezTo>
                  <a:pt x="2641" y="12077"/>
                  <a:pt x="1764" y="12538"/>
                  <a:pt x="1122" y="13355"/>
                </a:cubicBezTo>
                <a:cubicBezTo>
                  <a:pt x="-146" y="14968"/>
                  <a:pt x="-73" y="17541"/>
                  <a:pt x="84" y="18931"/>
                </a:cubicBezTo>
                <a:cubicBezTo>
                  <a:pt x="141" y="19558"/>
                  <a:pt x="1988" y="19281"/>
                  <a:pt x="1924" y="18705"/>
                </a:cubicBezTo>
                <a:cubicBezTo>
                  <a:pt x="1719" y="16885"/>
                  <a:pt x="1954" y="15342"/>
                  <a:pt x="2554" y="14579"/>
                </a:cubicBezTo>
                <a:cubicBezTo>
                  <a:pt x="2851" y="14201"/>
                  <a:pt x="3253" y="13985"/>
                  <a:pt x="3780" y="13921"/>
                </a:cubicBezTo>
                <a:cubicBezTo>
                  <a:pt x="3477" y="17288"/>
                  <a:pt x="10841" y="21600"/>
                  <a:pt x="15438" y="15389"/>
                </a:cubicBezTo>
                <a:cubicBezTo>
                  <a:pt x="21454" y="7260"/>
                  <a:pt x="18416" y="2318"/>
                  <a:pt x="15438" y="1652"/>
                </a:cubicBezTo>
                <a:cubicBezTo>
                  <a:pt x="14372" y="1414"/>
                  <a:pt x="12442" y="1819"/>
                  <a:pt x="11256" y="4137"/>
                </a:cubicBezTo>
                <a:cubicBezTo>
                  <a:pt x="10549" y="3724"/>
                  <a:pt x="9679" y="2761"/>
                  <a:pt x="9679" y="525"/>
                </a:cubicBezTo>
                <a:cubicBezTo>
                  <a:pt x="9679" y="175"/>
                  <a:pt x="9216" y="0"/>
                  <a:pt x="8753" y="0"/>
                </a:cubicBezTo>
                <a:close/>
              </a:path>
            </a:pathLst>
          </a:custGeom>
          <a:ln w="38100">
            <a:solidFill>
              <a:srgbClr val="C00000"/>
            </a:solidFill>
          </a:ln>
        </p:spPr>
        <p:txBody>
          <a:bodyPr lIns="78283" tIns="78283" rIns="78283" bIns="78283"/>
          <a:lstStyle/>
          <a:p>
            <a:endParaRPr/>
          </a:p>
        </p:txBody>
      </p:sp>
    </p:spTree>
    <p:extLst>
      <p:ext uri="{BB962C8B-B14F-4D97-AF65-F5344CB8AC3E}">
        <p14:creationId xmlns:p14="http://schemas.microsoft.com/office/powerpoint/2010/main" val="161038455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dominal Injury">
            <a:extLst>
              <a:ext uri="{FF2B5EF4-FFF2-40B4-BE49-F238E27FC236}">
                <a16:creationId xmlns:a16="http://schemas.microsoft.com/office/drawing/2014/main" id="{A2E2BA51-1117-AAFC-2B2F-A02697F62FF7}"/>
              </a:ext>
            </a:extLst>
          </p:cNvPr>
          <p:cNvSpPr txBox="1"/>
          <p:nvPr/>
        </p:nvSpPr>
        <p:spPr>
          <a:xfrm>
            <a:off x="1077422" y="2238800"/>
            <a:ext cx="8312799" cy="2521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dirty="0"/>
              <a:t>Abdominal Injury</a:t>
            </a:r>
          </a:p>
        </p:txBody>
      </p:sp>
      <p:sp>
        <p:nvSpPr>
          <p:cNvPr id="3" name="Signs of shock…">
            <a:extLst>
              <a:ext uri="{FF2B5EF4-FFF2-40B4-BE49-F238E27FC236}">
                <a16:creationId xmlns:a16="http://schemas.microsoft.com/office/drawing/2014/main" id="{7AC8DD3C-A78D-12E1-A350-4162570F7545}"/>
              </a:ext>
            </a:extLst>
          </p:cNvPr>
          <p:cNvSpPr txBox="1"/>
          <p:nvPr/>
        </p:nvSpPr>
        <p:spPr>
          <a:xfrm>
            <a:off x="1179707" y="7441313"/>
            <a:ext cx="20307443" cy="584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Signs of shock</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Rigid, tense or distended abdomen</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Mild discomfort progressing to intolerable pain</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Deep, penetrating pain in the pelvis or lower back</a:t>
            </a:r>
          </a:p>
        </p:txBody>
      </p:sp>
      <p:sp>
        <p:nvSpPr>
          <p:cNvPr id="4" name="Line">
            <a:extLst>
              <a:ext uri="{FF2B5EF4-FFF2-40B4-BE49-F238E27FC236}">
                <a16:creationId xmlns:a16="http://schemas.microsoft.com/office/drawing/2014/main" id="{E4B5047B-6B51-A991-E3A3-A8B9F2925B5E}"/>
              </a:ext>
            </a:extLst>
          </p:cNvPr>
          <p:cNvSpPr/>
          <p:nvPr/>
        </p:nvSpPr>
        <p:spPr>
          <a:xfrm>
            <a:off x="1179707" y="5217504"/>
            <a:ext cx="22024585" cy="1"/>
          </a:xfrm>
          <a:prstGeom prst="line">
            <a:avLst/>
          </a:prstGeom>
          <a:ln w="25400">
            <a:solidFill>
              <a:srgbClr val="881920"/>
            </a:solidFill>
          </a:ln>
        </p:spPr>
        <p:txBody>
          <a:bodyPr lIns="78283" tIns="78283" rIns="78283" bIns="78283"/>
          <a:lstStyle/>
          <a:p>
            <a:endParaRPr/>
          </a:p>
        </p:txBody>
      </p:sp>
      <p:sp>
        <p:nvSpPr>
          <p:cNvPr id="5" name="Stomach">
            <a:extLst>
              <a:ext uri="{FF2B5EF4-FFF2-40B4-BE49-F238E27FC236}">
                <a16:creationId xmlns:a16="http://schemas.microsoft.com/office/drawing/2014/main" id="{97154889-39AD-7A63-8275-F9008FEABC41}"/>
              </a:ext>
            </a:extLst>
          </p:cNvPr>
          <p:cNvSpPr/>
          <p:nvPr/>
        </p:nvSpPr>
        <p:spPr>
          <a:xfrm>
            <a:off x="7460994" y="2807800"/>
            <a:ext cx="1642711" cy="1606434"/>
          </a:xfrm>
          <a:custGeom>
            <a:avLst/>
            <a:gdLst/>
            <a:ahLst/>
            <a:cxnLst>
              <a:cxn ang="0">
                <a:pos x="wd2" y="hd2"/>
              </a:cxn>
              <a:cxn ang="5400000">
                <a:pos x="wd2" y="hd2"/>
              </a:cxn>
              <a:cxn ang="10800000">
                <a:pos x="wd2" y="hd2"/>
              </a:cxn>
              <a:cxn ang="16200000">
                <a:pos x="wd2" y="hd2"/>
              </a:cxn>
            </a:cxnLst>
            <a:rect l="0" t="0" r="r" b="b"/>
            <a:pathLst>
              <a:path w="18902" h="19288" extrusionOk="0">
                <a:moveTo>
                  <a:pt x="8753" y="0"/>
                </a:moveTo>
                <a:cubicBezTo>
                  <a:pt x="8290" y="0"/>
                  <a:pt x="7827" y="175"/>
                  <a:pt x="7827" y="525"/>
                </a:cubicBezTo>
                <a:cubicBezTo>
                  <a:pt x="7827" y="3735"/>
                  <a:pt x="9252" y="5310"/>
                  <a:pt x="10596" y="5972"/>
                </a:cubicBezTo>
                <a:cubicBezTo>
                  <a:pt x="10495" y="6392"/>
                  <a:pt x="10413" y="6847"/>
                  <a:pt x="10353" y="7344"/>
                </a:cubicBezTo>
                <a:cubicBezTo>
                  <a:pt x="9781" y="12059"/>
                  <a:pt x="8753" y="12304"/>
                  <a:pt x="7879" y="12358"/>
                </a:cubicBezTo>
                <a:cubicBezTo>
                  <a:pt x="7186" y="11758"/>
                  <a:pt x="6137" y="11379"/>
                  <a:pt x="5001" y="12095"/>
                </a:cubicBezTo>
                <a:cubicBezTo>
                  <a:pt x="4626" y="11992"/>
                  <a:pt x="4203" y="11946"/>
                  <a:pt x="3730" y="11986"/>
                </a:cubicBezTo>
                <a:cubicBezTo>
                  <a:pt x="2641" y="12077"/>
                  <a:pt x="1764" y="12538"/>
                  <a:pt x="1122" y="13355"/>
                </a:cubicBezTo>
                <a:cubicBezTo>
                  <a:pt x="-146" y="14968"/>
                  <a:pt x="-73" y="17541"/>
                  <a:pt x="84" y="18931"/>
                </a:cubicBezTo>
                <a:cubicBezTo>
                  <a:pt x="141" y="19558"/>
                  <a:pt x="1988" y="19281"/>
                  <a:pt x="1924" y="18705"/>
                </a:cubicBezTo>
                <a:cubicBezTo>
                  <a:pt x="1719" y="16885"/>
                  <a:pt x="1954" y="15342"/>
                  <a:pt x="2554" y="14579"/>
                </a:cubicBezTo>
                <a:cubicBezTo>
                  <a:pt x="2851" y="14201"/>
                  <a:pt x="3253" y="13985"/>
                  <a:pt x="3780" y="13921"/>
                </a:cubicBezTo>
                <a:cubicBezTo>
                  <a:pt x="3477" y="17288"/>
                  <a:pt x="10841" y="21600"/>
                  <a:pt x="15438" y="15389"/>
                </a:cubicBezTo>
                <a:cubicBezTo>
                  <a:pt x="21454" y="7260"/>
                  <a:pt x="18416" y="2318"/>
                  <a:pt x="15438" y="1652"/>
                </a:cubicBezTo>
                <a:cubicBezTo>
                  <a:pt x="14372" y="1414"/>
                  <a:pt x="12442" y="1819"/>
                  <a:pt x="11256" y="4137"/>
                </a:cubicBezTo>
                <a:cubicBezTo>
                  <a:pt x="10549" y="3724"/>
                  <a:pt x="9679" y="2761"/>
                  <a:pt x="9679" y="525"/>
                </a:cubicBezTo>
                <a:cubicBezTo>
                  <a:pt x="9679" y="175"/>
                  <a:pt x="9216" y="0"/>
                  <a:pt x="8753" y="0"/>
                </a:cubicBezTo>
                <a:close/>
              </a:path>
            </a:pathLst>
          </a:custGeom>
          <a:ln w="38100">
            <a:solidFill>
              <a:srgbClr val="C00000"/>
            </a:solidFill>
          </a:ln>
        </p:spPr>
        <p:txBody>
          <a:bodyPr lIns="78283" tIns="78283" rIns="78283" bIns="78283"/>
          <a:lstStyle/>
          <a:p>
            <a:endParaRPr/>
          </a:p>
        </p:txBody>
      </p:sp>
      <p:sp>
        <p:nvSpPr>
          <p:cNvPr id="6" name="Signs and Symptoms">
            <a:extLst>
              <a:ext uri="{FF2B5EF4-FFF2-40B4-BE49-F238E27FC236}">
                <a16:creationId xmlns:a16="http://schemas.microsoft.com/office/drawing/2014/main" id="{ECFFAEDE-36A7-7D97-7DA5-59FDBDAB9153}"/>
              </a:ext>
            </a:extLst>
          </p:cNvPr>
          <p:cNvSpPr txBox="1"/>
          <p:nvPr/>
        </p:nvSpPr>
        <p:spPr>
          <a:xfrm>
            <a:off x="1109843" y="5674899"/>
            <a:ext cx="9691688" cy="1644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lstStyle>
            <a:lvl1pPr defTabSz="1896340">
              <a:tabLst>
                <a:tab pos="2286000" algn="l"/>
                <a:tab pos="3644900" algn="l"/>
                <a:tab pos="5029200" algn="l"/>
                <a:tab pos="6388100" algn="l"/>
              </a:tabLst>
              <a:defRPr sz="6000">
                <a:latin typeface="Open Sans Semibold"/>
                <a:ea typeface="Open Sans Semibold"/>
                <a:cs typeface="Open Sans Semibold"/>
                <a:sym typeface="Open Sans Semibold"/>
              </a:defRPr>
            </a:lvl1pPr>
          </a:lstStyle>
          <a:p>
            <a:r>
              <a:t>Signs and Symptoms</a:t>
            </a:r>
          </a:p>
        </p:txBody>
      </p:sp>
      <p:sp>
        <p:nvSpPr>
          <p:cNvPr id="7" name="Cont.">
            <a:extLst>
              <a:ext uri="{FF2B5EF4-FFF2-40B4-BE49-F238E27FC236}">
                <a16:creationId xmlns:a16="http://schemas.microsoft.com/office/drawing/2014/main" id="{7D158D8B-E104-4F75-D7F0-A0C7BEBB5B27}"/>
              </a:ext>
            </a:extLst>
          </p:cNvPr>
          <p:cNvSpPr txBox="1"/>
          <p:nvPr/>
        </p:nvSpPr>
        <p:spPr>
          <a:xfrm>
            <a:off x="21226583" y="4436417"/>
            <a:ext cx="2047633" cy="778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r" defTabSz="1896340">
              <a:lnSpc>
                <a:spcPct val="90000"/>
              </a:lnSpc>
              <a:defRPr cap="all">
                <a:solidFill>
                  <a:srgbClr val="C00000"/>
                </a:solidFill>
                <a:latin typeface="Open Sans Light"/>
                <a:ea typeface="Open Sans Light"/>
                <a:cs typeface="Open Sans Light"/>
                <a:sym typeface="Open Sans Light"/>
              </a:defRPr>
            </a:lvl1pPr>
          </a:lstStyle>
          <a:p>
            <a:r>
              <a:t>Cont.</a:t>
            </a:r>
          </a:p>
        </p:txBody>
      </p:sp>
    </p:spTree>
    <p:extLst>
      <p:ext uri="{BB962C8B-B14F-4D97-AF65-F5344CB8AC3E}">
        <p14:creationId xmlns:p14="http://schemas.microsoft.com/office/powerpoint/2010/main" val="23355786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5351166" cy="14011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656862" y="5612025"/>
            <a:ext cx="11672690" cy="5363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t>List the steps for pre-hospital treatment of abdominal and genital injuries.</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t>Demonstrate the use of dressings and bandages to control bleeding when given a specific area of the body. </a:t>
            </a:r>
          </a:p>
        </p:txBody>
      </p:sp>
      <p:grpSp>
        <p:nvGrpSpPr>
          <p:cNvPr id="12" name="Group">
            <a:extLst>
              <a:ext uri="{FF2B5EF4-FFF2-40B4-BE49-F238E27FC236}">
                <a16:creationId xmlns:a16="http://schemas.microsoft.com/office/drawing/2014/main" id="{9E26B23D-EC0D-D259-AA03-DBA601374870}"/>
              </a:ext>
            </a:extLst>
          </p:cNvPr>
          <p:cNvGrpSpPr/>
          <p:nvPr/>
        </p:nvGrpSpPr>
        <p:grpSpPr>
          <a:xfrm>
            <a:off x="9844663" y="8104157"/>
            <a:ext cx="1219201" cy="1681958"/>
            <a:chOff x="0" y="128675"/>
            <a:chExt cx="1219200" cy="1681957"/>
          </a:xfrm>
        </p:grpSpPr>
        <p:sp>
          <p:nvSpPr>
            <p:cNvPr id="13" name="Circle">
              <a:extLst>
                <a:ext uri="{FF2B5EF4-FFF2-40B4-BE49-F238E27FC236}">
                  <a16:creationId xmlns:a16="http://schemas.microsoft.com/office/drawing/2014/main" id="{086D5DC9-3E03-A6E4-D284-B105E33ADEB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5">
              <a:extLst>
                <a:ext uri="{FF2B5EF4-FFF2-40B4-BE49-F238E27FC236}">
                  <a16:creationId xmlns:a16="http://schemas.microsoft.com/office/drawing/2014/main" id="{4A2604BD-E1FB-C4CE-2AE1-B6BB6C11DCCA}"/>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grpSp>
        <p:nvGrpSpPr>
          <p:cNvPr id="16" name="Group">
            <a:extLst>
              <a:ext uri="{FF2B5EF4-FFF2-40B4-BE49-F238E27FC236}">
                <a16:creationId xmlns:a16="http://schemas.microsoft.com/office/drawing/2014/main" id="{50C4015E-D5DA-D2A7-2FE8-CA0535FA3608}"/>
              </a:ext>
            </a:extLst>
          </p:cNvPr>
          <p:cNvGrpSpPr/>
          <p:nvPr/>
        </p:nvGrpSpPr>
        <p:grpSpPr>
          <a:xfrm>
            <a:off x="9844663" y="5649505"/>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spTree>
    <p:extLst>
      <p:ext uri="{BB962C8B-B14F-4D97-AF65-F5344CB8AC3E}">
        <p14:creationId xmlns:p14="http://schemas.microsoft.com/office/powerpoint/2010/main" val="317323362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dominal Injury">
            <a:extLst>
              <a:ext uri="{FF2B5EF4-FFF2-40B4-BE49-F238E27FC236}">
                <a16:creationId xmlns:a16="http://schemas.microsoft.com/office/drawing/2014/main" id="{0EC2158A-74DA-73F3-2B80-CED85C28329A}"/>
              </a:ext>
            </a:extLst>
          </p:cNvPr>
          <p:cNvSpPr txBox="1"/>
          <p:nvPr/>
        </p:nvSpPr>
        <p:spPr>
          <a:xfrm>
            <a:off x="1077422" y="2177840"/>
            <a:ext cx="8312799" cy="2521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dirty="0"/>
              <a:t>Abdominal Injury</a:t>
            </a:r>
          </a:p>
        </p:txBody>
      </p:sp>
      <p:sp>
        <p:nvSpPr>
          <p:cNvPr id="3" name="Pain radiating to a shoulder or both shoulders…">
            <a:extLst>
              <a:ext uri="{FF2B5EF4-FFF2-40B4-BE49-F238E27FC236}">
                <a16:creationId xmlns:a16="http://schemas.microsoft.com/office/drawing/2014/main" id="{A84D504B-733D-9D82-590B-F274A635BDB8}"/>
              </a:ext>
            </a:extLst>
          </p:cNvPr>
          <p:cNvSpPr txBox="1"/>
          <p:nvPr/>
        </p:nvSpPr>
        <p:spPr>
          <a:xfrm>
            <a:off x="1179707" y="7380353"/>
            <a:ext cx="20307443" cy="429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Pain radiating to a shoulder or both shoulders</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Vomiting blood: bright red or like coffee grounds</a:t>
            </a:r>
          </a:p>
          <a:p>
            <a:pPr marL="609600" indent="-609600" defTabSz="1896340">
              <a:spcBef>
                <a:spcPts val="4000"/>
              </a:spcBef>
              <a:buSzPct val="100000"/>
              <a:buChar char="•"/>
              <a:tabLst>
                <a:tab pos="2286000" algn="l"/>
                <a:tab pos="3644900" algn="l"/>
                <a:tab pos="5029200" algn="l"/>
                <a:tab pos="6388100" algn="l"/>
              </a:tabLst>
              <a:defRPr sz="6000">
                <a:latin typeface="Open Sans"/>
                <a:ea typeface="Open Sans"/>
                <a:cs typeface="Open Sans"/>
                <a:sym typeface="Open Sans"/>
              </a:defRPr>
            </a:pPr>
            <a:r>
              <a:t>Blood in the stool: bright red or tarry black</a:t>
            </a:r>
          </a:p>
        </p:txBody>
      </p:sp>
      <p:sp>
        <p:nvSpPr>
          <p:cNvPr id="4" name="Line">
            <a:extLst>
              <a:ext uri="{FF2B5EF4-FFF2-40B4-BE49-F238E27FC236}">
                <a16:creationId xmlns:a16="http://schemas.microsoft.com/office/drawing/2014/main" id="{99A81E05-2FAA-A6B9-BDCC-D799B3FF801C}"/>
              </a:ext>
            </a:extLst>
          </p:cNvPr>
          <p:cNvSpPr/>
          <p:nvPr/>
        </p:nvSpPr>
        <p:spPr>
          <a:xfrm>
            <a:off x="1179707" y="5156544"/>
            <a:ext cx="22024585" cy="1"/>
          </a:xfrm>
          <a:prstGeom prst="line">
            <a:avLst/>
          </a:prstGeom>
          <a:ln w="25400">
            <a:solidFill>
              <a:srgbClr val="881920"/>
            </a:solidFill>
          </a:ln>
        </p:spPr>
        <p:txBody>
          <a:bodyPr lIns="78283" tIns="78283" rIns="78283" bIns="78283"/>
          <a:lstStyle/>
          <a:p>
            <a:endParaRPr/>
          </a:p>
        </p:txBody>
      </p:sp>
      <p:sp>
        <p:nvSpPr>
          <p:cNvPr id="5" name="Stomach">
            <a:extLst>
              <a:ext uri="{FF2B5EF4-FFF2-40B4-BE49-F238E27FC236}">
                <a16:creationId xmlns:a16="http://schemas.microsoft.com/office/drawing/2014/main" id="{130AD2F9-4E77-48C8-F8C8-FC330979C4FE}"/>
              </a:ext>
            </a:extLst>
          </p:cNvPr>
          <p:cNvSpPr/>
          <p:nvPr/>
        </p:nvSpPr>
        <p:spPr>
          <a:xfrm>
            <a:off x="7460994" y="2746840"/>
            <a:ext cx="1642711" cy="1606434"/>
          </a:xfrm>
          <a:custGeom>
            <a:avLst/>
            <a:gdLst/>
            <a:ahLst/>
            <a:cxnLst>
              <a:cxn ang="0">
                <a:pos x="wd2" y="hd2"/>
              </a:cxn>
              <a:cxn ang="5400000">
                <a:pos x="wd2" y="hd2"/>
              </a:cxn>
              <a:cxn ang="10800000">
                <a:pos x="wd2" y="hd2"/>
              </a:cxn>
              <a:cxn ang="16200000">
                <a:pos x="wd2" y="hd2"/>
              </a:cxn>
            </a:cxnLst>
            <a:rect l="0" t="0" r="r" b="b"/>
            <a:pathLst>
              <a:path w="18902" h="19288" extrusionOk="0">
                <a:moveTo>
                  <a:pt x="8753" y="0"/>
                </a:moveTo>
                <a:cubicBezTo>
                  <a:pt x="8290" y="0"/>
                  <a:pt x="7827" y="175"/>
                  <a:pt x="7827" y="525"/>
                </a:cubicBezTo>
                <a:cubicBezTo>
                  <a:pt x="7827" y="3735"/>
                  <a:pt x="9252" y="5310"/>
                  <a:pt x="10596" y="5972"/>
                </a:cubicBezTo>
                <a:cubicBezTo>
                  <a:pt x="10495" y="6392"/>
                  <a:pt x="10413" y="6847"/>
                  <a:pt x="10353" y="7344"/>
                </a:cubicBezTo>
                <a:cubicBezTo>
                  <a:pt x="9781" y="12059"/>
                  <a:pt x="8753" y="12304"/>
                  <a:pt x="7879" y="12358"/>
                </a:cubicBezTo>
                <a:cubicBezTo>
                  <a:pt x="7186" y="11758"/>
                  <a:pt x="6137" y="11379"/>
                  <a:pt x="5001" y="12095"/>
                </a:cubicBezTo>
                <a:cubicBezTo>
                  <a:pt x="4626" y="11992"/>
                  <a:pt x="4203" y="11946"/>
                  <a:pt x="3730" y="11986"/>
                </a:cubicBezTo>
                <a:cubicBezTo>
                  <a:pt x="2641" y="12077"/>
                  <a:pt x="1764" y="12538"/>
                  <a:pt x="1122" y="13355"/>
                </a:cubicBezTo>
                <a:cubicBezTo>
                  <a:pt x="-146" y="14968"/>
                  <a:pt x="-73" y="17541"/>
                  <a:pt x="84" y="18931"/>
                </a:cubicBezTo>
                <a:cubicBezTo>
                  <a:pt x="141" y="19558"/>
                  <a:pt x="1988" y="19281"/>
                  <a:pt x="1924" y="18705"/>
                </a:cubicBezTo>
                <a:cubicBezTo>
                  <a:pt x="1719" y="16885"/>
                  <a:pt x="1954" y="15342"/>
                  <a:pt x="2554" y="14579"/>
                </a:cubicBezTo>
                <a:cubicBezTo>
                  <a:pt x="2851" y="14201"/>
                  <a:pt x="3253" y="13985"/>
                  <a:pt x="3780" y="13921"/>
                </a:cubicBezTo>
                <a:cubicBezTo>
                  <a:pt x="3477" y="17288"/>
                  <a:pt x="10841" y="21600"/>
                  <a:pt x="15438" y="15389"/>
                </a:cubicBezTo>
                <a:cubicBezTo>
                  <a:pt x="21454" y="7260"/>
                  <a:pt x="18416" y="2318"/>
                  <a:pt x="15438" y="1652"/>
                </a:cubicBezTo>
                <a:cubicBezTo>
                  <a:pt x="14372" y="1414"/>
                  <a:pt x="12442" y="1819"/>
                  <a:pt x="11256" y="4137"/>
                </a:cubicBezTo>
                <a:cubicBezTo>
                  <a:pt x="10549" y="3724"/>
                  <a:pt x="9679" y="2761"/>
                  <a:pt x="9679" y="525"/>
                </a:cubicBezTo>
                <a:cubicBezTo>
                  <a:pt x="9679" y="175"/>
                  <a:pt x="9216" y="0"/>
                  <a:pt x="8753" y="0"/>
                </a:cubicBezTo>
                <a:close/>
              </a:path>
            </a:pathLst>
          </a:custGeom>
          <a:ln w="38100">
            <a:solidFill>
              <a:srgbClr val="C00000"/>
            </a:solidFill>
          </a:ln>
        </p:spPr>
        <p:txBody>
          <a:bodyPr lIns="78283" tIns="78283" rIns="78283" bIns="78283"/>
          <a:lstStyle/>
          <a:p>
            <a:endParaRPr/>
          </a:p>
        </p:txBody>
      </p:sp>
      <p:sp>
        <p:nvSpPr>
          <p:cNvPr id="6" name="Signs and Symptoms">
            <a:extLst>
              <a:ext uri="{FF2B5EF4-FFF2-40B4-BE49-F238E27FC236}">
                <a16:creationId xmlns:a16="http://schemas.microsoft.com/office/drawing/2014/main" id="{504BA9BD-4C9E-F000-E15B-0E9DA61513BE}"/>
              </a:ext>
            </a:extLst>
          </p:cNvPr>
          <p:cNvSpPr txBox="1"/>
          <p:nvPr/>
        </p:nvSpPr>
        <p:spPr>
          <a:xfrm>
            <a:off x="1109843" y="5613939"/>
            <a:ext cx="9691688" cy="1644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lstStyle>
            <a:lvl1pPr defTabSz="1896340">
              <a:tabLst>
                <a:tab pos="2286000" algn="l"/>
                <a:tab pos="3644900" algn="l"/>
                <a:tab pos="5029200" algn="l"/>
                <a:tab pos="6388100" algn="l"/>
              </a:tabLst>
              <a:defRPr sz="6000">
                <a:latin typeface="Open Sans Semibold"/>
                <a:ea typeface="Open Sans Semibold"/>
                <a:cs typeface="Open Sans Semibold"/>
                <a:sym typeface="Open Sans Semibold"/>
              </a:defRPr>
            </a:lvl1pPr>
          </a:lstStyle>
          <a:p>
            <a:r>
              <a:t>Signs and Symptoms</a:t>
            </a:r>
          </a:p>
        </p:txBody>
      </p:sp>
      <p:sp>
        <p:nvSpPr>
          <p:cNvPr id="7" name="Cont.">
            <a:extLst>
              <a:ext uri="{FF2B5EF4-FFF2-40B4-BE49-F238E27FC236}">
                <a16:creationId xmlns:a16="http://schemas.microsoft.com/office/drawing/2014/main" id="{2402B776-719E-F604-8570-D6B308A300CE}"/>
              </a:ext>
            </a:extLst>
          </p:cNvPr>
          <p:cNvSpPr txBox="1"/>
          <p:nvPr/>
        </p:nvSpPr>
        <p:spPr>
          <a:xfrm>
            <a:off x="21226583" y="4375457"/>
            <a:ext cx="2047633" cy="778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r" defTabSz="1896340">
              <a:lnSpc>
                <a:spcPct val="90000"/>
              </a:lnSpc>
              <a:defRPr cap="all">
                <a:solidFill>
                  <a:srgbClr val="C00000"/>
                </a:solidFill>
                <a:latin typeface="Open Sans Light"/>
                <a:ea typeface="Open Sans Light"/>
                <a:cs typeface="Open Sans Light"/>
                <a:sym typeface="Open Sans Light"/>
              </a:defRPr>
            </a:lvl1pPr>
          </a:lstStyle>
          <a:p>
            <a:r>
              <a:t>Cont.</a:t>
            </a:r>
          </a:p>
        </p:txBody>
      </p:sp>
    </p:spTree>
    <p:extLst>
      <p:ext uri="{BB962C8B-B14F-4D97-AF65-F5344CB8AC3E}">
        <p14:creationId xmlns:p14="http://schemas.microsoft.com/office/powerpoint/2010/main" val="67188225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1A8E6-8FC8-E6B3-0195-DA6A134B5EA0}"/>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D47EF8A3-5546-4A07-83B5-8728749F5812}"/>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marL="0" marR="0" lvl="0" indent="0" algn="l" defTabSz="1896340" rtl="0" eaLnBrk="1" fontAlgn="auto" latinLnBrk="0" hangingPunct="0">
              <a:lnSpc>
                <a:spcPct val="100000"/>
              </a:lnSpc>
              <a:spcBef>
                <a:spcPts val="2100"/>
              </a:spcBef>
              <a:spcAft>
                <a:spcPts val="0"/>
              </a:spcAft>
              <a:buClrTx/>
              <a:buSzTx/>
              <a:buFontTx/>
              <a:buNone/>
              <a:tabLst>
                <a:tab pos="2286000" algn="l"/>
                <a:tab pos="3644900" algn="l"/>
                <a:tab pos="5029200" algn="l"/>
                <a:tab pos="6388100" algn="l"/>
              </a:tabLst>
              <a:defRPr/>
            </a:pPr>
            <a:r>
              <a:rPr kumimoji="0" lang="en-US" sz="4800" b="0" i="0" u="none" strike="noStrike" kern="0" cap="none" spc="0" normalizeH="0" baseline="0" noProof="0" dirty="0">
                <a:ln>
                  <a:noFill/>
                </a:ln>
                <a:solidFill>
                  <a:srgbClr val="000000"/>
                </a:solidFill>
                <a:effectLst/>
                <a:uLnTx/>
                <a:uFillTx/>
                <a:latin typeface="Open Sans"/>
                <a:ea typeface="Open Sans"/>
                <a:cs typeface="Open Sans"/>
                <a:sym typeface="Open Sans"/>
              </a:rPr>
              <a:t>Now you are able to:</a:t>
            </a:r>
          </a:p>
        </p:txBody>
      </p:sp>
      <p:sp>
        <p:nvSpPr>
          <p:cNvPr id="6" name="OBJECTIVES">
            <a:extLst>
              <a:ext uri="{FF2B5EF4-FFF2-40B4-BE49-F238E27FC236}">
                <a16:creationId xmlns:a16="http://schemas.microsoft.com/office/drawing/2014/main" id="{A2B9C8D9-B85A-5632-4B6D-D02776628DA0}"/>
              </a:ext>
            </a:extLst>
          </p:cNvPr>
          <p:cNvSpPr txBox="1"/>
          <p:nvPr/>
        </p:nvSpPr>
        <p:spPr>
          <a:xfrm>
            <a:off x="8661373" y="787889"/>
            <a:ext cx="3601345"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marL="0" marR="0" lvl="0" indent="0" algn="l" defTabSz="1896340" rtl="0" eaLnBrk="1" fontAlgn="auto" latinLnBrk="0" hangingPunct="0">
              <a:lnSpc>
                <a:spcPct val="100000"/>
              </a:lnSpc>
              <a:spcBef>
                <a:spcPts val="0"/>
              </a:spcBef>
              <a:spcAft>
                <a:spcPts val="0"/>
              </a:spcAft>
              <a:buClrTx/>
              <a:buSzTx/>
              <a:buFontTx/>
              <a:buNone/>
              <a:tabLst/>
              <a:defRPr/>
            </a:pPr>
            <a:r>
              <a:rPr kumimoji="0" lang="en-IN" sz="7200" b="1" i="0" u="none" strike="noStrike" kern="0" cap="none" spc="0" normalizeH="0" baseline="0" noProof="0" dirty="0">
                <a:ln>
                  <a:noFill/>
                </a:ln>
                <a:solidFill>
                  <a:srgbClr val="C00000"/>
                </a:solidFill>
                <a:effectLst/>
                <a:uLnTx/>
                <a:uFillTx/>
                <a:latin typeface="Open Sans"/>
                <a:ea typeface="Open Sans"/>
                <a:cs typeface="Open Sans"/>
                <a:sym typeface="Open Sans"/>
              </a:rPr>
              <a:t>REVIEW</a:t>
            </a:r>
            <a:endParaRPr kumimoji="0" sz="7200" b="1" i="0" u="none" strike="noStrike" kern="0" cap="none" spc="0" normalizeH="0" baseline="0" noProof="0" dirty="0">
              <a:ln>
                <a:noFill/>
              </a:ln>
              <a:solidFill>
                <a:srgbClr val="C00000"/>
              </a:solidFill>
              <a:effectLst/>
              <a:uLnTx/>
              <a:uFillTx/>
              <a:latin typeface="Open Sans"/>
              <a:ea typeface="Open Sans"/>
              <a:cs typeface="Open Sans"/>
              <a:sym typeface="Open Sans"/>
            </a:endParaRPr>
          </a:p>
        </p:txBody>
      </p:sp>
      <p:sp>
        <p:nvSpPr>
          <p:cNvPr id="14" name="Slide Number">
            <a:extLst>
              <a:ext uri="{FF2B5EF4-FFF2-40B4-BE49-F238E27FC236}">
                <a16:creationId xmlns:a16="http://schemas.microsoft.com/office/drawing/2014/main" id="{BF5BF4EE-A4E9-2401-2FB7-8DC0470172F5}"/>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31</a:t>
            </a:fld>
            <a:endParaRPr kumimoji="0" sz="30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2" name="List two steps to treat a closed wound.…">
            <a:extLst>
              <a:ext uri="{FF2B5EF4-FFF2-40B4-BE49-F238E27FC236}">
                <a16:creationId xmlns:a16="http://schemas.microsoft.com/office/drawing/2014/main" id="{36E73791-D778-23FA-82AC-7BACF2FF19FD}"/>
              </a:ext>
            </a:extLst>
          </p:cNvPr>
          <p:cNvSpPr txBox="1"/>
          <p:nvPr/>
        </p:nvSpPr>
        <p:spPr>
          <a:xfrm>
            <a:off x="11546216" y="5446144"/>
            <a:ext cx="11469939" cy="5617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0" marR="0" lvl="1" indent="0" algn="l" defTabSz="1896340" rtl="0" eaLnBrk="1" fontAlgn="auto" latinLnBrk="0" hangingPunct="0">
              <a:lnSpc>
                <a:spcPct val="100000"/>
              </a:lnSpc>
              <a:spcBef>
                <a:spcPts val="1000"/>
              </a:spcBef>
              <a:spcAft>
                <a:spcPts val="0"/>
              </a:spcAft>
              <a:buClrTx/>
              <a:buSzTx/>
              <a:buFontTx/>
              <a:buNone/>
              <a:tabLst>
                <a:tab pos="2286000" algn="l"/>
                <a:tab pos="3644900" algn="l"/>
                <a:tab pos="5029200" algn="l"/>
                <a:tab pos="6388100" algn="l"/>
              </a:tabLst>
              <a:defRPr sz="4800">
                <a:latin typeface="Open Sans"/>
                <a:ea typeface="Open Sans"/>
                <a:cs typeface="Open Sans"/>
                <a:sym typeface="Open Sans"/>
              </a:defRPr>
            </a:pPr>
            <a:r>
              <a:rPr kumimoji="0" sz="4800" b="0" i="0" u="none" strike="noStrike" kern="0" cap="none" spc="0" normalizeH="0" baseline="0" noProof="0" dirty="0">
                <a:ln>
                  <a:noFill/>
                </a:ln>
                <a:solidFill>
                  <a:srgbClr val="000000"/>
                </a:solidFill>
                <a:effectLst/>
                <a:uLnTx/>
                <a:uFillTx/>
                <a:latin typeface="Open Sans"/>
                <a:ea typeface="Open Sans"/>
                <a:cs typeface="Open Sans"/>
                <a:sym typeface="Open Sans"/>
              </a:rPr>
              <a:t>List two steps to treat a closed wound. </a:t>
            </a:r>
          </a:p>
          <a:p>
            <a:pPr marL="0" marR="0" lvl="1" indent="0" algn="l" defTabSz="1896340" rtl="0" eaLnBrk="1" fontAlgn="auto" latinLnBrk="0" hangingPunct="0">
              <a:lnSpc>
                <a:spcPct val="100000"/>
              </a:lnSpc>
              <a:spcBef>
                <a:spcPts val="1000"/>
              </a:spcBef>
              <a:spcAft>
                <a:spcPts val="0"/>
              </a:spcAft>
              <a:buClrTx/>
              <a:buSzTx/>
              <a:buFontTx/>
              <a:buNone/>
              <a:tabLst>
                <a:tab pos="2286000" algn="l"/>
                <a:tab pos="3644900" algn="l"/>
                <a:tab pos="5029200" algn="l"/>
                <a:tab pos="6388100" algn="l"/>
              </a:tabLst>
              <a:defRPr sz="4800">
                <a:latin typeface="Open Sans"/>
                <a:ea typeface="Open Sans"/>
                <a:cs typeface="Open Sans"/>
                <a:sym typeface="Open Sans"/>
              </a:defRPr>
            </a:pPr>
            <a:endParaRPr kumimoji="0" sz="48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1" indent="0" algn="l" defTabSz="1896340" rtl="0" eaLnBrk="1" fontAlgn="auto" latinLnBrk="0" hangingPunct="0">
              <a:lnSpc>
                <a:spcPct val="100000"/>
              </a:lnSpc>
              <a:spcBef>
                <a:spcPts val="1000"/>
              </a:spcBef>
              <a:spcAft>
                <a:spcPts val="0"/>
              </a:spcAft>
              <a:buClrTx/>
              <a:buSzTx/>
              <a:buFontTx/>
              <a:buNone/>
              <a:tabLst>
                <a:tab pos="2286000" algn="l"/>
                <a:tab pos="3644900" algn="l"/>
                <a:tab pos="5029200" algn="l"/>
                <a:tab pos="6388100" algn="l"/>
              </a:tabLst>
              <a:defRPr sz="4800">
                <a:latin typeface="Open Sans"/>
                <a:ea typeface="Open Sans"/>
                <a:cs typeface="Open Sans"/>
                <a:sym typeface="Open Sans"/>
              </a:defRPr>
            </a:pPr>
            <a:r>
              <a:rPr kumimoji="0" sz="4800" b="0" i="0" u="none" strike="noStrike" kern="0" cap="none" spc="0" normalizeH="0" baseline="0" noProof="0" dirty="0">
                <a:ln>
                  <a:noFill/>
                </a:ln>
                <a:solidFill>
                  <a:srgbClr val="000000"/>
                </a:solidFill>
                <a:effectLst/>
                <a:uLnTx/>
                <a:uFillTx/>
                <a:latin typeface="Open Sans"/>
                <a:ea typeface="Open Sans"/>
                <a:cs typeface="Open Sans"/>
                <a:sym typeface="Open Sans"/>
              </a:rPr>
              <a:t>List six steps to treat an open wound. </a:t>
            </a:r>
          </a:p>
          <a:p>
            <a:pPr marL="0" marR="0" lvl="1" indent="0" algn="l" defTabSz="1896340" rtl="0" eaLnBrk="1" fontAlgn="auto" latinLnBrk="0" hangingPunct="0">
              <a:lnSpc>
                <a:spcPct val="100000"/>
              </a:lnSpc>
              <a:spcBef>
                <a:spcPts val="1000"/>
              </a:spcBef>
              <a:spcAft>
                <a:spcPts val="0"/>
              </a:spcAft>
              <a:buClrTx/>
              <a:buSzTx/>
              <a:buFontTx/>
              <a:buNone/>
              <a:tabLst>
                <a:tab pos="2286000" algn="l"/>
                <a:tab pos="3644900" algn="l"/>
                <a:tab pos="5029200" algn="l"/>
                <a:tab pos="6388100" algn="l"/>
              </a:tabLst>
              <a:defRPr sz="4800">
                <a:latin typeface="Open Sans"/>
                <a:ea typeface="Open Sans"/>
                <a:cs typeface="Open Sans"/>
                <a:sym typeface="Open Sans"/>
              </a:defRPr>
            </a:pPr>
            <a:endParaRPr kumimoji="0" sz="48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1" indent="0" algn="l" defTabSz="1896340" rtl="0" eaLnBrk="1" fontAlgn="auto" latinLnBrk="0" hangingPunct="0">
              <a:lnSpc>
                <a:spcPct val="100000"/>
              </a:lnSpc>
              <a:spcBef>
                <a:spcPts val="1000"/>
              </a:spcBef>
              <a:spcAft>
                <a:spcPts val="0"/>
              </a:spcAft>
              <a:buClrTx/>
              <a:buSzTx/>
              <a:buFontTx/>
              <a:buNone/>
              <a:tabLst>
                <a:tab pos="2286000" algn="l"/>
                <a:tab pos="3644900" algn="l"/>
                <a:tab pos="5029200" algn="l"/>
                <a:tab pos="6388100" algn="l"/>
              </a:tabLst>
              <a:defRPr sz="4800">
                <a:latin typeface="Open Sans"/>
                <a:ea typeface="Open Sans"/>
                <a:cs typeface="Open Sans"/>
                <a:sym typeface="Open Sans"/>
              </a:defRPr>
            </a:pPr>
            <a:r>
              <a:rPr kumimoji="0" sz="4800" b="0" i="0" u="none" strike="noStrike" kern="0" cap="none" spc="0" normalizeH="0" baseline="0" noProof="0" dirty="0">
                <a:ln>
                  <a:noFill/>
                </a:ln>
                <a:solidFill>
                  <a:srgbClr val="000000"/>
                </a:solidFill>
                <a:effectLst/>
                <a:uLnTx/>
                <a:uFillTx/>
                <a:latin typeface="Open Sans"/>
                <a:ea typeface="Open Sans"/>
                <a:cs typeface="Open Sans"/>
                <a:sym typeface="Open Sans"/>
              </a:rPr>
              <a:t>List the steps for pre-hospital treatment for eye, ear, nose and mouth injuries.</a:t>
            </a:r>
          </a:p>
        </p:txBody>
      </p:sp>
      <p:grpSp>
        <p:nvGrpSpPr>
          <p:cNvPr id="3" name="Group">
            <a:extLst>
              <a:ext uri="{FF2B5EF4-FFF2-40B4-BE49-F238E27FC236}">
                <a16:creationId xmlns:a16="http://schemas.microsoft.com/office/drawing/2014/main" id="{660CE18E-B608-9ABA-14BE-BCC8F059C547}"/>
              </a:ext>
            </a:extLst>
          </p:cNvPr>
          <p:cNvGrpSpPr/>
          <p:nvPr/>
        </p:nvGrpSpPr>
        <p:grpSpPr>
          <a:xfrm>
            <a:off x="9844663" y="5146261"/>
            <a:ext cx="1219201" cy="1681958"/>
            <a:chOff x="0" y="115975"/>
            <a:chExt cx="1219200" cy="1681957"/>
          </a:xfrm>
        </p:grpSpPr>
        <p:sp>
          <p:nvSpPr>
            <p:cNvPr id="5" name="Circle">
              <a:extLst>
                <a:ext uri="{FF2B5EF4-FFF2-40B4-BE49-F238E27FC236}">
                  <a16:creationId xmlns:a16="http://schemas.microsoft.com/office/drawing/2014/main" id="{A72469D6-65D7-3592-69CA-C500EAFCD8DC}"/>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5" name="1">
              <a:extLst>
                <a:ext uri="{FF2B5EF4-FFF2-40B4-BE49-F238E27FC236}">
                  <a16:creationId xmlns:a16="http://schemas.microsoft.com/office/drawing/2014/main" id="{0159198E-699F-2CC4-8253-188990EC7933}"/>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marL="0" marR="0" lvl="0" indent="0" algn="l" defTabSz="1662545" rtl="0" eaLnBrk="1" fontAlgn="auto" latinLnBrk="0" hangingPunct="0">
                <a:lnSpc>
                  <a:spcPct val="100000"/>
                </a:lnSpc>
                <a:spcBef>
                  <a:spcPts val="0"/>
                </a:spcBef>
                <a:spcAft>
                  <a:spcPts val="0"/>
                </a:spcAft>
                <a:buClrTx/>
                <a:buSzTx/>
                <a:buFontTx/>
                <a:buNone/>
                <a:tabLst/>
                <a:defRPr/>
              </a:pPr>
              <a:r>
                <a:rPr kumimoji="0" sz="7200" b="0" i="1" u="none" strike="noStrike" kern="0" cap="none" spc="0" normalizeH="0" baseline="0" noProof="0">
                  <a:ln>
                    <a:noFill/>
                  </a:ln>
                  <a:solidFill>
                    <a:srgbClr val="C00000"/>
                  </a:solidFill>
                  <a:effectLst/>
                  <a:uLnTx/>
                  <a:uFillTx/>
                  <a:latin typeface="Open Sans"/>
                  <a:ea typeface="Open Sans"/>
                  <a:cs typeface="Open Sans"/>
                  <a:sym typeface="Open Sans"/>
                </a:rPr>
                <a:t>1</a:t>
              </a:r>
            </a:p>
          </p:txBody>
        </p:sp>
      </p:grpSp>
      <p:grpSp>
        <p:nvGrpSpPr>
          <p:cNvPr id="16" name="Group">
            <a:extLst>
              <a:ext uri="{FF2B5EF4-FFF2-40B4-BE49-F238E27FC236}">
                <a16:creationId xmlns:a16="http://schemas.microsoft.com/office/drawing/2014/main" id="{B729AFDC-8AB0-1B7A-8E0B-6C035A9B041D}"/>
              </a:ext>
            </a:extLst>
          </p:cNvPr>
          <p:cNvGrpSpPr/>
          <p:nvPr/>
        </p:nvGrpSpPr>
        <p:grpSpPr>
          <a:xfrm>
            <a:off x="9844663" y="7084854"/>
            <a:ext cx="1219201" cy="1681958"/>
            <a:chOff x="0" y="115975"/>
            <a:chExt cx="1219200" cy="1681957"/>
          </a:xfrm>
        </p:grpSpPr>
        <p:sp>
          <p:nvSpPr>
            <p:cNvPr id="17" name="Circle">
              <a:extLst>
                <a:ext uri="{FF2B5EF4-FFF2-40B4-BE49-F238E27FC236}">
                  <a16:creationId xmlns:a16="http://schemas.microsoft.com/office/drawing/2014/main" id="{8BBA4DB3-2EFA-5161-3CC3-805914F808D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8" name="2">
              <a:extLst>
                <a:ext uri="{FF2B5EF4-FFF2-40B4-BE49-F238E27FC236}">
                  <a16:creationId xmlns:a16="http://schemas.microsoft.com/office/drawing/2014/main" id="{370E4E53-67C7-EF35-0816-1556414A0270}"/>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marL="0" marR="0" lvl="0" indent="0" algn="l" defTabSz="1662545" rtl="0" eaLnBrk="1" fontAlgn="auto" latinLnBrk="0" hangingPunct="0">
                <a:lnSpc>
                  <a:spcPct val="100000"/>
                </a:lnSpc>
                <a:spcBef>
                  <a:spcPts val="0"/>
                </a:spcBef>
                <a:spcAft>
                  <a:spcPts val="0"/>
                </a:spcAft>
                <a:buClrTx/>
                <a:buSzTx/>
                <a:buFontTx/>
                <a:buNone/>
                <a:tabLst/>
                <a:defRPr/>
              </a:pPr>
              <a:r>
                <a:rPr kumimoji="0" sz="7200" b="0" i="1" u="none" strike="noStrike" kern="0" cap="none" spc="0" normalizeH="0" baseline="0" noProof="0">
                  <a:ln>
                    <a:noFill/>
                  </a:ln>
                  <a:solidFill>
                    <a:srgbClr val="C00000"/>
                  </a:solidFill>
                  <a:effectLst/>
                  <a:uLnTx/>
                  <a:uFillTx/>
                  <a:latin typeface="Open Sans"/>
                  <a:ea typeface="Open Sans"/>
                  <a:cs typeface="Open Sans"/>
                  <a:sym typeface="Open Sans"/>
                </a:rPr>
                <a:t>2</a:t>
              </a:r>
            </a:p>
          </p:txBody>
        </p:sp>
      </p:grpSp>
      <p:grpSp>
        <p:nvGrpSpPr>
          <p:cNvPr id="19" name="Group">
            <a:extLst>
              <a:ext uri="{FF2B5EF4-FFF2-40B4-BE49-F238E27FC236}">
                <a16:creationId xmlns:a16="http://schemas.microsoft.com/office/drawing/2014/main" id="{143C2974-D111-FE2C-87AE-7C49F71B074A}"/>
              </a:ext>
            </a:extLst>
          </p:cNvPr>
          <p:cNvGrpSpPr/>
          <p:nvPr/>
        </p:nvGrpSpPr>
        <p:grpSpPr>
          <a:xfrm>
            <a:off x="9844663" y="9023446"/>
            <a:ext cx="1219201" cy="1681958"/>
            <a:chOff x="0" y="141375"/>
            <a:chExt cx="1219200" cy="1681957"/>
          </a:xfrm>
        </p:grpSpPr>
        <p:sp>
          <p:nvSpPr>
            <p:cNvPr id="20" name="Circle">
              <a:extLst>
                <a:ext uri="{FF2B5EF4-FFF2-40B4-BE49-F238E27FC236}">
                  <a16:creationId xmlns:a16="http://schemas.microsoft.com/office/drawing/2014/main" id="{54481546-77A0-1066-8A3F-CA9144F0D57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21" name="3">
              <a:extLst>
                <a:ext uri="{FF2B5EF4-FFF2-40B4-BE49-F238E27FC236}">
                  <a16:creationId xmlns:a16="http://schemas.microsoft.com/office/drawing/2014/main" id="{FE580B9D-0E9B-D00E-EA2B-67F636A46C62}"/>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marL="0" marR="0" lvl="0" indent="0" algn="l" defTabSz="1662545" rtl="0" eaLnBrk="1" fontAlgn="auto" latinLnBrk="0" hangingPunct="0">
                <a:lnSpc>
                  <a:spcPct val="100000"/>
                </a:lnSpc>
                <a:spcBef>
                  <a:spcPts val="0"/>
                </a:spcBef>
                <a:spcAft>
                  <a:spcPts val="0"/>
                </a:spcAft>
                <a:buClrTx/>
                <a:buSzTx/>
                <a:buFontTx/>
                <a:buNone/>
                <a:tabLst/>
                <a:defRPr/>
              </a:pPr>
              <a:r>
                <a:rPr kumimoji="0" sz="7200" b="0" i="1" u="none" strike="noStrike" kern="0" cap="none" spc="0" normalizeH="0" baseline="0" noProof="0">
                  <a:ln>
                    <a:noFill/>
                  </a:ln>
                  <a:solidFill>
                    <a:srgbClr val="C00000"/>
                  </a:solidFill>
                  <a:effectLst/>
                  <a:uLnTx/>
                  <a:uFillTx/>
                  <a:latin typeface="Open Sans"/>
                  <a:ea typeface="Open Sans"/>
                  <a:cs typeface="Open Sans"/>
                  <a:sym typeface="Open Sans"/>
                </a:rPr>
                <a:t>3</a:t>
              </a:r>
            </a:p>
          </p:txBody>
        </p:sp>
      </p:grpSp>
    </p:spTree>
    <p:extLst>
      <p:ext uri="{BB962C8B-B14F-4D97-AF65-F5344CB8AC3E}">
        <p14:creationId xmlns:p14="http://schemas.microsoft.com/office/powerpoint/2010/main" val="203884498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036F8-E1E5-861D-7E05-D27BB02D6004}"/>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08D763D3-13C7-D635-F429-EC9EA8EFC423}"/>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marL="0" marR="0" lvl="0" indent="0" algn="l" defTabSz="1896340" rtl="0" eaLnBrk="1" fontAlgn="auto" latinLnBrk="0" hangingPunct="0">
              <a:lnSpc>
                <a:spcPct val="100000"/>
              </a:lnSpc>
              <a:spcBef>
                <a:spcPts val="2100"/>
              </a:spcBef>
              <a:spcAft>
                <a:spcPts val="0"/>
              </a:spcAft>
              <a:buClrTx/>
              <a:buSzTx/>
              <a:buFontTx/>
              <a:buNone/>
              <a:tabLst>
                <a:tab pos="2286000" algn="l"/>
                <a:tab pos="3644900" algn="l"/>
                <a:tab pos="5029200" algn="l"/>
                <a:tab pos="6388100" algn="l"/>
              </a:tabLst>
              <a:defRPr/>
            </a:pPr>
            <a:r>
              <a:rPr kumimoji="0" lang="en-US" sz="4800" b="0" i="0" u="none" strike="noStrike" kern="0" cap="none" spc="0" normalizeH="0" baseline="0" noProof="0" dirty="0">
                <a:ln>
                  <a:noFill/>
                </a:ln>
                <a:solidFill>
                  <a:srgbClr val="000000"/>
                </a:solidFill>
                <a:effectLst/>
                <a:uLnTx/>
                <a:uFillTx/>
                <a:latin typeface="Open Sans"/>
                <a:ea typeface="Open Sans"/>
                <a:cs typeface="Open Sans"/>
                <a:sym typeface="Open Sans"/>
              </a:rPr>
              <a:t>Now you are able to:</a:t>
            </a:r>
          </a:p>
        </p:txBody>
      </p:sp>
      <p:sp>
        <p:nvSpPr>
          <p:cNvPr id="6" name="OBJECTIVES">
            <a:extLst>
              <a:ext uri="{FF2B5EF4-FFF2-40B4-BE49-F238E27FC236}">
                <a16:creationId xmlns:a16="http://schemas.microsoft.com/office/drawing/2014/main" id="{1116E2F5-35A0-5475-DEE7-91806A7A612C}"/>
              </a:ext>
            </a:extLst>
          </p:cNvPr>
          <p:cNvSpPr txBox="1"/>
          <p:nvPr/>
        </p:nvSpPr>
        <p:spPr>
          <a:xfrm>
            <a:off x="8661373" y="787889"/>
            <a:ext cx="3601345"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marL="0" marR="0" lvl="0" indent="0" algn="l" defTabSz="1896340" rtl="0" eaLnBrk="1" fontAlgn="auto" latinLnBrk="0" hangingPunct="0">
              <a:lnSpc>
                <a:spcPct val="100000"/>
              </a:lnSpc>
              <a:spcBef>
                <a:spcPts val="0"/>
              </a:spcBef>
              <a:spcAft>
                <a:spcPts val="0"/>
              </a:spcAft>
              <a:buClrTx/>
              <a:buSzTx/>
              <a:buFontTx/>
              <a:buNone/>
              <a:tabLst/>
              <a:defRPr/>
            </a:pPr>
            <a:r>
              <a:rPr kumimoji="0" lang="en-IN" sz="7200" b="1" i="0" u="none" strike="noStrike" kern="0" cap="none" spc="0" normalizeH="0" baseline="0" noProof="0" dirty="0">
                <a:ln>
                  <a:noFill/>
                </a:ln>
                <a:solidFill>
                  <a:srgbClr val="C00000"/>
                </a:solidFill>
                <a:effectLst/>
                <a:uLnTx/>
                <a:uFillTx/>
                <a:latin typeface="Open Sans"/>
                <a:ea typeface="Open Sans"/>
                <a:cs typeface="Open Sans"/>
                <a:sym typeface="Open Sans"/>
              </a:rPr>
              <a:t>REVIEW</a:t>
            </a:r>
          </a:p>
        </p:txBody>
      </p:sp>
      <p:sp>
        <p:nvSpPr>
          <p:cNvPr id="14" name="Slide Number">
            <a:extLst>
              <a:ext uri="{FF2B5EF4-FFF2-40B4-BE49-F238E27FC236}">
                <a16:creationId xmlns:a16="http://schemas.microsoft.com/office/drawing/2014/main" id="{E881B6D9-C2B2-E51F-0486-F76D9234A3BA}"/>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32</a:t>
            </a:fld>
            <a:endParaRPr kumimoji="0" sz="30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1" name="List the steps for pre-hospital treatment of abdominal and genital injuries.…">
            <a:extLst>
              <a:ext uri="{FF2B5EF4-FFF2-40B4-BE49-F238E27FC236}">
                <a16:creationId xmlns:a16="http://schemas.microsoft.com/office/drawing/2014/main" id="{2C3189FC-727C-0FB1-EC96-425BC1B55D9D}"/>
              </a:ext>
            </a:extLst>
          </p:cNvPr>
          <p:cNvSpPr txBox="1"/>
          <p:nvPr/>
        </p:nvSpPr>
        <p:spPr>
          <a:xfrm>
            <a:off x="11656862" y="5612025"/>
            <a:ext cx="11672690" cy="5363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0" marR="0" lvl="1" indent="0" algn="l" defTabSz="1896340" rtl="0" eaLnBrk="1" fontAlgn="auto" latinLnBrk="0" hangingPunct="0">
              <a:lnSpc>
                <a:spcPct val="100000"/>
              </a:lnSpc>
              <a:spcBef>
                <a:spcPts val="1000"/>
              </a:spcBef>
              <a:spcAft>
                <a:spcPts val="0"/>
              </a:spcAft>
              <a:buClrTx/>
              <a:buSzTx/>
              <a:buFontTx/>
              <a:buNone/>
              <a:tabLst>
                <a:tab pos="2286000" algn="l"/>
                <a:tab pos="3644900" algn="l"/>
                <a:tab pos="5029200" algn="l"/>
                <a:tab pos="6388100" algn="l"/>
              </a:tabLst>
              <a:defRPr sz="4800">
                <a:latin typeface="Open Sans"/>
                <a:ea typeface="Open Sans"/>
                <a:cs typeface="Open Sans"/>
                <a:sym typeface="Open Sans"/>
              </a:defRPr>
            </a:pPr>
            <a:r>
              <a:rPr kumimoji="0" sz="4800" b="0" i="0" u="none" strike="noStrike" kern="0" cap="none" spc="0" normalizeH="0" baseline="0" noProof="0">
                <a:ln>
                  <a:noFill/>
                </a:ln>
                <a:solidFill>
                  <a:srgbClr val="000000"/>
                </a:solidFill>
                <a:effectLst/>
                <a:uLnTx/>
                <a:uFillTx/>
                <a:latin typeface="Open Sans"/>
                <a:ea typeface="Open Sans"/>
                <a:cs typeface="Open Sans"/>
                <a:sym typeface="Open Sans"/>
              </a:rPr>
              <a:t>List the steps for pre-hospital treatment of abdominal and genital injuries.</a:t>
            </a:r>
          </a:p>
          <a:p>
            <a:pPr marL="0" marR="0" lvl="1" indent="0" algn="l" defTabSz="1896340" rtl="0" eaLnBrk="1" fontAlgn="auto" latinLnBrk="0" hangingPunct="0">
              <a:lnSpc>
                <a:spcPct val="100000"/>
              </a:lnSpc>
              <a:spcBef>
                <a:spcPts val="1000"/>
              </a:spcBef>
              <a:spcAft>
                <a:spcPts val="0"/>
              </a:spcAft>
              <a:buClrTx/>
              <a:buSzTx/>
              <a:buFontTx/>
              <a:buNone/>
              <a:tabLst>
                <a:tab pos="2286000" algn="l"/>
                <a:tab pos="3644900" algn="l"/>
                <a:tab pos="5029200" algn="l"/>
                <a:tab pos="6388100" algn="l"/>
              </a:tabLst>
              <a:defRPr sz="4800">
                <a:latin typeface="Open Sans"/>
                <a:ea typeface="Open Sans"/>
                <a:cs typeface="Open Sans"/>
                <a:sym typeface="Open Sans"/>
              </a:defRPr>
            </a:pPr>
            <a:endParaRPr kumimoji="0" sz="48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1" indent="0" algn="l" defTabSz="1896340" rtl="0" eaLnBrk="1" fontAlgn="auto" latinLnBrk="0" hangingPunct="0">
              <a:lnSpc>
                <a:spcPct val="100000"/>
              </a:lnSpc>
              <a:spcBef>
                <a:spcPts val="1000"/>
              </a:spcBef>
              <a:spcAft>
                <a:spcPts val="0"/>
              </a:spcAft>
              <a:buClrTx/>
              <a:buSzTx/>
              <a:buFontTx/>
              <a:buNone/>
              <a:tabLst>
                <a:tab pos="2286000" algn="l"/>
                <a:tab pos="3644900" algn="l"/>
                <a:tab pos="5029200" algn="l"/>
                <a:tab pos="6388100" algn="l"/>
              </a:tabLst>
              <a:defRPr sz="4800">
                <a:latin typeface="Open Sans"/>
                <a:ea typeface="Open Sans"/>
                <a:cs typeface="Open Sans"/>
                <a:sym typeface="Open Sans"/>
              </a:defRPr>
            </a:pPr>
            <a:r>
              <a:rPr kumimoji="0" sz="4800" b="0" i="0" u="none" strike="noStrike" kern="0" cap="none" spc="0" normalizeH="0" baseline="0" noProof="0">
                <a:ln>
                  <a:noFill/>
                </a:ln>
                <a:solidFill>
                  <a:srgbClr val="000000"/>
                </a:solidFill>
                <a:effectLst/>
                <a:uLnTx/>
                <a:uFillTx/>
                <a:latin typeface="Open Sans"/>
                <a:ea typeface="Open Sans"/>
                <a:cs typeface="Open Sans"/>
                <a:sym typeface="Open Sans"/>
              </a:rPr>
              <a:t>Demonstrate the use of dressings and bandages to control bleeding when given a specific area of the body. </a:t>
            </a:r>
          </a:p>
        </p:txBody>
      </p:sp>
      <p:grpSp>
        <p:nvGrpSpPr>
          <p:cNvPr id="12" name="Group">
            <a:extLst>
              <a:ext uri="{FF2B5EF4-FFF2-40B4-BE49-F238E27FC236}">
                <a16:creationId xmlns:a16="http://schemas.microsoft.com/office/drawing/2014/main" id="{80248C86-83F7-92B4-ED6D-491723EEE6A6}"/>
              </a:ext>
            </a:extLst>
          </p:cNvPr>
          <p:cNvGrpSpPr/>
          <p:nvPr/>
        </p:nvGrpSpPr>
        <p:grpSpPr>
          <a:xfrm>
            <a:off x="9844663" y="8104157"/>
            <a:ext cx="1219201" cy="1681958"/>
            <a:chOff x="0" y="128675"/>
            <a:chExt cx="1219200" cy="1681957"/>
          </a:xfrm>
        </p:grpSpPr>
        <p:sp>
          <p:nvSpPr>
            <p:cNvPr id="13" name="Circle">
              <a:extLst>
                <a:ext uri="{FF2B5EF4-FFF2-40B4-BE49-F238E27FC236}">
                  <a16:creationId xmlns:a16="http://schemas.microsoft.com/office/drawing/2014/main" id="{A68DBD8C-437F-EA50-FE4E-61ABE88E0B3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5" name="5">
              <a:extLst>
                <a:ext uri="{FF2B5EF4-FFF2-40B4-BE49-F238E27FC236}">
                  <a16:creationId xmlns:a16="http://schemas.microsoft.com/office/drawing/2014/main" id="{6F43A661-00E1-2484-DF19-BBEE7AEC7863}"/>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marL="0" marR="0" lvl="0" indent="0" algn="l" defTabSz="1662545" rtl="0" eaLnBrk="1" fontAlgn="auto" latinLnBrk="0" hangingPunct="0">
                <a:lnSpc>
                  <a:spcPct val="100000"/>
                </a:lnSpc>
                <a:spcBef>
                  <a:spcPts val="0"/>
                </a:spcBef>
                <a:spcAft>
                  <a:spcPts val="0"/>
                </a:spcAft>
                <a:buClrTx/>
                <a:buSzTx/>
                <a:buFontTx/>
                <a:buNone/>
                <a:tabLst/>
                <a:defRPr/>
              </a:pPr>
              <a:r>
                <a:rPr kumimoji="0" sz="7200" b="0" i="1" u="none" strike="noStrike" kern="0" cap="none" spc="0" normalizeH="0" baseline="0" noProof="0">
                  <a:ln>
                    <a:noFill/>
                  </a:ln>
                  <a:solidFill>
                    <a:srgbClr val="C00000"/>
                  </a:solidFill>
                  <a:effectLst/>
                  <a:uLnTx/>
                  <a:uFillTx/>
                  <a:latin typeface="Open Sans"/>
                  <a:ea typeface="Open Sans"/>
                  <a:cs typeface="Open Sans"/>
                  <a:sym typeface="Open Sans"/>
                </a:rPr>
                <a:t>5</a:t>
              </a:r>
            </a:p>
          </p:txBody>
        </p:sp>
      </p:grpSp>
      <p:grpSp>
        <p:nvGrpSpPr>
          <p:cNvPr id="16" name="Group">
            <a:extLst>
              <a:ext uri="{FF2B5EF4-FFF2-40B4-BE49-F238E27FC236}">
                <a16:creationId xmlns:a16="http://schemas.microsoft.com/office/drawing/2014/main" id="{6794DB06-23BF-F3F1-07D2-41C89DF1092F}"/>
              </a:ext>
            </a:extLst>
          </p:cNvPr>
          <p:cNvGrpSpPr/>
          <p:nvPr/>
        </p:nvGrpSpPr>
        <p:grpSpPr>
          <a:xfrm>
            <a:off x="9844663" y="5649505"/>
            <a:ext cx="1219201" cy="1681958"/>
            <a:chOff x="0" y="115975"/>
            <a:chExt cx="1219200" cy="1681957"/>
          </a:xfrm>
        </p:grpSpPr>
        <p:sp>
          <p:nvSpPr>
            <p:cNvPr id="17" name="Circle">
              <a:extLst>
                <a:ext uri="{FF2B5EF4-FFF2-40B4-BE49-F238E27FC236}">
                  <a16:creationId xmlns:a16="http://schemas.microsoft.com/office/drawing/2014/main" id="{9C394FFA-A9FC-FFD8-6353-10B80214B59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8" name="4">
              <a:extLst>
                <a:ext uri="{FF2B5EF4-FFF2-40B4-BE49-F238E27FC236}">
                  <a16:creationId xmlns:a16="http://schemas.microsoft.com/office/drawing/2014/main" id="{347D83D1-29B8-3E92-6208-4554B6163658}"/>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marL="0" marR="0" lvl="0" indent="0" algn="l" defTabSz="1662545" rtl="0" eaLnBrk="1" fontAlgn="auto" latinLnBrk="0" hangingPunct="0">
                <a:lnSpc>
                  <a:spcPct val="100000"/>
                </a:lnSpc>
                <a:spcBef>
                  <a:spcPts val="0"/>
                </a:spcBef>
                <a:spcAft>
                  <a:spcPts val="0"/>
                </a:spcAft>
                <a:buClrTx/>
                <a:buSzTx/>
                <a:buFontTx/>
                <a:buNone/>
                <a:tabLst/>
                <a:defRPr/>
              </a:pPr>
              <a:r>
                <a:rPr kumimoji="0" sz="7200" b="0" i="1" u="none" strike="noStrike" kern="0" cap="none" spc="0" normalizeH="0" baseline="0" noProof="0">
                  <a:ln>
                    <a:noFill/>
                  </a:ln>
                  <a:solidFill>
                    <a:srgbClr val="C00000"/>
                  </a:solidFill>
                  <a:effectLst/>
                  <a:uLnTx/>
                  <a:uFillTx/>
                  <a:latin typeface="Open Sans"/>
                  <a:ea typeface="Open Sans"/>
                  <a:cs typeface="Open Sans"/>
                  <a:sym typeface="Open Sans"/>
                </a:rPr>
                <a:t>4</a:t>
              </a:r>
            </a:p>
          </p:txBody>
        </p:sp>
      </p:grpSp>
    </p:spTree>
    <p:extLst>
      <p:ext uri="{BB962C8B-B14F-4D97-AF65-F5344CB8AC3E}">
        <p14:creationId xmlns:p14="http://schemas.microsoft.com/office/powerpoint/2010/main" val="417483510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B03E5-2EC5-90BF-5E60-EF53FE21E2DA}"/>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3547D4A6-BCC7-D264-AEE0-656B8A5681D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marL="0" marR="0" lvl="0" indent="0" algn="l" defTabSz="1896340" rtl="0" eaLnBrk="1" fontAlgn="auto" latinLnBrk="0" hangingPunct="0">
              <a:lnSpc>
                <a:spcPct val="100000"/>
              </a:lnSpc>
              <a:spcBef>
                <a:spcPts val="2100"/>
              </a:spcBef>
              <a:spcAft>
                <a:spcPts val="0"/>
              </a:spcAft>
              <a:buClrTx/>
              <a:buSzTx/>
              <a:buFontTx/>
              <a:buNone/>
              <a:tabLst>
                <a:tab pos="2286000" algn="l"/>
                <a:tab pos="3644900" algn="l"/>
                <a:tab pos="5029200" algn="l"/>
                <a:tab pos="6388100" algn="l"/>
              </a:tabLst>
              <a:defRPr/>
            </a:pPr>
            <a:r>
              <a:rPr kumimoji="0" lang="en-US" sz="4800" b="0" i="0" u="none" strike="noStrike" kern="0" cap="none" spc="0" normalizeH="0" baseline="0" noProof="0" dirty="0">
                <a:ln>
                  <a:noFill/>
                </a:ln>
                <a:solidFill>
                  <a:srgbClr val="000000"/>
                </a:solidFill>
                <a:effectLst/>
                <a:uLnTx/>
                <a:uFillTx/>
                <a:latin typeface="Open Sans"/>
                <a:ea typeface="Open Sans"/>
                <a:cs typeface="Open Sans"/>
                <a:sym typeface="Open Sans"/>
              </a:rPr>
              <a:t>Now you are able to:</a:t>
            </a:r>
          </a:p>
        </p:txBody>
      </p:sp>
      <p:sp>
        <p:nvSpPr>
          <p:cNvPr id="6" name="OBJECTIVES">
            <a:extLst>
              <a:ext uri="{FF2B5EF4-FFF2-40B4-BE49-F238E27FC236}">
                <a16:creationId xmlns:a16="http://schemas.microsoft.com/office/drawing/2014/main" id="{3A56DF7A-CDE3-84A2-C027-C3E429A92486}"/>
              </a:ext>
            </a:extLst>
          </p:cNvPr>
          <p:cNvSpPr txBox="1"/>
          <p:nvPr/>
        </p:nvSpPr>
        <p:spPr>
          <a:xfrm>
            <a:off x="8661373" y="787889"/>
            <a:ext cx="3601345"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marL="0" marR="0" lvl="0" indent="0" algn="l" defTabSz="1896340" rtl="0" eaLnBrk="1" fontAlgn="auto" latinLnBrk="0" hangingPunct="0">
              <a:lnSpc>
                <a:spcPct val="100000"/>
              </a:lnSpc>
              <a:spcBef>
                <a:spcPts val="0"/>
              </a:spcBef>
              <a:spcAft>
                <a:spcPts val="0"/>
              </a:spcAft>
              <a:buClrTx/>
              <a:buSzTx/>
              <a:buFontTx/>
              <a:buNone/>
              <a:tabLst/>
              <a:defRPr/>
            </a:pPr>
            <a:r>
              <a:rPr kumimoji="0" lang="en-IN" sz="7200" b="1" i="0" u="none" strike="noStrike" kern="0" cap="none" spc="0" normalizeH="0" baseline="0" noProof="0" dirty="0">
                <a:ln>
                  <a:noFill/>
                </a:ln>
                <a:solidFill>
                  <a:srgbClr val="C00000"/>
                </a:solidFill>
                <a:effectLst/>
                <a:uLnTx/>
                <a:uFillTx/>
                <a:latin typeface="Open Sans"/>
                <a:ea typeface="Open Sans"/>
                <a:cs typeface="Open Sans"/>
                <a:sym typeface="Open Sans"/>
              </a:rPr>
              <a:t>REVIEW</a:t>
            </a:r>
          </a:p>
        </p:txBody>
      </p:sp>
      <p:sp>
        <p:nvSpPr>
          <p:cNvPr id="14" name="Slide Number">
            <a:extLst>
              <a:ext uri="{FF2B5EF4-FFF2-40B4-BE49-F238E27FC236}">
                <a16:creationId xmlns:a16="http://schemas.microsoft.com/office/drawing/2014/main" id="{FCD9950F-4A1D-0E55-E6CA-8902C936CC1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33</a:t>
            </a:fld>
            <a:endParaRPr kumimoji="0" sz="30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2" name="Demonstrate the pre-hospital treatment for the following:…">
            <a:extLst>
              <a:ext uri="{FF2B5EF4-FFF2-40B4-BE49-F238E27FC236}">
                <a16:creationId xmlns:a16="http://schemas.microsoft.com/office/drawing/2014/main" id="{9D9830A8-2A97-AACC-DE05-825A09CA713E}"/>
              </a:ext>
            </a:extLst>
          </p:cNvPr>
          <p:cNvSpPr txBox="1"/>
          <p:nvPr/>
        </p:nvSpPr>
        <p:spPr>
          <a:xfrm>
            <a:off x="11656862" y="5612025"/>
            <a:ext cx="11672690" cy="3712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0" marR="0" lvl="1" indent="0" algn="l" defTabSz="1896340" rtl="0" eaLnBrk="1" fontAlgn="auto" latinLnBrk="0" hangingPunct="0">
              <a:lnSpc>
                <a:spcPct val="100000"/>
              </a:lnSpc>
              <a:spcBef>
                <a:spcPts val="1000"/>
              </a:spcBef>
              <a:spcAft>
                <a:spcPts val="0"/>
              </a:spcAft>
              <a:buClrTx/>
              <a:buSzTx/>
              <a:buFontTx/>
              <a:buNone/>
              <a:tabLst>
                <a:tab pos="2286000" algn="l"/>
                <a:tab pos="3644900" algn="l"/>
                <a:tab pos="5029200" algn="l"/>
                <a:tab pos="6388100" algn="l"/>
              </a:tabLst>
              <a:defRPr sz="4800">
                <a:latin typeface="Open Sans"/>
                <a:ea typeface="Open Sans"/>
                <a:cs typeface="Open Sans"/>
                <a:sym typeface="Open Sans"/>
              </a:defRPr>
            </a:pPr>
            <a:r>
              <a:rPr kumimoji="0" sz="4800" b="0" i="0" u="none" strike="noStrike" kern="0" cap="none" spc="0" normalizeH="0" baseline="0" noProof="0">
                <a:ln>
                  <a:noFill/>
                </a:ln>
                <a:solidFill>
                  <a:srgbClr val="000000"/>
                </a:solidFill>
                <a:effectLst/>
                <a:uLnTx/>
                <a:uFillTx/>
                <a:latin typeface="Open Sans"/>
                <a:ea typeface="Open Sans"/>
                <a:cs typeface="Open Sans"/>
                <a:sym typeface="Open Sans"/>
              </a:rPr>
              <a:t>Demonstrate the pre-hospital treatment for the following: </a:t>
            </a:r>
          </a:p>
          <a:p>
            <a:pPr marL="1117600" marR="0" lvl="1" indent="-609600" algn="l" defTabSz="1896340" rtl="0" eaLnBrk="1" fontAlgn="auto" latinLnBrk="0" hangingPunct="0">
              <a:lnSpc>
                <a:spcPct val="100000"/>
              </a:lnSpc>
              <a:spcBef>
                <a:spcPts val="1000"/>
              </a:spcBef>
              <a:spcAft>
                <a:spcPts val="0"/>
              </a:spcAft>
              <a:buClrTx/>
              <a:buSzPct val="100000"/>
              <a:buFontTx/>
              <a:buChar char="‣"/>
              <a:tabLst>
                <a:tab pos="2286000" algn="l"/>
                <a:tab pos="3644900" algn="l"/>
                <a:tab pos="5029200" algn="l"/>
                <a:tab pos="6388100" algn="l"/>
              </a:tabLst>
              <a:defRPr sz="4800">
                <a:latin typeface="Open Sans"/>
                <a:ea typeface="Open Sans"/>
                <a:cs typeface="Open Sans"/>
                <a:sym typeface="Open Sans"/>
              </a:defRPr>
            </a:pPr>
            <a:r>
              <a:rPr kumimoji="0" sz="4800" b="0" i="0" u="none" strike="noStrike" kern="0" cap="none" spc="0" normalizeH="0" baseline="0" noProof="0">
                <a:ln>
                  <a:noFill/>
                </a:ln>
                <a:solidFill>
                  <a:srgbClr val="000000"/>
                </a:solidFill>
                <a:effectLst/>
                <a:uLnTx/>
                <a:uFillTx/>
                <a:latin typeface="Open Sans"/>
                <a:ea typeface="Open Sans"/>
                <a:cs typeface="Open Sans"/>
                <a:sym typeface="Open Sans"/>
              </a:rPr>
              <a:t>Impaled object in the eye or cheek </a:t>
            </a:r>
          </a:p>
          <a:p>
            <a:pPr marL="1117600" marR="0" lvl="1" indent="-609600" algn="l" defTabSz="1896340" rtl="0" eaLnBrk="1" fontAlgn="auto" latinLnBrk="0" hangingPunct="0">
              <a:lnSpc>
                <a:spcPct val="100000"/>
              </a:lnSpc>
              <a:spcBef>
                <a:spcPts val="1000"/>
              </a:spcBef>
              <a:spcAft>
                <a:spcPts val="0"/>
              </a:spcAft>
              <a:buClrTx/>
              <a:buSzPct val="100000"/>
              <a:buFontTx/>
              <a:buChar char="‣"/>
              <a:tabLst>
                <a:tab pos="2286000" algn="l"/>
                <a:tab pos="3644900" algn="l"/>
                <a:tab pos="5029200" algn="l"/>
                <a:tab pos="6388100" algn="l"/>
              </a:tabLst>
              <a:defRPr sz="4800">
                <a:latin typeface="Open Sans"/>
                <a:ea typeface="Open Sans"/>
                <a:cs typeface="Open Sans"/>
                <a:sym typeface="Open Sans"/>
              </a:defRPr>
            </a:pPr>
            <a:r>
              <a:rPr kumimoji="0" sz="4800" b="0" i="0" u="none" strike="noStrike" kern="0" cap="none" spc="0" normalizeH="0" baseline="0" noProof="0">
                <a:ln>
                  <a:noFill/>
                </a:ln>
                <a:solidFill>
                  <a:srgbClr val="000000"/>
                </a:solidFill>
                <a:effectLst/>
                <a:uLnTx/>
                <a:uFillTx/>
                <a:latin typeface="Open Sans"/>
                <a:ea typeface="Open Sans"/>
                <a:cs typeface="Open Sans"/>
                <a:sym typeface="Open Sans"/>
              </a:rPr>
              <a:t>Bleeding neck injuries</a:t>
            </a:r>
          </a:p>
        </p:txBody>
      </p:sp>
      <p:grpSp>
        <p:nvGrpSpPr>
          <p:cNvPr id="3" name="Group">
            <a:extLst>
              <a:ext uri="{FF2B5EF4-FFF2-40B4-BE49-F238E27FC236}">
                <a16:creationId xmlns:a16="http://schemas.microsoft.com/office/drawing/2014/main" id="{D243D6A4-E6FB-D2C1-DCF6-AC710021DAB4}"/>
              </a:ext>
            </a:extLst>
          </p:cNvPr>
          <p:cNvGrpSpPr/>
          <p:nvPr/>
        </p:nvGrpSpPr>
        <p:grpSpPr>
          <a:xfrm>
            <a:off x="9844663" y="5330137"/>
            <a:ext cx="1219201" cy="1681958"/>
            <a:chOff x="0" y="128675"/>
            <a:chExt cx="1219200" cy="1681957"/>
          </a:xfrm>
        </p:grpSpPr>
        <p:sp>
          <p:nvSpPr>
            <p:cNvPr id="5" name="Circle">
              <a:extLst>
                <a:ext uri="{FF2B5EF4-FFF2-40B4-BE49-F238E27FC236}">
                  <a16:creationId xmlns:a16="http://schemas.microsoft.com/office/drawing/2014/main" id="{E5EDFC9A-4BB6-4EE6-9ED3-CACE33343AD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7" name="6">
              <a:extLst>
                <a:ext uri="{FF2B5EF4-FFF2-40B4-BE49-F238E27FC236}">
                  <a16:creationId xmlns:a16="http://schemas.microsoft.com/office/drawing/2014/main" id="{BB46DD37-E4B7-0E7E-8B0D-759D192D552D}"/>
                </a:ext>
              </a:extLst>
            </p:cNvPr>
            <p:cNvSpPr txBox="1"/>
            <p:nvPr/>
          </p:nvSpPr>
          <p:spPr>
            <a:xfrm>
              <a:off x="2491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marL="0" marR="0" lvl="0" indent="0" algn="l" defTabSz="1662545" rtl="0" eaLnBrk="1" fontAlgn="auto" latinLnBrk="0" hangingPunct="0">
                <a:lnSpc>
                  <a:spcPct val="100000"/>
                </a:lnSpc>
                <a:spcBef>
                  <a:spcPts val="0"/>
                </a:spcBef>
                <a:spcAft>
                  <a:spcPts val="0"/>
                </a:spcAft>
                <a:buClrTx/>
                <a:buSzTx/>
                <a:buFontTx/>
                <a:buNone/>
                <a:tabLst/>
                <a:defRPr/>
              </a:pPr>
              <a:r>
                <a:rPr kumimoji="0" sz="7200" b="0" i="1" u="none" strike="noStrike" kern="0" cap="none" spc="0" normalizeH="0" baseline="0" noProof="0">
                  <a:ln>
                    <a:noFill/>
                  </a:ln>
                  <a:solidFill>
                    <a:srgbClr val="C00000"/>
                  </a:solidFill>
                  <a:effectLst/>
                  <a:uLnTx/>
                  <a:uFillTx/>
                  <a:latin typeface="Open Sans"/>
                  <a:ea typeface="Open Sans"/>
                  <a:cs typeface="Open Sans"/>
                  <a:sym typeface="Open Sans"/>
                </a:rPr>
                <a:t>6</a:t>
              </a:r>
            </a:p>
          </p:txBody>
        </p:sp>
      </p:grpSp>
    </p:spTree>
    <p:extLst>
      <p:ext uri="{BB962C8B-B14F-4D97-AF65-F5344CB8AC3E}">
        <p14:creationId xmlns:p14="http://schemas.microsoft.com/office/powerpoint/2010/main" val="240124548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152400" y="0"/>
            <a:ext cx="24079200" cy="13563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2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11887200" y="6553200"/>
            <a:ext cx="609600" cy="60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endParaRPr lang="en-IN" sz="72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8052473" y="12741275"/>
            <a:ext cx="5486400" cy="730250"/>
          </a:xfrm>
        </p:spPr>
        <p:txBody>
          <a:bodyPr/>
          <a:lstStyle/>
          <a:p>
            <a:fld id="{2BB1E14F-796C-409E-9B94-89634ADD74DA}" type="slidenum">
              <a:rPr lang="en-IN" smtClean="0"/>
              <a:t>34</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8434730" y="291338"/>
            <a:ext cx="13610612" cy="12523724"/>
          </a:xfrm>
          <a:prstGeom prst="roundRect">
            <a:avLst>
              <a:gd name="adj" fmla="val 1583"/>
            </a:avLst>
          </a:prstGeom>
          <a:solidFill>
            <a:srgbClr val="EAEAEA"/>
          </a:solidFill>
          <a:ln w="12700">
            <a:miter lim="400000"/>
          </a:ln>
        </p:spPr>
        <p:txBody>
          <a:bodyPr lIns="78284" tIns="78284" rIns="78284" bIns="78284"/>
          <a:lstStyle/>
          <a:p>
            <a:endParaRPr sz="48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679133" y="6460427"/>
            <a:ext cx="7449138" cy="1389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4" tIns="78284" rIns="78284" bIns="78284">
            <a:spAutoFit/>
          </a:bodyPr>
          <a:lstStyle/>
          <a:p>
            <a:pPr algn="ctr"/>
            <a:r>
              <a:rPr lang="en-US" sz="8000" b="1" dirty="0">
                <a:latin typeface="Open sans"/>
              </a:rPr>
              <a:t>THANK YOU </a:t>
            </a:r>
            <a:r>
              <a:rPr lang="en-US" sz="8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1" y="0"/>
            <a:ext cx="4880698" cy="2926036"/>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21635236" y="13237"/>
            <a:ext cx="2774164" cy="2455550"/>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9034985" y="1266063"/>
            <a:ext cx="11478776" cy="1069810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96738-E650-4AC3-8948-64A02DB77904}"/>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7E8D5B95-9757-BBBE-CCCD-63F15EA30113}"/>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8E34C476-67E4-05E0-59D3-52D48F01BD11}"/>
              </a:ext>
            </a:extLst>
          </p:cNvPr>
          <p:cNvSpPr txBox="1"/>
          <p:nvPr/>
        </p:nvSpPr>
        <p:spPr>
          <a:xfrm>
            <a:off x="8661373" y="787889"/>
            <a:ext cx="5351166" cy="14011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52A26F85-00B4-99C4-4B6F-1670028743C4}"/>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2" name="Demonstrate the pre-hospital treatment for the following:…">
            <a:extLst>
              <a:ext uri="{FF2B5EF4-FFF2-40B4-BE49-F238E27FC236}">
                <a16:creationId xmlns:a16="http://schemas.microsoft.com/office/drawing/2014/main" id="{5A91AAAE-5D9A-3C8B-B910-8D32F98A98AB}"/>
              </a:ext>
            </a:extLst>
          </p:cNvPr>
          <p:cNvSpPr txBox="1"/>
          <p:nvPr/>
        </p:nvSpPr>
        <p:spPr>
          <a:xfrm>
            <a:off x="11656862" y="5612025"/>
            <a:ext cx="11672690" cy="3712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t>Demonstrate the pre-hospital treatment for the following: </a:t>
            </a:r>
          </a:p>
          <a:p>
            <a:pPr marL="1117600" lvl="1" indent="-609600" defTabSz="1896340">
              <a:spcBef>
                <a:spcPts val="1000"/>
              </a:spcBef>
              <a:buSzPct val="100000"/>
              <a:buChar char="‣"/>
              <a:tabLst>
                <a:tab pos="2286000" algn="l"/>
                <a:tab pos="3644900" algn="l"/>
                <a:tab pos="5029200" algn="l"/>
                <a:tab pos="6388100" algn="l"/>
              </a:tabLst>
              <a:defRPr sz="4800">
                <a:latin typeface="Open Sans"/>
                <a:ea typeface="Open Sans"/>
                <a:cs typeface="Open Sans"/>
                <a:sym typeface="Open Sans"/>
              </a:defRPr>
            </a:pPr>
            <a:r>
              <a:t>Impaled object in the eye or cheek </a:t>
            </a:r>
          </a:p>
          <a:p>
            <a:pPr marL="1117600" lvl="1" indent="-609600" defTabSz="1896340">
              <a:spcBef>
                <a:spcPts val="1000"/>
              </a:spcBef>
              <a:buSzPct val="100000"/>
              <a:buChar char="‣"/>
              <a:tabLst>
                <a:tab pos="2286000" algn="l"/>
                <a:tab pos="3644900" algn="l"/>
                <a:tab pos="5029200" algn="l"/>
                <a:tab pos="6388100" algn="l"/>
              </a:tabLst>
              <a:defRPr sz="4800">
                <a:latin typeface="Open Sans"/>
                <a:ea typeface="Open Sans"/>
                <a:cs typeface="Open Sans"/>
                <a:sym typeface="Open Sans"/>
              </a:defRPr>
            </a:pPr>
            <a:r>
              <a:t>Bleeding neck injuries</a:t>
            </a:r>
          </a:p>
        </p:txBody>
      </p:sp>
      <p:grpSp>
        <p:nvGrpSpPr>
          <p:cNvPr id="3" name="Group">
            <a:extLst>
              <a:ext uri="{FF2B5EF4-FFF2-40B4-BE49-F238E27FC236}">
                <a16:creationId xmlns:a16="http://schemas.microsoft.com/office/drawing/2014/main" id="{2B3692F7-B1ED-C197-49FA-D8556EF9D505}"/>
              </a:ext>
            </a:extLst>
          </p:cNvPr>
          <p:cNvGrpSpPr/>
          <p:nvPr/>
        </p:nvGrpSpPr>
        <p:grpSpPr>
          <a:xfrm>
            <a:off x="9844663" y="5330137"/>
            <a:ext cx="1219201" cy="1681958"/>
            <a:chOff x="0" y="128675"/>
            <a:chExt cx="1219200" cy="1681957"/>
          </a:xfrm>
        </p:grpSpPr>
        <p:sp>
          <p:nvSpPr>
            <p:cNvPr id="5" name="Circle">
              <a:extLst>
                <a:ext uri="{FF2B5EF4-FFF2-40B4-BE49-F238E27FC236}">
                  <a16:creationId xmlns:a16="http://schemas.microsoft.com/office/drawing/2014/main" id="{99237EF3-6383-7C7B-537E-595306253D61}"/>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7" name="6">
              <a:extLst>
                <a:ext uri="{FF2B5EF4-FFF2-40B4-BE49-F238E27FC236}">
                  <a16:creationId xmlns:a16="http://schemas.microsoft.com/office/drawing/2014/main" id="{8A467674-5196-7AF1-CEDF-54BDBA8FC252}"/>
                </a:ext>
              </a:extLst>
            </p:cNvPr>
            <p:cNvSpPr txBox="1"/>
            <p:nvPr/>
          </p:nvSpPr>
          <p:spPr>
            <a:xfrm>
              <a:off x="2491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6</a:t>
              </a:r>
            </a:p>
          </p:txBody>
        </p:sp>
      </p:grpSp>
    </p:spTree>
    <p:extLst>
      <p:ext uri="{BB962C8B-B14F-4D97-AF65-F5344CB8AC3E}">
        <p14:creationId xmlns:p14="http://schemas.microsoft.com/office/powerpoint/2010/main" val="28177333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6B94FF5D-C055-CC88-7F74-42077F0A2C2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61325C0C-41AE-336C-F4A0-EF06C028E7DD}"/>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53A0304-A326-4547-452C-71E9F43559D7}"/>
              </a:ext>
            </a:extLst>
          </p:cNvPr>
          <p:cNvSpPr txBox="1"/>
          <p:nvPr/>
        </p:nvSpPr>
        <p:spPr>
          <a:xfrm>
            <a:off x="8564880" y="3888736"/>
            <a:ext cx="15076257" cy="3421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en-US" dirty="0">
                <a:solidFill>
                  <a:schemeClr val="tx1"/>
                </a:solidFill>
              </a:rPr>
              <a:t>(Also known as “wound.”)</a:t>
            </a:r>
          </a:p>
          <a:p>
            <a:pPr>
              <a:defRPr sz="6400">
                <a:solidFill>
                  <a:srgbClr val="FFFFFF"/>
                </a:solidFill>
                <a:latin typeface="Open Sans Semibold"/>
                <a:ea typeface="Open Sans Semibold"/>
                <a:cs typeface="Open Sans Semibold"/>
                <a:sym typeface="Open Sans Semibold"/>
              </a:defRPr>
            </a:pPr>
            <a:r>
              <a:rPr lang="en-US" dirty="0">
                <a:solidFill>
                  <a:schemeClr val="tx1"/>
                </a:solidFill>
              </a:rPr>
              <a:t>Injury to the skin, muscle, nerves, and blood vessels.</a:t>
            </a:r>
          </a:p>
        </p:txBody>
      </p:sp>
      <p:sp>
        <p:nvSpPr>
          <p:cNvPr id="113"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10</a:t>
            </a:r>
            <a:r>
              <a:rPr b="1" dirty="0"/>
              <a:t> -</a:t>
            </a:r>
          </a:p>
        </p:txBody>
      </p:sp>
      <p:sp>
        <p:nvSpPr>
          <p:cNvPr id="115"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dirty="0"/>
          </a:p>
        </p:txBody>
      </p:sp>
      <p:pic>
        <p:nvPicPr>
          <p:cNvPr id="5" name="Picture 4">
            <a:extLst>
              <a:ext uri="{FF2B5EF4-FFF2-40B4-BE49-F238E27FC236}">
                <a16:creationId xmlns:a16="http://schemas.microsoft.com/office/drawing/2014/main" id="{E833C8EB-7C1D-DAD0-AD17-99A8DAFBD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5C739D0-AF86-1D13-BC6B-9D81D33BE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CB9E74C-D255-2DB2-82AD-DD44C6B084D8}"/>
              </a:ext>
            </a:extLst>
          </p:cNvPr>
          <p:cNvSpPr txBox="1"/>
          <p:nvPr/>
        </p:nvSpPr>
        <p:spPr>
          <a:xfrm>
            <a:off x="742863" y="2812493"/>
            <a:ext cx="7113118" cy="1947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IN" dirty="0"/>
              <a:t>Soft-Tissue Injury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0B30-928D-2584-72F0-282284F97B0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34FA68B-B577-CFF9-C53B-C0F84F52833C}"/>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C343CB4F-ED42-BB72-6F10-914364309CA5}"/>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B5680C5-3E32-5160-0F39-B674DE384C2D}"/>
              </a:ext>
            </a:extLst>
          </p:cNvPr>
          <p:cNvSpPr txBox="1"/>
          <p:nvPr/>
        </p:nvSpPr>
        <p:spPr>
          <a:xfrm>
            <a:off x="8564880" y="3888736"/>
            <a:ext cx="15076257" cy="2210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en-US" dirty="0">
                <a:solidFill>
                  <a:schemeClr val="tx1"/>
                </a:solidFill>
              </a:rPr>
              <a:t>Injury to the soft-tissue beneath unbroken skin. </a:t>
            </a:r>
          </a:p>
        </p:txBody>
      </p:sp>
      <p:sp>
        <p:nvSpPr>
          <p:cNvPr id="113" name="Rectangle">
            <a:extLst>
              <a:ext uri="{FF2B5EF4-FFF2-40B4-BE49-F238E27FC236}">
                <a16:creationId xmlns:a16="http://schemas.microsoft.com/office/drawing/2014/main" id="{CF4DFEB5-7EE8-F352-E91C-BE8A034123A2}"/>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F593C478-D862-E152-E1BF-05F845ABAC07}"/>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10</a:t>
            </a:r>
            <a:r>
              <a:rPr b="1" dirty="0"/>
              <a:t> -</a:t>
            </a:r>
          </a:p>
        </p:txBody>
      </p:sp>
      <p:sp>
        <p:nvSpPr>
          <p:cNvPr id="115" name="Rectangle">
            <a:extLst>
              <a:ext uri="{FF2B5EF4-FFF2-40B4-BE49-F238E27FC236}">
                <a16:creationId xmlns:a16="http://schemas.microsoft.com/office/drawing/2014/main" id="{29ACD9B1-0A98-7AD2-0119-4A904D84B6F5}"/>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B81EB6F-3174-1892-DE03-6BB2E251CFD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dirty="0"/>
          </a:p>
        </p:txBody>
      </p:sp>
      <p:pic>
        <p:nvPicPr>
          <p:cNvPr id="5" name="Picture 4">
            <a:extLst>
              <a:ext uri="{FF2B5EF4-FFF2-40B4-BE49-F238E27FC236}">
                <a16:creationId xmlns:a16="http://schemas.microsoft.com/office/drawing/2014/main" id="{27FF22BA-808A-2538-570E-E21EB15BA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AB49C97-DF49-072B-030C-2D93E302C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2BAA24D-EB31-3479-773A-B7849C6E8FBB}"/>
              </a:ext>
            </a:extLst>
          </p:cNvPr>
          <p:cNvSpPr txBox="1"/>
          <p:nvPr/>
        </p:nvSpPr>
        <p:spPr>
          <a:xfrm>
            <a:off x="742863" y="2812493"/>
            <a:ext cx="7113118" cy="194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IN" dirty="0"/>
              <a:t>Closed Wound</a:t>
            </a:r>
          </a:p>
        </p:txBody>
      </p:sp>
    </p:spTree>
    <p:extLst>
      <p:ext uri="{BB962C8B-B14F-4D97-AF65-F5344CB8AC3E}">
        <p14:creationId xmlns:p14="http://schemas.microsoft.com/office/powerpoint/2010/main" val="7615765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B8A01-C209-016A-30C2-8D80D262ADE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21AF7FD-9544-180B-C6DE-E2B5B834CD7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D78C5800-B8AE-3586-D08F-ADB280258D2B}"/>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36DE3DD-2845-625B-0861-184FE6B60AEE}"/>
              </a:ext>
            </a:extLst>
          </p:cNvPr>
          <p:cNvSpPr txBox="1"/>
          <p:nvPr/>
        </p:nvSpPr>
        <p:spPr>
          <a:xfrm>
            <a:off x="8564880" y="3888736"/>
            <a:ext cx="15076257" cy="2210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en-US" dirty="0">
                <a:solidFill>
                  <a:schemeClr val="tx1"/>
                </a:solidFill>
              </a:rPr>
              <a:t>A soft-tissue injury resulting in breaking of the skin.</a:t>
            </a:r>
          </a:p>
        </p:txBody>
      </p:sp>
      <p:sp>
        <p:nvSpPr>
          <p:cNvPr id="113" name="Rectangle">
            <a:extLst>
              <a:ext uri="{FF2B5EF4-FFF2-40B4-BE49-F238E27FC236}">
                <a16:creationId xmlns:a16="http://schemas.microsoft.com/office/drawing/2014/main" id="{A5080F6A-39E1-6D77-03F3-656694E2766F}"/>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F75B97EA-CB61-C699-AF3B-417911A634B0}"/>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10</a:t>
            </a:r>
            <a:r>
              <a:rPr b="1" dirty="0"/>
              <a:t> -</a:t>
            </a:r>
          </a:p>
        </p:txBody>
      </p:sp>
      <p:sp>
        <p:nvSpPr>
          <p:cNvPr id="115" name="Rectangle">
            <a:extLst>
              <a:ext uri="{FF2B5EF4-FFF2-40B4-BE49-F238E27FC236}">
                <a16:creationId xmlns:a16="http://schemas.microsoft.com/office/drawing/2014/main" id="{F60F4BFF-EDC7-8D2B-E3E6-2C9131098013}"/>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4ACC0F5-79B1-B232-67FD-FA826631CDA7}"/>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a:t>
            </a:fld>
            <a:endParaRPr dirty="0"/>
          </a:p>
        </p:txBody>
      </p:sp>
      <p:pic>
        <p:nvPicPr>
          <p:cNvPr id="5" name="Picture 4">
            <a:extLst>
              <a:ext uri="{FF2B5EF4-FFF2-40B4-BE49-F238E27FC236}">
                <a16:creationId xmlns:a16="http://schemas.microsoft.com/office/drawing/2014/main" id="{80BB7F48-28D5-5C8B-CD1A-75D352618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A6F23E4F-209D-C2C9-ABA2-12177A97AC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281141E2-F0C3-2DB1-0A92-11367CAFDE01}"/>
              </a:ext>
            </a:extLst>
          </p:cNvPr>
          <p:cNvSpPr txBox="1"/>
          <p:nvPr/>
        </p:nvSpPr>
        <p:spPr>
          <a:xfrm>
            <a:off x="742863" y="2812493"/>
            <a:ext cx="7113118" cy="1947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IN" dirty="0"/>
              <a:t>Open </a:t>
            </a:r>
          </a:p>
          <a:p>
            <a:r>
              <a:rPr lang="en-IN" dirty="0"/>
              <a:t>Wound</a:t>
            </a:r>
          </a:p>
        </p:txBody>
      </p:sp>
    </p:spTree>
    <p:extLst>
      <p:ext uri="{BB962C8B-B14F-4D97-AF65-F5344CB8AC3E}">
        <p14:creationId xmlns:p14="http://schemas.microsoft.com/office/powerpoint/2010/main" val="23665970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947CA-4557-E285-7B2A-BE0225D89BF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347BDD7-0F64-A357-E35D-7E7147361398}"/>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06574FEF-C242-ED0F-B84D-68FFF3CF44C3}"/>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1C7F26A-4DDA-A7BC-E06B-898E795EA558}"/>
              </a:ext>
            </a:extLst>
          </p:cNvPr>
          <p:cNvSpPr txBox="1"/>
          <p:nvPr/>
        </p:nvSpPr>
        <p:spPr>
          <a:xfrm>
            <a:off x="8564880" y="3523280"/>
            <a:ext cx="15076257" cy="96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rPr>
              <a:t>Scratches and abrasions</a:t>
            </a: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rPr>
              <a:t>Lacerations – regular and irregular</a:t>
            </a: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rPr>
              <a:t>Penetration and puncture wounds</a:t>
            </a: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rPr>
              <a:t>Avulsions</a:t>
            </a: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rPr>
              <a:t>Amputations</a:t>
            </a: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rPr>
              <a:t>Crushing injury</a:t>
            </a: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rPr>
              <a:t>Gunshot wounds</a:t>
            </a: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rPr>
              <a:t>Impaled object</a:t>
            </a:r>
          </a:p>
        </p:txBody>
      </p:sp>
      <p:sp>
        <p:nvSpPr>
          <p:cNvPr id="113" name="Rectangle">
            <a:extLst>
              <a:ext uri="{FF2B5EF4-FFF2-40B4-BE49-F238E27FC236}">
                <a16:creationId xmlns:a16="http://schemas.microsoft.com/office/drawing/2014/main" id="{54B6CDF0-6F71-D7D2-075F-4E4E5FB03B03}"/>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A15FF6B4-92CE-7760-271D-F43C0C2F448D}"/>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10</a:t>
            </a:r>
            <a:r>
              <a:rPr b="1" dirty="0"/>
              <a:t> -</a:t>
            </a:r>
          </a:p>
        </p:txBody>
      </p:sp>
      <p:sp>
        <p:nvSpPr>
          <p:cNvPr id="115" name="Rectangle">
            <a:extLst>
              <a:ext uri="{FF2B5EF4-FFF2-40B4-BE49-F238E27FC236}">
                <a16:creationId xmlns:a16="http://schemas.microsoft.com/office/drawing/2014/main" id="{9E7615BD-85B4-4486-07B8-DC78E2CF69AF}"/>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B25FB06-3384-0C5C-295F-1E5EAC49EEC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dirty="0"/>
          </a:p>
        </p:txBody>
      </p:sp>
      <p:pic>
        <p:nvPicPr>
          <p:cNvPr id="5" name="Picture 4">
            <a:extLst>
              <a:ext uri="{FF2B5EF4-FFF2-40B4-BE49-F238E27FC236}">
                <a16:creationId xmlns:a16="http://schemas.microsoft.com/office/drawing/2014/main" id="{6EB5A481-7C14-0979-9A68-9BA2176AC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3AE36C5-7D02-CB1E-C69E-E55E8C8E5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ED6758F3-5F25-98C1-74FE-C8C0E88C5709}"/>
              </a:ext>
            </a:extLst>
          </p:cNvPr>
          <p:cNvSpPr txBox="1"/>
          <p:nvPr/>
        </p:nvSpPr>
        <p:spPr>
          <a:xfrm>
            <a:off x="742863" y="2812493"/>
            <a:ext cx="7113118" cy="2834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defRPr sz="7200" b="1" cap="all">
                <a:solidFill>
                  <a:srgbClr val="C00000"/>
                </a:solidFill>
                <a:latin typeface="Open Sans"/>
                <a:ea typeface="Open Sans"/>
                <a:cs typeface="Open Sans"/>
                <a:sym typeface="Open Sans"/>
              </a:defRPr>
            </a:pPr>
            <a:r>
              <a:rPr lang="en-IN" dirty="0"/>
              <a:t>Types of </a:t>
            </a:r>
          </a:p>
          <a:p>
            <a:pPr>
              <a:defRPr sz="7200" b="1" cap="all">
                <a:solidFill>
                  <a:srgbClr val="C00000"/>
                </a:solidFill>
                <a:latin typeface="Open Sans"/>
                <a:ea typeface="Open Sans"/>
                <a:cs typeface="Open Sans"/>
                <a:sym typeface="Open Sans"/>
              </a:defRPr>
            </a:pPr>
            <a:r>
              <a:rPr lang="en-IN" dirty="0"/>
              <a:t>Open Wounds</a:t>
            </a:r>
          </a:p>
        </p:txBody>
      </p:sp>
    </p:spTree>
    <p:extLst>
      <p:ext uri="{BB962C8B-B14F-4D97-AF65-F5344CB8AC3E}">
        <p14:creationId xmlns:p14="http://schemas.microsoft.com/office/powerpoint/2010/main" val="36347386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mmediate Sources of Information">
            <a:extLst>
              <a:ext uri="{FF2B5EF4-FFF2-40B4-BE49-F238E27FC236}">
                <a16:creationId xmlns:a16="http://schemas.microsoft.com/office/drawing/2014/main" id="{394206A9-DF43-ADF9-D42C-8660A8D80417}"/>
              </a:ext>
            </a:extLst>
          </p:cNvPr>
          <p:cNvSpPr txBox="1"/>
          <p:nvPr/>
        </p:nvSpPr>
        <p:spPr>
          <a:xfrm>
            <a:off x="1138382" y="2482640"/>
            <a:ext cx="8889537" cy="1155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en-IN" dirty="0"/>
              <a:t>Types of Wounds</a:t>
            </a:r>
          </a:p>
        </p:txBody>
      </p:sp>
      <p:grpSp>
        <p:nvGrpSpPr>
          <p:cNvPr id="12" name="Group 11">
            <a:extLst>
              <a:ext uri="{FF2B5EF4-FFF2-40B4-BE49-F238E27FC236}">
                <a16:creationId xmlns:a16="http://schemas.microsoft.com/office/drawing/2014/main" id="{AFB0F133-5BFC-A399-364A-DF42C37D4BE2}"/>
              </a:ext>
            </a:extLst>
          </p:cNvPr>
          <p:cNvGrpSpPr/>
          <p:nvPr/>
        </p:nvGrpSpPr>
        <p:grpSpPr>
          <a:xfrm>
            <a:off x="2068874" y="4340084"/>
            <a:ext cx="20246253" cy="8004974"/>
            <a:chOff x="1921437" y="4340084"/>
            <a:chExt cx="20246253" cy="8004974"/>
          </a:xfrm>
        </p:grpSpPr>
        <p:sp>
          <p:nvSpPr>
            <p:cNvPr id="7" name="Scratches and abrasions">
              <a:extLst>
                <a:ext uri="{FF2B5EF4-FFF2-40B4-BE49-F238E27FC236}">
                  <a16:creationId xmlns:a16="http://schemas.microsoft.com/office/drawing/2014/main" id="{FE11E9A0-42E9-74D4-4244-3B59669EBE97}"/>
                </a:ext>
              </a:extLst>
            </p:cNvPr>
            <p:cNvSpPr txBox="1"/>
            <p:nvPr/>
          </p:nvSpPr>
          <p:spPr>
            <a:xfrm>
              <a:off x="1921437" y="10547970"/>
              <a:ext cx="8526027" cy="93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r>
                <a:t>Scratches and abrasions</a:t>
              </a:r>
            </a:p>
          </p:txBody>
        </p:sp>
        <p:sp>
          <p:nvSpPr>
            <p:cNvPr id="8" name="Lacerations –…">
              <a:extLst>
                <a:ext uri="{FF2B5EF4-FFF2-40B4-BE49-F238E27FC236}">
                  <a16:creationId xmlns:a16="http://schemas.microsoft.com/office/drawing/2014/main" id="{A62BB7AF-B18D-AC50-3AD2-BCBE01E2E794}"/>
                </a:ext>
              </a:extLst>
            </p:cNvPr>
            <p:cNvSpPr txBox="1"/>
            <p:nvPr/>
          </p:nvSpPr>
          <p:spPr>
            <a:xfrm>
              <a:off x="13843139" y="10078070"/>
              <a:ext cx="8324551" cy="187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pPr>
              <a:r>
                <a:t>Lacerations –</a:t>
              </a:r>
            </a:p>
            <a:p>
              <a: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pPr>
              <a:r>
                <a:t>regular and irregular</a:t>
              </a:r>
            </a:p>
          </p:txBody>
        </p:sp>
        <p:pic>
          <p:nvPicPr>
            <p:cNvPr id="9" name="image.tif" descr="image.tif">
              <a:extLst>
                <a:ext uri="{FF2B5EF4-FFF2-40B4-BE49-F238E27FC236}">
                  <a16:creationId xmlns:a16="http://schemas.microsoft.com/office/drawing/2014/main" id="{3A0B7394-D96F-742C-9BBD-9FF78C49E114}"/>
                </a:ext>
              </a:extLst>
            </p:cNvPr>
            <p:cNvPicPr>
              <a:picLocks noChangeAspect="1"/>
            </p:cNvPicPr>
            <p:nvPr/>
          </p:nvPicPr>
          <p:blipFill>
            <a:blip r:embed="rId2"/>
            <a:srcRect l="3703" t="6922" b="3077"/>
            <a:stretch>
              <a:fillRect/>
            </a:stretch>
          </p:blipFill>
          <p:spPr>
            <a:xfrm>
              <a:off x="3372194" y="4544582"/>
              <a:ext cx="6095071" cy="4572001"/>
            </a:xfrm>
            <a:prstGeom prst="rect">
              <a:avLst/>
            </a:prstGeom>
            <a:ln w="12700">
              <a:miter lim="400000"/>
            </a:ln>
          </p:spPr>
        </p:pic>
        <p:pic>
          <p:nvPicPr>
            <p:cNvPr id="10" name="image.tif" descr="image.tif">
              <a:extLst>
                <a:ext uri="{FF2B5EF4-FFF2-40B4-BE49-F238E27FC236}">
                  <a16:creationId xmlns:a16="http://schemas.microsoft.com/office/drawing/2014/main" id="{EAADCF00-8A73-B15F-BE2C-26B43717C5A0}"/>
                </a:ext>
              </a:extLst>
            </p:cNvPr>
            <p:cNvPicPr>
              <a:picLocks noChangeAspect="1"/>
            </p:cNvPicPr>
            <p:nvPr/>
          </p:nvPicPr>
          <p:blipFill>
            <a:blip r:embed="rId3"/>
            <a:srcRect l="10600" t="5676" r="2473" b="3489"/>
            <a:stretch>
              <a:fillRect/>
            </a:stretch>
          </p:blipFill>
          <p:spPr>
            <a:xfrm>
              <a:off x="14823203" y="4521664"/>
              <a:ext cx="5855512" cy="4572001"/>
            </a:xfrm>
            <a:prstGeom prst="rect">
              <a:avLst/>
            </a:prstGeom>
            <a:ln w="12700">
              <a:miter lim="400000"/>
            </a:ln>
          </p:spPr>
        </p:pic>
        <p:sp>
          <p:nvSpPr>
            <p:cNvPr id="11" name="Line">
              <a:extLst>
                <a:ext uri="{FF2B5EF4-FFF2-40B4-BE49-F238E27FC236}">
                  <a16:creationId xmlns:a16="http://schemas.microsoft.com/office/drawing/2014/main" id="{FDDB5149-11F8-58D4-D6FC-BB23C652B7F6}"/>
                </a:ext>
              </a:extLst>
            </p:cNvPr>
            <p:cNvSpPr/>
            <p:nvPr/>
          </p:nvSpPr>
          <p:spPr>
            <a:xfrm flipV="1">
              <a:off x="12145301" y="4340084"/>
              <a:ext cx="1" cy="8004974"/>
            </a:xfrm>
            <a:prstGeom prst="line">
              <a:avLst/>
            </a:prstGeom>
            <a:ln w="25400">
              <a:solidFill>
                <a:srgbClr val="535353"/>
              </a:solidFill>
              <a:custDash>
                <a:ds d="200000" sp="200000"/>
              </a:custDash>
              <a:miter lim="400000"/>
            </a:ln>
          </p:spPr>
          <p:txBody>
            <a:bodyPr lIns="78283" tIns="78283" rIns="78283" bIns="78283"/>
            <a:lstStyle/>
            <a:p>
              <a:endParaRPr/>
            </a:p>
          </p:txBody>
        </p:sp>
      </p:grpSp>
    </p:spTree>
    <p:extLst>
      <p:ext uri="{BB962C8B-B14F-4D97-AF65-F5344CB8AC3E}">
        <p14:creationId xmlns:p14="http://schemas.microsoft.com/office/powerpoint/2010/main" val="1553596727"/>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311</TotalTime>
  <Words>1356</Words>
  <Application>Microsoft Office PowerPoint</Application>
  <PresentationFormat>Custom</PresentationFormat>
  <Paragraphs>197</Paragraphs>
  <Slides>34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Arial Black</vt:lpstr>
      <vt:lpstr>Calibri</vt:lpstr>
      <vt:lpstr>Open Sans</vt:lpstr>
      <vt:lpstr>Open Sans</vt:lpstr>
      <vt:lpstr>Open Sans Semibold</vt:lpstr>
      <vt:lpstr>Times New Roman</vt:lpstr>
      <vt:lpstr>Verdana</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NDRF ACADEMY</cp:lastModifiedBy>
  <cp:revision>52</cp:revision>
  <dcterms:modified xsi:type="dcterms:W3CDTF">2026-04-11T07:54:03Z</dcterms:modified>
</cp:coreProperties>
</file>