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96" r:id="rId2"/>
    <p:sldId id="284" r:id="rId3"/>
    <p:sldId id="291" r:id="rId4"/>
    <p:sldId id="297" r:id="rId5"/>
    <p:sldId id="298" r:id="rId6"/>
    <p:sldId id="299" r:id="rId7"/>
    <p:sldId id="300" r:id="rId8"/>
    <p:sldId id="266" r:id="rId9"/>
    <p:sldId id="301" r:id="rId10"/>
    <p:sldId id="302" r:id="rId11"/>
    <p:sldId id="303" r:id="rId12"/>
    <p:sldId id="304" r:id="rId13"/>
    <p:sldId id="305" r:id="rId14"/>
    <p:sldId id="306" r:id="rId15"/>
    <p:sldId id="307" r:id="rId16"/>
    <p:sldId id="308" r:id="rId17"/>
    <p:sldId id="309" r:id="rId18"/>
    <p:sldId id="310" r:id="rId19"/>
    <p:sldId id="275" r:id="rId20"/>
    <p:sldId id="311" r:id="rId21"/>
    <p:sldId id="1188"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471" autoAdjust="0"/>
    <p:restoredTop sz="94660"/>
  </p:normalViewPr>
  <p:slideViewPr>
    <p:cSldViewPr>
      <p:cViewPr varScale="1">
        <p:scale>
          <a:sx n="103" d="100"/>
          <a:sy n="103" d="100"/>
        </p:scale>
        <p:origin x="444" y="10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374B9D-34FD-4B08-8B12-2D13B8308ED5}" type="datetimeFigureOut">
              <a:rPr lang="en-IN" smtClean="0"/>
              <a:pPr/>
              <a:t>31-12-2025</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492710-0F41-463A-9020-C6F4EED47F4C}" type="slidenum">
              <a:rPr lang="en-IN" smtClean="0"/>
              <a:pPr/>
              <a:t>‹#›</a:t>
            </a:fld>
            <a:endParaRPr lang="en-IN"/>
          </a:p>
        </p:txBody>
      </p:sp>
    </p:spTree>
    <p:extLst>
      <p:ext uri="{BB962C8B-B14F-4D97-AF65-F5344CB8AC3E}">
        <p14:creationId xmlns:p14="http://schemas.microsoft.com/office/powerpoint/2010/main" val="4122226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65628677-C454-FADF-89B9-FB810D10FAB9}"/>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3E0164B6-83CE-9DA4-88D7-A993C1D8F94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9B4FD689-DD8E-0683-852E-58BC2E649C5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8952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34361FE3-2422-6511-25D2-C1ADBABC67FF}"/>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171B69C3-B947-FCFD-17E3-067B9E62796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C20A0130-A2D7-58D7-587D-1554FA0C009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7643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9CA23BEB-EDB2-32DB-0490-2B4B8C45081B}"/>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FA0461EC-22B1-A76B-E9B8-C4F563A9C23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E46A65B3-61C3-D3BE-DFB7-E4938FAD110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0019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21B752C6-5F47-079C-7A0B-570F3EF72E16}"/>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FB075B28-7751-B7D8-594E-6197342AF13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7EE0DA64-5871-49CB-8C4B-F3E3AB980A8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921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3AD37F29-8E11-1EFF-68F9-76F4B9A40B14}"/>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D8874FA6-9A94-B45C-6E96-7FD482CF5C2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16C62E1A-3CA9-2695-516E-C24045E175A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8176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1D3FA2E0-14B6-F71A-601B-C8D1363AC758}"/>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0ECD1037-F6A3-5A3E-CC14-1C2D821CBAD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7E7DC78E-6015-A847-ABDC-6645FE9E9C5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4222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8C5A164A-2E3C-CC0A-F6A5-452CCA30C297}"/>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49A4E3DD-E3C5-8B42-BD75-1A519CDFE8D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F7C2E433-085C-B4A7-330F-0500FFFE087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5288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F3A87F5C-E00B-B0E7-AC0E-94212FB5957F}"/>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B73D0834-88FF-DA73-34E2-9E58AD0FACA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E097A8ED-004D-1DB8-37DE-74EC745AF2B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3881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0ED00041-3120-E3F1-5FC1-89BC328CC90D}"/>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3A4EA657-FE7F-A597-D295-E1B34EE0326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6ADAEBB7-E60C-B84C-706A-E2F59A69CB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7313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04B30A6F-4857-0FFA-47E9-D3831D8A236E}"/>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43005573-6EFD-4F96-C7F1-57441509B29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4F419DD5-D01A-954D-81AF-38C53F12C5A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1900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0F290751-037D-24D2-7929-1BCD3F240C3C}"/>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2704DA21-3D99-41DC-086C-410B500713E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F878BEC6-B164-23EC-7625-33A1D3AF85E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2110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DE2E8F50-CE22-CAF3-1C28-67B636D34117}"/>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DC74A9FE-3C4D-BE61-9837-3CBE0EC6230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0" name="Google Shape;110;p2:notes">
            <a:extLst>
              <a:ext uri="{FF2B5EF4-FFF2-40B4-BE49-F238E27FC236}">
                <a16:creationId xmlns:a16="http://schemas.microsoft.com/office/drawing/2014/main" id="{65E99E56-F9AD-D30C-CB25-3BB549C92F4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041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BAF8BC46-081B-041C-710B-7F0C2E42FFEE}"/>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CCBAC80F-A798-C6FD-A940-EECF1B981B0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0" name="Google Shape;110;p2:notes">
            <a:extLst>
              <a:ext uri="{FF2B5EF4-FFF2-40B4-BE49-F238E27FC236}">
                <a16:creationId xmlns:a16="http://schemas.microsoft.com/office/drawing/2014/main" id="{59E09F33-9BFD-4EFE-225D-24EE71FD477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1490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F7E31DB7-7BDF-3A4F-BD4E-C0CA347356BA}"/>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1D39D96C-3EBE-EF9E-9BFD-16CC789041A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59717CB0-BB4C-6C83-546F-B30BFAF9186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0446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27DA8968-53F6-4D26-DE8D-92A228853264}"/>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5AD4F658-BCB8-E22D-E0B7-A5886DDD09B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817958CD-2F49-B8DA-1F10-94209294910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8105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F3E69162-2842-9183-7741-44A4E6D2C664}"/>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57C434F6-0999-06F5-2808-C8F41AD0D6D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CB2A621B-EA88-F8FE-2A82-BE63895FFC2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8194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0272A-6062-0322-2D02-97C1B03F4882}"/>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IN"/>
          </a:p>
        </p:txBody>
      </p:sp>
      <p:sp>
        <p:nvSpPr>
          <p:cNvPr id="3" name="Subtitle 2">
            <a:extLst>
              <a:ext uri="{FF2B5EF4-FFF2-40B4-BE49-F238E27FC236}">
                <a16:creationId xmlns:a16="http://schemas.microsoft.com/office/drawing/2014/main" id="{C075DEA5-6C3D-7C66-42F9-1641834C52EB}"/>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16FBAACC-69F4-C5A6-7134-1CDA94D179FF}"/>
              </a:ext>
            </a:extLst>
          </p:cNvPr>
          <p:cNvSpPr>
            <a:spLocks noGrp="1"/>
          </p:cNvSpPr>
          <p:nvPr>
            <p:ph type="dt" sz="half" idx="10"/>
          </p:nvPr>
        </p:nvSpPr>
        <p:spPr/>
        <p:txBody>
          <a:bodyPr/>
          <a:lstStyle/>
          <a:p>
            <a:fld id="{1D8BD707-D9CF-40AE-B4C6-C98DA3205C09}" type="datetimeFigureOut">
              <a:rPr lang="en-US" smtClean="0"/>
              <a:pPr/>
              <a:t>12/31/2025</a:t>
            </a:fld>
            <a:endParaRPr lang="en-US"/>
          </a:p>
        </p:txBody>
      </p:sp>
      <p:sp>
        <p:nvSpPr>
          <p:cNvPr id="5" name="Footer Placeholder 4">
            <a:extLst>
              <a:ext uri="{FF2B5EF4-FFF2-40B4-BE49-F238E27FC236}">
                <a16:creationId xmlns:a16="http://schemas.microsoft.com/office/drawing/2014/main" id="{E06F0E2C-C4FC-4E40-0FC7-810B378281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FBFDC4-CCD1-408E-A94D-160281870246}"/>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65174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A994E-4FEF-678A-D047-CD3F8E2257EA}"/>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32C00C8-47C8-A5BA-08FB-13BA193ECA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9FC175D-AF7A-5725-CD9E-97F530D868BD}"/>
              </a:ext>
            </a:extLst>
          </p:cNvPr>
          <p:cNvSpPr>
            <a:spLocks noGrp="1"/>
          </p:cNvSpPr>
          <p:nvPr>
            <p:ph type="dt" sz="half" idx="10"/>
          </p:nvPr>
        </p:nvSpPr>
        <p:spPr/>
        <p:txBody>
          <a:bodyPr/>
          <a:lstStyle/>
          <a:p>
            <a:fld id="{1D8BD707-D9CF-40AE-B4C6-C98DA3205C09}" type="datetimeFigureOut">
              <a:rPr lang="en-US" smtClean="0"/>
              <a:pPr/>
              <a:t>12/31/2025</a:t>
            </a:fld>
            <a:endParaRPr lang="en-US"/>
          </a:p>
        </p:txBody>
      </p:sp>
      <p:sp>
        <p:nvSpPr>
          <p:cNvPr id="5" name="Footer Placeholder 4">
            <a:extLst>
              <a:ext uri="{FF2B5EF4-FFF2-40B4-BE49-F238E27FC236}">
                <a16:creationId xmlns:a16="http://schemas.microsoft.com/office/drawing/2014/main" id="{48FE80ED-4F85-2E82-50BC-0FE6DA9C7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81BD93-AC57-0B0C-06A9-CFF35E0EB6A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70470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8FB2E0-35BE-CD2C-E6F4-277F69E5A5F7}"/>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B2CD37D-941C-4D43-6642-24E2053006D2}"/>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8E5A933-859B-D1F6-68BD-A54158D87330}"/>
              </a:ext>
            </a:extLst>
          </p:cNvPr>
          <p:cNvSpPr>
            <a:spLocks noGrp="1"/>
          </p:cNvSpPr>
          <p:nvPr>
            <p:ph type="dt" sz="half" idx="10"/>
          </p:nvPr>
        </p:nvSpPr>
        <p:spPr/>
        <p:txBody>
          <a:bodyPr/>
          <a:lstStyle/>
          <a:p>
            <a:fld id="{1D8BD707-D9CF-40AE-B4C6-C98DA3205C09}" type="datetimeFigureOut">
              <a:rPr lang="en-US" smtClean="0"/>
              <a:pPr/>
              <a:t>12/31/2025</a:t>
            </a:fld>
            <a:endParaRPr lang="en-US"/>
          </a:p>
        </p:txBody>
      </p:sp>
      <p:sp>
        <p:nvSpPr>
          <p:cNvPr id="5" name="Footer Placeholder 4">
            <a:extLst>
              <a:ext uri="{FF2B5EF4-FFF2-40B4-BE49-F238E27FC236}">
                <a16:creationId xmlns:a16="http://schemas.microsoft.com/office/drawing/2014/main" id="{9316883A-0EB8-DA40-9117-7D24FA98AE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F4BF0B-F1E4-6575-BC4E-1B482F9D0643}"/>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11776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A9CC3-0E6E-B963-1498-90D2CCF8205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AA53BF6-9E9B-429A-67B9-4ED9E88992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170E84A-E627-FAB1-15A4-E2C3B8E87C57}"/>
              </a:ext>
            </a:extLst>
          </p:cNvPr>
          <p:cNvSpPr>
            <a:spLocks noGrp="1"/>
          </p:cNvSpPr>
          <p:nvPr>
            <p:ph type="dt" sz="half" idx="10"/>
          </p:nvPr>
        </p:nvSpPr>
        <p:spPr/>
        <p:txBody>
          <a:bodyPr/>
          <a:lstStyle/>
          <a:p>
            <a:fld id="{1D8BD707-D9CF-40AE-B4C6-C98DA3205C09}" type="datetimeFigureOut">
              <a:rPr lang="en-US" smtClean="0"/>
              <a:pPr/>
              <a:t>12/31/2025</a:t>
            </a:fld>
            <a:endParaRPr lang="en-US"/>
          </a:p>
        </p:txBody>
      </p:sp>
      <p:sp>
        <p:nvSpPr>
          <p:cNvPr id="5" name="Footer Placeholder 4">
            <a:extLst>
              <a:ext uri="{FF2B5EF4-FFF2-40B4-BE49-F238E27FC236}">
                <a16:creationId xmlns:a16="http://schemas.microsoft.com/office/drawing/2014/main" id="{0A271351-5172-FA27-3990-B2523654A3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B892CA-636B-89B7-B2A3-C2EB71C7FE2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6551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83CA6-BC84-23BA-7E54-561EA905F2FF}"/>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40E1A03C-EA4D-E5C7-AE9A-35E4F6E47936}"/>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A663D2-D664-471A-49E6-2EDDD3D099E0}"/>
              </a:ext>
            </a:extLst>
          </p:cNvPr>
          <p:cNvSpPr>
            <a:spLocks noGrp="1"/>
          </p:cNvSpPr>
          <p:nvPr>
            <p:ph type="dt" sz="half" idx="10"/>
          </p:nvPr>
        </p:nvSpPr>
        <p:spPr/>
        <p:txBody>
          <a:bodyPr/>
          <a:lstStyle/>
          <a:p>
            <a:fld id="{1D8BD707-D9CF-40AE-B4C6-C98DA3205C09}" type="datetimeFigureOut">
              <a:rPr lang="en-US" smtClean="0"/>
              <a:pPr/>
              <a:t>12/31/2025</a:t>
            </a:fld>
            <a:endParaRPr lang="en-US"/>
          </a:p>
        </p:txBody>
      </p:sp>
      <p:sp>
        <p:nvSpPr>
          <p:cNvPr id="5" name="Footer Placeholder 4">
            <a:extLst>
              <a:ext uri="{FF2B5EF4-FFF2-40B4-BE49-F238E27FC236}">
                <a16:creationId xmlns:a16="http://schemas.microsoft.com/office/drawing/2014/main" id="{16D7850B-4AE0-7146-9E5E-3D202E2690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722164-AA1D-B34A-9BED-D0B995533E5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21030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6F070-BB78-32EA-1EAC-E809DAE4ADF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C172C2E-E244-DA0B-EDF5-0FE041DEFA0F}"/>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3623CD01-5A37-7ACF-D7C7-69688111A975}"/>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ACD4B70B-E202-9413-FF5C-0F730218E900}"/>
              </a:ext>
            </a:extLst>
          </p:cNvPr>
          <p:cNvSpPr>
            <a:spLocks noGrp="1"/>
          </p:cNvSpPr>
          <p:nvPr>
            <p:ph type="dt" sz="half" idx="10"/>
          </p:nvPr>
        </p:nvSpPr>
        <p:spPr/>
        <p:txBody>
          <a:bodyPr/>
          <a:lstStyle/>
          <a:p>
            <a:fld id="{1D8BD707-D9CF-40AE-B4C6-C98DA3205C09}" type="datetimeFigureOut">
              <a:rPr lang="en-US" smtClean="0"/>
              <a:pPr/>
              <a:t>12/31/2025</a:t>
            </a:fld>
            <a:endParaRPr lang="en-US"/>
          </a:p>
        </p:txBody>
      </p:sp>
      <p:sp>
        <p:nvSpPr>
          <p:cNvPr id="6" name="Footer Placeholder 5">
            <a:extLst>
              <a:ext uri="{FF2B5EF4-FFF2-40B4-BE49-F238E27FC236}">
                <a16:creationId xmlns:a16="http://schemas.microsoft.com/office/drawing/2014/main" id="{CCDAFAC6-68AF-B69A-E86A-00692D1C14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62BE89-AAB9-C057-4B47-52C554FDDBB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5765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CCF3A-4FF4-DAEA-EDA4-8B28A0A20262}"/>
              </a:ext>
            </a:extLst>
          </p:cNvPr>
          <p:cNvSpPr>
            <a:spLocks noGrp="1"/>
          </p:cNvSpPr>
          <p:nvPr>
            <p:ph type="title"/>
          </p:nvPr>
        </p:nvSpPr>
        <p:spPr>
          <a:xfrm>
            <a:off x="629841" y="273844"/>
            <a:ext cx="7886700" cy="994172"/>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C29C36E-4138-AD53-14FF-35AFD1E8B98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479DFE3-6CF7-73FC-1BC6-4653786A37D8}"/>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F2921E4A-CF30-8D9B-C639-50485392DDD5}"/>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D2AF372-3A06-34FA-2EA5-C6461FE7DD69}"/>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C295E896-8BBA-BB0C-6AA1-823CE26A0EEB}"/>
              </a:ext>
            </a:extLst>
          </p:cNvPr>
          <p:cNvSpPr>
            <a:spLocks noGrp="1"/>
          </p:cNvSpPr>
          <p:nvPr>
            <p:ph type="dt" sz="half" idx="10"/>
          </p:nvPr>
        </p:nvSpPr>
        <p:spPr/>
        <p:txBody>
          <a:bodyPr/>
          <a:lstStyle/>
          <a:p>
            <a:fld id="{1D8BD707-D9CF-40AE-B4C6-C98DA3205C09}" type="datetimeFigureOut">
              <a:rPr lang="en-US" smtClean="0"/>
              <a:pPr/>
              <a:t>12/31/2025</a:t>
            </a:fld>
            <a:endParaRPr lang="en-US"/>
          </a:p>
        </p:txBody>
      </p:sp>
      <p:sp>
        <p:nvSpPr>
          <p:cNvPr id="8" name="Footer Placeholder 7">
            <a:extLst>
              <a:ext uri="{FF2B5EF4-FFF2-40B4-BE49-F238E27FC236}">
                <a16:creationId xmlns:a16="http://schemas.microsoft.com/office/drawing/2014/main" id="{31302E7F-49DB-499D-356C-D938ACD485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EFFA0C-FCA6-1D2A-7F7F-5A756BD6BFD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30153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95D23-28E1-CF23-032C-6A2B3A38FC63}"/>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327FC01-7AFE-4052-7F5A-E3FB7304152E}"/>
              </a:ext>
            </a:extLst>
          </p:cNvPr>
          <p:cNvSpPr>
            <a:spLocks noGrp="1"/>
          </p:cNvSpPr>
          <p:nvPr>
            <p:ph type="dt" sz="half" idx="10"/>
          </p:nvPr>
        </p:nvSpPr>
        <p:spPr/>
        <p:txBody>
          <a:bodyPr/>
          <a:lstStyle/>
          <a:p>
            <a:fld id="{1D8BD707-D9CF-40AE-B4C6-C98DA3205C09}" type="datetimeFigureOut">
              <a:rPr lang="en-US" smtClean="0"/>
              <a:pPr/>
              <a:t>12/31/2025</a:t>
            </a:fld>
            <a:endParaRPr lang="en-US"/>
          </a:p>
        </p:txBody>
      </p:sp>
      <p:sp>
        <p:nvSpPr>
          <p:cNvPr id="4" name="Footer Placeholder 3">
            <a:extLst>
              <a:ext uri="{FF2B5EF4-FFF2-40B4-BE49-F238E27FC236}">
                <a16:creationId xmlns:a16="http://schemas.microsoft.com/office/drawing/2014/main" id="{5F367996-A3D2-D30C-641A-4164003715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CF3840-939C-C75C-B9C9-DD460869FF2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7708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855996-16BD-FF85-AA3C-E9EA6AA651F2}"/>
              </a:ext>
            </a:extLst>
          </p:cNvPr>
          <p:cNvSpPr>
            <a:spLocks noGrp="1"/>
          </p:cNvSpPr>
          <p:nvPr>
            <p:ph type="dt" sz="half" idx="10"/>
          </p:nvPr>
        </p:nvSpPr>
        <p:spPr/>
        <p:txBody>
          <a:bodyPr/>
          <a:lstStyle/>
          <a:p>
            <a:fld id="{1D8BD707-D9CF-40AE-B4C6-C98DA3205C09}" type="datetimeFigureOut">
              <a:rPr lang="en-US" smtClean="0"/>
              <a:pPr/>
              <a:t>12/31/2025</a:t>
            </a:fld>
            <a:endParaRPr lang="en-US"/>
          </a:p>
        </p:txBody>
      </p:sp>
      <p:sp>
        <p:nvSpPr>
          <p:cNvPr id="3" name="Footer Placeholder 2">
            <a:extLst>
              <a:ext uri="{FF2B5EF4-FFF2-40B4-BE49-F238E27FC236}">
                <a16:creationId xmlns:a16="http://schemas.microsoft.com/office/drawing/2014/main" id="{50FBAA59-C623-D163-C8EA-3587024A0F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F14F34-74F0-B040-3ABC-EBA004DCA793}"/>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12822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A8B4A-E339-AA62-876E-AEF3DCC04A86}"/>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56ABFD7-DB88-B011-E854-F319F7373AA6}"/>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9EA14C9-ABF1-6787-638F-3E9FD4B2E21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0AE8183-AEDF-01B4-63FE-E279C5D6EF28}"/>
              </a:ext>
            </a:extLst>
          </p:cNvPr>
          <p:cNvSpPr>
            <a:spLocks noGrp="1"/>
          </p:cNvSpPr>
          <p:nvPr>
            <p:ph type="dt" sz="half" idx="10"/>
          </p:nvPr>
        </p:nvSpPr>
        <p:spPr/>
        <p:txBody>
          <a:bodyPr/>
          <a:lstStyle/>
          <a:p>
            <a:fld id="{1D8BD707-D9CF-40AE-B4C6-C98DA3205C09}" type="datetimeFigureOut">
              <a:rPr lang="en-US" smtClean="0"/>
              <a:pPr/>
              <a:t>12/31/2025</a:t>
            </a:fld>
            <a:endParaRPr lang="en-US"/>
          </a:p>
        </p:txBody>
      </p:sp>
      <p:sp>
        <p:nvSpPr>
          <p:cNvPr id="6" name="Footer Placeholder 5">
            <a:extLst>
              <a:ext uri="{FF2B5EF4-FFF2-40B4-BE49-F238E27FC236}">
                <a16:creationId xmlns:a16="http://schemas.microsoft.com/office/drawing/2014/main" id="{5DA89C6C-2621-588D-0FAF-22D8FFE0E3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4AE6B4-192F-C293-2153-DB4FD4A46D6F}"/>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41338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689EB-0028-CDFA-575C-70E0157D18F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ED918EDF-4630-27DE-D76C-DB677FDE672E}"/>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N"/>
          </a:p>
        </p:txBody>
      </p:sp>
      <p:sp>
        <p:nvSpPr>
          <p:cNvPr id="4" name="Text Placeholder 3">
            <a:extLst>
              <a:ext uri="{FF2B5EF4-FFF2-40B4-BE49-F238E27FC236}">
                <a16:creationId xmlns:a16="http://schemas.microsoft.com/office/drawing/2014/main" id="{B9DC09CF-135E-D4EB-6D12-9CDEF6D23D6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BCC588A-4F47-D3D1-E4A9-7FEE2F314C24}"/>
              </a:ext>
            </a:extLst>
          </p:cNvPr>
          <p:cNvSpPr>
            <a:spLocks noGrp="1"/>
          </p:cNvSpPr>
          <p:nvPr>
            <p:ph type="dt" sz="half" idx="10"/>
          </p:nvPr>
        </p:nvSpPr>
        <p:spPr/>
        <p:txBody>
          <a:bodyPr/>
          <a:lstStyle/>
          <a:p>
            <a:fld id="{1D8BD707-D9CF-40AE-B4C6-C98DA3205C09}" type="datetimeFigureOut">
              <a:rPr lang="en-US" smtClean="0"/>
              <a:pPr/>
              <a:t>12/31/2025</a:t>
            </a:fld>
            <a:endParaRPr lang="en-US"/>
          </a:p>
        </p:txBody>
      </p:sp>
      <p:sp>
        <p:nvSpPr>
          <p:cNvPr id="6" name="Footer Placeholder 5">
            <a:extLst>
              <a:ext uri="{FF2B5EF4-FFF2-40B4-BE49-F238E27FC236}">
                <a16:creationId xmlns:a16="http://schemas.microsoft.com/office/drawing/2014/main" id="{FDC086EA-4A6C-077F-5C6B-4E1232D035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A9B9E9-858D-EC3D-95D8-C6FE824E020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8391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F5DEDF-1A78-F53F-07E2-F41393490B1D}"/>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7C15A26-2CA7-3D12-345C-F56E1E90F4D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18565EA-1299-4557-6279-9DF9B2AD7262}"/>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12/31/2025</a:t>
            </a:fld>
            <a:endParaRPr lang="en-US"/>
          </a:p>
        </p:txBody>
      </p:sp>
      <p:sp>
        <p:nvSpPr>
          <p:cNvPr id="5" name="Footer Placeholder 4">
            <a:extLst>
              <a:ext uri="{FF2B5EF4-FFF2-40B4-BE49-F238E27FC236}">
                <a16:creationId xmlns:a16="http://schemas.microsoft.com/office/drawing/2014/main" id="{D1D97173-23EF-990E-A751-B630D62468D5}"/>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27C530-509F-3D7C-656E-CBB451445BF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927794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geohack.toolforge.org/geohack.php?pagename=Sangrur_district&amp;params=30.23_N_75.83_E_type:city(1203153)_region:I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A444C1-A023-4079-39DF-11227E505146}"/>
              </a:ext>
            </a:extLst>
          </p:cNvPr>
          <p:cNvPicPr>
            <a:picLocks noChangeAspect="1"/>
          </p:cNvPicPr>
          <p:nvPr/>
        </p:nvPicPr>
        <p:blipFill>
          <a:blip r:embed="rId2"/>
          <a:stretch>
            <a:fillRect/>
          </a:stretch>
        </p:blipFill>
        <p:spPr>
          <a:xfrm>
            <a:off x="0" y="685801"/>
            <a:ext cx="9141714" cy="4457697"/>
          </a:xfrm>
          <a:prstGeom prst="rect">
            <a:avLst/>
          </a:prstGeom>
        </p:spPr>
      </p:pic>
      <p:sp>
        <p:nvSpPr>
          <p:cNvPr id="2" name="Rectangle 1"/>
          <p:cNvSpPr/>
          <p:nvPr/>
        </p:nvSpPr>
        <p:spPr>
          <a:xfrm>
            <a:off x="1191" y="0"/>
            <a:ext cx="9141714" cy="734601"/>
          </a:xfrm>
          <a:prstGeom prst="rect">
            <a:avLst/>
          </a:prstGeom>
          <a:solidFill>
            <a:srgbClr val="FFCC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2800" b="1">
                <a:solidFill>
                  <a:srgbClr val="000000"/>
                </a:solidFill>
              </a:defRPr>
            </a:pPr>
            <a:r>
              <a:rPr lang="en-IN" sz="4050" dirty="0">
                <a:solidFill>
                  <a:schemeClr val="accent1"/>
                </a:solidFill>
                <a:latin typeface="Arial Black" panose="020B0A04020102020204" pitchFamily="34" charset="0"/>
              </a:rPr>
              <a:t>BOREWELL RESCUE</a:t>
            </a:r>
            <a:endParaRPr lang="en-IN" sz="4050" dirty="0">
              <a:solidFill>
                <a:schemeClr val="tx2"/>
              </a:solidFill>
            </a:endParaRPr>
          </a:p>
        </p:txBody>
      </p:sp>
      <p:pic>
        <p:nvPicPr>
          <p:cNvPr id="4" name="Picture 3">
            <a:extLst>
              <a:ext uri="{FF2B5EF4-FFF2-40B4-BE49-F238E27FC236}">
                <a16:creationId xmlns:a16="http://schemas.microsoft.com/office/drawing/2014/main" id="{333A34EB-061E-16C8-A96C-5680ACF49ECB}"/>
              </a:ext>
            </a:extLst>
          </p:cNvPr>
          <p:cNvPicPr>
            <a:picLocks noChangeAspect="1"/>
          </p:cNvPicPr>
          <p:nvPr/>
        </p:nvPicPr>
        <p:blipFill>
          <a:blip r:embed="rId3"/>
          <a:stretch>
            <a:fillRect/>
          </a:stretch>
        </p:blipFill>
        <p:spPr>
          <a:xfrm>
            <a:off x="59331" y="1"/>
            <a:ext cx="881407" cy="685800"/>
          </a:xfrm>
          <a:prstGeom prst="rect">
            <a:avLst/>
          </a:prstGeom>
        </p:spPr>
      </p:pic>
      <p:pic>
        <p:nvPicPr>
          <p:cNvPr id="5" name="Picture 4">
            <a:extLst>
              <a:ext uri="{FF2B5EF4-FFF2-40B4-BE49-F238E27FC236}">
                <a16:creationId xmlns:a16="http://schemas.microsoft.com/office/drawing/2014/main" id="{91D0C1A4-AE42-F176-E2C7-2BDC9A3E5EA9}"/>
              </a:ext>
            </a:extLst>
          </p:cNvPr>
          <p:cNvPicPr>
            <a:picLocks noChangeAspect="1"/>
          </p:cNvPicPr>
          <p:nvPr/>
        </p:nvPicPr>
        <p:blipFill>
          <a:blip r:embed="rId4"/>
          <a:stretch>
            <a:fillRect/>
          </a:stretch>
        </p:blipFill>
        <p:spPr>
          <a:xfrm>
            <a:off x="8467273" y="2"/>
            <a:ext cx="675537" cy="734600"/>
          </a:xfrm>
          <a:prstGeom prst="rect">
            <a:avLst/>
          </a:prstGeom>
        </p:spPr>
      </p:pic>
      <p:pic>
        <p:nvPicPr>
          <p:cNvPr id="6" name="Picture 5">
            <a:extLst>
              <a:ext uri="{FF2B5EF4-FFF2-40B4-BE49-F238E27FC236}">
                <a16:creationId xmlns:a16="http://schemas.microsoft.com/office/drawing/2014/main" id="{94C656E4-A45D-D4B5-7D96-49F0A2CBA3C7}"/>
              </a:ext>
            </a:extLst>
          </p:cNvPr>
          <p:cNvPicPr>
            <a:picLocks noChangeAspect="1"/>
          </p:cNvPicPr>
          <p:nvPr/>
        </p:nvPicPr>
        <p:blipFill>
          <a:blip r:embed="rId5"/>
          <a:stretch>
            <a:fillRect/>
          </a:stretch>
        </p:blipFill>
        <p:spPr>
          <a:xfrm>
            <a:off x="0" y="1420399"/>
            <a:ext cx="7256859" cy="1172499"/>
          </a:xfrm>
          <a:prstGeom prst="rect">
            <a:avLst/>
          </a:prstGeom>
        </p:spPr>
      </p:pic>
      <p:sp>
        <p:nvSpPr>
          <p:cNvPr id="14" name="Slide Number Placeholder 13">
            <a:extLst>
              <a:ext uri="{FF2B5EF4-FFF2-40B4-BE49-F238E27FC236}">
                <a16:creationId xmlns:a16="http://schemas.microsoft.com/office/drawing/2014/main" id="{0A7BC186-99B6-55E4-AE43-C224DA8F6114}"/>
              </a:ext>
            </a:extLst>
          </p:cNvPr>
          <p:cNvSpPr>
            <a:spLocks noGrp="1"/>
          </p:cNvSpPr>
          <p:nvPr>
            <p:ph type="sldNum" sz="quarter" idx="12"/>
          </p:nvPr>
        </p:nvSpPr>
        <p:spPr>
          <a:xfrm>
            <a:off x="6867073" y="4767263"/>
            <a:ext cx="1600200" cy="273844"/>
          </a:xfrm>
        </p:spPr>
        <p:txBody>
          <a:bodyPr/>
          <a:lstStyle/>
          <a:p>
            <a:fld id="{C1FF6DA9-008F-8B48-92A6-B652298478BF}" type="slidenum">
              <a:rPr lang="en-US" sz="1200" b="1"/>
              <a:t>1</a:t>
            </a:fld>
            <a:endParaRPr lang="en-US" sz="1200" b="1" dirty="0"/>
          </a:p>
        </p:txBody>
      </p:sp>
      <p:sp>
        <p:nvSpPr>
          <p:cNvPr id="13" name="TextBox 12">
            <a:extLst>
              <a:ext uri="{FF2B5EF4-FFF2-40B4-BE49-F238E27FC236}">
                <a16:creationId xmlns:a16="http://schemas.microsoft.com/office/drawing/2014/main" id="{00BECF03-A820-DF85-8488-6595E9D240E4}"/>
              </a:ext>
            </a:extLst>
          </p:cNvPr>
          <p:cNvSpPr txBox="1"/>
          <p:nvPr/>
        </p:nvSpPr>
        <p:spPr>
          <a:xfrm>
            <a:off x="-57150" y="1488773"/>
            <a:ext cx="6743700" cy="1061829"/>
          </a:xfrm>
          <a:prstGeom prst="rect">
            <a:avLst/>
          </a:prstGeom>
          <a:noFill/>
        </p:spPr>
        <p:txBody>
          <a:bodyPr wrap="square">
            <a:spAutoFit/>
          </a:bodyPr>
          <a:lstStyle/>
          <a:p>
            <a:pPr defTabSz="685800">
              <a:defRPr/>
            </a:pPr>
            <a:r>
              <a:rPr lang="en-US" sz="2100" b="1" dirty="0">
                <a:solidFill>
                  <a:schemeClr val="bg1"/>
                </a:solidFill>
                <a:latin typeface="Arial Black" panose="020B0A04020102020204" pitchFamily="34" charset="0"/>
              </a:rPr>
              <a:t>CASE STUDY-02</a:t>
            </a:r>
          </a:p>
          <a:p>
            <a:pPr defTabSz="685800">
              <a:defRPr/>
            </a:pPr>
            <a:r>
              <a:rPr lang="en-US" sz="2100" b="1" dirty="0">
                <a:solidFill>
                  <a:schemeClr val="bg1"/>
                </a:solidFill>
                <a:latin typeface="Arial Black" panose="020B0A04020102020204" pitchFamily="34" charset="0"/>
              </a:rPr>
              <a:t>BORE WELL-2019 SANGRUR , PUNJAB                            </a:t>
            </a:r>
            <a:br>
              <a:rPr lang="en-US" sz="2100" b="1" dirty="0">
                <a:solidFill>
                  <a:schemeClr val="bg1"/>
                </a:solidFill>
                <a:latin typeface="Arial Black" panose="020B0A04020102020204" pitchFamily="34" charset="0"/>
              </a:rPr>
            </a:br>
            <a:r>
              <a:rPr lang="en-US" sz="2100" b="1" dirty="0">
                <a:solidFill>
                  <a:schemeClr val="bg1"/>
                </a:solidFill>
                <a:latin typeface="Arial Black" panose="020B0A04020102020204" pitchFamily="34" charset="0"/>
              </a:rPr>
              <a:t> </a:t>
            </a:r>
          </a:p>
        </p:txBody>
      </p:sp>
      <p:pic>
        <p:nvPicPr>
          <p:cNvPr id="15" name="Picture 14">
            <a:extLst>
              <a:ext uri="{FF2B5EF4-FFF2-40B4-BE49-F238E27FC236}">
                <a16:creationId xmlns:a16="http://schemas.microsoft.com/office/drawing/2014/main" id="{8063F449-E1C8-F494-6951-C4268F408D76}"/>
              </a:ext>
            </a:extLst>
          </p:cNvPr>
          <p:cNvPicPr>
            <a:picLocks noChangeAspect="1"/>
          </p:cNvPicPr>
          <p:nvPr/>
        </p:nvPicPr>
        <p:blipFill>
          <a:blip r:embed="rId6"/>
          <a:stretch>
            <a:fillRect/>
          </a:stretch>
        </p:blipFill>
        <p:spPr>
          <a:xfrm>
            <a:off x="0" y="4311785"/>
            <a:ext cx="853041" cy="831715"/>
          </a:xfrm>
          <a:prstGeom prst="rect">
            <a:avLst/>
          </a:prstGeom>
        </p:spPr>
      </p:pic>
      <p:sp>
        <p:nvSpPr>
          <p:cNvPr id="7" name="Duties of…">
            <a:extLst>
              <a:ext uri="{FF2B5EF4-FFF2-40B4-BE49-F238E27FC236}">
                <a16:creationId xmlns:a16="http://schemas.microsoft.com/office/drawing/2014/main" id="{E08769DC-A723-7D4C-ED67-30FA250ED089}"/>
              </a:ext>
            </a:extLst>
          </p:cNvPr>
          <p:cNvSpPr txBox="1"/>
          <p:nvPr/>
        </p:nvSpPr>
        <p:spPr>
          <a:xfrm>
            <a:off x="2192853" y="2236851"/>
            <a:ext cx="4778852" cy="3560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algn="ctr"/>
            <a:r>
              <a:rPr lang="en-US" b="1" dirty="0">
                <a:latin typeface="Open sans"/>
              </a:rPr>
              <a:t>Presented By:- Pavan Dev Gaur,2IC</a:t>
            </a:r>
            <a:endParaRPr lang="en-US" dirty="0">
              <a:latin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2E5BCC57-3F37-0D7B-EA0F-885614114EB2}"/>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E99E76FE-4AA9-7C3D-DE0E-3BFC1ADF76C3}"/>
              </a:ext>
            </a:extLst>
          </p:cNvPr>
          <p:cNvSpPr/>
          <p:nvPr/>
        </p:nvSpPr>
        <p:spPr>
          <a:xfrm>
            <a:off x="3374562" y="1"/>
            <a:ext cx="5769438" cy="5143499"/>
          </a:xfrm>
          <a:prstGeom prst="roundRect">
            <a:avLst>
              <a:gd name="adj" fmla="val 1583"/>
            </a:avLst>
          </a:prstGeom>
          <a:solidFill>
            <a:srgbClr val="EAEAEA"/>
          </a:solidFill>
          <a:ln w="12700">
            <a:miter lim="400000"/>
          </a:ln>
        </p:spPr>
        <p:txBody>
          <a:bodyPr lIns="29349" tIns="29349" rIns="29349" bIns="29349"/>
          <a:lstStyle/>
          <a:p>
            <a:pPr defTabSz="342900"/>
            <a:endParaRPr sz="1799">
              <a:solidFill>
                <a:srgbClr val="000000"/>
              </a:solidFill>
              <a:latin typeface="Open Sans"/>
            </a:endParaRPr>
          </a:p>
        </p:txBody>
      </p:sp>
      <p:pic>
        <p:nvPicPr>
          <p:cNvPr id="1026" name="Picture 2">
            <a:extLst>
              <a:ext uri="{FF2B5EF4-FFF2-40B4-BE49-F238E27FC236}">
                <a16:creationId xmlns:a16="http://schemas.microsoft.com/office/drawing/2014/main" id="{8F16A1DD-F16D-9EEA-AA92-643B48E26D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62" y="201184"/>
            <a:ext cx="990746" cy="735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F1A2C054-30FA-3060-FD19-F1AA0002EB1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2263" y="181233"/>
            <a:ext cx="989624" cy="678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6AD13123-28F4-8260-46C2-AFF27056C0DF}"/>
              </a:ext>
            </a:extLst>
          </p:cNvPr>
          <p:cNvPicPr>
            <a:picLocks noChangeAspect="1"/>
          </p:cNvPicPr>
          <p:nvPr/>
        </p:nvPicPr>
        <p:blipFill>
          <a:blip r:embed="rId5"/>
          <a:stretch>
            <a:fillRect/>
          </a:stretch>
        </p:blipFill>
        <p:spPr>
          <a:xfrm>
            <a:off x="0" y="4311785"/>
            <a:ext cx="853041" cy="831715"/>
          </a:xfrm>
          <a:prstGeom prst="rect">
            <a:avLst/>
          </a:prstGeom>
        </p:spPr>
      </p:pic>
      <p:sp>
        <p:nvSpPr>
          <p:cNvPr id="4" name="Duties of…">
            <a:extLst>
              <a:ext uri="{FF2B5EF4-FFF2-40B4-BE49-F238E27FC236}">
                <a16:creationId xmlns:a16="http://schemas.microsoft.com/office/drawing/2014/main" id="{14B2E974-BC1E-4BEA-0DB1-E78E0B976D32}"/>
              </a:ext>
            </a:extLst>
          </p:cNvPr>
          <p:cNvSpPr txBox="1"/>
          <p:nvPr/>
        </p:nvSpPr>
        <p:spPr>
          <a:xfrm>
            <a:off x="169362" y="1902271"/>
            <a:ext cx="3168503" cy="14442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49" tIns="29349" rIns="29349" bIns="29349">
            <a:spAutoFit/>
          </a:bodyPr>
          <a:lstStyle/>
          <a:p>
            <a:pPr algn="ctr" defTabSz="342900"/>
            <a:r>
              <a:rPr lang="en-US" sz="3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Borewell Rescue Operation – Key Events</a:t>
            </a:r>
          </a:p>
        </p:txBody>
      </p:sp>
      <p:sp>
        <p:nvSpPr>
          <p:cNvPr id="5" name="Content Placeholder 2">
            <a:extLst>
              <a:ext uri="{FF2B5EF4-FFF2-40B4-BE49-F238E27FC236}">
                <a16:creationId xmlns:a16="http://schemas.microsoft.com/office/drawing/2014/main" id="{24620F75-B5D5-736F-0462-B1745F32B63A}"/>
              </a:ext>
            </a:extLst>
          </p:cNvPr>
          <p:cNvSpPr txBox="1">
            <a:spLocks/>
          </p:cNvSpPr>
          <p:nvPr/>
        </p:nvSpPr>
        <p:spPr>
          <a:xfrm>
            <a:off x="3519031" y="937023"/>
            <a:ext cx="5480499" cy="3933024"/>
          </a:xfrm>
          <a:prstGeom prst="roundRect">
            <a:avLst/>
          </a:prstGeom>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nSpc>
                <a:spcPct val="150000"/>
              </a:lnSpc>
            </a:pPr>
            <a:r>
              <a:rPr lang="en-US" sz="1200" b="1" dirty="0">
                <a:latin typeface="Open Sans" panose="020B0606030504020204" pitchFamily="34" charset="0"/>
                <a:ea typeface="Open Sans" panose="020B0606030504020204" pitchFamily="34" charset="0"/>
                <a:cs typeface="Open Sans" panose="020B0606030504020204" pitchFamily="34" charset="0"/>
              </a:rPr>
              <a:t>Arrival &amp; Initial Actions:</a:t>
            </a:r>
            <a:endParaRPr lang="en-US" sz="1200" dirty="0">
              <a:latin typeface="Open Sans" panose="020B0606030504020204" pitchFamily="34" charset="0"/>
              <a:ea typeface="Open Sans" panose="020B0606030504020204" pitchFamily="34" charset="0"/>
              <a:cs typeface="Open Sans" panose="020B0606030504020204" pitchFamily="34" charset="0"/>
            </a:endParaRPr>
          </a:p>
          <a:p>
            <a:pPr lvl="1">
              <a:lnSpc>
                <a:spcPct val="150000"/>
              </a:lnSpc>
            </a:pPr>
            <a:r>
              <a:rPr lang="en-US" sz="1200" dirty="0">
                <a:latin typeface="Open Sans" panose="020B0606030504020204" pitchFamily="34" charset="0"/>
                <a:ea typeface="Open Sans" panose="020B0606030504020204" pitchFamily="34" charset="0"/>
                <a:cs typeface="Open Sans" panose="020B0606030504020204" pitchFamily="34" charset="0"/>
              </a:rPr>
              <a:t>Team arrived at site: </a:t>
            </a:r>
            <a:r>
              <a:rPr lang="en-US" sz="1200" b="1" dirty="0">
                <a:latin typeface="Open Sans" panose="020B0606030504020204" pitchFamily="34" charset="0"/>
                <a:ea typeface="Open Sans" panose="020B0606030504020204" pitchFamily="34" charset="0"/>
                <a:cs typeface="Open Sans" panose="020B0606030504020204" pitchFamily="34" charset="0"/>
              </a:rPr>
              <a:t>1907 hrs.</a:t>
            </a:r>
            <a:endParaRPr lang="en-US" sz="1200" dirty="0">
              <a:latin typeface="Open Sans" panose="020B0606030504020204" pitchFamily="34" charset="0"/>
              <a:ea typeface="Open Sans" panose="020B0606030504020204" pitchFamily="34" charset="0"/>
              <a:cs typeface="Open Sans" panose="020B0606030504020204" pitchFamily="34" charset="0"/>
            </a:endParaRPr>
          </a:p>
          <a:p>
            <a:pPr lvl="1">
              <a:lnSpc>
                <a:spcPct val="150000"/>
              </a:lnSpc>
            </a:pPr>
            <a:r>
              <a:rPr lang="en-US" sz="1200" dirty="0">
                <a:latin typeface="Open Sans" panose="020B0606030504020204" pitchFamily="34" charset="0"/>
                <a:ea typeface="Open Sans" panose="020B0606030504020204" pitchFamily="34" charset="0"/>
                <a:cs typeface="Open Sans" panose="020B0606030504020204" pitchFamily="34" charset="0"/>
              </a:rPr>
              <a:t>Reported to </a:t>
            </a:r>
            <a:r>
              <a:rPr lang="en-US" sz="1200" b="1" dirty="0">
                <a:latin typeface="Open Sans" panose="020B0606030504020204" pitchFamily="34" charset="0"/>
                <a:ea typeface="Open Sans" panose="020B0606030504020204" pitchFamily="34" charset="0"/>
                <a:cs typeface="Open Sans" panose="020B0606030504020204" pitchFamily="34" charset="0"/>
              </a:rPr>
              <a:t>Incident Commander</a:t>
            </a:r>
            <a:endParaRPr lang="en-US" sz="1200" dirty="0">
              <a:latin typeface="Open Sans" panose="020B0606030504020204" pitchFamily="34" charset="0"/>
              <a:ea typeface="Open Sans" panose="020B0606030504020204" pitchFamily="34" charset="0"/>
              <a:cs typeface="Open Sans" panose="020B0606030504020204" pitchFamily="34" charset="0"/>
            </a:endParaRPr>
          </a:p>
          <a:p>
            <a:pPr lvl="1">
              <a:lnSpc>
                <a:spcPct val="150000"/>
              </a:lnSpc>
            </a:pPr>
            <a:r>
              <a:rPr lang="en-US" sz="1200" dirty="0">
                <a:latin typeface="Open Sans" panose="020B0606030504020204" pitchFamily="34" charset="0"/>
                <a:ea typeface="Open Sans" panose="020B0606030504020204" pitchFamily="34" charset="0"/>
                <a:cs typeface="Open Sans" panose="020B0606030504020204" pitchFamily="34" charset="0"/>
              </a:rPr>
              <a:t>Team Commander inspected machinery &amp; briefed personnel</a:t>
            </a:r>
          </a:p>
          <a:p>
            <a:pPr>
              <a:lnSpc>
                <a:spcPct val="150000"/>
              </a:lnSpc>
            </a:pPr>
            <a:r>
              <a:rPr lang="en-US" sz="1200" b="1" dirty="0">
                <a:latin typeface="Open Sans" panose="020B0606030504020204" pitchFamily="34" charset="0"/>
                <a:ea typeface="Open Sans" panose="020B0606030504020204" pitchFamily="34" charset="0"/>
                <a:cs typeface="Open Sans" panose="020B0606030504020204" pitchFamily="34" charset="0"/>
              </a:rPr>
              <a:t>Support Provided (Before Rescue Team Arrival):</a:t>
            </a:r>
            <a:endParaRPr lang="en-US" sz="1200" dirty="0">
              <a:latin typeface="Open Sans" panose="020B0606030504020204" pitchFamily="34" charset="0"/>
              <a:ea typeface="Open Sans" panose="020B0606030504020204" pitchFamily="34" charset="0"/>
              <a:cs typeface="Open Sans" panose="020B0606030504020204" pitchFamily="34" charset="0"/>
            </a:endParaRPr>
          </a:p>
          <a:p>
            <a:pPr lvl="1">
              <a:lnSpc>
                <a:spcPct val="150000"/>
              </a:lnSpc>
            </a:pPr>
            <a:r>
              <a:rPr lang="en-US" sz="1200" b="1" dirty="0">
                <a:latin typeface="Open Sans" panose="020B0606030504020204" pitchFamily="34" charset="0"/>
                <a:ea typeface="Open Sans" panose="020B0606030504020204" pitchFamily="34" charset="0"/>
                <a:cs typeface="Open Sans" panose="020B0606030504020204" pitchFamily="34" charset="0"/>
              </a:rPr>
              <a:t>Oxygen pipes</a:t>
            </a:r>
            <a:r>
              <a:rPr lang="en-US" sz="1200" dirty="0">
                <a:latin typeface="Open Sans" panose="020B0606030504020204" pitchFamily="34" charset="0"/>
                <a:ea typeface="Open Sans" panose="020B0606030504020204" pitchFamily="34" charset="0"/>
                <a:cs typeface="Open Sans" panose="020B0606030504020204" pitchFamily="34" charset="0"/>
              </a:rPr>
              <a:t> and </a:t>
            </a:r>
            <a:r>
              <a:rPr lang="en-US" sz="1200" b="1" dirty="0">
                <a:latin typeface="Open Sans" panose="020B0606030504020204" pitchFamily="34" charset="0"/>
                <a:ea typeface="Open Sans" panose="020B0606030504020204" pitchFamily="34" charset="0"/>
                <a:cs typeface="Open Sans" panose="020B0606030504020204" pitchFamily="34" charset="0"/>
              </a:rPr>
              <a:t>CCTV cameras</a:t>
            </a:r>
            <a:r>
              <a:rPr lang="en-US" sz="1200" dirty="0">
                <a:latin typeface="Open Sans" panose="020B0606030504020204" pitchFamily="34" charset="0"/>
                <a:ea typeface="Open Sans" panose="020B0606030504020204" pitchFamily="34" charset="0"/>
                <a:cs typeface="Open Sans" panose="020B0606030504020204" pitchFamily="34" charset="0"/>
              </a:rPr>
              <a:t> arranged by:</a:t>
            </a:r>
          </a:p>
          <a:p>
            <a:pPr lvl="2">
              <a:lnSpc>
                <a:spcPct val="150000"/>
              </a:lnSpc>
            </a:pPr>
            <a:r>
              <a:rPr lang="en-US" sz="1200" dirty="0">
                <a:latin typeface="Open Sans" panose="020B0606030504020204" pitchFamily="34" charset="0"/>
                <a:ea typeface="Open Sans" panose="020B0606030504020204" pitchFamily="34" charset="0"/>
                <a:cs typeface="Open Sans" panose="020B0606030504020204" pitchFamily="34" charset="0"/>
              </a:rPr>
              <a:t>District Civil Administration</a:t>
            </a:r>
          </a:p>
          <a:p>
            <a:pPr lvl="2">
              <a:lnSpc>
                <a:spcPct val="150000"/>
              </a:lnSpc>
            </a:pPr>
            <a:r>
              <a:rPr lang="en-US" sz="1200" dirty="0">
                <a:latin typeface="Open Sans" panose="020B0606030504020204" pitchFamily="34" charset="0"/>
                <a:ea typeface="Open Sans" panose="020B0606030504020204" pitchFamily="34" charset="0"/>
                <a:cs typeface="Open Sans" panose="020B0606030504020204" pitchFamily="34" charset="0"/>
              </a:rPr>
              <a:t>Local Police</a:t>
            </a:r>
          </a:p>
          <a:p>
            <a:pPr lvl="2">
              <a:lnSpc>
                <a:spcPct val="150000"/>
              </a:lnSpc>
            </a:pPr>
            <a:r>
              <a:rPr lang="en-US" sz="1200" dirty="0">
                <a:latin typeface="Open Sans" panose="020B0606030504020204" pitchFamily="34" charset="0"/>
                <a:ea typeface="Open Sans" panose="020B0606030504020204" pitchFamily="34" charset="0"/>
                <a:cs typeface="Open Sans" panose="020B0606030504020204" pitchFamily="34" charset="0"/>
              </a:rPr>
              <a:t>DSS (Dera Sacha Sauda)</a:t>
            </a:r>
          </a:p>
          <a:p>
            <a:pPr lvl="1">
              <a:lnSpc>
                <a:spcPct val="150000"/>
              </a:lnSpc>
            </a:pPr>
            <a:r>
              <a:rPr lang="en-US" sz="1200" b="1" dirty="0">
                <a:latin typeface="Open Sans" panose="020B0606030504020204" pitchFamily="34" charset="0"/>
                <a:ea typeface="Open Sans" panose="020B0606030504020204" pitchFamily="34" charset="0"/>
                <a:cs typeface="Open Sans" panose="020B0606030504020204" pitchFamily="34" charset="0"/>
              </a:rPr>
              <a:t>CCTV showed:</a:t>
            </a:r>
          </a:p>
          <a:p>
            <a:pPr lvl="2">
              <a:lnSpc>
                <a:spcPct val="150000"/>
              </a:lnSpc>
            </a:pPr>
            <a:r>
              <a:rPr lang="en-US" sz="1200" dirty="0">
                <a:latin typeface="Open Sans" panose="020B0606030504020204" pitchFamily="34" charset="0"/>
                <a:ea typeface="Open Sans" panose="020B0606030504020204" pitchFamily="34" charset="0"/>
                <a:cs typeface="Open Sans" panose="020B0606030504020204" pitchFamily="34" charset="0"/>
              </a:rPr>
              <a:t>Child with </a:t>
            </a:r>
            <a:r>
              <a:rPr lang="en-US" sz="1200" b="1" dirty="0">
                <a:latin typeface="Open Sans" panose="020B0606030504020204" pitchFamily="34" charset="0"/>
                <a:ea typeface="Open Sans" panose="020B0606030504020204" pitchFamily="34" charset="0"/>
                <a:cs typeface="Open Sans" panose="020B0606030504020204" pitchFamily="34" charset="0"/>
              </a:rPr>
              <a:t>both hands upwards</a:t>
            </a:r>
            <a:endParaRPr lang="en-US" sz="1200" dirty="0">
              <a:latin typeface="Open Sans" panose="020B0606030504020204" pitchFamily="34" charset="0"/>
              <a:ea typeface="Open Sans" panose="020B0606030504020204" pitchFamily="34" charset="0"/>
              <a:cs typeface="Open Sans" panose="020B0606030504020204" pitchFamily="34" charset="0"/>
            </a:endParaRPr>
          </a:p>
          <a:p>
            <a:pPr lvl="2">
              <a:lnSpc>
                <a:spcPct val="150000"/>
              </a:lnSpc>
            </a:pPr>
            <a:r>
              <a:rPr lang="en-US" sz="1200" dirty="0">
                <a:latin typeface="Open Sans" panose="020B0606030504020204" pitchFamily="34" charset="0"/>
                <a:ea typeface="Open Sans" panose="020B0606030504020204" pitchFamily="34" charset="0"/>
                <a:cs typeface="Open Sans" panose="020B0606030504020204" pitchFamily="34" charset="0"/>
              </a:rPr>
              <a:t>Surrounded by sack fragments &amp; soil</a:t>
            </a:r>
          </a:p>
          <a:p>
            <a:pPr lvl="2">
              <a:lnSpc>
                <a:spcPct val="150000"/>
              </a:lnSpc>
            </a:pPr>
            <a:r>
              <a:rPr lang="en-US" sz="1200" dirty="0">
                <a:latin typeface="Open Sans" panose="020B0606030504020204" pitchFamily="34" charset="0"/>
                <a:ea typeface="Open Sans" panose="020B0606030504020204" pitchFamily="34" charset="0"/>
                <a:cs typeface="Open Sans" panose="020B0606030504020204" pitchFamily="34" charset="0"/>
              </a:rPr>
              <a:t>Only hands visible, rest of body covered</a:t>
            </a:r>
          </a:p>
        </p:txBody>
      </p:sp>
    </p:spTree>
    <p:extLst>
      <p:ext uri="{BB962C8B-B14F-4D97-AF65-F5344CB8AC3E}">
        <p14:creationId xmlns:p14="http://schemas.microsoft.com/office/powerpoint/2010/main" val="335558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tgtEl>
                                          <p:spTgt spid="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500"/>
                                        <p:tgtEl>
                                          <p:spTgt spid="5">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fade">
                                      <p:cBhvr>
                                        <p:cTn id="29" dur="500"/>
                                        <p:tgtEl>
                                          <p:spTgt spid="5">
                                            <p:txEl>
                                              <p:pRg st="5" end="5"/>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fade">
                                      <p:cBhvr>
                                        <p:cTn id="35" dur="500"/>
                                        <p:tgtEl>
                                          <p:spTgt spid="5">
                                            <p:txEl>
                                              <p:pRg st="7" end="7"/>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
                                            <p:txEl>
                                              <p:pRg st="8" end="8"/>
                                            </p:txEl>
                                          </p:spTgt>
                                        </p:tgtEl>
                                        <p:attrNameLst>
                                          <p:attrName>style.visibility</p:attrName>
                                        </p:attrNameLst>
                                      </p:cBhvr>
                                      <p:to>
                                        <p:strVal val="visible"/>
                                      </p:to>
                                    </p:set>
                                    <p:animEffect transition="in" filter="fade">
                                      <p:cBhvr>
                                        <p:cTn id="38" dur="500"/>
                                        <p:tgtEl>
                                          <p:spTgt spid="5">
                                            <p:txEl>
                                              <p:pRg st="8" end="8"/>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
                                            <p:txEl>
                                              <p:pRg st="9" end="9"/>
                                            </p:txEl>
                                          </p:spTgt>
                                        </p:tgtEl>
                                        <p:attrNameLst>
                                          <p:attrName>style.visibility</p:attrName>
                                        </p:attrNameLst>
                                      </p:cBhvr>
                                      <p:to>
                                        <p:strVal val="visible"/>
                                      </p:to>
                                    </p:set>
                                    <p:animEffect transition="in" filter="fade">
                                      <p:cBhvr>
                                        <p:cTn id="41" dur="500"/>
                                        <p:tgtEl>
                                          <p:spTgt spid="5">
                                            <p:txEl>
                                              <p:pRg st="9" end="9"/>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
                                            <p:txEl>
                                              <p:pRg st="10" end="10"/>
                                            </p:txEl>
                                          </p:spTgt>
                                        </p:tgtEl>
                                        <p:attrNameLst>
                                          <p:attrName>style.visibility</p:attrName>
                                        </p:attrNameLst>
                                      </p:cBhvr>
                                      <p:to>
                                        <p:strVal val="visible"/>
                                      </p:to>
                                    </p:set>
                                    <p:animEffect transition="in" filter="fade">
                                      <p:cBhvr>
                                        <p:cTn id="44" dur="500"/>
                                        <p:tgtEl>
                                          <p:spTgt spid="5">
                                            <p:txEl>
                                              <p:pRg st="10" end="10"/>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
                                            <p:txEl>
                                              <p:pRg st="11" end="11"/>
                                            </p:txEl>
                                          </p:spTgt>
                                        </p:tgtEl>
                                        <p:attrNameLst>
                                          <p:attrName>style.visibility</p:attrName>
                                        </p:attrNameLst>
                                      </p:cBhvr>
                                      <p:to>
                                        <p:strVal val="visible"/>
                                      </p:to>
                                    </p:set>
                                    <p:animEffect transition="in" filter="fade">
                                      <p:cBhvr>
                                        <p:cTn id="47" dur="500"/>
                                        <p:tgtEl>
                                          <p:spTgt spid="5">
                                            <p:txEl>
                                              <p:pRg st="11" end="11"/>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
                                            <p:txEl>
                                              <p:pRg st="12" end="12"/>
                                            </p:txEl>
                                          </p:spTgt>
                                        </p:tgtEl>
                                        <p:attrNameLst>
                                          <p:attrName>style.visibility</p:attrName>
                                        </p:attrNameLst>
                                      </p:cBhvr>
                                      <p:to>
                                        <p:strVal val="visible"/>
                                      </p:to>
                                    </p:set>
                                    <p:animEffect transition="in" filter="fade">
                                      <p:cBhvr>
                                        <p:cTn id="50"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C9F44943-8293-5801-548C-433557B39281}"/>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C8DADD01-0C33-6D17-34E1-32E997CB0A72}"/>
              </a:ext>
            </a:extLst>
          </p:cNvPr>
          <p:cNvSpPr/>
          <p:nvPr/>
        </p:nvSpPr>
        <p:spPr>
          <a:xfrm>
            <a:off x="3374562" y="1"/>
            <a:ext cx="5769438" cy="5143499"/>
          </a:xfrm>
          <a:prstGeom prst="roundRect">
            <a:avLst>
              <a:gd name="adj" fmla="val 1583"/>
            </a:avLst>
          </a:prstGeom>
          <a:solidFill>
            <a:srgbClr val="EAEAEA"/>
          </a:solidFill>
          <a:ln w="12700">
            <a:miter lim="400000"/>
          </a:ln>
        </p:spPr>
        <p:txBody>
          <a:bodyPr lIns="29349" tIns="29349" rIns="29349" bIns="29349"/>
          <a:lstStyle/>
          <a:p>
            <a:pPr defTabSz="342900"/>
            <a:endParaRPr sz="1799">
              <a:solidFill>
                <a:srgbClr val="000000"/>
              </a:solidFill>
              <a:latin typeface="Open Sans"/>
            </a:endParaRPr>
          </a:p>
        </p:txBody>
      </p:sp>
      <p:pic>
        <p:nvPicPr>
          <p:cNvPr id="1026" name="Picture 2">
            <a:extLst>
              <a:ext uri="{FF2B5EF4-FFF2-40B4-BE49-F238E27FC236}">
                <a16:creationId xmlns:a16="http://schemas.microsoft.com/office/drawing/2014/main" id="{93C7ED19-CD7C-C078-D349-AD04E8D0EA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62" y="201184"/>
            <a:ext cx="990746" cy="735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BD6306D4-12C3-6BD9-456B-05388C25B2B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2263" y="181233"/>
            <a:ext cx="989624" cy="678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926AB32A-FD38-4AFE-D5CD-80A0019250EE}"/>
              </a:ext>
            </a:extLst>
          </p:cNvPr>
          <p:cNvPicPr>
            <a:picLocks noChangeAspect="1"/>
          </p:cNvPicPr>
          <p:nvPr/>
        </p:nvPicPr>
        <p:blipFill>
          <a:blip r:embed="rId5"/>
          <a:stretch>
            <a:fillRect/>
          </a:stretch>
        </p:blipFill>
        <p:spPr>
          <a:xfrm>
            <a:off x="0" y="4311785"/>
            <a:ext cx="853041" cy="831715"/>
          </a:xfrm>
          <a:prstGeom prst="rect">
            <a:avLst/>
          </a:prstGeom>
        </p:spPr>
      </p:pic>
      <p:sp>
        <p:nvSpPr>
          <p:cNvPr id="4" name="Duties of…">
            <a:extLst>
              <a:ext uri="{FF2B5EF4-FFF2-40B4-BE49-F238E27FC236}">
                <a16:creationId xmlns:a16="http://schemas.microsoft.com/office/drawing/2014/main" id="{D12D52D0-E5EF-32CE-E867-FFCD3982BBF7}"/>
              </a:ext>
            </a:extLst>
          </p:cNvPr>
          <p:cNvSpPr txBox="1"/>
          <p:nvPr/>
        </p:nvSpPr>
        <p:spPr>
          <a:xfrm>
            <a:off x="169362" y="1902271"/>
            <a:ext cx="3168503" cy="14442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49" tIns="29349" rIns="29349" bIns="29349">
            <a:spAutoFit/>
          </a:bodyPr>
          <a:lstStyle/>
          <a:p>
            <a:pPr algn="ctr" defTabSz="342900"/>
            <a:r>
              <a:rPr lang="en-US" sz="3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Borewell Rescue Operation – Key Events</a:t>
            </a:r>
          </a:p>
        </p:txBody>
      </p:sp>
      <p:sp>
        <p:nvSpPr>
          <p:cNvPr id="5" name="Content Placeholder 2">
            <a:extLst>
              <a:ext uri="{FF2B5EF4-FFF2-40B4-BE49-F238E27FC236}">
                <a16:creationId xmlns:a16="http://schemas.microsoft.com/office/drawing/2014/main" id="{53AF814C-DB66-ACC3-CDB1-5645CCBB5ED8}"/>
              </a:ext>
            </a:extLst>
          </p:cNvPr>
          <p:cNvSpPr txBox="1">
            <a:spLocks/>
          </p:cNvSpPr>
          <p:nvPr/>
        </p:nvSpPr>
        <p:spPr>
          <a:xfrm>
            <a:off x="3519031" y="937023"/>
            <a:ext cx="5480499" cy="3933024"/>
          </a:xfrm>
          <a:prstGeom prst="roundRect">
            <a:avLst/>
          </a:prstGeom>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lvl="0" eaLnBrk="0" fontAlgn="base" hangingPunct="0">
              <a:lnSpc>
                <a:spcPct val="150000"/>
              </a:lnSpc>
              <a:spcBef>
                <a:spcPct val="0"/>
              </a:spcBef>
              <a:spcAft>
                <a:spcPct val="0"/>
              </a:spcAft>
              <a:buClrTx/>
            </a:pPr>
            <a:r>
              <a:rPr lang="en-US" alt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Rescue Attempts:</a:t>
            </a:r>
            <a:endParaRPr lang="en-US" alt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eaLnBrk="0" fontAlgn="base" hangingPunct="0">
              <a:lnSpc>
                <a:spcPct val="150000"/>
              </a:lnSpc>
              <a:spcBef>
                <a:spcPct val="0"/>
              </a:spcBef>
              <a:spcAft>
                <a:spcPct val="0"/>
              </a:spcAft>
              <a:buClrTx/>
              <a:buFontTx/>
              <a:buChar char="•"/>
            </a:pPr>
            <a:r>
              <a:rPr lang="en-US" alt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06.06.19, 2135 </a:t>
            </a:r>
            <a:r>
              <a:rPr lang="en-US" altLang="en-US" b="1" dirty="0" err="1">
                <a:solidFill>
                  <a:schemeClr val="tx1"/>
                </a:solidFill>
                <a:latin typeface="Open Sans" panose="020B0606030504020204" pitchFamily="34" charset="0"/>
                <a:ea typeface="Open Sans" panose="020B0606030504020204" pitchFamily="34" charset="0"/>
                <a:cs typeface="Open Sans" panose="020B0606030504020204" pitchFamily="34" charset="0"/>
              </a:rPr>
              <a:t>hrs</a:t>
            </a:r>
            <a:r>
              <a:rPr lang="en-US" alt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 First hand roped</a:t>
            </a:r>
          </a:p>
          <a:p>
            <a:pPr eaLnBrk="0" fontAlgn="base" hangingPunct="0">
              <a:lnSpc>
                <a:spcPct val="150000"/>
              </a:lnSpc>
              <a:spcBef>
                <a:spcPct val="0"/>
              </a:spcBef>
              <a:spcAft>
                <a:spcPct val="0"/>
              </a:spcAft>
              <a:buClrTx/>
              <a:buFontTx/>
              <a:buChar char="•"/>
            </a:pPr>
            <a:r>
              <a:rPr lang="en-US" alt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07.06.19, 0410 </a:t>
            </a:r>
            <a:r>
              <a:rPr lang="en-US" altLang="en-US" b="1" dirty="0" err="1">
                <a:solidFill>
                  <a:schemeClr val="tx1"/>
                </a:solidFill>
                <a:latin typeface="Open Sans" panose="020B0606030504020204" pitchFamily="34" charset="0"/>
                <a:ea typeface="Open Sans" panose="020B0606030504020204" pitchFamily="34" charset="0"/>
                <a:cs typeface="Open Sans" panose="020B0606030504020204" pitchFamily="34" charset="0"/>
              </a:rPr>
              <a:t>hrs</a:t>
            </a:r>
            <a:r>
              <a:rPr lang="en-US" alt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 Second hand roped</a:t>
            </a:r>
          </a:p>
          <a:p>
            <a:pPr eaLnBrk="0" fontAlgn="base" hangingPunct="0">
              <a:lnSpc>
                <a:spcPct val="150000"/>
              </a:lnSpc>
              <a:spcBef>
                <a:spcPct val="0"/>
              </a:spcBef>
              <a:spcAft>
                <a:spcPct val="0"/>
              </a:spcAft>
              <a:buClrTx/>
              <a:buFontTx/>
              <a:buChar char="•"/>
            </a:pPr>
            <a:r>
              <a:rPr lang="en-US" alt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Child had ropes on both hands but could not be pulled up</a:t>
            </a:r>
          </a:p>
          <a:p>
            <a:pPr lvl="0" eaLnBrk="0" fontAlgn="base" hangingPunct="0">
              <a:lnSpc>
                <a:spcPct val="150000"/>
              </a:lnSpc>
              <a:spcBef>
                <a:spcPct val="0"/>
              </a:spcBef>
              <a:spcAft>
                <a:spcPct val="0"/>
              </a:spcAft>
              <a:buClrTx/>
            </a:pPr>
            <a:r>
              <a:rPr lang="en-US" alt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Decision for Parallel Borewell:</a:t>
            </a:r>
            <a:endParaRPr lang="en-US" alt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0" eaLnBrk="0" fontAlgn="base" hangingPunct="0">
              <a:lnSpc>
                <a:spcPct val="150000"/>
              </a:lnSpc>
              <a:spcBef>
                <a:spcPct val="0"/>
              </a:spcBef>
              <a:spcAft>
                <a:spcPct val="0"/>
              </a:spcAft>
              <a:buClrTx/>
            </a:pPr>
            <a:r>
              <a:rPr lang="en-US" alt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07.06.19:</a:t>
            </a:r>
            <a:r>
              <a:rPr lang="en-US" alt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Meeting of Rescue Teams &amp; Civil Administration</a:t>
            </a:r>
          </a:p>
          <a:p>
            <a:pPr lvl="0" eaLnBrk="0" fontAlgn="base" hangingPunct="0">
              <a:lnSpc>
                <a:spcPct val="150000"/>
              </a:lnSpc>
              <a:spcBef>
                <a:spcPct val="0"/>
              </a:spcBef>
              <a:spcAft>
                <a:spcPct val="0"/>
              </a:spcAft>
              <a:buClrTx/>
            </a:pPr>
            <a:r>
              <a:rPr lang="en-US" alt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Decision: </a:t>
            </a:r>
            <a:r>
              <a:rPr lang="en-US" alt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Dig parallel borewell</a:t>
            </a:r>
            <a:r>
              <a:rPr lang="en-US" alt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for safe rescue</a:t>
            </a:r>
          </a:p>
          <a:p>
            <a:pPr lvl="0" eaLnBrk="0" fontAlgn="base" hangingPunct="0">
              <a:lnSpc>
                <a:spcPct val="150000"/>
              </a:lnSpc>
              <a:spcBef>
                <a:spcPct val="0"/>
              </a:spcBef>
              <a:spcAft>
                <a:spcPct val="0"/>
              </a:spcAft>
              <a:buClrTx/>
            </a:pPr>
            <a:r>
              <a:rPr lang="en-US" alt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Visit &amp; Supervision:</a:t>
            </a:r>
            <a:endParaRPr lang="en-US" alt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0" eaLnBrk="0" fontAlgn="base" hangingPunct="0">
              <a:lnSpc>
                <a:spcPct val="150000"/>
              </a:lnSpc>
              <a:spcBef>
                <a:spcPct val="0"/>
              </a:spcBef>
              <a:spcAft>
                <a:spcPct val="0"/>
              </a:spcAft>
              <a:buClrTx/>
            </a:pPr>
            <a:r>
              <a:rPr lang="en-US" alt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09.06.19:</a:t>
            </a:r>
            <a:r>
              <a:rPr lang="en-US" alt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Unit Commandant </a:t>
            </a:r>
            <a:r>
              <a:rPr lang="en-US" alt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Sh. Ravi Kumar</a:t>
            </a:r>
            <a:r>
              <a:rPr lang="en-US" alt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visited</a:t>
            </a:r>
          </a:p>
          <a:p>
            <a:pPr lvl="1" eaLnBrk="0" fontAlgn="base" hangingPunct="0">
              <a:lnSpc>
                <a:spcPct val="150000"/>
              </a:lnSpc>
              <a:spcBef>
                <a:spcPct val="0"/>
              </a:spcBef>
              <a:spcAft>
                <a:spcPct val="0"/>
              </a:spcAft>
              <a:buClrTx/>
              <a:buFontTx/>
              <a:buChar char="•"/>
            </a:pPr>
            <a:r>
              <a:rPr lang="en-US" alt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Consulted with Rescue Team &amp; Civil Administration</a:t>
            </a:r>
          </a:p>
          <a:p>
            <a:pPr lvl="1" eaLnBrk="0" fontAlgn="base" hangingPunct="0">
              <a:lnSpc>
                <a:spcPct val="150000"/>
              </a:lnSpc>
              <a:spcBef>
                <a:spcPct val="0"/>
              </a:spcBef>
              <a:spcAft>
                <a:spcPct val="0"/>
              </a:spcAft>
              <a:buClrTx/>
              <a:buFontTx/>
              <a:buChar char="•"/>
            </a:pPr>
            <a:r>
              <a:rPr lang="en-US" alt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Took detailed report of operations</a:t>
            </a:r>
          </a:p>
        </p:txBody>
      </p:sp>
    </p:spTree>
    <p:extLst>
      <p:ext uri="{BB962C8B-B14F-4D97-AF65-F5344CB8AC3E}">
        <p14:creationId xmlns:p14="http://schemas.microsoft.com/office/powerpoint/2010/main" val="102714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fade">
                                      <p:cBhvr>
                                        <p:cTn id="47" dur="500"/>
                                        <p:tgtEl>
                                          <p:spTgt spid="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Effect transition="in" filter="fade">
                                      <p:cBhvr>
                                        <p:cTn id="52" dur="500"/>
                                        <p:tgtEl>
                                          <p:spTgt spid="5">
                                            <p:txEl>
                                              <p:pRg st="8" end="8"/>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
                                            <p:txEl>
                                              <p:pRg st="9" end="9"/>
                                            </p:txEl>
                                          </p:spTgt>
                                        </p:tgtEl>
                                        <p:attrNameLst>
                                          <p:attrName>style.visibility</p:attrName>
                                        </p:attrNameLst>
                                      </p:cBhvr>
                                      <p:to>
                                        <p:strVal val="visible"/>
                                      </p:to>
                                    </p:set>
                                    <p:animEffect transition="in" filter="fade">
                                      <p:cBhvr>
                                        <p:cTn id="55" dur="500"/>
                                        <p:tgtEl>
                                          <p:spTgt spid="5">
                                            <p:txEl>
                                              <p:pRg st="9" end="9"/>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
                                            <p:txEl>
                                              <p:pRg st="10" end="10"/>
                                            </p:txEl>
                                          </p:spTgt>
                                        </p:tgtEl>
                                        <p:attrNameLst>
                                          <p:attrName>style.visibility</p:attrName>
                                        </p:attrNameLst>
                                      </p:cBhvr>
                                      <p:to>
                                        <p:strVal val="visible"/>
                                      </p:to>
                                    </p:set>
                                    <p:animEffect transition="in" filter="fade">
                                      <p:cBhvr>
                                        <p:cTn id="58"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2FE8D134-CDB2-5C68-FE6D-C1461BC65F4C}"/>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B9EA56A3-9B2E-0859-BB24-61109DBE2989}"/>
              </a:ext>
            </a:extLst>
          </p:cNvPr>
          <p:cNvSpPr/>
          <p:nvPr/>
        </p:nvSpPr>
        <p:spPr>
          <a:xfrm>
            <a:off x="3374562" y="1"/>
            <a:ext cx="5769438" cy="5143499"/>
          </a:xfrm>
          <a:prstGeom prst="roundRect">
            <a:avLst>
              <a:gd name="adj" fmla="val 1583"/>
            </a:avLst>
          </a:prstGeom>
          <a:solidFill>
            <a:srgbClr val="EAEAEA"/>
          </a:solidFill>
          <a:ln w="12700">
            <a:miter lim="400000"/>
          </a:ln>
        </p:spPr>
        <p:txBody>
          <a:bodyPr lIns="29349" tIns="29349" rIns="29349" bIns="29349"/>
          <a:lstStyle/>
          <a:p>
            <a:pPr defTabSz="342900"/>
            <a:endParaRPr sz="1799">
              <a:solidFill>
                <a:srgbClr val="000000"/>
              </a:solidFill>
              <a:latin typeface="Open Sans"/>
            </a:endParaRPr>
          </a:p>
        </p:txBody>
      </p:sp>
      <p:pic>
        <p:nvPicPr>
          <p:cNvPr id="1026" name="Picture 2">
            <a:extLst>
              <a:ext uri="{FF2B5EF4-FFF2-40B4-BE49-F238E27FC236}">
                <a16:creationId xmlns:a16="http://schemas.microsoft.com/office/drawing/2014/main" id="{BF717CA8-B636-A41A-01B7-1EA8EEF5AD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62" y="201184"/>
            <a:ext cx="990746" cy="735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96B08B9E-46E7-650B-D490-B64C941BCE6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2263" y="181233"/>
            <a:ext cx="989624" cy="678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BEC5E863-FD8E-4C47-12DD-0B2B0E79BEA7}"/>
              </a:ext>
            </a:extLst>
          </p:cNvPr>
          <p:cNvPicPr>
            <a:picLocks noChangeAspect="1"/>
          </p:cNvPicPr>
          <p:nvPr/>
        </p:nvPicPr>
        <p:blipFill>
          <a:blip r:embed="rId5"/>
          <a:stretch>
            <a:fillRect/>
          </a:stretch>
        </p:blipFill>
        <p:spPr>
          <a:xfrm>
            <a:off x="0" y="4311785"/>
            <a:ext cx="853041" cy="831715"/>
          </a:xfrm>
          <a:prstGeom prst="rect">
            <a:avLst/>
          </a:prstGeom>
        </p:spPr>
      </p:pic>
      <p:sp>
        <p:nvSpPr>
          <p:cNvPr id="4" name="Duties of…">
            <a:extLst>
              <a:ext uri="{FF2B5EF4-FFF2-40B4-BE49-F238E27FC236}">
                <a16:creationId xmlns:a16="http://schemas.microsoft.com/office/drawing/2014/main" id="{79A35FBE-C14E-80F0-68B5-1F9E8D26515F}"/>
              </a:ext>
            </a:extLst>
          </p:cNvPr>
          <p:cNvSpPr txBox="1"/>
          <p:nvPr/>
        </p:nvSpPr>
        <p:spPr>
          <a:xfrm>
            <a:off x="169362" y="1902271"/>
            <a:ext cx="3168503" cy="14442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49" tIns="29349" rIns="29349" bIns="29349">
            <a:spAutoFit/>
          </a:bodyPr>
          <a:lstStyle/>
          <a:p>
            <a:pPr algn="ctr" defTabSz="342900"/>
            <a:r>
              <a:rPr lang="en-US" sz="3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Borewell Rescue Operation – Key Events</a:t>
            </a:r>
          </a:p>
        </p:txBody>
      </p:sp>
      <p:sp>
        <p:nvSpPr>
          <p:cNvPr id="5" name="Content Placeholder 2">
            <a:extLst>
              <a:ext uri="{FF2B5EF4-FFF2-40B4-BE49-F238E27FC236}">
                <a16:creationId xmlns:a16="http://schemas.microsoft.com/office/drawing/2014/main" id="{3BB4D40F-4A63-F990-9336-2B08BF367A2A}"/>
              </a:ext>
            </a:extLst>
          </p:cNvPr>
          <p:cNvSpPr txBox="1">
            <a:spLocks/>
          </p:cNvSpPr>
          <p:nvPr/>
        </p:nvSpPr>
        <p:spPr>
          <a:xfrm>
            <a:off x="3519031" y="937023"/>
            <a:ext cx="5480499" cy="4025244"/>
          </a:xfrm>
          <a:prstGeom prst="roundRect">
            <a:avLst/>
          </a:prstGeom>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lvl="0" eaLnBrk="0" fontAlgn="base" hangingPunct="0">
              <a:spcBef>
                <a:spcPct val="0"/>
              </a:spcBef>
              <a:spcAft>
                <a:spcPct val="0"/>
              </a:spcAft>
              <a:buClrTx/>
            </a:pPr>
            <a:r>
              <a:rPr lang="en-US" alt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Team Fatigue &amp; Replacement:</a:t>
            </a:r>
            <a:endParaRPr lang="en-US" alt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0" eaLnBrk="0" fontAlgn="base" hangingPunct="0">
              <a:spcBef>
                <a:spcPct val="0"/>
              </a:spcBef>
              <a:spcAft>
                <a:spcPct val="0"/>
              </a:spcAft>
              <a:buClrTx/>
              <a:buFontTx/>
              <a:buChar char="•"/>
            </a:pPr>
            <a:r>
              <a:rPr lang="en-US" alt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Team worked </a:t>
            </a:r>
            <a:r>
              <a:rPr lang="en-US" alt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79 hours continuously</a:t>
            </a:r>
            <a:r>
              <a:rPr lang="en-US" alt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 in extreme heat</a:t>
            </a:r>
          </a:p>
          <a:p>
            <a:pPr lvl="0" eaLnBrk="0" fontAlgn="base" hangingPunct="0">
              <a:spcBef>
                <a:spcPct val="0"/>
              </a:spcBef>
              <a:spcAft>
                <a:spcPct val="0"/>
              </a:spcAft>
              <a:buClrTx/>
              <a:buFontTx/>
              <a:buChar char="•"/>
            </a:pPr>
            <a:r>
              <a:rPr lang="en-US" alt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Personnel exhausted → </a:t>
            </a:r>
            <a:r>
              <a:rPr lang="en-US" alt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Commandant ordered Team replacement</a:t>
            </a:r>
            <a:endParaRPr lang="en-US" alt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0" eaLnBrk="0" fontAlgn="base" hangingPunct="0">
              <a:spcBef>
                <a:spcPct val="0"/>
              </a:spcBef>
              <a:spcAft>
                <a:spcPct val="0"/>
              </a:spcAft>
              <a:buClrTx/>
            </a:pPr>
            <a:r>
              <a:rPr lang="en-US" alt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Monitoring &amp; Coordination:</a:t>
            </a:r>
            <a:endParaRPr lang="en-US" alt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0" eaLnBrk="0" fontAlgn="base" hangingPunct="0">
              <a:spcBef>
                <a:spcPct val="0"/>
              </a:spcBef>
              <a:spcAft>
                <a:spcPct val="0"/>
              </a:spcAft>
              <a:buClrTx/>
              <a:buFontTx/>
              <a:buChar char="•"/>
            </a:pPr>
            <a:r>
              <a:rPr lang="en-US" alt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08.06.19:</a:t>
            </a:r>
            <a:r>
              <a:rPr lang="en-US" alt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 Second-in-Command </a:t>
            </a:r>
            <a:r>
              <a:rPr lang="en-US" alt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Sh. Shashi Chandra Jha</a:t>
            </a:r>
            <a:r>
              <a:rPr lang="en-US" alt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 reached site</a:t>
            </a:r>
          </a:p>
          <a:p>
            <a:pPr lvl="1" eaLnBrk="0" fontAlgn="base" hangingPunct="0">
              <a:spcBef>
                <a:spcPct val="0"/>
              </a:spcBef>
              <a:spcAft>
                <a:spcPct val="0"/>
              </a:spcAft>
              <a:buClrTx/>
              <a:buFontTx/>
              <a:buChar char="•"/>
            </a:pPr>
            <a:r>
              <a:rPr lang="en-US" alt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Monitored rescue</a:t>
            </a:r>
          </a:p>
          <a:p>
            <a:pPr lvl="1" eaLnBrk="0" fontAlgn="base" hangingPunct="0">
              <a:spcBef>
                <a:spcPct val="0"/>
              </a:spcBef>
              <a:spcAft>
                <a:spcPct val="0"/>
              </a:spcAft>
              <a:buClrTx/>
              <a:buFontTx/>
              <a:buChar char="•"/>
            </a:pPr>
            <a:r>
              <a:rPr lang="en-US" alt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Coordinated with agencies &amp; Civil Administration</a:t>
            </a:r>
          </a:p>
          <a:p>
            <a:pPr lvl="0" eaLnBrk="0" fontAlgn="base" hangingPunct="0">
              <a:spcBef>
                <a:spcPct val="0"/>
              </a:spcBef>
              <a:spcAft>
                <a:spcPct val="0"/>
              </a:spcAft>
              <a:buClrTx/>
            </a:pPr>
            <a:r>
              <a:rPr lang="en-US" alt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Fresh Team Induction:</a:t>
            </a:r>
            <a:endParaRPr lang="en-US" alt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0" eaLnBrk="0" fontAlgn="base" hangingPunct="0">
              <a:spcBef>
                <a:spcPct val="0"/>
              </a:spcBef>
              <a:spcAft>
                <a:spcPct val="0"/>
              </a:spcAft>
              <a:buClrTx/>
              <a:buFontTx/>
              <a:buChar char="•"/>
            </a:pPr>
            <a:r>
              <a:rPr lang="en-US" alt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10.06.19, 0615 </a:t>
            </a:r>
            <a:r>
              <a:rPr lang="en-US" altLang="en-US" sz="1600" b="1" dirty="0" err="1">
                <a:solidFill>
                  <a:schemeClr val="tx1"/>
                </a:solidFill>
                <a:latin typeface="Open Sans" panose="020B0606030504020204" pitchFamily="34" charset="0"/>
                <a:ea typeface="Open Sans" panose="020B0606030504020204" pitchFamily="34" charset="0"/>
                <a:cs typeface="Open Sans" panose="020B0606030504020204" pitchFamily="34" charset="0"/>
              </a:rPr>
              <a:t>hrs</a:t>
            </a:r>
            <a:r>
              <a:rPr lang="en-US" alt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en-US" alt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 Team led by </a:t>
            </a:r>
            <a:r>
              <a:rPr lang="en-US" alt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Sh. Om Prakash Bishnoi, AC</a:t>
            </a:r>
            <a:r>
              <a:rPr lang="en-US" alt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 left BHQ</a:t>
            </a:r>
          </a:p>
          <a:p>
            <a:pPr lvl="0" eaLnBrk="0" fontAlgn="base" hangingPunct="0">
              <a:spcBef>
                <a:spcPct val="0"/>
              </a:spcBef>
              <a:spcAft>
                <a:spcPct val="0"/>
              </a:spcAft>
              <a:buClrTx/>
              <a:buFontTx/>
              <a:buChar char="•"/>
            </a:pPr>
            <a:r>
              <a:rPr lang="en-US" alt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0755 </a:t>
            </a:r>
            <a:r>
              <a:rPr lang="en-US" altLang="en-US" sz="1600" b="1" dirty="0" err="1">
                <a:solidFill>
                  <a:schemeClr val="tx1"/>
                </a:solidFill>
                <a:latin typeface="Open Sans" panose="020B0606030504020204" pitchFamily="34" charset="0"/>
                <a:ea typeface="Open Sans" panose="020B0606030504020204" pitchFamily="34" charset="0"/>
                <a:cs typeface="Open Sans" panose="020B0606030504020204" pitchFamily="34" charset="0"/>
              </a:rPr>
              <a:t>hrs</a:t>
            </a:r>
            <a:r>
              <a:rPr lang="en-US" alt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en-US" alt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 Reached site and replaced earlier team</a:t>
            </a:r>
          </a:p>
        </p:txBody>
      </p:sp>
    </p:spTree>
    <p:extLst>
      <p:ext uri="{BB962C8B-B14F-4D97-AF65-F5344CB8AC3E}">
        <p14:creationId xmlns:p14="http://schemas.microsoft.com/office/powerpoint/2010/main" val="145290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500"/>
                                        <p:tgtEl>
                                          <p:spTgt spid="5">
                                            <p:txEl>
                                              <p:pRg st="5" end="5"/>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
                                            <p:txEl>
                                              <p:pRg st="6" end="6"/>
                                            </p:txEl>
                                          </p:spTgt>
                                        </p:tgtEl>
                                        <p:attrNameLst>
                                          <p:attrName>style.visibility</p:attrName>
                                        </p:attrNameLst>
                                      </p:cBhvr>
                                      <p:to>
                                        <p:strVal val="visible"/>
                                      </p:to>
                                    </p:set>
                                    <p:animEffect transition="in" filter="fade">
                                      <p:cBhvr>
                                        <p:cTn id="38" dur="500"/>
                                        <p:tgtEl>
                                          <p:spTgt spid="5">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Effect transition="in" filter="fade">
                                      <p:cBhvr>
                                        <p:cTn id="43" dur="500"/>
                                        <p:tgtEl>
                                          <p:spTgt spid="5">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
                                            <p:txEl>
                                              <p:pRg st="8" end="8"/>
                                            </p:txEl>
                                          </p:spTgt>
                                        </p:tgtEl>
                                        <p:attrNameLst>
                                          <p:attrName>style.visibility</p:attrName>
                                        </p:attrNameLst>
                                      </p:cBhvr>
                                      <p:to>
                                        <p:strVal val="visible"/>
                                      </p:to>
                                    </p:set>
                                    <p:animEffect transition="in" filter="fade">
                                      <p:cBhvr>
                                        <p:cTn id="48" dur="500"/>
                                        <p:tgtEl>
                                          <p:spTgt spid="5">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
                                            <p:txEl>
                                              <p:pRg st="9" end="9"/>
                                            </p:txEl>
                                          </p:spTgt>
                                        </p:tgtEl>
                                        <p:attrNameLst>
                                          <p:attrName>style.visibility</p:attrName>
                                        </p:attrNameLst>
                                      </p:cBhvr>
                                      <p:to>
                                        <p:strVal val="visible"/>
                                      </p:to>
                                    </p:set>
                                    <p:animEffect transition="in" filter="fade">
                                      <p:cBhvr>
                                        <p:cTn id="53"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2A52F7C2-0DB9-884F-C753-517403CFC021}"/>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224AB87B-83EC-53C5-FA08-75F246BD7A16}"/>
              </a:ext>
            </a:extLst>
          </p:cNvPr>
          <p:cNvSpPr/>
          <p:nvPr/>
        </p:nvSpPr>
        <p:spPr>
          <a:xfrm>
            <a:off x="3374562" y="1"/>
            <a:ext cx="5769438" cy="5143499"/>
          </a:xfrm>
          <a:prstGeom prst="roundRect">
            <a:avLst>
              <a:gd name="adj" fmla="val 1583"/>
            </a:avLst>
          </a:prstGeom>
          <a:solidFill>
            <a:srgbClr val="EAEAEA"/>
          </a:solidFill>
          <a:ln w="12700">
            <a:miter lim="400000"/>
          </a:ln>
        </p:spPr>
        <p:txBody>
          <a:bodyPr lIns="29349" tIns="29349" rIns="29349" bIns="29349"/>
          <a:lstStyle/>
          <a:p>
            <a:pPr defTabSz="342900"/>
            <a:endParaRPr sz="1799">
              <a:solidFill>
                <a:srgbClr val="000000"/>
              </a:solidFill>
              <a:latin typeface="Open Sans"/>
            </a:endParaRPr>
          </a:p>
        </p:txBody>
      </p:sp>
      <p:pic>
        <p:nvPicPr>
          <p:cNvPr id="1026" name="Picture 2">
            <a:extLst>
              <a:ext uri="{FF2B5EF4-FFF2-40B4-BE49-F238E27FC236}">
                <a16:creationId xmlns:a16="http://schemas.microsoft.com/office/drawing/2014/main" id="{B18D2305-9645-913C-B4F7-377D5F2276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62" y="201184"/>
            <a:ext cx="990746" cy="735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242FFDEE-A569-44D1-6AC0-C1D8F2803B7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2263" y="181233"/>
            <a:ext cx="989624" cy="678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034F7961-83DE-D4A0-074B-ECDA46C0A352}"/>
              </a:ext>
            </a:extLst>
          </p:cNvPr>
          <p:cNvPicPr>
            <a:picLocks noChangeAspect="1"/>
          </p:cNvPicPr>
          <p:nvPr/>
        </p:nvPicPr>
        <p:blipFill>
          <a:blip r:embed="rId5"/>
          <a:stretch>
            <a:fillRect/>
          </a:stretch>
        </p:blipFill>
        <p:spPr>
          <a:xfrm>
            <a:off x="0" y="4311785"/>
            <a:ext cx="853041" cy="831715"/>
          </a:xfrm>
          <a:prstGeom prst="rect">
            <a:avLst/>
          </a:prstGeom>
        </p:spPr>
      </p:pic>
      <p:sp>
        <p:nvSpPr>
          <p:cNvPr id="4" name="Duties of…">
            <a:extLst>
              <a:ext uri="{FF2B5EF4-FFF2-40B4-BE49-F238E27FC236}">
                <a16:creationId xmlns:a16="http://schemas.microsoft.com/office/drawing/2014/main" id="{4D364318-E77F-8F29-A9FE-0394D54B5FB9}"/>
              </a:ext>
            </a:extLst>
          </p:cNvPr>
          <p:cNvSpPr txBox="1"/>
          <p:nvPr/>
        </p:nvSpPr>
        <p:spPr>
          <a:xfrm>
            <a:off x="169362" y="1902271"/>
            <a:ext cx="3168503" cy="14442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49" tIns="29349" rIns="29349" bIns="29349">
            <a:spAutoFit/>
          </a:bodyPr>
          <a:lstStyle/>
          <a:p>
            <a:pPr algn="ctr" defTabSz="342900"/>
            <a:r>
              <a:rPr lang="en-US" sz="3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Borewell Rescue Operation – Key Events</a:t>
            </a:r>
          </a:p>
        </p:txBody>
      </p:sp>
      <p:sp>
        <p:nvSpPr>
          <p:cNvPr id="5" name="Content Placeholder 2">
            <a:extLst>
              <a:ext uri="{FF2B5EF4-FFF2-40B4-BE49-F238E27FC236}">
                <a16:creationId xmlns:a16="http://schemas.microsoft.com/office/drawing/2014/main" id="{1471BBBC-5882-A27C-F954-9EA4ECF0BCD0}"/>
              </a:ext>
            </a:extLst>
          </p:cNvPr>
          <p:cNvSpPr txBox="1">
            <a:spLocks/>
          </p:cNvSpPr>
          <p:nvPr/>
        </p:nvSpPr>
        <p:spPr>
          <a:xfrm>
            <a:off x="3519031" y="1123950"/>
            <a:ext cx="5480499" cy="3374762"/>
          </a:xfrm>
          <a:prstGeom prst="roundRect">
            <a:avLst/>
          </a:prstGeom>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lvl="0" eaLnBrk="0" fontAlgn="base" hangingPunct="0">
              <a:lnSpc>
                <a:spcPct val="150000"/>
              </a:lnSpc>
              <a:spcBef>
                <a:spcPct val="0"/>
              </a:spcBef>
              <a:spcAft>
                <a:spcPct val="0"/>
              </a:spcAft>
              <a:buClrTx/>
            </a:pPr>
            <a:r>
              <a:rPr lang="en-US" alt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Army Involvement:</a:t>
            </a:r>
            <a:endParaRPr lang="en-US" alt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0" eaLnBrk="0" fontAlgn="base" hangingPunct="0">
              <a:lnSpc>
                <a:spcPct val="150000"/>
              </a:lnSpc>
              <a:spcBef>
                <a:spcPct val="0"/>
              </a:spcBef>
              <a:spcAft>
                <a:spcPct val="0"/>
              </a:spcAft>
              <a:buClrTx/>
              <a:buFontTx/>
              <a:buChar char="•"/>
            </a:pPr>
            <a:r>
              <a:rPr lang="en-US" alt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Army team called by </a:t>
            </a:r>
            <a:r>
              <a:rPr lang="en-US" alt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District Commissioner</a:t>
            </a:r>
            <a:endParaRPr lang="en-US" alt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0" eaLnBrk="0" fontAlgn="base" hangingPunct="0">
              <a:lnSpc>
                <a:spcPct val="150000"/>
              </a:lnSpc>
              <a:spcBef>
                <a:spcPct val="0"/>
              </a:spcBef>
              <a:spcAft>
                <a:spcPct val="0"/>
              </a:spcAft>
              <a:buClrTx/>
              <a:buFontTx/>
              <a:buChar char="•"/>
            </a:pPr>
            <a:r>
              <a:rPr lang="en-US" alt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Led by a </a:t>
            </a:r>
            <a:r>
              <a:rPr lang="en-US" alt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Major-rank officer</a:t>
            </a:r>
            <a:endParaRPr lang="en-US" alt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0" eaLnBrk="0" fontAlgn="base" hangingPunct="0">
              <a:lnSpc>
                <a:spcPct val="150000"/>
              </a:lnSpc>
              <a:spcBef>
                <a:spcPct val="0"/>
              </a:spcBef>
              <a:spcAft>
                <a:spcPct val="0"/>
              </a:spcAft>
              <a:buClrTx/>
              <a:buFontTx/>
              <a:buChar char="•"/>
            </a:pPr>
            <a:r>
              <a:rPr lang="en-US" alt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Assisted in rescue operations</a:t>
            </a:r>
          </a:p>
          <a:p>
            <a:pPr lvl="0" eaLnBrk="0" fontAlgn="base" hangingPunct="0">
              <a:lnSpc>
                <a:spcPct val="150000"/>
              </a:lnSpc>
              <a:spcBef>
                <a:spcPct val="0"/>
              </a:spcBef>
              <a:spcAft>
                <a:spcPct val="0"/>
              </a:spcAft>
              <a:buClrTx/>
            </a:pPr>
            <a:r>
              <a:rPr lang="en-US" alt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Successful Rescue:</a:t>
            </a:r>
            <a:endParaRPr lang="en-US" alt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0" eaLnBrk="0" fontAlgn="base" hangingPunct="0">
              <a:lnSpc>
                <a:spcPct val="150000"/>
              </a:lnSpc>
              <a:spcBef>
                <a:spcPct val="0"/>
              </a:spcBef>
              <a:spcAft>
                <a:spcPct val="0"/>
              </a:spcAft>
              <a:buClrTx/>
              <a:buFontTx/>
              <a:buChar char="•"/>
            </a:pPr>
            <a:r>
              <a:rPr lang="en-US" alt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11.06.19, 0510 hrs.:</a:t>
            </a:r>
            <a:r>
              <a:rPr lang="en-US" alt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 Child pulled out from borewell</a:t>
            </a:r>
          </a:p>
          <a:p>
            <a:pPr lvl="0" eaLnBrk="0" fontAlgn="base" hangingPunct="0">
              <a:lnSpc>
                <a:spcPct val="150000"/>
              </a:lnSpc>
              <a:spcBef>
                <a:spcPct val="0"/>
              </a:spcBef>
              <a:spcAft>
                <a:spcPct val="0"/>
              </a:spcAft>
              <a:buClrTx/>
              <a:buFontTx/>
              <a:buChar char="•"/>
            </a:pPr>
            <a:r>
              <a:rPr lang="en-US" alt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Operation led by </a:t>
            </a:r>
            <a:r>
              <a:rPr lang="en-US" alt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Team Leader (AC)</a:t>
            </a:r>
            <a:r>
              <a:rPr lang="en-US" alt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spot</a:t>
            </a:r>
          </a:p>
          <a:p>
            <a:pPr lvl="0" eaLnBrk="0" fontAlgn="base" hangingPunct="0">
              <a:lnSpc>
                <a:spcPct val="150000"/>
              </a:lnSpc>
              <a:spcBef>
                <a:spcPct val="0"/>
              </a:spcBef>
              <a:spcAft>
                <a:spcPct val="0"/>
              </a:spcAft>
              <a:buClrTx/>
              <a:buFontTx/>
              <a:buChar char="•"/>
            </a:pPr>
            <a:r>
              <a:rPr lang="en-US" alt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Success reported to </a:t>
            </a:r>
            <a:r>
              <a:rPr lang="en-US" alt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Civil Administration</a:t>
            </a:r>
            <a:endParaRPr lang="en-US" alt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0257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fade">
                                      <p:cBhvr>
                                        <p:cTn id="4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7D3B5B51-4C5D-17FA-4E86-805B833EC6FF}"/>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AD7FDDE9-2AA4-E425-B7B6-6F0A89F41B80}"/>
              </a:ext>
            </a:extLst>
          </p:cNvPr>
          <p:cNvSpPr/>
          <p:nvPr/>
        </p:nvSpPr>
        <p:spPr>
          <a:xfrm>
            <a:off x="3374562" y="1"/>
            <a:ext cx="5769438" cy="5143499"/>
          </a:xfrm>
          <a:prstGeom prst="roundRect">
            <a:avLst>
              <a:gd name="adj" fmla="val 1583"/>
            </a:avLst>
          </a:prstGeom>
          <a:solidFill>
            <a:srgbClr val="EAEAEA"/>
          </a:solidFill>
          <a:ln w="12700">
            <a:miter lim="400000"/>
          </a:ln>
        </p:spPr>
        <p:txBody>
          <a:bodyPr lIns="29349" tIns="29349" rIns="29349" bIns="29349"/>
          <a:lstStyle/>
          <a:p>
            <a:pPr defTabSz="342900"/>
            <a:endParaRPr sz="1799">
              <a:solidFill>
                <a:srgbClr val="000000"/>
              </a:solidFill>
              <a:latin typeface="Open Sans"/>
            </a:endParaRPr>
          </a:p>
        </p:txBody>
      </p:sp>
      <p:pic>
        <p:nvPicPr>
          <p:cNvPr id="1026" name="Picture 2">
            <a:extLst>
              <a:ext uri="{FF2B5EF4-FFF2-40B4-BE49-F238E27FC236}">
                <a16:creationId xmlns:a16="http://schemas.microsoft.com/office/drawing/2014/main" id="{55A2E882-28F5-96B4-761F-A4B65CC70C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62" y="201184"/>
            <a:ext cx="990746" cy="735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17DD18A2-F4F2-16D9-19D3-11770F7815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2263" y="181233"/>
            <a:ext cx="989624" cy="678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F6A527B6-AA03-BD5C-17A2-C34D272CAD45}"/>
              </a:ext>
            </a:extLst>
          </p:cNvPr>
          <p:cNvPicPr>
            <a:picLocks noChangeAspect="1"/>
          </p:cNvPicPr>
          <p:nvPr/>
        </p:nvPicPr>
        <p:blipFill>
          <a:blip r:embed="rId5"/>
          <a:stretch>
            <a:fillRect/>
          </a:stretch>
        </p:blipFill>
        <p:spPr>
          <a:xfrm>
            <a:off x="0" y="4311785"/>
            <a:ext cx="853041" cy="831715"/>
          </a:xfrm>
          <a:prstGeom prst="rect">
            <a:avLst/>
          </a:prstGeom>
        </p:spPr>
      </p:pic>
      <p:sp>
        <p:nvSpPr>
          <p:cNvPr id="4" name="Duties of…">
            <a:extLst>
              <a:ext uri="{FF2B5EF4-FFF2-40B4-BE49-F238E27FC236}">
                <a16:creationId xmlns:a16="http://schemas.microsoft.com/office/drawing/2014/main" id="{19672547-8C4D-4D24-8AD6-60DF1479D206}"/>
              </a:ext>
            </a:extLst>
          </p:cNvPr>
          <p:cNvSpPr txBox="1"/>
          <p:nvPr/>
        </p:nvSpPr>
        <p:spPr>
          <a:xfrm>
            <a:off x="169362" y="1902271"/>
            <a:ext cx="3168503" cy="14442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49" tIns="29349" rIns="29349" bIns="29349">
            <a:spAutoFit/>
          </a:bodyPr>
          <a:lstStyle/>
          <a:p>
            <a:pPr algn="ctr" defTabSz="342900"/>
            <a:r>
              <a:rPr lang="en-US" sz="3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GLIMPSE OF RESCUE OPERATIONS</a:t>
            </a:r>
          </a:p>
        </p:txBody>
      </p:sp>
      <p:pic>
        <p:nvPicPr>
          <p:cNvPr id="2" name="Picture 1">
            <a:extLst>
              <a:ext uri="{FF2B5EF4-FFF2-40B4-BE49-F238E27FC236}">
                <a16:creationId xmlns:a16="http://schemas.microsoft.com/office/drawing/2014/main" id="{32ED6CBA-281C-00A8-C8B6-6C7EDCAB2885}"/>
              </a:ext>
            </a:extLst>
          </p:cNvPr>
          <p:cNvPicPr>
            <a:picLocks noChangeAspect="1"/>
          </p:cNvPicPr>
          <p:nvPr/>
        </p:nvPicPr>
        <p:blipFill>
          <a:blip r:embed="rId6"/>
          <a:stretch>
            <a:fillRect/>
          </a:stretch>
        </p:blipFill>
        <p:spPr>
          <a:xfrm>
            <a:off x="3553180" y="1504950"/>
            <a:ext cx="5362220" cy="2517781"/>
          </a:xfrm>
          <a:prstGeom prst="rect">
            <a:avLst/>
          </a:prstGeom>
        </p:spPr>
      </p:pic>
    </p:spTree>
    <p:extLst>
      <p:ext uri="{BB962C8B-B14F-4D97-AF65-F5344CB8AC3E}">
        <p14:creationId xmlns:p14="http://schemas.microsoft.com/office/powerpoint/2010/main" val="4184754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28D5EAB8-C832-66C4-5E22-E2580854B0F7}"/>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06C87EC9-97A2-24BA-939C-85276CE194CF}"/>
              </a:ext>
            </a:extLst>
          </p:cNvPr>
          <p:cNvSpPr/>
          <p:nvPr/>
        </p:nvSpPr>
        <p:spPr>
          <a:xfrm>
            <a:off x="3374562" y="1"/>
            <a:ext cx="5769438" cy="5143499"/>
          </a:xfrm>
          <a:prstGeom prst="roundRect">
            <a:avLst>
              <a:gd name="adj" fmla="val 1583"/>
            </a:avLst>
          </a:prstGeom>
          <a:solidFill>
            <a:srgbClr val="EAEAEA"/>
          </a:solidFill>
          <a:ln w="12700">
            <a:miter lim="400000"/>
          </a:ln>
        </p:spPr>
        <p:txBody>
          <a:bodyPr lIns="29349" tIns="29349" rIns="29349" bIns="29349"/>
          <a:lstStyle/>
          <a:p>
            <a:pPr defTabSz="342900"/>
            <a:endParaRPr sz="1799">
              <a:solidFill>
                <a:srgbClr val="000000"/>
              </a:solidFill>
              <a:latin typeface="Open Sans"/>
            </a:endParaRPr>
          </a:p>
        </p:txBody>
      </p:sp>
      <p:pic>
        <p:nvPicPr>
          <p:cNvPr id="1026" name="Picture 2">
            <a:extLst>
              <a:ext uri="{FF2B5EF4-FFF2-40B4-BE49-F238E27FC236}">
                <a16:creationId xmlns:a16="http://schemas.microsoft.com/office/drawing/2014/main" id="{D4D8E66B-34A3-54AE-FD8D-922793EE29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62" y="201184"/>
            <a:ext cx="990746" cy="735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3330BC94-4EA8-4389-DA80-2B9ABC7676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2263" y="181233"/>
            <a:ext cx="989624" cy="678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3DABF35D-80FE-FC05-2E2A-85CF1BA730DB}"/>
              </a:ext>
            </a:extLst>
          </p:cNvPr>
          <p:cNvPicPr>
            <a:picLocks noChangeAspect="1"/>
          </p:cNvPicPr>
          <p:nvPr/>
        </p:nvPicPr>
        <p:blipFill>
          <a:blip r:embed="rId5"/>
          <a:stretch>
            <a:fillRect/>
          </a:stretch>
        </p:blipFill>
        <p:spPr>
          <a:xfrm>
            <a:off x="0" y="4311785"/>
            <a:ext cx="853041" cy="831715"/>
          </a:xfrm>
          <a:prstGeom prst="rect">
            <a:avLst/>
          </a:prstGeom>
        </p:spPr>
      </p:pic>
      <p:sp>
        <p:nvSpPr>
          <p:cNvPr id="4" name="Duties of…">
            <a:extLst>
              <a:ext uri="{FF2B5EF4-FFF2-40B4-BE49-F238E27FC236}">
                <a16:creationId xmlns:a16="http://schemas.microsoft.com/office/drawing/2014/main" id="{1AE64B00-2096-3597-0CF9-34C5CEA87681}"/>
              </a:ext>
            </a:extLst>
          </p:cNvPr>
          <p:cNvSpPr txBox="1"/>
          <p:nvPr/>
        </p:nvSpPr>
        <p:spPr>
          <a:xfrm>
            <a:off x="169362" y="1902271"/>
            <a:ext cx="3168503" cy="14442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49" tIns="29349" rIns="29349" bIns="29349">
            <a:spAutoFit/>
          </a:bodyPr>
          <a:lstStyle/>
          <a:p>
            <a:pPr algn="ctr" defTabSz="342900"/>
            <a:r>
              <a:rPr lang="en-US" sz="3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GLIMPSE OF RESCUE OPERATIONS</a:t>
            </a:r>
          </a:p>
        </p:txBody>
      </p:sp>
      <p:pic>
        <p:nvPicPr>
          <p:cNvPr id="3" name="Picture 2">
            <a:extLst>
              <a:ext uri="{FF2B5EF4-FFF2-40B4-BE49-F238E27FC236}">
                <a16:creationId xmlns:a16="http://schemas.microsoft.com/office/drawing/2014/main" id="{EA902E35-03F6-0F69-10D7-CD849B650473}"/>
              </a:ext>
            </a:extLst>
          </p:cNvPr>
          <p:cNvPicPr>
            <a:picLocks noChangeAspect="1"/>
          </p:cNvPicPr>
          <p:nvPr/>
        </p:nvPicPr>
        <p:blipFill>
          <a:blip r:embed="rId6"/>
          <a:stretch>
            <a:fillRect/>
          </a:stretch>
        </p:blipFill>
        <p:spPr>
          <a:xfrm>
            <a:off x="3625115" y="1063050"/>
            <a:ext cx="5268332" cy="3664592"/>
          </a:xfrm>
          <a:prstGeom prst="rect">
            <a:avLst/>
          </a:prstGeom>
        </p:spPr>
      </p:pic>
    </p:spTree>
    <p:extLst>
      <p:ext uri="{BB962C8B-B14F-4D97-AF65-F5344CB8AC3E}">
        <p14:creationId xmlns:p14="http://schemas.microsoft.com/office/powerpoint/2010/main" val="2898490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9AB81BD9-9F29-0F4C-E18C-D758EF82DC1C}"/>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2CB5D707-DEEA-F2D8-38F4-3635B18572AE}"/>
              </a:ext>
            </a:extLst>
          </p:cNvPr>
          <p:cNvSpPr/>
          <p:nvPr/>
        </p:nvSpPr>
        <p:spPr>
          <a:xfrm>
            <a:off x="3374562" y="1"/>
            <a:ext cx="5769438" cy="5143499"/>
          </a:xfrm>
          <a:prstGeom prst="roundRect">
            <a:avLst>
              <a:gd name="adj" fmla="val 1583"/>
            </a:avLst>
          </a:prstGeom>
          <a:solidFill>
            <a:srgbClr val="EAEAEA"/>
          </a:solidFill>
          <a:ln w="12700">
            <a:miter lim="400000"/>
          </a:ln>
        </p:spPr>
        <p:txBody>
          <a:bodyPr lIns="29349" tIns="29349" rIns="29349" bIns="29349"/>
          <a:lstStyle/>
          <a:p>
            <a:pPr defTabSz="342900"/>
            <a:endParaRPr sz="1799">
              <a:solidFill>
                <a:srgbClr val="000000"/>
              </a:solidFill>
              <a:latin typeface="Open Sans"/>
            </a:endParaRPr>
          </a:p>
        </p:txBody>
      </p:sp>
      <p:pic>
        <p:nvPicPr>
          <p:cNvPr id="1026" name="Picture 2">
            <a:extLst>
              <a:ext uri="{FF2B5EF4-FFF2-40B4-BE49-F238E27FC236}">
                <a16:creationId xmlns:a16="http://schemas.microsoft.com/office/drawing/2014/main" id="{11C6E98C-D206-EC30-5744-617C831A70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62" y="201184"/>
            <a:ext cx="990746" cy="735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5068B17F-B9DB-9DEE-C245-9D43B82B42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2263" y="181233"/>
            <a:ext cx="989624" cy="678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6EEEC969-C4E4-0C20-5ED7-C5631888DDE5}"/>
              </a:ext>
            </a:extLst>
          </p:cNvPr>
          <p:cNvPicPr>
            <a:picLocks noChangeAspect="1"/>
          </p:cNvPicPr>
          <p:nvPr/>
        </p:nvPicPr>
        <p:blipFill>
          <a:blip r:embed="rId5"/>
          <a:stretch>
            <a:fillRect/>
          </a:stretch>
        </p:blipFill>
        <p:spPr>
          <a:xfrm>
            <a:off x="0" y="4311785"/>
            <a:ext cx="853041" cy="831715"/>
          </a:xfrm>
          <a:prstGeom prst="rect">
            <a:avLst/>
          </a:prstGeom>
        </p:spPr>
      </p:pic>
      <p:sp>
        <p:nvSpPr>
          <p:cNvPr id="4" name="Duties of…">
            <a:extLst>
              <a:ext uri="{FF2B5EF4-FFF2-40B4-BE49-F238E27FC236}">
                <a16:creationId xmlns:a16="http://schemas.microsoft.com/office/drawing/2014/main" id="{AA1F2D0A-B71A-62D2-E6A4-9FE0DFAFF023}"/>
              </a:ext>
            </a:extLst>
          </p:cNvPr>
          <p:cNvSpPr txBox="1"/>
          <p:nvPr/>
        </p:nvSpPr>
        <p:spPr>
          <a:xfrm>
            <a:off x="169362" y="1902271"/>
            <a:ext cx="3168503" cy="14442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49" tIns="29349" rIns="29349" bIns="29349">
            <a:spAutoFit/>
          </a:bodyPr>
          <a:lstStyle/>
          <a:p>
            <a:pPr algn="ctr" defTabSz="342900"/>
            <a:r>
              <a:rPr lang="en-US" sz="3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GLIMPSE OF RESCUE OPERATIONS</a:t>
            </a:r>
          </a:p>
        </p:txBody>
      </p:sp>
      <p:pic>
        <p:nvPicPr>
          <p:cNvPr id="2" name="Picture 1">
            <a:extLst>
              <a:ext uri="{FF2B5EF4-FFF2-40B4-BE49-F238E27FC236}">
                <a16:creationId xmlns:a16="http://schemas.microsoft.com/office/drawing/2014/main" id="{D70112C8-B7AA-1104-848F-151C2CFAE354}"/>
              </a:ext>
            </a:extLst>
          </p:cNvPr>
          <p:cNvPicPr>
            <a:picLocks noChangeAspect="1"/>
          </p:cNvPicPr>
          <p:nvPr/>
        </p:nvPicPr>
        <p:blipFill>
          <a:blip r:embed="rId6"/>
          <a:stretch>
            <a:fillRect/>
          </a:stretch>
        </p:blipFill>
        <p:spPr>
          <a:xfrm>
            <a:off x="3643607" y="1428750"/>
            <a:ext cx="5320571" cy="2564008"/>
          </a:xfrm>
          <a:prstGeom prst="rect">
            <a:avLst/>
          </a:prstGeom>
        </p:spPr>
      </p:pic>
    </p:spTree>
    <p:extLst>
      <p:ext uri="{BB962C8B-B14F-4D97-AF65-F5344CB8AC3E}">
        <p14:creationId xmlns:p14="http://schemas.microsoft.com/office/powerpoint/2010/main" val="4198958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C1714B6B-A45B-8489-CEB2-C70A1064EE9B}"/>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08177B12-D0F7-3420-FBA8-5D23A91DEB7F}"/>
              </a:ext>
            </a:extLst>
          </p:cNvPr>
          <p:cNvSpPr/>
          <p:nvPr/>
        </p:nvSpPr>
        <p:spPr>
          <a:xfrm>
            <a:off x="3374562" y="1"/>
            <a:ext cx="5769438" cy="5143499"/>
          </a:xfrm>
          <a:prstGeom prst="roundRect">
            <a:avLst>
              <a:gd name="adj" fmla="val 1583"/>
            </a:avLst>
          </a:prstGeom>
          <a:solidFill>
            <a:srgbClr val="EAEAEA"/>
          </a:solidFill>
          <a:ln w="12700">
            <a:miter lim="400000"/>
          </a:ln>
        </p:spPr>
        <p:txBody>
          <a:bodyPr lIns="29349" tIns="29349" rIns="29349" bIns="29349"/>
          <a:lstStyle/>
          <a:p>
            <a:pPr defTabSz="342900"/>
            <a:endParaRPr sz="1799">
              <a:solidFill>
                <a:srgbClr val="000000"/>
              </a:solidFill>
              <a:latin typeface="Open Sans"/>
            </a:endParaRPr>
          </a:p>
        </p:txBody>
      </p:sp>
      <p:pic>
        <p:nvPicPr>
          <p:cNvPr id="1026" name="Picture 2">
            <a:extLst>
              <a:ext uri="{FF2B5EF4-FFF2-40B4-BE49-F238E27FC236}">
                <a16:creationId xmlns:a16="http://schemas.microsoft.com/office/drawing/2014/main" id="{11200EB7-B8B4-8CBF-CB4B-2AF525AC73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62" y="201184"/>
            <a:ext cx="990746" cy="735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45FEE821-535F-947E-8129-523268D1208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2263" y="181233"/>
            <a:ext cx="989624" cy="678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B165FFC1-E419-ACEE-93D9-0331A4EE8A94}"/>
              </a:ext>
            </a:extLst>
          </p:cNvPr>
          <p:cNvPicPr>
            <a:picLocks noChangeAspect="1"/>
          </p:cNvPicPr>
          <p:nvPr/>
        </p:nvPicPr>
        <p:blipFill>
          <a:blip r:embed="rId5"/>
          <a:stretch>
            <a:fillRect/>
          </a:stretch>
        </p:blipFill>
        <p:spPr>
          <a:xfrm>
            <a:off x="0" y="4311785"/>
            <a:ext cx="853041" cy="831715"/>
          </a:xfrm>
          <a:prstGeom prst="rect">
            <a:avLst/>
          </a:prstGeom>
        </p:spPr>
      </p:pic>
      <p:sp>
        <p:nvSpPr>
          <p:cNvPr id="4" name="Duties of…">
            <a:extLst>
              <a:ext uri="{FF2B5EF4-FFF2-40B4-BE49-F238E27FC236}">
                <a16:creationId xmlns:a16="http://schemas.microsoft.com/office/drawing/2014/main" id="{241786C7-735B-57C9-857A-E9F119692C69}"/>
              </a:ext>
            </a:extLst>
          </p:cNvPr>
          <p:cNvSpPr txBox="1"/>
          <p:nvPr/>
        </p:nvSpPr>
        <p:spPr>
          <a:xfrm>
            <a:off x="150265" y="2216311"/>
            <a:ext cx="3168503" cy="5209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49" tIns="29349" rIns="29349" bIns="29349">
            <a:spAutoFit/>
          </a:bodyPr>
          <a:lstStyle/>
          <a:p>
            <a:pPr algn="ctr" defTabSz="342900"/>
            <a:r>
              <a:rPr lang="en-US" sz="3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LESSON LEARNT</a:t>
            </a:r>
            <a:endParaRPr lang="en-US" sz="2999"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Content Placeholder 2">
            <a:extLst>
              <a:ext uri="{FF2B5EF4-FFF2-40B4-BE49-F238E27FC236}">
                <a16:creationId xmlns:a16="http://schemas.microsoft.com/office/drawing/2014/main" id="{C30CC27D-642F-1D05-D62E-B85135FF51B7}"/>
              </a:ext>
            </a:extLst>
          </p:cNvPr>
          <p:cNvSpPr txBox="1">
            <a:spLocks/>
          </p:cNvSpPr>
          <p:nvPr/>
        </p:nvSpPr>
        <p:spPr>
          <a:xfrm>
            <a:off x="3519031" y="859526"/>
            <a:ext cx="5480499" cy="4226824"/>
          </a:xfrm>
          <a:prstGeom prst="roundRect">
            <a:avLst/>
          </a:prstGeom>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257175" indent="-257175" algn="just">
              <a:lnSpc>
                <a:spcPct val="150000"/>
              </a:lnSpc>
              <a:buFont typeface="Arial" panose="020B0604020202020204" pitchFamily="34" charset="0"/>
              <a:buChar char="•"/>
            </a:pPr>
            <a:r>
              <a:rPr lang="en-US" sz="1600" kern="0" dirty="0">
                <a:latin typeface="Open Sans" panose="020B0606030504020204" pitchFamily="34" charset="0"/>
                <a:ea typeface="Open Sans" panose="020B0606030504020204" pitchFamily="34" charset="0"/>
                <a:cs typeface="Open Sans" panose="020B0606030504020204" pitchFamily="34" charset="0"/>
              </a:rPr>
              <a:t>The rescue ops was very difficult and risky in which the child was trapped in bore well at the depth of 128 ft under the ground with sack fragments and soil all round.</a:t>
            </a:r>
          </a:p>
          <a:p>
            <a:pPr marL="257175" indent="-257175" algn="just">
              <a:lnSpc>
                <a:spcPct val="150000"/>
              </a:lnSpc>
              <a:buFont typeface="Arial" panose="020B0604020202020204" pitchFamily="34" charset="0"/>
              <a:buChar char="•"/>
            </a:pPr>
            <a:r>
              <a:rPr lang="en-US" sz="1600" kern="0" dirty="0">
                <a:latin typeface="Open Sans" panose="020B0606030504020204" pitchFamily="34" charset="0"/>
                <a:ea typeface="Open Sans" panose="020B0606030504020204" pitchFamily="34" charset="0"/>
                <a:cs typeface="Open Sans" panose="020B0606030504020204" pitchFamily="34" charset="0"/>
              </a:rPr>
              <a:t>Rescuer had to  work in very confined space under the ground . The Age of child in this case was less than 02 year . </a:t>
            </a:r>
          </a:p>
          <a:p>
            <a:pPr marL="257175" indent="-257175" algn="just">
              <a:lnSpc>
                <a:spcPct val="150000"/>
              </a:lnSpc>
              <a:buFont typeface="Arial" panose="020B0604020202020204" pitchFamily="34" charset="0"/>
              <a:buChar char="•"/>
            </a:pPr>
            <a:r>
              <a:rPr lang="en-US" sz="1600" kern="0" dirty="0">
                <a:latin typeface="Open Sans" panose="020B0606030504020204" pitchFamily="34" charset="0"/>
                <a:ea typeface="Open Sans" panose="020B0606030504020204" pitchFamily="34" charset="0"/>
                <a:cs typeface="Open Sans" panose="020B0606030504020204" pitchFamily="34" charset="0"/>
              </a:rPr>
              <a:t>One common solution may not fit for every bore well  operations.</a:t>
            </a:r>
          </a:p>
          <a:p>
            <a:pPr marL="257175" indent="-257175" algn="just">
              <a:lnSpc>
                <a:spcPct val="150000"/>
              </a:lnSpc>
              <a:buFont typeface="Arial" panose="020B0604020202020204" pitchFamily="34" charset="0"/>
              <a:buChar char="•"/>
            </a:pPr>
            <a:r>
              <a:rPr lang="en-US" sz="1600" kern="0" dirty="0">
                <a:latin typeface="Open Sans" panose="020B0606030504020204" pitchFamily="34" charset="0"/>
                <a:ea typeface="Open Sans" panose="020B0606030504020204" pitchFamily="34" charset="0"/>
                <a:cs typeface="Open Sans" panose="020B0606030504020204" pitchFamily="34" charset="0"/>
              </a:rPr>
              <a:t>Position of child inside the bore like in this case may be very difficult for the rescue.</a:t>
            </a:r>
          </a:p>
        </p:txBody>
      </p:sp>
    </p:spTree>
    <p:extLst>
      <p:ext uri="{BB962C8B-B14F-4D97-AF65-F5344CB8AC3E}">
        <p14:creationId xmlns:p14="http://schemas.microsoft.com/office/powerpoint/2010/main" val="250483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D6274556-9EFE-6880-E8E5-9703450FCC25}"/>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6FE97B20-1F01-D961-9928-8F65EA67A271}"/>
              </a:ext>
            </a:extLst>
          </p:cNvPr>
          <p:cNvSpPr/>
          <p:nvPr/>
        </p:nvSpPr>
        <p:spPr>
          <a:xfrm>
            <a:off x="3374562" y="1"/>
            <a:ext cx="5769438" cy="5143499"/>
          </a:xfrm>
          <a:prstGeom prst="roundRect">
            <a:avLst>
              <a:gd name="adj" fmla="val 1583"/>
            </a:avLst>
          </a:prstGeom>
          <a:solidFill>
            <a:srgbClr val="EAEAEA"/>
          </a:solidFill>
          <a:ln w="12700">
            <a:miter lim="400000"/>
          </a:ln>
        </p:spPr>
        <p:txBody>
          <a:bodyPr lIns="29349" tIns="29349" rIns="29349" bIns="29349"/>
          <a:lstStyle/>
          <a:p>
            <a:pPr defTabSz="342900"/>
            <a:endParaRPr sz="1799">
              <a:solidFill>
                <a:srgbClr val="000000"/>
              </a:solidFill>
              <a:latin typeface="Open Sans"/>
            </a:endParaRPr>
          </a:p>
        </p:txBody>
      </p:sp>
      <p:pic>
        <p:nvPicPr>
          <p:cNvPr id="1026" name="Picture 2">
            <a:extLst>
              <a:ext uri="{FF2B5EF4-FFF2-40B4-BE49-F238E27FC236}">
                <a16:creationId xmlns:a16="http://schemas.microsoft.com/office/drawing/2014/main" id="{0DCF2464-B38A-F6CE-B15C-F85ACFDAB2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62" y="201184"/>
            <a:ext cx="990746" cy="735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10B36210-F4C9-7CD7-0742-729ACAB4615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2263" y="181233"/>
            <a:ext cx="989624" cy="678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6C45B7B4-B251-CD50-3DE6-D42F419D4A52}"/>
              </a:ext>
            </a:extLst>
          </p:cNvPr>
          <p:cNvPicPr>
            <a:picLocks noChangeAspect="1"/>
          </p:cNvPicPr>
          <p:nvPr/>
        </p:nvPicPr>
        <p:blipFill>
          <a:blip r:embed="rId5"/>
          <a:stretch>
            <a:fillRect/>
          </a:stretch>
        </p:blipFill>
        <p:spPr>
          <a:xfrm>
            <a:off x="0" y="4311785"/>
            <a:ext cx="853041" cy="831715"/>
          </a:xfrm>
          <a:prstGeom prst="rect">
            <a:avLst/>
          </a:prstGeom>
        </p:spPr>
      </p:pic>
      <p:sp>
        <p:nvSpPr>
          <p:cNvPr id="4" name="Duties of…">
            <a:extLst>
              <a:ext uri="{FF2B5EF4-FFF2-40B4-BE49-F238E27FC236}">
                <a16:creationId xmlns:a16="http://schemas.microsoft.com/office/drawing/2014/main" id="{E957A80C-139E-D161-68F9-9CE422285FF0}"/>
              </a:ext>
            </a:extLst>
          </p:cNvPr>
          <p:cNvSpPr txBox="1"/>
          <p:nvPr/>
        </p:nvSpPr>
        <p:spPr>
          <a:xfrm>
            <a:off x="150265" y="2216311"/>
            <a:ext cx="3168503" cy="5209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49" tIns="29349" rIns="29349" bIns="29349">
            <a:spAutoFit/>
          </a:bodyPr>
          <a:lstStyle/>
          <a:p>
            <a:pPr algn="ctr" defTabSz="342900"/>
            <a:r>
              <a:rPr lang="en-US" sz="3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LESSON LEARNT</a:t>
            </a:r>
            <a:endParaRPr lang="en-US" sz="2999"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Content Placeholder 2">
            <a:extLst>
              <a:ext uri="{FF2B5EF4-FFF2-40B4-BE49-F238E27FC236}">
                <a16:creationId xmlns:a16="http://schemas.microsoft.com/office/drawing/2014/main" id="{B98C3D00-1943-7348-2A73-B0CD497369A7}"/>
              </a:ext>
            </a:extLst>
          </p:cNvPr>
          <p:cNvSpPr txBox="1">
            <a:spLocks/>
          </p:cNvSpPr>
          <p:nvPr/>
        </p:nvSpPr>
        <p:spPr>
          <a:xfrm>
            <a:off x="3511388" y="1200150"/>
            <a:ext cx="5480499" cy="3943350"/>
          </a:xfrm>
          <a:prstGeom prst="roundRect">
            <a:avLst/>
          </a:prstGeom>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257175" indent="-257175" algn="just">
              <a:lnSpc>
                <a:spcPct val="150000"/>
              </a:lnSpc>
              <a:buFont typeface="Arial" panose="020B0604020202020204" pitchFamily="34" charset="0"/>
              <a:buChar char="•"/>
            </a:pPr>
            <a:r>
              <a:rPr lang="en-US" kern="0" dirty="0">
                <a:latin typeface="Open Sans" panose="020B0606030504020204" pitchFamily="34" charset="0"/>
                <a:ea typeface="Open Sans" panose="020B0606030504020204" pitchFamily="34" charset="0"/>
                <a:cs typeface="Open Sans" panose="020B0606030504020204" pitchFamily="34" charset="0"/>
              </a:rPr>
              <a:t>Since such operations are not routine, use of common sense has to be made and directions for the same must rest with the incident commander only, however, NDRF should suggest as much as the knowledge and experience it has.</a:t>
            </a:r>
          </a:p>
          <a:p>
            <a:pPr marL="257175" indent="-257175" algn="just">
              <a:lnSpc>
                <a:spcPct val="150000"/>
              </a:lnSpc>
              <a:buFont typeface="Arial" panose="020B0604020202020204" pitchFamily="34" charset="0"/>
              <a:buChar char="•"/>
            </a:pPr>
            <a:r>
              <a:rPr lang="en-US" kern="0" dirty="0">
                <a:latin typeface="Open Sans" panose="020B0606030504020204" pitchFamily="34" charset="0"/>
                <a:ea typeface="Open Sans" panose="020B0606030504020204" pitchFamily="34" charset="0"/>
                <a:cs typeface="Open Sans" panose="020B0606030504020204" pitchFamily="34" charset="0"/>
              </a:rPr>
              <a:t> More and more mock drills with difficult to most difficult situations may be carried out very frequently by creating similar scenario.</a:t>
            </a:r>
          </a:p>
          <a:p>
            <a:pPr marL="257175" indent="-257175" algn="just">
              <a:lnSpc>
                <a:spcPct val="150000"/>
              </a:lnSpc>
              <a:buFont typeface="Arial" panose="020B0604020202020204" pitchFamily="34" charset="0"/>
              <a:buChar char="•"/>
            </a:pPr>
            <a:r>
              <a:rPr lang="en-US" kern="0" dirty="0">
                <a:latin typeface="Open Sans" panose="020B0606030504020204" pitchFamily="34" charset="0"/>
                <a:ea typeface="Open Sans" panose="020B0606030504020204" pitchFamily="34" charset="0"/>
                <a:cs typeface="Open Sans" panose="020B0606030504020204" pitchFamily="34" charset="0"/>
              </a:rPr>
              <a:t> Similar operations carried out worldwide, needed to be studied and to find out the best practices.</a:t>
            </a:r>
          </a:p>
        </p:txBody>
      </p:sp>
    </p:spTree>
    <p:extLst>
      <p:ext uri="{BB962C8B-B14F-4D97-AF65-F5344CB8AC3E}">
        <p14:creationId xmlns:p14="http://schemas.microsoft.com/office/powerpoint/2010/main" val="2231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96E241-F54A-35F6-3492-AF6430960912}"/>
              </a:ext>
            </a:extLst>
          </p:cNvPr>
          <p:cNvPicPr>
            <a:picLocks noChangeAspect="1"/>
          </p:cNvPicPr>
          <p:nvPr/>
        </p:nvPicPr>
        <p:blipFill>
          <a:blip r:embed="rId2"/>
          <a:stretch>
            <a:fillRect/>
          </a:stretch>
        </p:blipFill>
        <p:spPr>
          <a:xfrm>
            <a:off x="0" y="4572"/>
            <a:ext cx="9144000" cy="5134356"/>
          </a:xfrm>
          <a:prstGeom prst="rect">
            <a:avLst/>
          </a:prstGeom>
        </p:spPr>
      </p:pic>
      <p:sp>
        <p:nvSpPr>
          <p:cNvPr id="3" name="Content Placeholder 2">
            <a:extLst>
              <a:ext uri="{FF2B5EF4-FFF2-40B4-BE49-F238E27FC236}">
                <a16:creationId xmlns:a16="http://schemas.microsoft.com/office/drawing/2014/main" id="{122BD9D7-619C-2A33-9285-7F286FF49320}"/>
              </a:ext>
            </a:extLst>
          </p:cNvPr>
          <p:cNvSpPr>
            <a:spLocks noGrp="1"/>
          </p:cNvSpPr>
          <p:nvPr>
            <p:ph idx="1"/>
          </p:nvPr>
        </p:nvSpPr>
        <p:spPr>
          <a:xfrm>
            <a:off x="2286000" y="1809750"/>
            <a:ext cx="4419600" cy="1278731"/>
          </a:xfrm>
        </p:spPr>
        <p:txBody>
          <a:bodyPr>
            <a:normAutofit fontScale="85000" lnSpcReduction="10000"/>
          </a:bodyPr>
          <a:lstStyle/>
          <a:p>
            <a:pPr marL="0" indent="0">
              <a:buNone/>
            </a:pPr>
            <a:r>
              <a:rPr lang="en-US" sz="6000" dirty="0"/>
              <a:t>Any Question ? </a:t>
            </a:r>
            <a:endParaRPr lang="en-IN" sz="6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5"/>
          <p:cNvSpPr txBox="1">
            <a:spLocks noGrp="1"/>
          </p:cNvSpPr>
          <p:nvPr>
            <p:ph type="title"/>
          </p:nvPr>
        </p:nvSpPr>
        <p:spPr>
          <a:xfrm>
            <a:off x="257739" y="771493"/>
            <a:ext cx="3342407" cy="648131"/>
          </a:xfrm>
          <a:prstGeom prst="rect">
            <a:avLst/>
          </a:prstGeom>
          <a:noFill/>
          <a:ln>
            <a:noFill/>
          </a:ln>
        </p:spPr>
        <p:txBody>
          <a:bodyPr spcFirstLastPara="1" vert="horz" wrap="square" lIns="68551" tIns="34266" rIns="68551" bIns="34266" rtlCol="0" anchor="ctr" anchorCtr="0">
            <a:normAutofit/>
          </a:bodyPr>
          <a:lstStyle/>
          <a:p>
            <a:pPr algn="ctr">
              <a:buClr>
                <a:srgbClr val="C00000"/>
              </a:buClr>
              <a:buSzPts val="4000"/>
            </a:pPr>
            <a:r>
              <a:rPr lang="en-US" sz="2999" b="1" dirty="0">
                <a:solidFill>
                  <a:srgbClr val="C00000"/>
                </a:solidFill>
                <a:latin typeface="Open Sans"/>
                <a:ea typeface="Arial"/>
                <a:cs typeface="Arial"/>
                <a:sym typeface="Arial"/>
              </a:rPr>
              <a:t>OBJECTIVES</a:t>
            </a:r>
            <a:r>
              <a:rPr lang="en-US" dirty="0">
                <a:latin typeface="Open Sans"/>
              </a:rPr>
              <a:t> </a:t>
            </a:r>
          </a:p>
        </p:txBody>
      </p:sp>
      <p:sp>
        <p:nvSpPr>
          <p:cNvPr id="116" name="Google Shape;116;p15"/>
          <p:cNvSpPr txBox="1"/>
          <p:nvPr/>
        </p:nvSpPr>
        <p:spPr>
          <a:xfrm>
            <a:off x="439990" y="1440931"/>
            <a:ext cx="2893322" cy="1084607"/>
          </a:xfrm>
          <a:prstGeom prst="rect">
            <a:avLst/>
          </a:prstGeom>
          <a:noFill/>
          <a:ln>
            <a:noFill/>
          </a:ln>
        </p:spPr>
        <p:txBody>
          <a:bodyPr spcFirstLastPara="1" wrap="square" lIns="68551" tIns="34266" rIns="68551" bIns="34266" anchor="t" anchorCtr="0">
            <a:spAutoFit/>
          </a:bodyPr>
          <a:lstStyle/>
          <a:p>
            <a:pPr algn="just" defTabSz="685595">
              <a:buClr>
                <a:srgbClr val="000000"/>
              </a:buClr>
              <a:buSzPts val="3200"/>
            </a:pPr>
            <a:r>
              <a:rPr lang="en-US" sz="2099" kern="0">
                <a:solidFill>
                  <a:srgbClr val="000000"/>
                </a:solidFill>
                <a:latin typeface="Open Sans"/>
                <a:cs typeface="Times New Roman" pitchFamily="18" charset="0"/>
                <a:sym typeface="Arial"/>
              </a:rPr>
              <a:t>Upon </a:t>
            </a:r>
            <a:r>
              <a:rPr lang="en-US" sz="2400" kern="0">
                <a:solidFill>
                  <a:srgbClr val="000000"/>
                </a:solidFill>
                <a:latin typeface="Open Sans"/>
                <a:cs typeface="Times New Roman" pitchFamily="18" charset="0"/>
                <a:sym typeface="Arial"/>
              </a:rPr>
              <a:t>completion</a:t>
            </a:r>
            <a:r>
              <a:rPr lang="en-US" sz="2099" kern="0">
                <a:solidFill>
                  <a:srgbClr val="000000"/>
                </a:solidFill>
                <a:latin typeface="Open Sans"/>
                <a:cs typeface="Times New Roman" pitchFamily="18" charset="0"/>
                <a:sym typeface="Arial"/>
              </a:rPr>
              <a:t> </a:t>
            </a:r>
            <a:r>
              <a:rPr lang="en-US" sz="2099" kern="0" dirty="0">
                <a:solidFill>
                  <a:srgbClr val="000000"/>
                </a:solidFill>
                <a:latin typeface="Open Sans"/>
                <a:cs typeface="Times New Roman" pitchFamily="18" charset="0"/>
                <a:sym typeface="Arial"/>
              </a:rPr>
              <a:t>of this lesson, you will be able to :-</a:t>
            </a:r>
            <a:endParaRPr sz="900" kern="0" dirty="0">
              <a:solidFill>
                <a:srgbClr val="000000"/>
              </a:solidFill>
              <a:latin typeface="Open Sans"/>
              <a:cs typeface="Times New Roman" pitchFamily="18" charset="0"/>
              <a:sym typeface="Arial"/>
            </a:endParaRPr>
          </a:p>
        </p:txBody>
      </p:sp>
      <p:sp>
        <p:nvSpPr>
          <p:cNvPr id="117" name="Google Shape;117;p15"/>
          <p:cNvSpPr/>
          <p:nvPr/>
        </p:nvSpPr>
        <p:spPr>
          <a:xfrm>
            <a:off x="3636227" y="744784"/>
            <a:ext cx="518031" cy="465503"/>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68551" tIns="34266" rIns="68551" bIns="34266" anchor="ctr" anchorCtr="0">
            <a:noAutofit/>
          </a:bodyPr>
          <a:lstStyle/>
          <a:p>
            <a:pPr algn="ctr" defTabSz="685595">
              <a:buClr>
                <a:srgbClr val="000000"/>
              </a:buClr>
            </a:pPr>
            <a:r>
              <a:rPr lang="en-US" sz="2999" b="1" kern="0" dirty="0">
                <a:solidFill>
                  <a:srgbClr val="C00000"/>
                </a:solidFill>
                <a:latin typeface="Open Sans"/>
                <a:cs typeface="Arial"/>
                <a:sym typeface="Arial"/>
              </a:rPr>
              <a:t>1</a:t>
            </a:r>
            <a:endParaRPr sz="2999" b="1" kern="0" dirty="0">
              <a:solidFill>
                <a:srgbClr val="C00000"/>
              </a:solidFill>
              <a:latin typeface="Open Sans"/>
              <a:cs typeface="Arial"/>
              <a:sym typeface="Arial"/>
            </a:endParaRPr>
          </a:p>
        </p:txBody>
      </p:sp>
      <p:sp>
        <p:nvSpPr>
          <p:cNvPr id="118" name="Google Shape;118;p15"/>
          <p:cNvSpPr/>
          <p:nvPr/>
        </p:nvSpPr>
        <p:spPr>
          <a:xfrm>
            <a:off x="3643154" y="1504623"/>
            <a:ext cx="529031" cy="494810"/>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68551" tIns="34266" rIns="68551" bIns="34266" anchor="ctr" anchorCtr="0">
            <a:noAutofit/>
          </a:bodyPr>
          <a:lstStyle/>
          <a:p>
            <a:pPr algn="ctr" defTabSz="685595">
              <a:buClr>
                <a:srgbClr val="000000"/>
              </a:buClr>
            </a:pPr>
            <a:r>
              <a:rPr lang="en-US" sz="2999" b="1" kern="0" dirty="0">
                <a:solidFill>
                  <a:srgbClr val="C00000"/>
                </a:solidFill>
                <a:latin typeface="Open Sans"/>
                <a:cs typeface="Arial"/>
                <a:sym typeface="Arial"/>
              </a:rPr>
              <a:t>2</a:t>
            </a:r>
            <a:endParaRPr sz="2999" b="1" kern="0" dirty="0">
              <a:solidFill>
                <a:srgbClr val="C00000"/>
              </a:solidFill>
              <a:latin typeface="Open Sans"/>
              <a:cs typeface="Arial"/>
              <a:sym typeface="Aria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62" y="201184"/>
            <a:ext cx="990746" cy="735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2263" y="181233"/>
            <a:ext cx="989624" cy="678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751E644A-8A9B-F74E-57AE-5B4F25B61FC4}"/>
              </a:ext>
            </a:extLst>
          </p:cNvPr>
          <p:cNvSpPr txBox="1"/>
          <p:nvPr/>
        </p:nvSpPr>
        <p:spPr>
          <a:xfrm>
            <a:off x="4315404" y="515184"/>
            <a:ext cx="4570857" cy="3959033"/>
          </a:xfrm>
          <a:prstGeom prst="rect">
            <a:avLst/>
          </a:prstGeom>
          <a:noFill/>
        </p:spPr>
        <p:txBody>
          <a:bodyPr wrap="square">
            <a:spAutoFit/>
          </a:bodyPr>
          <a:lstStyle/>
          <a:p>
            <a:pPr defTabSz="685800">
              <a:lnSpc>
                <a:spcPct val="200000"/>
              </a:lnSpc>
              <a:spcBef>
                <a:spcPts val="750"/>
              </a:spcBef>
              <a:defRPr/>
            </a:pPr>
            <a:r>
              <a:rPr lang="en-US" sz="2100" dirty="0">
                <a:solidFill>
                  <a:prstClr val="black"/>
                </a:solidFill>
                <a:latin typeface="Times New Roman" panose="02020603050405020304" pitchFamily="18" charset="0"/>
                <a:cs typeface="Times New Roman" panose="02020603050405020304" pitchFamily="18" charset="0"/>
              </a:rPr>
              <a:t>Introduction</a:t>
            </a:r>
          </a:p>
          <a:p>
            <a:pPr defTabSz="685800">
              <a:lnSpc>
                <a:spcPct val="200000"/>
              </a:lnSpc>
              <a:spcBef>
                <a:spcPts val="750"/>
              </a:spcBef>
              <a:defRPr/>
            </a:pPr>
            <a:r>
              <a:rPr lang="en-US" sz="2100" dirty="0">
                <a:solidFill>
                  <a:prstClr val="black"/>
                </a:solidFill>
                <a:latin typeface="Times New Roman" panose="02020603050405020304" pitchFamily="18" charset="0"/>
                <a:cs typeface="Times New Roman" panose="02020603050405020304" pitchFamily="18" charset="0"/>
              </a:rPr>
              <a:t>Aim</a:t>
            </a:r>
          </a:p>
          <a:p>
            <a:pPr defTabSz="685800">
              <a:lnSpc>
                <a:spcPct val="200000"/>
              </a:lnSpc>
              <a:spcBef>
                <a:spcPts val="750"/>
              </a:spcBef>
              <a:defRPr/>
            </a:pPr>
            <a:r>
              <a:rPr lang="en-US" sz="2100" dirty="0">
                <a:solidFill>
                  <a:prstClr val="black"/>
                </a:solidFill>
                <a:latin typeface="Times New Roman" panose="02020603050405020304" pitchFamily="18" charset="0"/>
                <a:cs typeface="Times New Roman" panose="02020603050405020304" pitchFamily="18" charset="0"/>
              </a:rPr>
              <a:t>General Profile Of Sangrur District .</a:t>
            </a:r>
          </a:p>
          <a:p>
            <a:pPr defTabSz="685800">
              <a:lnSpc>
                <a:spcPct val="150000"/>
              </a:lnSpc>
              <a:spcBef>
                <a:spcPts val="750"/>
              </a:spcBef>
              <a:defRPr/>
            </a:pPr>
            <a:r>
              <a:rPr lang="en-US" sz="2100" dirty="0">
                <a:solidFill>
                  <a:prstClr val="black"/>
                </a:solidFill>
                <a:latin typeface="Times New Roman" panose="02020603050405020304" pitchFamily="18" charset="0"/>
                <a:cs typeface="Times New Roman" panose="02020603050405020304" pitchFamily="18" charset="0"/>
              </a:rPr>
              <a:t>Deployment Of 07 Bn NDRF by Search And Rescue Operation</a:t>
            </a:r>
          </a:p>
          <a:p>
            <a:pPr defTabSz="685800">
              <a:lnSpc>
                <a:spcPct val="200000"/>
              </a:lnSpc>
              <a:spcBef>
                <a:spcPts val="750"/>
              </a:spcBef>
              <a:defRPr/>
            </a:pPr>
            <a:r>
              <a:rPr lang="en-US" sz="2100" dirty="0">
                <a:solidFill>
                  <a:prstClr val="black"/>
                </a:solidFill>
                <a:latin typeface="Times New Roman" panose="02020603050405020304" pitchFamily="18" charset="0"/>
                <a:cs typeface="Times New Roman" panose="02020603050405020304" pitchFamily="18" charset="0"/>
              </a:rPr>
              <a:t>Lesson Learnt</a:t>
            </a:r>
          </a:p>
        </p:txBody>
      </p:sp>
      <p:sp>
        <p:nvSpPr>
          <p:cNvPr id="7" name="Google Shape;117;p15">
            <a:extLst>
              <a:ext uri="{FF2B5EF4-FFF2-40B4-BE49-F238E27FC236}">
                <a16:creationId xmlns:a16="http://schemas.microsoft.com/office/drawing/2014/main" id="{973BCEB4-CCAD-BBD6-3A44-38076974CC53}"/>
              </a:ext>
            </a:extLst>
          </p:cNvPr>
          <p:cNvSpPr/>
          <p:nvPr/>
        </p:nvSpPr>
        <p:spPr>
          <a:xfrm>
            <a:off x="3666583" y="2242076"/>
            <a:ext cx="518031" cy="465503"/>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68551" tIns="34266" rIns="68551" bIns="34266" anchor="ctr" anchorCtr="0">
            <a:noAutofit/>
          </a:bodyPr>
          <a:lstStyle/>
          <a:p>
            <a:pPr algn="ctr" defTabSz="685595">
              <a:buClr>
                <a:srgbClr val="000000"/>
              </a:buClr>
            </a:pPr>
            <a:r>
              <a:rPr lang="en-US" sz="2999" b="1" kern="0" dirty="0">
                <a:solidFill>
                  <a:srgbClr val="C00000"/>
                </a:solidFill>
                <a:latin typeface="Open Sans"/>
                <a:cs typeface="Arial"/>
                <a:sym typeface="Arial"/>
              </a:rPr>
              <a:t>3</a:t>
            </a:r>
            <a:endParaRPr sz="2999" b="1" kern="0" dirty="0">
              <a:solidFill>
                <a:srgbClr val="C00000"/>
              </a:solidFill>
              <a:latin typeface="Open Sans"/>
              <a:cs typeface="Arial"/>
              <a:sym typeface="Arial"/>
            </a:endParaRPr>
          </a:p>
        </p:txBody>
      </p:sp>
      <p:sp>
        <p:nvSpPr>
          <p:cNvPr id="8" name="Google Shape;118;p15">
            <a:extLst>
              <a:ext uri="{FF2B5EF4-FFF2-40B4-BE49-F238E27FC236}">
                <a16:creationId xmlns:a16="http://schemas.microsoft.com/office/drawing/2014/main" id="{FB248360-FCDD-BA5C-FC8B-77533A8CD3D3}"/>
              </a:ext>
            </a:extLst>
          </p:cNvPr>
          <p:cNvSpPr/>
          <p:nvPr/>
        </p:nvSpPr>
        <p:spPr>
          <a:xfrm>
            <a:off x="3661082" y="2896663"/>
            <a:ext cx="529031" cy="494810"/>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68551" tIns="34266" rIns="68551" bIns="34266" anchor="ctr" anchorCtr="0">
            <a:noAutofit/>
          </a:bodyPr>
          <a:lstStyle/>
          <a:p>
            <a:pPr algn="ctr" defTabSz="685595">
              <a:buClr>
                <a:srgbClr val="000000"/>
              </a:buClr>
            </a:pPr>
            <a:r>
              <a:rPr lang="en-US" sz="2999" b="1" kern="0" dirty="0">
                <a:solidFill>
                  <a:srgbClr val="C00000"/>
                </a:solidFill>
                <a:latin typeface="Open Sans"/>
                <a:cs typeface="Arial"/>
                <a:sym typeface="Arial"/>
              </a:rPr>
              <a:t>4</a:t>
            </a:r>
            <a:endParaRPr sz="2999" b="1" kern="0" dirty="0">
              <a:solidFill>
                <a:srgbClr val="C00000"/>
              </a:solidFill>
              <a:latin typeface="Open Sans"/>
              <a:cs typeface="Arial"/>
              <a:sym typeface="Arial"/>
            </a:endParaRPr>
          </a:p>
        </p:txBody>
      </p:sp>
      <p:pic>
        <p:nvPicPr>
          <p:cNvPr id="9" name="Picture 8">
            <a:extLst>
              <a:ext uri="{FF2B5EF4-FFF2-40B4-BE49-F238E27FC236}">
                <a16:creationId xmlns:a16="http://schemas.microsoft.com/office/drawing/2014/main" id="{55A2952D-37F6-530C-B187-2F923DAE4540}"/>
              </a:ext>
            </a:extLst>
          </p:cNvPr>
          <p:cNvPicPr>
            <a:picLocks noChangeAspect="1"/>
          </p:cNvPicPr>
          <p:nvPr/>
        </p:nvPicPr>
        <p:blipFill>
          <a:blip r:embed="rId5"/>
          <a:stretch>
            <a:fillRect/>
          </a:stretch>
        </p:blipFill>
        <p:spPr>
          <a:xfrm>
            <a:off x="0" y="4311785"/>
            <a:ext cx="853041" cy="831715"/>
          </a:xfrm>
          <a:prstGeom prst="rect">
            <a:avLst/>
          </a:prstGeom>
        </p:spPr>
      </p:pic>
      <p:sp>
        <p:nvSpPr>
          <p:cNvPr id="2" name="Google Shape;118;p15">
            <a:extLst>
              <a:ext uri="{FF2B5EF4-FFF2-40B4-BE49-F238E27FC236}">
                <a16:creationId xmlns:a16="http://schemas.microsoft.com/office/drawing/2014/main" id="{E1D7E773-EF7B-678D-6D2A-299203C95457}"/>
              </a:ext>
            </a:extLst>
          </p:cNvPr>
          <p:cNvSpPr/>
          <p:nvPr/>
        </p:nvSpPr>
        <p:spPr>
          <a:xfrm>
            <a:off x="3661082" y="3979407"/>
            <a:ext cx="529031" cy="494810"/>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68551" tIns="34266" rIns="68551" bIns="34266" anchor="ctr" anchorCtr="0">
            <a:noAutofit/>
          </a:bodyPr>
          <a:lstStyle/>
          <a:p>
            <a:pPr algn="ctr" defTabSz="685595">
              <a:buClr>
                <a:srgbClr val="000000"/>
              </a:buClr>
            </a:pPr>
            <a:r>
              <a:rPr lang="en-US" sz="2999" b="1" kern="0" dirty="0">
                <a:solidFill>
                  <a:srgbClr val="C00000"/>
                </a:solidFill>
                <a:latin typeface="Open Sans"/>
                <a:cs typeface="Arial"/>
                <a:sym typeface="Arial"/>
              </a:rPr>
              <a:t>5</a:t>
            </a:r>
            <a:endParaRPr sz="2999" b="1" kern="0" dirty="0">
              <a:solidFill>
                <a:srgbClr val="C00000"/>
              </a:solidFill>
              <a:latin typeface="Open Sans"/>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13D82F19-8C10-3B7D-D41C-ABA16EBE5B0D}"/>
            </a:ext>
          </a:extLst>
        </p:cNvPr>
        <p:cNvGrpSpPr/>
        <p:nvPr/>
      </p:nvGrpSpPr>
      <p:grpSpPr>
        <a:xfrm>
          <a:off x="0" y="0"/>
          <a:ext cx="0" cy="0"/>
          <a:chOff x="0" y="0"/>
          <a:chExt cx="0" cy="0"/>
        </a:xfrm>
      </p:grpSpPr>
      <p:sp>
        <p:nvSpPr>
          <p:cNvPr id="112" name="Google Shape;112;p15">
            <a:extLst>
              <a:ext uri="{FF2B5EF4-FFF2-40B4-BE49-F238E27FC236}">
                <a16:creationId xmlns:a16="http://schemas.microsoft.com/office/drawing/2014/main" id="{48DA1112-266A-46FB-D4B6-7E527A5EA4D7}"/>
              </a:ext>
            </a:extLst>
          </p:cNvPr>
          <p:cNvSpPr txBox="1">
            <a:spLocks noGrp="1"/>
          </p:cNvSpPr>
          <p:nvPr>
            <p:ph type="title"/>
          </p:nvPr>
        </p:nvSpPr>
        <p:spPr>
          <a:xfrm>
            <a:off x="257739" y="771493"/>
            <a:ext cx="3342407" cy="648131"/>
          </a:xfrm>
          <a:prstGeom prst="rect">
            <a:avLst/>
          </a:prstGeom>
          <a:noFill/>
          <a:ln>
            <a:noFill/>
          </a:ln>
        </p:spPr>
        <p:txBody>
          <a:bodyPr spcFirstLastPara="1" vert="horz" wrap="square" lIns="68551" tIns="34266" rIns="68551" bIns="34266" rtlCol="0" anchor="ctr" anchorCtr="0">
            <a:normAutofit/>
          </a:bodyPr>
          <a:lstStyle/>
          <a:p>
            <a:pPr algn="ctr">
              <a:buClr>
                <a:srgbClr val="C00000"/>
              </a:buClr>
              <a:buSzPts val="4000"/>
            </a:pPr>
            <a:r>
              <a:rPr lang="en-US" sz="2999" b="1" dirty="0">
                <a:solidFill>
                  <a:srgbClr val="C00000"/>
                </a:solidFill>
                <a:latin typeface="Open Sans"/>
                <a:ea typeface="Arial"/>
                <a:cs typeface="Arial"/>
                <a:sym typeface="Arial"/>
              </a:rPr>
              <a:t>Review</a:t>
            </a:r>
            <a:endParaRPr lang="en-US" dirty="0">
              <a:latin typeface="Open Sans"/>
            </a:endParaRPr>
          </a:p>
        </p:txBody>
      </p:sp>
      <p:sp>
        <p:nvSpPr>
          <p:cNvPr id="116" name="Google Shape;116;p15">
            <a:extLst>
              <a:ext uri="{FF2B5EF4-FFF2-40B4-BE49-F238E27FC236}">
                <a16:creationId xmlns:a16="http://schemas.microsoft.com/office/drawing/2014/main" id="{92AA8F18-0ADB-45AD-CF35-D9EF839E8366}"/>
              </a:ext>
            </a:extLst>
          </p:cNvPr>
          <p:cNvSpPr txBox="1"/>
          <p:nvPr/>
        </p:nvSpPr>
        <p:spPr>
          <a:xfrm>
            <a:off x="439990" y="1440931"/>
            <a:ext cx="2893322" cy="715276"/>
          </a:xfrm>
          <a:prstGeom prst="rect">
            <a:avLst/>
          </a:prstGeom>
          <a:noFill/>
          <a:ln>
            <a:noFill/>
          </a:ln>
        </p:spPr>
        <p:txBody>
          <a:bodyPr spcFirstLastPara="1" wrap="square" lIns="68551" tIns="34266" rIns="68551" bIns="34266" anchor="t" anchorCtr="0">
            <a:spAutoFit/>
          </a:bodyPr>
          <a:lstStyle/>
          <a:p>
            <a:pPr algn="just" defTabSz="685595">
              <a:buClr>
                <a:srgbClr val="000000"/>
              </a:buClr>
              <a:buSzPts val="3200"/>
            </a:pPr>
            <a:r>
              <a:rPr lang="en-US" sz="2099" kern="0" dirty="0">
                <a:solidFill>
                  <a:srgbClr val="000000"/>
                </a:solidFill>
                <a:latin typeface="Open Sans"/>
                <a:cs typeface="Times New Roman" pitchFamily="18" charset="0"/>
                <a:sym typeface="Arial"/>
              </a:rPr>
              <a:t>Now you are able to define:</a:t>
            </a:r>
            <a:endParaRPr sz="900" kern="0" dirty="0">
              <a:solidFill>
                <a:srgbClr val="000000"/>
              </a:solidFill>
              <a:latin typeface="Open Sans"/>
              <a:cs typeface="Times New Roman" pitchFamily="18" charset="0"/>
              <a:sym typeface="Arial"/>
            </a:endParaRPr>
          </a:p>
        </p:txBody>
      </p:sp>
      <p:sp>
        <p:nvSpPr>
          <p:cNvPr id="117" name="Google Shape;117;p15">
            <a:extLst>
              <a:ext uri="{FF2B5EF4-FFF2-40B4-BE49-F238E27FC236}">
                <a16:creationId xmlns:a16="http://schemas.microsoft.com/office/drawing/2014/main" id="{44DA49D8-CA45-7ED1-426F-5F491E8BDC53}"/>
              </a:ext>
            </a:extLst>
          </p:cNvPr>
          <p:cNvSpPr/>
          <p:nvPr/>
        </p:nvSpPr>
        <p:spPr>
          <a:xfrm>
            <a:off x="3636227" y="744784"/>
            <a:ext cx="518031" cy="465503"/>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68551" tIns="34266" rIns="68551" bIns="34266" anchor="ctr" anchorCtr="0">
            <a:noAutofit/>
          </a:bodyPr>
          <a:lstStyle/>
          <a:p>
            <a:pPr algn="ctr" defTabSz="685595">
              <a:buClr>
                <a:srgbClr val="000000"/>
              </a:buClr>
            </a:pPr>
            <a:r>
              <a:rPr lang="en-US" sz="2999" b="1" kern="0" dirty="0">
                <a:solidFill>
                  <a:srgbClr val="C00000"/>
                </a:solidFill>
                <a:latin typeface="Open Sans"/>
                <a:cs typeface="Arial"/>
                <a:sym typeface="Arial"/>
              </a:rPr>
              <a:t>1</a:t>
            </a:r>
            <a:endParaRPr sz="2999" b="1" kern="0" dirty="0">
              <a:solidFill>
                <a:srgbClr val="C00000"/>
              </a:solidFill>
              <a:latin typeface="Open Sans"/>
              <a:cs typeface="Arial"/>
              <a:sym typeface="Arial"/>
            </a:endParaRPr>
          </a:p>
        </p:txBody>
      </p:sp>
      <p:sp>
        <p:nvSpPr>
          <p:cNvPr id="118" name="Google Shape;118;p15">
            <a:extLst>
              <a:ext uri="{FF2B5EF4-FFF2-40B4-BE49-F238E27FC236}">
                <a16:creationId xmlns:a16="http://schemas.microsoft.com/office/drawing/2014/main" id="{827A8879-2F6C-F276-B01C-988FED732ED9}"/>
              </a:ext>
            </a:extLst>
          </p:cNvPr>
          <p:cNvSpPr/>
          <p:nvPr/>
        </p:nvSpPr>
        <p:spPr>
          <a:xfrm>
            <a:off x="3643154" y="1504623"/>
            <a:ext cx="529031" cy="494810"/>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68551" tIns="34266" rIns="68551" bIns="34266" anchor="ctr" anchorCtr="0">
            <a:noAutofit/>
          </a:bodyPr>
          <a:lstStyle/>
          <a:p>
            <a:pPr algn="ctr" defTabSz="685595">
              <a:buClr>
                <a:srgbClr val="000000"/>
              </a:buClr>
            </a:pPr>
            <a:r>
              <a:rPr lang="en-US" sz="2999" b="1" kern="0" dirty="0">
                <a:solidFill>
                  <a:srgbClr val="C00000"/>
                </a:solidFill>
                <a:latin typeface="Open Sans"/>
                <a:cs typeface="Arial"/>
                <a:sym typeface="Arial"/>
              </a:rPr>
              <a:t>2</a:t>
            </a:r>
            <a:endParaRPr sz="2999" b="1" kern="0" dirty="0">
              <a:solidFill>
                <a:srgbClr val="C00000"/>
              </a:solidFill>
              <a:latin typeface="Open Sans"/>
              <a:cs typeface="Arial"/>
              <a:sym typeface="Arial"/>
            </a:endParaRPr>
          </a:p>
        </p:txBody>
      </p:sp>
      <p:pic>
        <p:nvPicPr>
          <p:cNvPr id="1026" name="Picture 2">
            <a:extLst>
              <a:ext uri="{FF2B5EF4-FFF2-40B4-BE49-F238E27FC236}">
                <a16:creationId xmlns:a16="http://schemas.microsoft.com/office/drawing/2014/main" id="{B5C83F8D-F4CC-D6BE-188F-F3C4C37468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62" y="201184"/>
            <a:ext cx="990746" cy="735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29497A8C-CA42-30F9-8ADE-489E6F86681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2263" y="181233"/>
            <a:ext cx="989624" cy="678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5AC2591A-767C-8426-301D-078AF8CF955A}"/>
              </a:ext>
            </a:extLst>
          </p:cNvPr>
          <p:cNvSpPr txBox="1"/>
          <p:nvPr/>
        </p:nvSpPr>
        <p:spPr>
          <a:xfrm>
            <a:off x="4315404" y="515184"/>
            <a:ext cx="4570857" cy="3959033"/>
          </a:xfrm>
          <a:prstGeom prst="rect">
            <a:avLst/>
          </a:prstGeom>
          <a:noFill/>
        </p:spPr>
        <p:txBody>
          <a:bodyPr wrap="square">
            <a:spAutoFit/>
          </a:bodyPr>
          <a:lstStyle/>
          <a:p>
            <a:pPr defTabSz="685800">
              <a:lnSpc>
                <a:spcPct val="200000"/>
              </a:lnSpc>
              <a:spcBef>
                <a:spcPts val="750"/>
              </a:spcBef>
              <a:defRPr/>
            </a:pPr>
            <a:r>
              <a:rPr lang="en-US" sz="2100" dirty="0">
                <a:solidFill>
                  <a:prstClr val="black"/>
                </a:solidFill>
                <a:latin typeface="Times New Roman" panose="02020603050405020304" pitchFamily="18" charset="0"/>
                <a:cs typeface="Times New Roman" panose="02020603050405020304" pitchFamily="18" charset="0"/>
              </a:rPr>
              <a:t>Introduction</a:t>
            </a:r>
          </a:p>
          <a:p>
            <a:pPr defTabSz="685800">
              <a:lnSpc>
                <a:spcPct val="200000"/>
              </a:lnSpc>
              <a:spcBef>
                <a:spcPts val="750"/>
              </a:spcBef>
              <a:defRPr/>
            </a:pPr>
            <a:r>
              <a:rPr lang="en-US" sz="2100" dirty="0">
                <a:solidFill>
                  <a:prstClr val="black"/>
                </a:solidFill>
                <a:latin typeface="Times New Roman" panose="02020603050405020304" pitchFamily="18" charset="0"/>
                <a:cs typeface="Times New Roman" panose="02020603050405020304" pitchFamily="18" charset="0"/>
              </a:rPr>
              <a:t>Aim</a:t>
            </a:r>
          </a:p>
          <a:p>
            <a:pPr defTabSz="685800">
              <a:lnSpc>
                <a:spcPct val="200000"/>
              </a:lnSpc>
              <a:spcBef>
                <a:spcPts val="750"/>
              </a:spcBef>
              <a:defRPr/>
            </a:pPr>
            <a:r>
              <a:rPr lang="en-US" sz="2100" dirty="0">
                <a:solidFill>
                  <a:prstClr val="black"/>
                </a:solidFill>
                <a:latin typeface="Times New Roman" panose="02020603050405020304" pitchFamily="18" charset="0"/>
                <a:cs typeface="Times New Roman" panose="02020603050405020304" pitchFamily="18" charset="0"/>
              </a:rPr>
              <a:t>General Profile Of Sangrur District .</a:t>
            </a:r>
          </a:p>
          <a:p>
            <a:pPr defTabSz="685800">
              <a:lnSpc>
                <a:spcPct val="150000"/>
              </a:lnSpc>
              <a:spcBef>
                <a:spcPts val="750"/>
              </a:spcBef>
              <a:defRPr/>
            </a:pPr>
            <a:r>
              <a:rPr lang="en-US" sz="2100" dirty="0">
                <a:solidFill>
                  <a:prstClr val="black"/>
                </a:solidFill>
                <a:latin typeface="Times New Roman" panose="02020603050405020304" pitchFamily="18" charset="0"/>
                <a:cs typeface="Times New Roman" panose="02020603050405020304" pitchFamily="18" charset="0"/>
              </a:rPr>
              <a:t>Deployment Of 07 Bn NDRF by Search And Rescue Operation</a:t>
            </a:r>
          </a:p>
          <a:p>
            <a:pPr defTabSz="685800">
              <a:lnSpc>
                <a:spcPct val="200000"/>
              </a:lnSpc>
              <a:spcBef>
                <a:spcPts val="750"/>
              </a:spcBef>
              <a:defRPr/>
            </a:pPr>
            <a:r>
              <a:rPr lang="en-US" sz="2100" dirty="0">
                <a:solidFill>
                  <a:prstClr val="black"/>
                </a:solidFill>
                <a:latin typeface="Times New Roman" panose="02020603050405020304" pitchFamily="18" charset="0"/>
                <a:cs typeface="Times New Roman" panose="02020603050405020304" pitchFamily="18" charset="0"/>
              </a:rPr>
              <a:t>Lesson Learnt</a:t>
            </a:r>
          </a:p>
        </p:txBody>
      </p:sp>
      <p:sp>
        <p:nvSpPr>
          <p:cNvPr id="7" name="Google Shape;117;p15">
            <a:extLst>
              <a:ext uri="{FF2B5EF4-FFF2-40B4-BE49-F238E27FC236}">
                <a16:creationId xmlns:a16="http://schemas.microsoft.com/office/drawing/2014/main" id="{5F142BF3-8EAB-4B4A-97BA-FE16EDADDD56}"/>
              </a:ext>
            </a:extLst>
          </p:cNvPr>
          <p:cNvSpPr/>
          <p:nvPr/>
        </p:nvSpPr>
        <p:spPr>
          <a:xfrm>
            <a:off x="3666583" y="2242076"/>
            <a:ext cx="518031" cy="465503"/>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68551" tIns="34266" rIns="68551" bIns="34266" anchor="ctr" anchorCtr="0">
            <a:noAutofit/>
          </a:bodyPr>
          <a:lstStyle/>
          <a:p>
            <a:pPr algn="ctr" defTabSz="685595">
              <a:buClr>
                <a:srgbClr val="000000"/>
              </a:buClr>
            </a:pPr>
            <a:r>
              <a:rPr lang="en-US" sz="2999" b="1" kern="0" dirty="0">
                <a:solidFill>
                  <a:srgbClr val="C00000"/>
                </a:solidFill>
                <a:latin typeface="Open Sans"/>
                <a:cs typeface="Arial"/>
                <a:sym typeface="Arial"/>
              </a:rPr>
              <a:t>3</a:t>
            </a:r>
            <a:endParaRPr sz="2999" b="1" kern="0" dirty="0">
              <a:solidFill>
                <a:srgbClr val="C00000"/>
              </a:solidFill>
              <a:latin typeface="Open Sans"/>
              <a:cs typeface="Arial"/>
              <a:sym typeface="Arial"/>
            </a:endParaRPr>
          </a:p>
        </p:txBody>
      </p:sp>
      <p:sp>
        <p:nvSpPr>
          <p:cNvPr id="8" name="Google Shape;118;p15">
            <a:extLst>
              <a:ext uri="{FF2B5EF4-FFF2-40B4-BE49-F238E27FC236}">
                <a16:creationId xmlns:a16="http://schemas.microsoft.com/office/drawing/2014/main" id="{3C5C2630-5785-DB63-6440-2D55D3FD0891}"/>
              </a:ext>
            </a:extLst>
          </p:cNvPr>
          <p:cNvSpPr/>
          <p:nvPr/>
        </p:nvSpPr>
        <p:spPr>
          <a:xfrm>
            <a:off x="3661082" y="2896663"/>
            <a:ext cx="529031" cy="494810"/>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68551" tIns="34266" rIns="68551" bIns="34266" anchor="ctr" anchorCtr="0">
            <a:noAutofit/>
          </a:bodyPr>
          <a:lstStyle/>
          <a:p>
            <a:pPr algn="ctr" defTabSz="685595">
              <a:buClr>
                <a:srgbClr val="000000"/>
              </a:buClr>
            </a:pPr>
            <a:r>
              <a:rPr lang="en-US" sz="2999" b="1" kern="0" dirty="0">
                <a:solidFill>
                  <a:srgbClr val="C00000"/>
                </a:solidFill>
                <a:latin typeface="Open Sans"/>
                <a:cs typeface="Arial"/>
                <a:sym typeface="Arial"/>
              </a:rPr>
              <a:t>4</a:t>
            </a:r>
            <a:endParaRPr sz="2999" b="1" kern="0" dirty="0">
              <a:solidFill>
                <a:srgbClr val="C00000"/>
              </a:solidFill>
              <a:latin typeface="Open Sans"/>
              <a:cs typeface="Arial"/>
              <a:sym typeface="Arial"/>
            </a:endParaRPr>
          </a:p>
        </p:txBody>
      </p:sp>
      <p:pic>
        <p:nvPicPr>
          <p:cNvPr id="9" name="Picture 8">
            <a:extLst>
              <a:ext uri="{FF2B5EF4-FFF2-40B4-BE49-F238E27FC236}">
                <a16:creationId xmlns:a16="http://schemas.microsoft.com/office/drawing/2014/main" id="{99DF448A-C616-9A2F-626F-E4A747F90098}"/>
              </a:ext>
            </a:extLst>
          </p:cNvPr>
          <p:cNvPicPr>
            <a:picLocks noChangeAspect="1"/>
          </p:cNvPicPr>
          <p:nvPr/>
        </p:nvPicPr>
        <p:blipFill>
          <a:blip r:embed="rId5"/>
          <a:stretch>
            <a:fillRect/>
          </a:stretch>
        </p:blipFill>
        <p:spPr>
          <a:xfrm>
            <a:off x="0" y="4311785"/>
            <a:ext cx="853041" cy="831715"/>
          </a:xfrm>
          <a:prstGeom prst="rect">
            <a:avLst/>
          </a:prstGeom>
        </p:spPr>
      </p:pic>
      <p:sp>
        <p:nvSpPr>
          <p:cNvPr id="2" name="Google Shape;118;p15">
            <a:extLst>
              <a:ext uri="{FF2B5EF4-FFF2-40B4-BE49-F238E27FC236}">
                <a16:creationId xmlns:a16="http://schemas.microsoft.com/office/drawing/2014/main" id="{65F9FB61-B358-952C-7A96-A30633749265}"/>
              </a:ext>
            </a:extLst>
          </p:cNvPr>
          <p:cNvSpPr/>
          <p:nvPr/>
        </p:nvSpPr>
        <p:spPr>
          <a:xfrm>
            <a:off x="3661082" y="3979407"/>
            <a:ext cx="529031" cy="494810"/>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68551" tIns="34266" rIns="68551" bIns="34266" anchor="ctr" anchorCtr="0">
            <a:noAutofit/>
          </a:bodyPr>
          <a:lstStyle/>
          <a:p>
            <a:pPr algn="ctr" defTabSz="685595">
              <a:buClr>
                <a:srgbClr val="000000"/>
              </a:buClr>
            </a:pPr>
            <a:r>
              <a:rPr lang="en-US" sz="2999" b="1" kern="0" dirty="0">
                <a:solidFill>
                  <a:srgbClr val="C00000"/>
                </a:solidFill>
                <a:latin typeface="Open Sans"/>
                <a:cs typeface="Arial"/>
                <a:sym typeface="Arial"/>
              </a:rPr>
              <a:t>5</a:t>
            </a:r>
            <a:endParaRPr sz="2999" b="1" kern="0" dirty="0">
              <a:solidFill>
                <a:srgbClr val="C00000"/>
              </a:solidFill>
              <a:latin typeface="Open Sans"/>
              <a:cs typeface="Arial"/>
              <a:sym typeface="Arial"/>
            </a:endParaRPr>
          </a:p>
        </p:txBody>
      </p:sp>
    </p:spTree>
    <p:extLst>
      <p:ext uri="{BB962C8B-B14F-4D97-AF65-F5344CB8AC3E}">
        <p14:creationId xmlns:p14="http://schemas.microsoft.com/office/powerpoint/2010/main" val="866860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59503" y="58460"/>
            <a:ext cx="9024998" cy="502658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349">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4457761" y="2457511"/>
            <a:ext cx="228482" cy="22848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44" tIns="34272" rIns="68544" bIns="34272" numCol="1" anchor="t" anchorCtr="0" compatLnSpc="1">
            <a:prstTxWarp prst="textNoShape">
              <a:avLst/>
            </a:prstTxWarp>
          </a:bodyPr>
          <a:lstStyle/>
          <a:p>
            <a:endParaRPr lang="en-IN" sz="1349"/>
          </a:p>
        </p:txBody>
      </p:sp>
      <p:sp>
        <p:nvSpPr>
          <p:cNvPr id="2" name="Slide Number Placeholder 1">
            <a:extLst>
              <a:ext uri="{FF2B5EF4-FFF2-40B4-BE49-F238E27FC236}">
                <a16:creationId xmlns:a16="http://schemas.microsoft.com/office/drawing/2014/main" id="{1FD6900A-37B1-25E8-DEA8-CD370440BD42}"/>
              </a:ext>
            </a:extLst>
          </p:cNvPr>
          <p:cNvSpPr>
            <a:spLocks noGrp="1"/>
          </p:cNvSpPr>
          <p:nvPr>
            <p:ph type="sldNum" sz="quarter" idx="12"/>
          </p:nvPr>
        </p:nvSpPr>
        <p:spPr/>
        <p:txBody>
          <a:bodyPr/>
          <a:lstStyle/>
          <a:p>
            <a:fld id="{2BB1E14F-796C-409E-9B94-89634ADD74DA}" type="slidenum">
              <a:rPr lang="en-IN" smtClean="0"/>
              <a:t>21</a:t>
            </a:fld>
            <a:endParaRPr lang="en-IN"/>
          </a:p>
        </p:txBody>
      </p:sp>
      <p:sp>
        <p:nvSpPr>
          <p:cNvPr id="5" name="Rounded Rectangle">
            <a:extLst>
              <a:ext uri="{FF2B5EF4-FFF2-40B4-BE49-F238E27FC236}">
                <a16:creationId xmlns:a16="http://schemas.microsoft.com/office/drawing/2014/main" id="{84E5656A-9707-D91F-731E-B05F3A2105A5}"/>
              </a:ext>
            </a:extLst>
          </p:cNvPr>
          <p:cNvSpPr/>
          <p:nvPr/>
        </p:nvSpPr>
        <p:spPr>
          <a:xfrm>
            <a:off x="3163757" y="110535"/>
            <a:ext cx="5101322" cy="4693951"/>
          </a:xfrm>
          <a:prstGeom prst="roundRect">
            <a:avLst>
              <a:gd name="adj" fmla="val 1583"/>
            </a:avLst>
          </a:prstGeom>
          <a:solidFill>
            <a:srgbClr val="EAEAEA"/>
          </a:solidFill>
          <a:ln w="12700">
            <a:miter lim="400000"/>
          </a:ln>
        </p:spPr>
        <p:txBody>
          <a:bodyPr lIns="29342" tIns="29342" rIns="29342" bIns="29342"/>
          <a:lstStyle/>
          <a:p>
            <a:endParaRPr sz="1799">
              <a:latin typeface="Open Sans"/>
            </a:endParaRPr>
          </a:p>
        </p:txBody>
      </p:sp>
      <p:sp>
        <p:nvSpPr>
          <p:cNvPr id="6" name="Duties of…">
            <a:extLst>
              <a:ext uri="{FF2B5EF4-FFF2-40B4-BE49-F238E27FC236}">
                <a16:creationId xmlns:a16="http://schemas.microsoft.com/office/drawing/2014/main" id="{848F74B0-1F3A-240E-68E6-62D0EC9F3863}"/>
              </a:ext>
            </a:extLst>
          </p:cNvPr>
          <p:cNvSpPr txBox="1"/>
          <p:nvPr/>
        </p:nvSpPr>
        <p:spPr>
          <a:xfrm>
            <a:off x="256925" y="2422739"/>
            <a:ext cx="2791972" cy="5207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9342" tIns="29342" rIns="29342" bIns="29342">
            <a:spAutoFit/>
          </a:bodyPr>
          <a:lstStyle/>
          <a:p>
            <a:pPr algn="ctr"/>
            <a:r>
              <a:rPr lang="en-US" sz="2999" b="1" dirty="0">
                <a:latin typeface="Open sans"/>
              </a:rPr>
              <a:t>THANK YOU </a:t>
            </a:r>
            <a:r>
              <a:rPr lang="en-US" sz="2999" dirty="0">
                <a:latin typeface="Open sans"/>
              </a:rPr>
              <a:t> </a:t>
            </a:r>
          </a:p>
        </p:txBody>
      </p:sp>
      <p:pic>
        <p:nvPicPr>
          <p:cNvPr id="3" name="Picture 2" descr="A logo with a lion and a triangle&#10;&#10;AI-generated content may be incorrect.">
            <a:extLst>
              <a:ext uri="{FF2B5EF4-FFF2-40B4-BE49-F238E27FC236}">
                <a16:creationId xmlns:a16="http://schemas.microsoft.com/office/drawing/2014/main" id="{2EB6772D-2F77-F00A-386C-0198392D47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557" y="388297"/>
            <a:ext cx="3655695" cy="4148924"/>
          </a:xfrm>
          <a:prstGeom prst="rect">
            <a:avLst/>
          </a:prstGeom>
        </p:spPr>
      </p:pic>
      <p:pic>
        <p:nvPicPr>
          <p:cNvPr id="4" name="Picture 3">
            <a:extLst>
              <a:ext uri="{FF2B5EF4-FFF2-40B4-BE49-F238E27FC236}">
                <a16:creationId xmlns:a16="http://schemas.microsoft.com/office/drawing/2014/main" id="{C545DFA0-FA40-1268-9BDA-EE87700A3D9C}"/>
              </a:ext>
            </a:extLst>
          </p:cNvPr>
          <p:cNvPicPr>
            <a:picLocks noChangeAspect="1"/>
          </p:cNvPicPr>
          <p:nvPr/>
        </p:nvPicPr>
        <p:blipFill>
          <a:blip r:embed="rId3"/>
          <a:stretch>
            <a:fillRect/>
          </a:stretch>
        </p:blipFill>
        <p:spPr>
          <a:xfrm>
            <a:off x="169700" y="153941"/>
            <a:ext cx="1574766" cy="944091"/>
          </a:xfrm>
          <a:prstGeom prst="rect">
            <a:avLst/>
          </a:prstGeom>
          <a:noFill/>
          <a:ln>
            <a:noFill/>
          </a:ln>
        </p:spPr>
      </p:pic>
      <p:pic>
        <p:nvPicPr>
          <p:cNvPr id="7" name="Picture 6">
            <a:extLst>
              <a:ext uri="{FF2B5EF4-FFF2-40B4-BE49-F238E27FC236}">
                <a16:creationId xmlns:a16="http://schemas.microsoft.com/office/drawing/2014/main" id="{F775644E-1651-5CBA-BB13-D20A48592C3F}"/>
              </a:ext>
            </a:extLst>
          </p:cNvPr>
          <p:cNvPicPr>
            <a:picLocks noChangeAspect="1"/>
          </p:cNvPicPr>
          <p:nvPr/>
        </p:nvPicPr>
        <p:blipFill>
          <a:blip r:embed="rId4"/>
          <a:stretch>
            <a:fillRect/>
          </a:stretch>
        </p:blipFill>
        <p:spPr>
          <a:xfrm>
            <a:off x="7980011" y="121431"/>
            <a:ext cx="922013" cy="816119"/>
          </a:xfrm>
          <a:prstGeom prst="rect">
            <a:avLst/>
          </a:prstGeom>
          <a:noFill/>
          <a:ln>
            <a:noFill/>
          </a:ln>
        </p:spPr>
      </p:pic>
    </p:spTree>
    <p:extLst>
      <p:ext uri="{BB962C8B-B14F-4D97-AF65-F5344CB8AC3E}">
        <p14:creationId xmlns:p14="http://schemas.microsoft.com/office/powerpoint/2010/main" val="1708063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144B152C-E2FF-7CB5-5DD1-3BC1F89FC505}"/>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568F1FEA-9563-F3DC-35BD-F55503457F3F}"/>
              </a:ext>
            </a:extLst>
          </p:cNvPr>
          <p:cNvSpPr/>
          <p:nvPr/>
        </p:nvSpPr>
        <p:spPr>
          <a:xfrm>
            <a:off x="3374562" y="1"/>
            <a:ext cx="5769438" cy="5143499"/>
          </a:xfrm>
          <a:prstGeom prst="roundRect">
            <a:avLst>
              <a:gd name="adj" fmla="val 1583"/>
            </a:avLst>
          </a:prstGeom>
          <a:solidFill>
            <a:srgbClr val="EAEAEA"/>
          </a:solidFill>
          <a:ln w="12700">
            <a:miter lim="400000"/>
          </a:ln>
        </p:spPr>
        <p:txBody>
          <a:bodyPr lIns="29349" tIns="29349" rIns="29349" bIns="29349"/>
          <a:lstStyle/>
          <a:p>
            <a:pPr defTabSz="342900"/>
            <a:endParaRPr sz="1799">
              <a:solidFill>
                <a:srgbClr val="000000"/>
              </a:solidFill>
              <a:latin typeface="Open Sans"/>
            </a:endParaRPr>
          </a:p>
        </p:txBody>
      </p:sp>
      <p:pic>
        <p:nvPicPr>
          <p:cNvPr id="1026" name="Picture 2">
            <a:extLst>
              <a:ext uri="{FF2B5EF4-FFF2-40B4-BE49-F238E27FC236}">
                <a16:creationId xmlns:a16="http://schemas.microsoft.com/office/drawing/2014/main" id="{ABAA32FE-71E4-849B-ACD0-41EAADF2A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62" y="201184"/>
            <a:ext cx="990746" cy="735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1EB77391-5723-0039-3830-3BD569113F6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2263" y="181233"/>
            <a:ext cx="989624" cy="678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21E81CCC-B25A-3DD0-F669-710DB6B17FDB}"/>
              </a:ext>
            </a:extLst>
          </p:cNvPr>
          <p:cNvPicPr>
            <a:picLocks noChangeAspect="1"/>
          </p:cNvPicPr>
          <p:nvPr/>
        </p:nvPicPr>
        <p:blipFill>
          <a:blip r:embed="rId5"/>
          <a:stretch>
            <a:fillRect/>
          </a:stretch>
        </p:blipFill>
        <p:spPr>
          <a:xfrm>
            <a:off x="0" y="4311785"/>
            <a:ext cx="853041" cy="831715"/>
          </a:xfrm>
          <a:prstGeom prst="rect">
            <a:avLst/>
          </a:prstGeom>
        </p:spPr>
      </p:pic>
      <p:sp>
        <p:nvSpPr>
          <p:cNvPr id="4" name="Duties of…">
            <a:extLst>
              <a:ext uri="{FF2B5EF4-FFF2-40B4-BE49-F238E27FC236}">
                <a16:creationId xmlns:a16="http://schemas.microsoft.com/office/drawing/2014/main" id="{1078340F-8965-E936-7276-FED408D952D2}"/>
              </a:ext>
            </a:extLst>
          </p:cNvPr>
          <p:cNvSpPr txBox="1"/>
          <p:nvPr/>
        </p:nvSpPr>
        <p:spPr>
          <a:xfrm>
            <a:off x="150265" y="2216311"/>
            <a:ext cx="3168503" cy="5209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49" tIns="29349" rIns="29349" bIns="29349">
            <a:spAutoFit/>
          </a:bodyPr>
          <a:lstStyle/>
          <a:p>
            <a:pPr algn="ctr" defTabSz="342900"/>
            <a:r>
              <a:rPr lang="en-US" sz="3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INTRODUCTION</a:t>
            </a:r>
            <a:endParaRPr lang="en-US" sz="2999"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Content Placeholder 2">
            <a:extLst>
              <a:ext uri="{FF2B5EF4-FFF2-40B4-BE49-F238E27FC236}">
                <a16:creationId xmlns:a16="http://schemas.microsoft.com/office/drawing/2014/main" id="{A4116641-C6E8-7B3D-D6B1-E7B3851025BA}"/>
              </a:ext>
            </a:extLst>
          </p:cNvPr>
          <p:cNvSpPr txBox="1">
            <a:spLocks/>
          </p:cNvSpPr>
          <p:nvPr/>
        </p:nvSpPr>
        <p:spPr>
          <a:xfrm>
            <a:off x="3519031" y="1077126"/>
            <a:ext cx="5480499" cy="3564060"/>
          </a:xfrm>
          <a:prstGeom prst="roundRect">
            <a:avLst/>
          </a:prstGeom>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257175" indent="-257175" algn="just">
              <a:lnSpc>
                <a:spcPct val="150000"/>
              </a:lnSpc>
              <a:buFont typeface="Arial" panose="020B0604020202020204" pitchFamily="34" charset="0"/>
              <a:buChar char="•"/>
            </a:pPr>
            <a:r>
              <a:rPr lang="en-US" kern="0" dirty="0">
                <a:latin typeface="Open Sans" panose="020B0606030504020204" pitchFamily="34" charset="0"/>
                <a:ea typeface="Open Sans" panose="020B0606030504020204" pitchFamily="34" charset="0"/>
                <a:cs typeface="Open Sans" panose="020B0606030504020204" pitchFamily="34" charset="0"/>
              </a:rPr>
              <a:t>A bore-well is a deep, narrow hole drilled into the ground from which water is drawn through a pipe and pump. </a:t>
            </a:r>
          </a:p>
          <a:p>
            <a:pPr marL="257175" indent="-257175" algn="just">
              <a:lnSpc>
                <a:spcPct val="150000"/>
              </a:lnSpc>
              <a:buFont typeface="Arial" panose="020B0604020202020204" pitchFamily="34" charset="0"/>
              <a:buChar char="•"/>
            </a:pPr>
            <a:r>
              <a:rPr lang="en-US" kern="0" dirty="0">
                <a:latin typeface="Open Sans" panose="020B0606030504020204" pitchFamily="34" charset="0"/>
                <a:ea typeface="Open Sans" panose="020B0606030504020204" pitchFamily="34" charset="0"/>
                <a:cs typeface="Open Sans" panose="020B0606030504020204" pitchFamily="34" charset="0"/>
              </a:rPr>
              <a:t> Borewell are typically small in diameter ---ranging from 4.5(low-capacity bore-well) inches to 12 inches(high capacity borewell).</a:t>
            </a:r>
          </a:p>
          <a:p>
            <a:pPr marL="257175" indent="-257175" algn="just">
              <a:lnSpc>
                <a:spcPct val="150000"/>
              </a:lnSpc>
              <a:buFont typeface="Arial" panose="020B0604020202020204" pitchFamily="34" charset="0"/>
              <a:buChar char="•"/>
            </a:pPr>
            <a:r>
              <a:rPr lang="en-US" kern="0" dirty="0">
                <a:latin typeface="Open Sans" panose="020B0606030504020204" pitchFamily="34" charset="0"/>
                <a:ea typeface="Open Sans" panose="020B0606030504020204" pitchFamily="34" charset="0"/>
                <a:cs typeface="Open Sans" panose="020B0606030504020204" pitchFamily="34" charset="0"/>
              </a:rPr>
              <a:t>Bore-well technology was first introduced in  India in the 1970 as a measure to counter water scarcity.</a:t>
            </a:r>
          </a:p>
          <a:p>
            <a:pPr marL="257175" indent="-257175" algn="just">
              <a:lnSpc>
                <a:spcPct val="150000"/>
              </a:lnSpc>
              <a:buFont typeface="Arial" panose="020B0604020202020204" pitchFamily="34" charset="0"/>
              <a:buChar char="•"/>
            </a:pPr>
            <a:r>
              <a:rPr lang="en-US" kern="0" dirty="0">
                <a:latin typeface="Open Sans" panose="020B0606030504020204" pitchFamily="34" charset="0"/>
                <a:ea typeface="Open Sans" panose="020B0606030504020204" pitchFamily="34" charset="0"/>
                <a:cs typeface="Open Sans" panose="020B0606030504020204" pitchFamily="34" charset="0"/>
              </a:rPr>
              <a:t>Since water is a state subject , there exists no national –level database of abandoned bore-wells.</a:t>
            </a:r>
          </a:p>
        </p:txBody>
      </p:sp>
    </p:spTree>
    <p:extLst>
      <p:ext uri="{BB962C8B-B14F-4D97-AF65-F5344CB8AC3E}">
        <p14:creationId xmlns:p14="http://schemas.microsoft.com/office/powerpoint/2010/main" val="61570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F1F56EAC-31CA-4920-0DB8-A7B03696BAD2}"/>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5AC0261B-3EDB-D22E-88EB-2C1BB7C50790}"/>
              </a:ext>
            </a:extLst>
          </p:cNvPr>
          <p:cNvSpPr/>
          <p:nvPr/>
        </p:nvSpPr>
        <p:spPr>
          <a:xfrm>
            <a:off x="3374562" y="1"/>
            <a:ext cx="5769438" cy="5143499"/>
          </a:xfrm>
          <a:prstGeom prst="roundRect">
            <a:avLst>
              <a:gd name="adj" fmla="val 1583"/>
            </a:avLst>
          </a:prstGeom>
          <a:solidFill>
            <a:srgbClr val="EAEAEA"/>
          </a:solidFill>
          <a:ln w="12700">
            <a:miter lim="400000"/>
          </a:ln>
        </p:spPr>
        <p:txBody>
          <a:bodyPr lIns="29349" tIns="29349" rIns="29349" bIns="29349"/>
          <a:lstStyle/>
          <a:p>
            <a:pPr defTabSz="342900"/>
            <a:endParaRPr sz="1799">
              <a:solidFill>
                <a:srgbClr val="000000"/>
              </a:solidFill>
              <a:latin typeface="Open Sans"/>
            </a:endParaRPr>
          </a:p>
        </p:txBody>
      </p:sp>
      <p:pic>
        <p:nvPicPr>
          <p:cNvPr id="1026" name="Picture 2">
            <a:extLst>
              <a:ext uri="{FF2B5EF4-FFF2-40B4-BE49-F238E27FC236}">
                <a16:creationId xmlns:a16="http://schemas.microsoft.com/office/drawing/2014/main" id="{B4E6A18F-DBBF-201D-0552-B1AD577470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62" y="201184"/>
            <a:ext cx="990746" cy="735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57162A3D-6AB8-5043-DAD9-541F67E06C9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2263" y="181233"/>
            <a:ext cx="989624" cy="678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A7A3029B-1655-2889-C215-CA0753AC6555}"/>
              </a:ext>
            </a:extLst>
          </p:cNvPr>
          <p:cNvPicPr>
            <a:picLocks noChangeAspect="1"/>
          </p:cNvPicPr>
          <p:nvPr/>
        </p:nvPicPr>
        <p:blipFill>
          <a:blip r:embed="rId5"/>
          <a:stretch>
            <a:fillRect/>
          </a:stretch>
        </p:blipFill>
        <p:spPr>
          <a:xfrm>
            <a:off x="0" y="4311785"/>
            <a:ext cx="853041" cy="831715"/>
          </a:xfrm>
          <a:prstGeom prst="rect">
            <a:avLst/>
          </a:prstGeom>
        </p:spPr>
      </p:pic>
      <p:sp>
        <p:nvSpPr>
          <p:cNvPr id="4" name="Duties of…">
            <a:extLst>
              <a:ext uri="{FF2B5EF4-FFF2-40B4-BE49-F238E27FC236}">
                <a16:creationId xmlns:a16="http://schemas.microsoft.com/office/drawing/2014/main" id="{007F1086-09B3-BB2F-0E17-64FCC5EB1258}"/>
              </a:ext>
            </a:extLst>
          </p:cNvPr>
          <p:cNvSpPr txBox="1"/>
          <p:nvPr/>
        </p:nvSpPr>
        <p:spPr>
          <a:xfrm>
            <a:off x="150265" y="2216311"/>
            <a:ext cx="3168503" cy="982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49" tIns="29349" rIns="29349" bIns="29349">
            <a:spAutoFit/>
          </a:bodyPr>
          <a:lstStyle/>
          <a:p>
            <a:pPr algn="ctr" defTabSz="342900"/>
            <a:r>
              <a:rPr lang="en-US" sz="3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CAUSE OF INCIDENT</a:t>
            </a:r>
            <a:endParaRPr lang="en-US" sz="2999"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Content Placeholder 2">
            <a:extLst>
              <a:ext uri="{FF2B5EF4-FFF2-40B4-BE49-F238E27FC236}">
                <a16:creationId xmlns:a16="http://schemas.microsoft.com/office/drawing/2014/main" id="{5765DFF2-2293-9E37-6AB9-F77DBAB28428}"/>
              </a:ext>
            </a:extLst>
          </p:cNvPr>
          <p:cNvSpPr txBox="1">
            <a:spLocks/>
          </p:cNvSpPr>
          <p:nvPr/>
        </p:nvSpPr>
        <p:spPr>
          <a:xfrm>
            <a:off x="3519031" y="1077125"/>
            <a:ext cx="5480499" cy="3885141"/>
          </a:xfrm>
          <a:prstGeom prst="roundRect">
            <a:avLst/>
          </a:prstGeom>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257175" indent="-257175" algn="just">
              <a:lnSpc>
                <a:spcPct val="150000"/>
              </a:lnSpc>
              <a:buFont typeface="Arial" panose="020B0604020202020204" pitchFamily="34" charset="0"/>
              <a:buChar char="•"/>
            </a:pPr>
            <a:r>
              <a:rPr lang="en-US" kern="0" dirty="0">
                <a:latin typeface="Open Sans" panose="020B0606030504020204" pitchFamily="34" charset="0"/>
                <a:ea typeface="Open Sans" panose="020B0606030504020204" pitchFamily="34" charset="0"/>
                <a:cs typeface="Open Sans" panose="020B0606030504020204" pitchFamily="34" charset="0"/>
              </a:rPr>
              <a:t>About all parts of country Punjab are prone to bore well due to being extensively  used by farmer to irrigate the land. </a:t>
            </a:r>
          </a:p>
          <a:p>
            <a:pPr marL="257175" indent="-257175" algn="just">
              <a:lnSpc>
                <a:spcPct val="150000"/>
              </a:lnSpc>
              <a:buFont typeface="Arial" panose="020B0604020202020204" pitchFamily="34" charset="0"/>
              <a:buChar char="•"/>
            </a:pPr>
            <a:endParaRPr lang="en-US" kern="0" dirty="0">
              <a:latin typeface="Open Sans" panose="020B0606030504020204" pitchFamily="34" charset="0"/>
              <a:ea typeface="Open Sans" panose="020B0606030504020204" pitchFamily="34" charset="0"/>
              <a:cs typeface="Open Sans" panose="020B0606030504020204" pitchFamily="34" charset="0"/>
            </a:endParaRPr>
          </a:p>
          <a:p>
            <a:pPr marL="257175" indent="-257175" algn="just">
              <a:lnSpc>
                <a:spcPct val="150000"/>
              </a:lnSpc>
              <a:buFont typeface="Arial" panose="020B0604020202020204" pitchFamily="34" charset="0"/>
              <a:buChar char="•"/>
            </a:pPr>
            <a:r>
              <a:rPr lang="en-US" kern="0" dirty="0">
                <a:latin typeface="Open Sans" panose="020B0606030504020204" pitchFamily="34" charset="0"/>
                <a:ea typeface="Open Sans" panose="020B0606030504020204" pitchFamily="34" charset="0"/>
                <a:cs typeface="Open Sans" panose="020B0606030504020204" pitchFamily="34" charset="0"/>
              </a:rPr>
              <a:t>when  a bore-well dries up and is no longer in use, its cover, Usually made of cast iron, is  removed  and the PVC pipe pulled out, leaving behind a naked hole.</a:t>
            </a:r>
          </a:p>
          <a:p>
            <a:pPr marL="257175" indent="-257175" algn="just">
              <a:lnSpc>
                <a:spcPct val="150000"/>
              </a:lnSpc>
              <a:buFont typeface="Arial" panose="020B0604020202020204" pitchFamily="34" charset="0"/>
              <a:buChar char="•"/>
            </a:pPr>
            <a:endParaRPr lang="en-US" kern="0" dirty="0">
              <a:latin typeface="Open Sans" panose="020B0606030504020204" pitchFamily="34" charset="0"/>
              <a:ea typeface="Open Sans" panose="020B0606030504020204" pitchFamily="34" charset="0"/>
              <a:cs typeface="Open Sans" panose="020B0606030504020204" pitchFamily="34" charset="0"/>
            </a:endParaRPr>
          </a:p>
          <a:p>
            <a:pPr marL="257175" indent="-257175" algn="just">
              <a:lnSpc>
                <a:spcPct val="150000"/>
              </a:lnSpc>
              <a:buFont typeface="Arial" panose="020B0604020202020204" pitchFamily="34" charset="0"/>
              <a:buChar char="•"/>
            </a:pPr>
            <a:r>
              <a:rPr lang="en-US" kern="0" dirty="0">
                <a:latin typeface="Open Sans" panose="020B0606030504020204" pitchFamily="34" charset="0"/>
                <a:ea typeface="Open Sans" panose="020B0606030504020204" pitchFamily="34" charset="0"/>
                <a:cs typeface="Open Sans" panose="020B0606030504020204" pitchFamily="34" charset="0"/>
              </a:rPr>
              <a:t>Some people even dig bore-wells outside the house, because of which children fall into it while playing &amp; walking.</a:t>
            </a:r>
          </a:p>
        </p:txBody>
      </p:sp>
    </p:spTree>
    <p:extLst>
      <p:ext uri="{BB962C8B-B14F-4D97-AF65-F5344CB8AC3E}">
        <p14:creationId xmlns:p14="http://schemas.microsoft.com/office/powerpoint/2010/main" val="77221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A2F288D6-C643-C003-4983-45E4B401699A}"/>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18007965-EDEA-9E16-FBBF-9E6C3D9FEAB7}"/>
              </a:ext>
            </a:extLst>
          </p:cNvPr>
          <p:cNvSpPr/>
          <p:nvPr/>
        </p:nvSpPr>
        <p:spPr>
          <a:xfrm>
            <a:off x="3374562" y="1"/>
            <a:ext cx="5769438" cy="5143499"/>
          </a:xfrm>
          <a:prstGeom prst="roundRect">
            <a:avLst>
              <a:gd name="adj" fmla="val 1583"/>
            </a:avLst>
          </a:prstGeom>
          <a:solidFill>
            <a:srgbClr val="EAEAEA"/>
          </a:solidFill>
          <a:ln w="12700">
            <a:miter lim="400000"/>
          </a:ln>
        </p:spPr>
        <p:txBody>
          <a:bodyPr lIns="29349" tIns="29349" rIns="29349" bIns="29349"/>
          <a:lstStyle/>
          <a:p>
            <a:pPr defTabSz="342900"/>
            <a:endParaRPr sz="1799">
              <a:solidFill>
                <a:srgbClr val="000000"/>
              </a:solidFill>
              <a:latin typeface="Open Sans"/>
            </a:endParaRPr>
          </a:p>
        </p:txBody>
      </p:sp>
      <p:pic>
        <p:nvPicPr>
          <p:cNvPr id="1026" name="Picture 2">
            <a:extLst>
              <a:ext uri="{FF2B5EF4-FFF2-40B4-BE49-F238E27FC236}">
                <a16:creationId xmlns:a16="http://schemas.microsoft.com/office/drawing/2014/main" id="{E9813A96-00BD-C233-9F3F-697F9AA730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62" y="201184"/>
            <a:ext cx="990746" cy="735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321EE64E-2AFE-1B1B-3E89-8FD1792BB42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2263" y="181233"/>
            <a:ext cx="989624" cy="678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F147071D-C41B-0D22-75FF-639D03F4A0CF}"/>
              </a:ext>
            </a:extLst>
          </p:cNvPr>
          <p:cNvPicPr>
            <a:picLocks noChangeAspect="1"/>
          </p:cNvPicPr>
          <p:nvPr/>
        </p:nvPicPr>
        <p:blipFill>
          <a:blip r:embed="rId5"/>
          <a:stretch>
            <a:fillRect/>
          </a:stretch>
        </p:blipFill>
        <p:spPr>
          <a:xfrm>
            <a:off x="0" y="4311785"/>
            <a:ext cx="853041" cy="831715"/>
          </a:xfrm>
          <a:prstGeom prst="rect">
            <a:avLst/>
          </a:prstGeom>
        </p:spPr>
      </p:pic>
      <p:sp>
        <p:nvSpPr>
          <p:cNvPr id="4" name="Duties of…">
            <a:extLst>
              <a:ext uri="{FF2B5EF4-FFF2-40B4-BE49-F238E27FC236}">
                <a16:creationId xmlns:a16="http://schemas.microsoft.com/office/drawing/2014/main" id="{3DC17BD9-8F47-23E9-164B-48E51A25B804}"/>
              </a:ext>
            </a:extLst>
          </p:cNvPr>
          <p:cNvSpPr txBox="1"/>
          <p:nvPr/>
        </p:nvSpPr>
        <p:spPr>
          <a:xfrm>
            <a:off x="150265" y="2216311"/>
            <a:ext cx="3168503" cy="98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49" tIns="29349" rIns="29349" bIns="29349">
            <a:spAutoFit/>
          </a:bodyPr>
          <a:lstStyle/>
          <a:p>
            <a:pPr algn="ctr" defTabSz="342900"/>
            <a:r>
              <a:rPr lang="en-US" sz="3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AIM OF CASE STUDY</a:t>
            </a:r>
            <a:endParaRPr lang="en-US" sz="2999"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Content Placeholder 2">
            <a:extLst>
              <a:ext uri="{FF2B5EF4-FFF2-40B4-BE49-F238E27FC236}">
                <a16:creationId xmlns:a16="http://schemas.microsoft.com/office/drawing/2014/main" id="{FDF11595-4738-F406-52F3-09113C212071}"/>
              </a:ext>
            </a:extLst>
          </p:cNvPr>
          <p:cNvSpPr txBox="1">
            <a:spLocks/>
          </p:cNvSpPr>
          <p:nvPr/>
        </p:nvSpPr>
        <p:spPr>
          <a:xfrm>
            <a:off x="3519031" y="1267184"/>
            <a:ext cx="5480499" cy="3018624"/>
          </a:xfrm>
          <a:prstGeom prst="roundRect">
            <a:avLst/>
          </a:prstGeom>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257175" indent="-257175" algn="just">
              <a:lnSpc>
                <a:spcPct val="150000"/>
              </a:lnSpc>
              <a:buFont typeface="Arial" panose="020B0604020202020204" pitchFamily="34" charset="0"/>
              <a:buChar char="•"/>
            </a:pPr>
            <a:r>
              <a:rPr lang="en-US" kern="0" dirty="0">
                <a:latin typeface="Open Sans" panose="020B0606030504020204" pitchFamily="34" charset="0"/>
                <a:ea typeface="Open Sans" panose="020B0606030504020204" pitchFamily="34" charset="0"/>
                <a:cs typeface="Open Sans" panose="020B0606030504020204" pitchFamily="34" charset="0"/>
              </a:rPr>
              <a:t>To evaluate the facts and causes of Borewell incident and response by 07th Bn NDRF search and rescue  team in Sangrur  Distt. </a:t>
            </a:r>
          </a:p>
          <a:p>
            <a:pPr marL="257175" indent="-257175" algn="just">
              <a:lnSpc>
                <a:spcPct val="150000"/>
              </a:lnSpc>
              <a:buFont typeface="Arial" panose="020B0604020202020204" pitchFamily="34" charset="0"/>
              <a:buChar char="•"/>
            </a:pPr>
            <a:endParaRPr lang="en-US" kern="0" dirty="0">
              <a:latin typeface="Open Sans" panose="020B0606030504020204" pitchFamily="34" charset="0"/>
              <a:ea typeface="Open Sans" panose="020B0606030504020204" pitchFamily="34" charset="0"/>
              <a:cs typeface="Open Sans" panose="020B0606030504020204" pitchFamily="34" charset="0"/>
            </a:endParaRPr>
          </a:p>
          <a:p>
            <a:pPr marL="257175" indent="-257175" algn="just">
              <a:lnSpc>
                <a:spcPct val="150000"/>
              </a:lnSpc>
              <a:buFont typeface="Arial" panose="020B0604020202020204" pitchFamily="34" charset="0"/>
              <a:buChar char="•"/>
            </a:pPr>
            <a:r>
              <a:rPr lang="en-US" kern="0" dirty="0">
                <a:latin typeface="Open Sans" panose="020B0606030504020204" pitchFamily="34" charset="0"/>
                <a:ea typeface="Open Sans" panose="020B0606030504020204" pitchFamily="34" charset="0"/>
                <a:cs typeface="Open Sans" panose="020B0606030504020204" pitchFamily="34" charset="0"/>
              </a:rPr>
              <a:t> Prepare database of  national level bore-well incident for future response.</a:t>
            </a:r>
          </a:p>
          <a:p>
            <a:pPr marL="257175" indent="-257175" algn="just">
              <a:lnSpc>
                <a:spcPct val="150000"/>
              </a:lnSpc>
              <a:buFont typeface="Arial" panose="020B0604020202020204" pitchFamily="34" charset="0"/>
              <a:buChar char="•"/>
            </a:pPr>
            <a:endParaRPr lang="en-US" kern="0" dirty="0">
              <a:latin typeface="Open Sans" panose="020B0606030504020204" pitchFamily="34" charset="0"/>
              <a:ea typeface="Open Sans" panose="020B0606030504020204" pitchFamily="34" charset="0"/>
              <a:cs typeface="Open Sans" panose="020B0606030504020204" pitchFamily="34" charset="0"/>
            </a:endParaRPr>
          </a:p>
          <a:p>
            <a:pPr marL="257175" indent="-257175" algn="just">
              <a:lnSpc>
                <a:spcPct val="150000"/>
              </a:lnSpc>
              <a:buFont typeface="Arial" panose="020B0604020202020204" pitchFamily="34" charset="0"/>
              <a:buChar char="•"/>
            </a:pPr>
            <a:r>
              <a:rPr lang="en-US" kern="0" dirty="0">
                <a:latin typeface="Open Sans" panose="020B0606030504020204" pitchFamily="34" charset="0"/>
                <a:ea typeface="Open Sans" panose="020B0606030504020204" pitchFamily="34" charset="0"/>
                <a:cs typeface="Open Sans" panose="020B0606030504020204" pitchFamily="34" charset="0"/>
              </a:rPr>
              <a:t>Structural and formal training to bore-well rescue ops.</a:t>
            </a:r>
          </a:p>
        </p:txBody>
      </p:sp>
    </p:spTree>
    <p:extLst>
      <p:ext uri="{BB962C8B-B14F-4D97-AF65-F5344CB8AC3E}">
        <p14:creationId xmlns:p14="http://schemas.microsoft.com/office/powerpoint/2010/main" val="6915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6CF231C9-8EA7-82AD-C5BB-8396F3C96B31}"/>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5F4D4162-9F92-6C44-6F1C-05CD2BB4DA80}"/>
              </a:ext>
            </a:extLst>
          </p:cNvPr>
          <p:cNvSpPr/>
          <p:nvPr/>
        </p:nvSpPr>
        <p:spPr>
          <a:xfrm>
            <a:off x="3374562" y="1"/>
            <a:ext cx="5769438" cy="5143499"/>
          </a:xfrm>
          <a:prstGeom prst="roundRect">
            <a:avLst>
              <a:gd name="adj" fmla="val 1583"/>
            </a:avLst>
          </a:prstGeom>
          <a:solidFill>
            <a:srgbClr val="EAEAEA"/>
          </a:solidFill>
          <a:ln w="12700">
            <a:miter lim="400000"/>
          </a:ln>
        </p:spPr>
        <p:txBody>
          <a:bodyPr lIns="29349" tIns="29349" rIns="29349" bIns="29349"/>
          <a:lstStyle/>
          <a:p>
            <a:pPr defTabSz="342900"/>
            <a:endParaRPr sz="1799">
              <a:solidFill>
                <a:srgbClr val="000000"/>
              </a:solidFill>
              <a:latin typeface="Open Sans"/>
            </a:endParaRPr>
          </a:p>
        </p:txBody>
      </p:sp>
      <p:pic>
        <p:nvPicPr>
          <p:cNvPr id="1026" name="Picture 2">
            <a:extLst>
              <a:ext uri="{FF2B5EF4-FFF2-40B4-BE49-F238E27FC236}">
                <a16:creationId xmlns:a16="http://schemas.microsoft.com/office/drawing/2014/main" id="{74F52BA8-213D-5CE0-CD29-ADE89CB6CB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62" y="201184"/>
            <a:ext cx="990746" cy="735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71C20612-572F-F341-8162-2C18A72FFAC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2263" y="181233"/>
            <a:ext cx="989624" cy="678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5303FCFF-9825-C3C7-7A3B-79E89BA79D82}"/>
              </a:ext>
            </a:extLst>
          </p:cNvPr>
          <p:cNvPicPr>
            <a:picLocks noChangeAspect="1"/>
          </p:cNvPicPr>
          <p:nvPr/>
        </p:nvPicPr>
        <p:blipFill>
          <a:blip r:embed="rId5"/>
          <a:stretch>
            <a:fillRect/>
          </a:stretch>
        </p:blipFill>
        <p:spPr>
          <a:xfrm>
            <a:off x="0" y="4311785"/>
            <a:ext cx="853041" cy="831715"/>
          </a:xfrm>
          <a:prstGeom prst="rect">
            <a:avLst/>
          </a:prstGeom>
        </p:spPr>
      </p:pic>
      <p:sp>
        <p:nvSpPr>
          <p:cNvPr id="4" name="Duties of…">
            <a:extLst>
              <a:ext uri="{FF2B5EF4-FFF2-40B4-BE49-F238E27FC236}">
                <a16:creationId xmlns:a16="http://schemas.microsoft.com/office/drawing/2014/main" id="{C4F9B78D-9ADF-A4AC-FC79-D2AF1D24A88F}"/>
              </a:ext>
            </a:extLst>
          </p:cNvPr>
          <p:cNvSpPr txBox="1"/>
          <p:nvPr/>
        </p:nvSpPr>
        <p:spPr>
          <a:xfrm>
            <a:off x="150265" y="2216311"/>
            <a:ext cx="3168503" cy="982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49" tIns="29349" rIns="29349" bIns="29349">
            <a:spAutoFit/>
          </a:bodyPr>
          <a:lstStyle/>
          <a:p>
            <a:pPr algn="ctr" defTabSz="342900"/>
            <a:r>
              <a:rPr lang="en-US" sz="3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Sangrur District – Key Facts</a:t>
            </a:r>
          </a:p>
        </p:txBody>
      </p:sp>
      <p:sp>
        <p:nvSpPr>
          <p:cNvPr id="5" name="Content Placeholder 2">
            <a:extLst>
              <a:ext uri="{FF2B5EF4-FFF2-40B4-BE49-F238E27FC236}">
                <a16:creationId xmlns:a16="http://schemas.microsoft.com/office/drawing/2014/main" id="{4C76FDFA-D8DE-862E-7650-BEF9B04A7B46}"/>
              </a:ext>
            </a:extLst>
          </p:cNvPr>
          <p:cNvSpPr txBox="1">
            <a:spLocks/>
          </p:cNvSpPr>
          <p:nvPr/>
        </p:nvSpPr>
        <p:spPr>
          <a:xfrm>
            <a:off x="3519031" y="1041826"/>
            <a:ext cx="5480499" cy="3666766"/>
          </a:xfrm>
          <a:prstGeom prst="roundRect">
            <a:avLst/>
          </a:prstGeom>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IN" b="1" dirty="0">
                <a:latin typeface="Open Sans" panose="020B0606030504020204" pitchFamily="34" charset="0"/>
                <a:ea typeface="Open Sans" panose="020B0606030504020204" pitchFamily="34" charset="0"/>
                <a:cs typeface="Open Sans" panose="020B0606030504020204" pitchFamily="34" charset="0"/>
              </a:rPr>
              <a:t>Location:</a:t>
            </a:r>
            <a:r>
              <a:rPr lang="en-IN" dirty="0">
                <a:latin typeface="Open Sans" panose="020B0606030504020204" pitchFamily="34" charset="0"/>
                <a:ea typeface="Open Sans" panose="020B0606030504020204" pitchFamily="34" charset="0"/>
                <a:cs typeface="Open Sans" panose="020B0606030504020204" pitchFamily="34" charset="0"/>
              </a:rPr>
              <a:t> Punjab, Northern India</a:t>
            </a:r>
          </a:p>
          <a:p>
            <a:r>
              <a:rPr lang="en-IN" b="1" dirty="0">
                <a:latin typeface="Open Sans" panose="020B0606030504020204" pitchFamily="34" charset="0"/>
                <a:ea typeface="Open Sans" panose="020B0606030504020204" pitchFamily="34" charset="0"/>
                <a:cs typeface="Open Sans" panose="020B0606030504020204" pitchFamily="34" charset="0"/>
              </a:rPr>
              <a:t>Division:</a:t>
            </a:r>
            <a:r>
              <a:rPr lang="en-IN" dirty="0">
                <a:latin typeface="Open Sans" panose="020B0606030504020204" pitchFamily="34" charset="0"/>
                <a:ea typeface="Open Sans" panose="020B0606030504020204" pitchFamily="34" charset="0"/>
                <a:cs typeface="Open Sans" panose="020B0606030504020204" pitchFamily="34" charset="0"/>
              </a:rPr>
              <a:t> One of 5 districts in </a:t>
            </a:r>
            <a:r>
              <a:rPr lang="en-IN" b="1" dirty="0">
                <a:latin typeface="Open Sans" panose="020B0606030504020204" pitchFamily="34" charset="0"/>
                <a:ea typeface="Open Sans" panose="020B0606030504020204" pitchFamily="34" charset="0"/>
                <a:cs typeface="Open Sans" panose="020B0606030504020204" pitchFamily="34" charset="0"/>
              </a:rPr>
              <a:t>Patiala Division</a:t>
            </a:r>
            <a:endParaRPr lang="en-IN" dirty="0">
              <a:latin typeface="Open Sans" panose="020B0606030504020204" pitchFamily="34" charset="0"/>
              <a:ea typeface="Open Sans" panose="020B0606030504020204" pitchFamily="34" charset="0"/>
              <a:cs typeface="Open Sans" panose="020B0606030504020204" pitchFamily="34" charset="0"/>
            </a:endParaRPr>
          </a:p>
          <a:p>
            <a:r>
              <a:rPr lang="en-IN" b="1" dirty="0">
                <a:latin typeface="Open Sans" panose="020B0606030504020204" pitchFamily="34" charset="0"/>
                <a:ea typeface="Open Sans" panose="020B0606030504020204" pitchFamily="34" charset="0"/>
                <a:cs typeface="Open Sans" panose="020B0606030504020204" pitchFamily="34" charset="0"/>
              </a:rPr>
              <a:t>Neighbouring Districts:</a:t>
            </a:r>
            <a:endParaRPr lang="en-IN" dirty="0">
              <a:latin typeface="Open Sans" panose="020B0606030504020204" pitchFamily="34" charset="0"/>
              <a:ea typeface="Open Sans" panose="020B0606030504020204" pitchFamily="34" charset="0"/>
              <a:cs typeface="Open Sans" panose="020B0606030504020204" pitchFamily="34" charset="0"/>
            </a:endParaRPr>
          </a:p>
          <a:p>
            <a:pPr marL="742950" lvl="1" indent="-285750">
              <a:buFont typeface="Arial" panose="020B0604020202020204" pitchFamily="34" charset="0"/>
              <a:buChar char="•"/>
            </a:pPr>
            <a:r>
              <a:rPr lang="en-IN" dirty="0" err="1">
                <a:latin typeface="Open Sans" panose="020B0606030504020204" pitchFamily="34" charset="0"/>
                <a:ea typeface="Open Sans" panose="020B0606030504020204" pitchFamily="34" charset="0"/>
                <a:cs typeface="Open Sans" panose="020B0606030504020204" pitchFamily="34" charset="0"/>
              </a:rPr>
              <a:t>Malerkotla</a:t>
            </a:r>
            <a:r>
              <a:rPr lang="en-IN" dirty="0">
                <a:latin typeface="Open Sans" panose="020B0606030504020204" pitchFamily="34" charset="0"/>
                <a:ea typeface="Open Sans" panose="020B0606030504020204" pitchFamily="34" charset="0"/>
                <a:cs typeface="Open Sans" panose="020B0606030504020204" pitchFamily="34" charset="0"/>
              </a:rPr>
              <a:t> (North)</a:t>
            </a:r>
          </a:p>
          <a:p>
            <a:pPr marL="742950" lvl="1" indent="-285750">
              <a:buFont typeface="Arial" panose="020B0604020202020204" pitchFamily="34" charset="0"/>
              <a:buChar char="•"/>
            </a:pPr>
            <a:r>
              <a:rPr lang="en-IN" dirty="0" err="1">
                <a:latin typeface="Open Sans" panose="020B0606030504020204" pitchFamily="34" charset="0"/>
                <a:ea typeface="Open Sans" panose="020B0606030504020204" pitchFamily="34" charset="0"/>
                <a:cs typeface="Open Sans" panose="020B0606030504020204" pitchFamily="34" charset="0"/>
              </a:rPr>
              <a:t>Barnala</a:t>
            </a:r>
            <a:r>
              <a:rPr lang="en-IN" dirty="0">
                <a:latin typeface="Open Sans" panose="020B0606030504020204" pitchFamily="34" charset="0"/>
                <a:ea typeface="Open Sans" panose="020B0606030504020204" pitchFamily="34" charset="0"/>
                <a:cs typeface="Open Sans" panose="020B0606030504020204" pitchFamily="34" charset="0"/>
              </a:rPr>
              <a:t> (West)</a:t>
            </a:r>
          </a:p>
          <a:p>
            <a:pPr marL="742950" lvl="1" indent="-285750">
              <a:buFont typeface="Arial" panose="020B0604020202020204" pitchFamily="34" charset="0"/>
              <a:buChar char="•"/>
            </a:pPr>
            <a:r>
              <a:rPr lang="en-IN" dirty="0">
                <a:latin typeface="Open Sans" panose="020B0606030504020204" pitchFamily="34" charset="0"/>
                <a:ea typeface="Open Sans" panose="020B0606030504020204" pitchFamily="34" charset="0"/>
                <a:cs typeface="Open Sans" panose="020B0606030504020204" pitchFamily="34" charset="0"/>
              </a:rPr>
              <a:t>Patiala (East)</a:t>
            </a:r>
          </a:p>
          <a:p>
            <a:pPr marL="742950" lvl="1" indent="-285750">
              <a:buFont typeface="Arial" panose="020B0604020202020204" pitchFamily="34" charset="0"/>
              <a:buChar char="•"/>
            </a:pPr>
            <a:r>
              <a:rPr lang="en-IN" dirty="0">
                <a:latin typeface="Open Sans" panose="020B0606030504020204" pitchFamily="34" charset="0"/>
                <a:ea typeface="Open Sans" panose="020B0606030504020204" pitchFamily="34" charset="0"/>
                <a:cs typeface="Open Sans" panose="020B0606030504020204" pitchFamily="34" charset="0"/>
              </a:rPr>
              <a:t>Mansa (Southwest)</a:t>
            </a:r>
          </a:p>
          <a:p>
            <a:pPr marL="742950" lvl="1" indent="-285750">
              <a:buFont typeface="Arial" panose="020B0604020202020204" pitchFamily="34" charset="0"/>
              <a:buChar char="•"/>
            </a:pPr>
            <a:r>
              <a:rPr lang="en-IN" dirty="0" err="1">
                <a:latin typeface="Open Sans" panose="020B0606030504020204" pitchFamily="34" charset="0"/>
                <a:ea typeface="Open Sans" panose="020B0606030504020204" pitchFamily="34" charset="0"/>
                <a:cs typeface="Open Sans" panose="020B0606030504020204" pitchFamily="34" charset="0"/>
              </a:rPr>
              <a:t>Fatehabad</a:t>
            </a:r>
            <a:r>
              <a:rPr lang="en-IN" dirty="0">
                <a:latin typeface="Open Sans" panose="020B0606030504020204" pitchFamily="34" charset="0"/>
                <a:ea typeface="Open Sans" panose="020B0606030504020204" pitchFamily="34" charset="0"/>
                <a:cs typeface="Open Sans" panose="020B0606030504020204" pitchFamily="34" charset="0"/>
              </a:rPr>
              <a:t> (Haryana) &amp; Jind (Haryana) (South)</a:t>
            </a:r>
          </a:p>
          <a:p>
            <a:r>
              <a:rPr lang="en-IN" b="1" dirty="0">
                <a:latin typeface="Open Sans" panose="020B0606030504020204" pitchFamily="34" charset="0"/>
                <a:ea typeface="Open Sans" panose="020B0606030504020204" pitchFamily="34" charset="0"/>
                <a:cs typeface="Open Sans" panose="020B0606030504020204" pitchFamily="34" charset="0"/>
              </a:rPr>
              <a:t>Major Cities:</a:t>
            </a:r>
            <a:endParaRPr lang="en-IN" dirty="0">
              <a:latin typeface="Open Sans" panose="020B0606030504020204" pitchFamily="34" charset="0"/>
              <a:ea typeface="Open Sans" panose="020B0606030504020204" pitchFamily="34" charset="0"/>
              <a:cs typeface="Open Sans" panose="020B0606030504020204" pitchFamily="34" charset="0"/>
            </a:endParaRPr>
          </a:p>
          <a:p>
            <a:pPr marL="742950" lvl="1" indent="-285750">
              <a:buFont typeface="Arial" panose="020B0604020202020204" pitchFamily="34" charset="0"/>
              <a:buChar char="•"/>
            </a:pPr>
            <a:r>
              <a:rPr lang="en-IN" dirty="0">
                <a:latin typeface="Open Sans" panose="020B0606030504020204" pitchFamily="34" charset="0"/>
                <a:ea typeface="Open Sans" panose="020B0606030504020204" pitchFamily="34" charset="0"/>
                <a:cs typeface="Open Sans" panose="020B0606030504020204" pitchFamily="34" charset="0"/>
              </a:rPr>
              <a:t>Sangrur, </a:t>
            </a:r>
            <a:r>
              <a:rPr lang="en-IN" dirty="0" err="1">
                <a:latin typeface="Open Sans" panose="020B0606030504020204" pitchFamily="34" charset="0"/>
                <a:ea typeface="Open Sans" panose="020B0606030504020204" pitchFamily="34" charset="0"/>
                <a:cs typeface="Open Sans" panose="020B0606030504020204" pitchFamily="34" charset="0"/>
              </a:rPr>
              <a:t>Dhuri</a:t>
            </a:r>
            <a:r>
              <a:rPr lang="en-IN" dirty="0">
                <a:latin typeface="Open Sans" panose="020B0606030504020204" pitchFamily="34" charset="0"/>
                <a:ea typeface="Open Sans" panose="020B0606030504020204" pitchFamily="34" charset="0"/>
                <a:cs typeface="Open Sans" panose="020B0606030504020204" pitchFamily="34" charset="0"/>
              </a:rPr>
              <a:t>, </a:t>
            </a:r>
            <a:r>
              <a:rPr lang="en-IN" dirty="0" err="1">
                <a:latin typeface="Open Sans" panose="020B0606030504020204" pitchFamily="34" charset="0"/>
                <a:ea typeface="Open Sans" panose="020B0606030504020204" pitchFamily="34" charset="0"/>
                <a:cs typeface="Open Sans" panose="020B0606030504020204" pitchFamily="34" charset="0"/>
              </a:rPr>
              <a:t>Lehragaga</a:t>
            </a:r>
            <a:r>
              <a:rPr lang="en-IN" dirty="0">
                <a:latin typeface="Open Sans" panose="020B0606030504020204" pitchFamily="34" charset="0"/>
                <a:ea typeface="Open Sans" panose="020B0606030504020204" pitchFamily="34" charset="0"/>
                <a:cs typeface="Open Sans" panose="020B0606030504020204" pitchFamily="34" charset="0"/>
              </a:rPr>
              <a:t>, Sunam</a:t>
            </a:r>
          </a:p>
          <a:p>
            <a:pPr marL="742950" lvl="1" indent="-285750">
              <a:buFont typeface="Arial" panose="020B0604020202020204" pitchFamily="34" charset="0"/>
              <a:buChar char="•"/>
            </a:pPr>
            <a:r>
              <a:rPr lang="en-IN" dirty="0">
                <a:latin typeface="Open Sans" panose="020B0606030504020204" pitchFamily="34" charset="0"/>
                <a:ea typeface="Open Sans" panose="020B0606030504020204" pitchFamily="34" charset="0"/>
                <a:cs typeface="Open Sans" panose="020B0606030504020204" pitchFamily="34" charset="0"/>
              </a:rPr>
              <a:t>Other towns: </a:t>
            </a:r>
            <a:r>
              <a:rPr lang="en-IN" dirty="0" err="1">
                <a:latin typeface="Open Sans" panose="020B0606030504020204" pitchFamily="34" charset="0"/>
                <a:ea typeface="Open Sans" panose="020B0606030504020204" pitchFamily="34" charset="0"/>
                <a:cs typeface="Open Sans" panose="020B0606030504020204" pitchFamily="34" charset="0"/>
              </a:rPr>
              <a:t>Bhawanigarh</a:t>
            </a:r>
            <a:r>
              <a:rPr lang="en-IN" dirty="0">
                <a:latin typeface="Open Sans" panose="020B0606030504020204" pitchFamily="34" charset="0"/>
                <a:ea typeface="Open Sans" panose="020B0606030504020204" pitchFamily="34" charset="0"/>
                <a:cs typeface="Open Sans" panose="020B0606030504020204" pitchFamily="34" charset="0"/>
              </a:rPr>
              <a:t>, </a:t>
            </a:r>
            <a:r>
              <a:rPr lang="en-IN" dirty="0" err="1">
                <a:latin typeface="Open Sans" panose="020B0606030504020204" pitchFamily="34" charset="0"/>
                <a:ea typeface="Open Sans" panose="020B0606030504020204" pitchFamily="34" charset="0"/>
                <a:cs typeface="Open Sans" panose="020B0606030504020204" pitchFamily="34" charset="0"/>
              </a:rPr>
              <a:t>Dirba</a:t>
            </a:r>
            <a:r>
              <a:rPr lang="en-IN" dirty="0">
                <a:latin typeface="Open Sans" panose="020B0606030504020204" pitchFamily="34" charset="0"/>
                <a:ea typeface="Open Sans" panose="020B0606030504020204" pitchFamily="34" charset="0"/>
                <a:cs typeface="Open Sans" panose="020B0606030504020204" pitchFamily="34" charset="0"/>
              </a:rPr>
              <a:t>, </a:t>
            </a:r>
            <a:r>
              <a:rPr lang="en-IN" dirty="0" err="1">
                <a:latin typeface="Open Sans" panose="020B0606030504020204" pitchFamily="34" charset="0"/>
                <a:ea typeface="Open Sans" panose="020B0606030504020204" pitchFamily="34" charset="0"/>
                <a:cs typeface="Open Sans" panose="020B0606030504020204" pitchFamily="34" charset="0"/>
              </a:rPr>
              <a:t>Khanauri</a:t>
            </a:r>
            <a:r>
              <a:rPr lang="en-IN" dirty="0">
                <a:latin typeface="Open Sans" panose="020B0606030504020204" pitchFamily="34" charset="0"/>
                <a:ea typeface="Open Sans" panose="020B0606030504020204" pitchFamily="34" charset="0"/>
                <a:cs typeface="Open Sans" panose="020B0606030504020204" pitchFamily="34" charset="0"/>
              </a:rPr>
              <a:t>, </a:t>
            </a:r>
            <a:r>
              <a:rPr lang="en-IN" dirty="0" err="1">
                <a:latin typeface="Open Sans" panose="020B0606030504020204" pitchFamily="34" charset="0"/>
                <a:ea typeface="Open Sans" panose="020B0606030504020204" pitchFamily="34" charset="0"/>
                <a:cs typeface="Open Sans" panose="020B0606030504020204" pitchFamily="34" charset="0"/>
              </a:rPr>
              <a:t>Longowal</a:t>
            </a:r>
            <a:r>
              <a:rPr lang="en-IN" dirty="0">
                <a:latin typeface="Open Sans" panose="020B0606030504020204" pitchFamily="34" charset="0"/>
                <a:ea typeface="Open Sans" panose="020B0606030504020204" pitchFamily="34" charset="0"/>
                <a:cs typeface="Open Sans" panose="020B0606030504020204" pitchFamily="34" charset="0"/>
              </a:rPr>
              <a:t>, Cheema, </a:t>
            </a:r>
            <a:r>
              <a:rPr lang="en-IN" dirty="0" err="1">
                <a:latin typeface="Open Sans" panose="020B0606030504020204" pitchFamily="34" charset="0"/>
                <a:ea typeface="Open Sans" panose="020B0606030504020204" pitchFamily="34" charset="0"/>
                <a:cs typeface="Open Sans" panose="020B0606030504020204" pitchFamily="34" charset="0"/>
              </a:rPr>
              <a:t>Moonak</a:t>
            </a:r>
            <a:endParaRPr lang="en-IN" dirty="0">
              <a:latin typeface="Open Sans" panose="020B0606030504020204" pitchFamily="34" charset="0"/>
              <a:ea typeface="Open Sans" panose="020B0606030504020204" pitchFamily="34" charset="0"/>
              <a:cs typeface="Open Sans" panose="020B0606030504020204" pitchFamily="34" charset="0"/>
            </a:endParaRPr>
          </a:p>
          <a:p>
            <a:r>
              <a:rPr lang="en-IN" b="1" dirty="0">
                <a:latin typeface="Open Sans" panose="020B0606030504020204" pitchFamily="34" charset="0"/>
                <a:ea typeface="Open Sans" panose="020B0606030504020204" pitchFamily="34" charset="0"/>
                <a:cs typeface="Open Sans" panose="020B0606030504020204" pitchFamily="34" charset="0"/>
              </a:rPr>
              <a:t>Administrative Sub-divisions (7):</a:t>
            </a:r>
            <a:endParaRPr lang="en-IN" dirty="0">
              <a:latin typeface="Open Sans" panose="020B0606030504020204" pitchFamily="34" charset="0"/>
              <a:ea typeface="Open Sans" panose="020B0606030504020204" pitchFamily="34" charset="0"/>
              <a:cs typeface="Open Sans" panose="020B0606030504020204" pitchFamily="34" charset="0"/>
            </a:endParaRPr>
          </a:p>
          <a:p>
            <a:pPr marL="742950" lvl="1" indent="-285750">
              <a:buFont typeface="Arial" panose="020B0604020202020204" pitchFamily="34" charset="0"/>
              <a:buChar char="•"/>
            </a:pPr>
            <a:r>
              <a:rPr lang="en-IN" dirty="0">
                <a:latin typeface="Open Sans" panose="020B0606030504020204" pitchFamily="34" charset="0"/>
                <a:ea typeface="Open Sans" panose="020B0606030504020204" pitchFamily="34" charset="0"/>
                <a:cs typeface="Open Sans" panose="020B0606030504020204" pitchFamily="34" charset="0"/>
              </a:rPr>
              <a:t>Sangrur, </a:t>
            </a:r>
            <a:r>
              <a:rPr lang="en-IN" dirty="0" err="1">
                <a:latin typeface="Open Sans" panose="020B0606030504020204" pitchFamily="34" charset="0"/>
                <a:ea typeface="Open Sans" panose="020B0606030504020204" pitchFamily="34" charset="0"/>
                <a:cs typeface="Open Sans" panose="020B0606030504020204" pitchFamily="34" charset="0"/>
              </a:rPr>
              <a:t>Dhuri</a:t>
            </a:r>
            <a:r>
              <a:rPr lang="en-IN" dirty="0">
                <a:latin typeface="Open Sans" panose="020B0606030504020204" pitchFamily="34" charset="0"/>
                <a:ea typeface="Open Sans" panose="020B0606030504020204" pitchFamily="34" charset="0"/>
                <a:cs typeface="Open Sans" panose="020B0606030504020204" pitchFamily="34" charset="0"/>
              </a:rPr>
              <a:t>, Sunam, </a:t>
            </a:r>
            <a:r>
              <a:rPr lang="en-IN" dirty="0" err="1">
                <a:latin typeface="Open Sans" panose="020B0606030504020204" pitchFamily="34" charset="0"/>
                <a:ea typeface="Open Sans" panose="020B0606030504020204" pitchFamily="34" charset="0"/>
                <a:cs typeface="Open Sans" panose="020B0606030504020204" pitchFamily="34" charset="0"/>
              </a:rPr>
              <a:t>Lehragaga</a:t>
            </a:r>
            <a:r>
              <a:rPr lang="en-IN" dirty="0">
                <a:latin typeface="Open Sans" panose="020B0606030504020204" pitchFamily="34" charset="0"/>
                <a:ea typeface="Open Sans" panose="020B0606030504020204" pitchFamily="34" charset="0"/>
                <a:cs typeface="Open Sans" panose="020B0606030504020204" pitchFamily="34" charset="0"/>
              </a:rPr>
              <a:t>, </a:t>
            </a:r>
            <a:r>
              <a:rPr lang="en-IN" dirty="0" err="1">
                <a:latin typeface="Open Sans" panose="020B0606030504020204" pitchFamily="34" charset="0"/>
                <a:ea typeface="Open Sans" panose="020B0606030504020204" pitchFamily="34" charset="0"/>
                <a:cs typeface="Open Sans" panose="020B0606030504020204" pitchFamily="34" charset="0"/>
              </a:rPr>
              <a:t>Moonak</a:t>
            </a:r>
            <a:r>
              <a:rPr lang="en-IN" dirty="0">
                <a:latin typeface="Open Sans" panose="020B0606030504020204" pitchFamily="34" charset="0"/>
                <a:ea typeface="Open Sans" panose="020B0606030504020204" pitchFamily="34" charset="0"/>
                <a:cs typeface="Open Sans" panose="020B0606030504020204" pitchFamily="34" charset="0"/>
              </a:rPr>
              <a:t>, </a:t>
            </a:r>
            <a:r>
              <a:rPr lang="en-IN" dirty="0" err="1">
                <a:latin typeface="Open Sans" panose="020B0606030504020204" pitchFamily="34" charset="0"/>
                <a:ea typeface="Open Sans" panose="020B0606030504020204" pitchFamily="34" charset="0"/>
                <a:cs typeface="Open Sans" panose="020B0606030504020204" pitchFamily="34" charset="0"/>
              </a:rPr>
              <a:t>Bhawanigarh</a:t>
            </a:r>
            <a:r>
              <a:rPr lang="en-IN" dirty="0">
                <a:latin typeface="Open Sans" panose="020B0606030504020204" pitchFamily="34" charset="0"/>
                <a:ea typeface="Open Sans" panose="020B0606030504020204" pitchFamily="34" charset="0"/>
                <a:cs typeface="Open Sans" panose="020B0606030504020204" pitchFamily="34" charset="0"/>
              </a:rPr>
              <a:t>, </a:t>
            </a:r>
            <a:r>
              <a:rPr lang="en-IN" dirty="0" err="1">
                <a:latin typeface="Open Sans" panose="020B0606030504020204" pitchFamily="34" charset="0"/>
                <a:ea typeface="Open Sans" panose="020B0606030504020204" pitchFamily="34" charset="0"/>
                <a:cs typeface="Open Sans" panose="020B0606030504020204" pitchFamily="34" charset="0"/>
              </a:rPr>
              <a:t>Dirba</a:t>
            </a:r>
            <a:endParaRPr lang="en-IN"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4585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500"/>
                                        <p:tgtEl>
                                          <p:spTgt spid="5">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500"/>
                                        <p:tgtEl>
                                          <p:spTgt spid="5">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fade">
                                      <p:cBhvr>
                                        <p:cTn id="31" dur="500"/>
                                        <p:tgtEl>
                                          <p:spTgt spid="5">
                                            <p:txEl>
                                              <p:pRg st="5" end="5"/>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xEl>
                                              <p:pRg st="6" end="6"/>
                                            </p:txEl>
                                          </p:spTgt>
                                        </p:tgtEl>
                                        <p:attrNameLst>
                                          <p:attrName>style.visibility</p:attrName>
                                        </p:attrNameLst>
                                      </p:cBhvr>
                                      <p:to>
                                        <p:strVal val="visible"/>
                                      </p:to>
                                    </p:set>
                                    <p:animEffect transition="in" filter="fade">
                                      <p:cBhvr>
                                        <p:cTn id="34" dur="500"/>
                                        <p:tgtEl>
                                          <p:spTgt spid="5">
                                            <p:txEl>
                                              <p:pRg st="6" end="6"/>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500"/>
                                        <p:tgtEl>
                                          <p:spTgt spid="5">
                                            <p:txEl>
                                              <p:pRg st="8" end="8"/>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
                                            <p:txEl>
                                              <p:pRg st="9" end="9"/>
                                            </p:txEl>
                                          </p:spTgt>
                                        </p:tgtEl>
                                        <p:attrNameLst>
                                          <p:attrName>style.visibility</p:attrName>
                                        </p:attrNameLst>
                                      </p:cBhvr>
                                      <p:to>
                                        <p:strVal val="visible"/>
                                      </p:to>
                                    </p:set>
                                    <p:animEffect transition="in" filter="fade">
                                      <p:cBhvr>
                                        <p:cTn id="45" dur="500"/>
                                        <p:tgtEl>
                                          <p:spTgt spid="5">
                                            <p:txEl>
                                              <p:pRg st="9" end="9"/>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
                                            <p:txEl>
                                              <p:pRg st="10" end="10"/>
                                            </p:txEl>
                                          </p:spTgt>
                                        </p:tgtEl>
                                        <p:attrNameLst>
                                          <p:attrName>style.visibility</p:attrName>
                                        </p:attrNameLst>
                                      </p:cBhvr>
                                      <p:to>
                                        <p:strVal val="visible"/>
                                      </p:to>
                                    </p:set>
                                    <p:animEffect transition="in" filter="fade">
                                      <p:cBhvr>
                                        <p:cTn id="48" dur="500"/>
                                        <p:tgtEl>
                                          <p:spTgt spid="5">
                                            <p:txEl>
                                              <p:pRg st="10" end="1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
                                            <p:txEl>
                                              <p:pRg st="11" end="11"/>
                                            </p:txEl>
                                          </p:spTgt>
                                        </p:tgtEl>
                                        <p:attrNameLst>
                                          <p:attrName>style.visibility</p:attrName>
                                        </p:attrNameLst>
                                      </p:cBhvr>
                                      <p:to>
                                        <p:strVal val="visible"/>
                                      </p:to>
                                    </p:set>
                                    <p:animEffect transition="in" filter="fade">
                                      <p:cBhvr>
                                        <p:cTn id="53" dur="500"/>
                                        <p:tgtEl>
                                          <p:spTgt spid="5">
                                            <p:txEl>
                                              <p:pRg st="11" end="11"/>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
                                            <p:txEl>
                                              <p:pRg st="12" end="12"/>
                                            </p:txEl>
                                          </p:spTgt>
                                        </p:tgtEl>
                                        <p:attrNameLst>
                                          <p:attrName>style.visibility</p:attrName>
                                        </p:attrNameLst>
                                      </p:cBhvr>
                                      <p:to>
                                        <p:strVal val="visible"/>
                                      </p:to>
                                    </p:set>
                                    <p:animEffect transition="in" filter="fade">
                                      <p:cBhvr>
                                        <p:cTn id="56"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8D411B48-88A2-B78C-2452-DAA77204EFD0}"/>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82BB29A7-00BD-A367-C362-6AB5E3700B70}"/>
              </a:ext>
            </a:extLst>
          </p:cNvPr>
          <p:cNvSpPr/>
          <p:nvPr/>
        </p:nvSpPr>
        <p:spPr>
          <a:xfrm>
            <a:off x="3374562" y="1"/>
            <a:ext cx="5769438" cy="5143499"/>
          </a:xfrm>
          <a:prstGeom prst="roundRect">
            <a:avLst>
              <a:gd name="adj" fmla="val 1583"/>
            </a:avLst>
          </a:prstGeom>
          <a:solidFill>
            <a:srgbClr val="EAEAEA"/>
          </a:solidFill>
          <a:ln w="12700">
            <a:miter lim="400000"/>
          </a:ln>
        </p:spPr>
        <p:txBody>
          <a:bodyPr lIns="29349" tIns="29349" rIns="29349" bIns="29349"/>
          <a:lstStyle/>
          <a:p>
            <a:pPr defTabSz="342900"/>
            <a:endParaRPr sz="1799">
              <a:solidFill>
                <a:srgbClr val="000000"/>
              </a:solidFill>
              <a:latin typeface="Open Sans"/>
            </a:endParaRPr>
          </a:p>
        </p:txBody>
      </p:sp>
      <p:pic>
        <p:nvPicPr>
          <p:cNvPr id="1026" name="Picture 2">
            <a:extLst>
              <a:ext uri="{FF2B5EF4-FFF2-40B4-BE49-F238E27FC236}">
                <a16:creationId xmlns:a16="http://schemas.microsoft.com/office/drawing/2014/main" id="{F7D71D27-487E-017E-53AE-D8C4898582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62" y="201184"/>
            <a:ext cx="990746" cy="735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CAD3D608-1493-F364-A9A4-48258F82080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2263" y="181233"/>
            <a:ext cx="989624" cy="678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FE1FBAC1-91B1-8549-045B-362E70731B20}"/>
              </a:ext>
            </a:extLst>
          </p:cNvPr>
          <p:cNvPicPr>
            <a:picLocks noChangeAspect="1"/>
          </p:cNvPicPr>
          <p:nvPr/>
        </p:nvPicPr>
        <p:blipFill>
          <a:blip r:embed="rId5"/>
          <a:stretch>
            <a:fillRect/>
          </a:stretch>
        </p:blipFill>
        <p:spPr>
          <a:xfrm>
            <a:off x="0" y="4311785"/>
            <a:ext cx="853041" cy="831715"/>
          </a:xfrm>
          <a:prstGeom prst="rect">
            <a:avLst/>
          </a:prstGeom>
        </p:spPr>
      </p:pic>
      <p:sp>
        <p:nvSpPr>
          <p:cNvPr id="4" name="Duties of…">
            <a:extLst>
              <a:ext uri="{FF2B5EF4-FFF2-40B4-BE49-F238E27FC236}">
                <a16:creationId xmlns:a16="http://schemas.microsoft.com/office/drawing/2014/main" id="{1A6DBED7-2EFC-D420-11D4-71D57904B486}"/>
              </a:ext>
            </a:extLst>
          </p:cNvPr>
          <p:cNvSpPr txBox="1"/>
          <p:nvPr/>
        </p:nvSpPr>
        <p:spPr>
          <a:xfrm>
            <a:off x="150265" y="2216311"/>
            <a:ext cx="3168503" cy="98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49" tIns="29349" rIns="29349" bIns="29349">
            <a:spAutoFit/>
          </a:bodyPr>
          <a:lstStyle/>
          <a:p>
            <a:pPr algn="ctr" defTabSz="342900"/>
            <a:r>
              <a:rPr lang="en-US" sz="3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Sangrur District – Key Facts</a:t>
            </a:r>
          </a:p>
        </p:txBody>
      </p:sp>
      <p:sp>
        <p:nvSpPr>
          <p:cNvPr id="5" name="Content Placeholder 2">
            <a:extLst>
              <a:ext uri="{FF2B5EF4-FFF2-40B4-BE49-F238E27FC236}">
                <a16:creationId xmlns:a16="http://schemas.microsoft.com/office/drawing/2014/main" id="{01853D5C-E106-D291-6B44-B59541898EC0}"/>
              </a:ext>
            </a:extLst>
          </p:cNvPr>
          <p:cNvSpPr txBox="1">
            <a:spLocks/>
          </p:cNvSpPr>
          <p:nvPr/>
        </p:nvSpPr>
        <p:spPr>
          <a:xfrm>
            <a:off x="3519031" y="937023"/>
            <a:ext cx="5480499" cy="3968324"/>
          </a:xfrm>
          <a:prstGeom prst="roundRect">
            <a:avLst/>
          </a:prstGeom>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lvl="0" eaLnBrk="0" fontAlgn="base" hangingPunct="0">
              <a:lnSpc>
                <a:spcPct val="150000"/>
              </a:lnSpc>
              <a:spcBef>
                <a:spcPct val="0"/>
              </a:spcBef>
              <a:spcAft>
                <a:spcPct val="0"/>
              </a:spcAft>
              <a:buClrTx/>
            </a:pPr>
            <a:r>
              <a:rPr lang="en-US" alt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History:</a:t>
            </a:r>
            <a:endParaRPr lang="en-US" alt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0" eaLnBrk="0" fontAlgn="base" hangingPunct="0">
              <a:lnSpc>
                <a:spcPct val="150000"/>
              </a:lnSpc>
              <a:spcBef>
                <a:spcPct val="0"/>
              </a:spcBef>
              <a:spcAft>
                <a:spcPct val="0"/>
              </a:spcAft>
              <a:buClrTx/>
              <a:buFontTx/>
              <a:buChar char="•"/>
            </a:pPr>
            <a:r>
              <a:rPr lang="en-US" alt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Till 2006: </a:t>
            </a:r>
            <a:r>
              <a:rPr lang="en-US" altLang="en-US" sz="12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Barnala</a:t>
            </a:r>
            <a:r>
              <a:rPr lang="en-US" alt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was part of Sangrur (now separate district)</a:t>
            </a:r>
          </a:p>
          <a:p>
            <a:pPr lvl="0" eaLnBrk="0" fontAlgn="base" hangingPunct="0">
              <a:lnSpc>
                <a:spcPct val="150000"/>
              </a:lnSpc>
              <a:spcBef>
                <a:spcPct val="0"/>
              </a:spcBef>
              <a:spcAft>
                <a:spcPct val="0"/>
              </a:spcAft>
              <a:buClrTx/>
              <a:buFontTx/>
              <a:buChar char="•"/>
            </a:pPr>
            <a:r>
              <a:rPr lang="en-US" alt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2021: </a:t>
            </a:r>
            <a:r>
              <a:rPr lang="en-US" altLang="en-US" sz="12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Malerkotla</a:t>
            </a:r>
            <a:r>
              <a:rPr lang="en-US" alt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district carved out of Sangrur</a:t>
            </a:r>
          </a:p>
          <a:p>
            <a:pPr lvl="0" eaLnBrk="0" fontAlgn="base" hangingPunct="0">
              <a:lnSpc>
                <a:spcPct val="150000"/>
              </a:lnSpc>
              <a:spcBef>
                <a:spcPct val="0"/>
              </a:spcBef>
              <a:spcAft>
                <a:spcPct val="0"/>
              </a:spcAft>
              <a:buClrTx/>
            </a:pPr>
            <a:r>
              <a:rPr lang="en-US" alt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Demographics (2011 Census – including </a:t>
            </a:r>
            <a:r>
              <a:rPr lang="en-US" altLang="en-US" sz="1200" b="1" dirty="0" err="1">
                <a:solidFill>
                  <a:schemeClr val="tx1"/>
                </a:solidFill>
                <a:latin typeface="Open Sans" panose="020B0606030504020204" pitchFamily="34" charset="0"/>
                <a:ea typeface="Open Sans" panose="020B0606030504020204" pitchFamily="34" charset="0"/>
                <a:cs typeface="Open Sans" panose="020B0606030504020204" pitchFamily="34" charset="0"/>
              </a:rPr>
              <a:t>Malerkotla</a:t>
            </a:r>
            <a:r>
              <a:rPr lang="en-US" alt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endParaRPr lang="en-US" alt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0" eaLnBrk="0" fontAlgn="base" hangingPunct="0">
              <a:lnSpc>
                <a:spcPct val="150000"/>
              </a:lnSpc>
              <a:spcBef>
                <a:spcPct val="0"/>
              </a:spcBef>
              <a:spcAft>
                <a:spcPct val="0"/>
              </a:spcAft>
              <a:buClrTx/>
              <a:buFontTx/>
              <a:buChar char="•"/>
            </a:pPr>
            <a:r>
              <a:rPr lang="en-US" alt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Population: </a:t>
            </a:r>
            <a:r>
              <a:rPr lang="en-US" alt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1,655,169</a:t>
            </a:r>
            <a:endParaRPr lang="en-US" alt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1" eaLnBrk="0" fontAlgn="base" hangingPunct="0">
              <a:lnSpc>
                <a:spcPct val="150000"/>
              </a:lnSpc>
              <a:spcBef>
                <a:spcPct val="0"/>
              </a:spcBef>
              <a:spcAft>
                <a:spcPct val="0"/>
              </a:spcAft>
              <a:buClrTx/>
              <a:buFontTx/>
              <a:buChar char="•"/>
            </a:pPr>
            <a:r>
              <a:rPr lang="en-US" alt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Males: </a:t>
            </a:r>
            <a:r>
              <a:rPr lang="en-US" alt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878,029</a:t>
            </a:r>
            <a:endParaRPr lang="en-US" alt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1" eaLnBrk="0" fontAlgn="base" hangingPunct="0">
              <a:lnSpc>
                <a:spcPct val="150000"/>
              </a:lnSpc>
              <a:spcBef>
                <a:spcPct val="0"/>
              </a:spcBef>
              <a:spcAft>
                <a:spcPct val="0"/>
              </a:spcAft>
              <a:buClrTx/>
              <a:buFontTx/>
              <a:buChar char="•"/>
            </a:pPr>
            <a:r>
              <a:rPr lang="en-US" alt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Females: </a:t>
            </a:r>
            <a:r>
              <a:rPr lang="en-US" alt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777,140</a:t>
            </a:r>
            <a:endParaRPr lang="en-US" alt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0" eaLnBrk="0" fontAlgn="base" hangingPunct="0">
              <a:lnSpc>
                <a:spcPct val="150000"/>
              </a:lnSpc>
              <a:spcBef>
                <a:spcPct val="0"/>
              </a:spcBef>
              <a:spcAft>
                <a:spcPct val="0"/>
              </a:spcAft>
              <a:buClrTx/>
            </a:pPr>
            <a:r>
              <a:rPr lang="en-US" alt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All-India Rank:</a:t>
            </a:r>
            <a:r>
              <a:rPr lang="en-US" alt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300th (out of 640 districts)</a:t>
            </a:r>
          </a:p>
          <a:p>
            <a:pPr lvl="0" eaLnBrk="0" fontAlgn="base" hangingPunct="0">
              <a:lnSpc>
                <a:spcPct val="150000"/>
              </a:lnSpc>
              <a:spcBef>
                <a:spcPct val="0"/>
              </a:spcBef>
              <a:spcAft>
                <a:spcPct val="0"/>
              </a:spcAft>
              <a:buClrTx/>
            </a:pPr>
            <a:r>
              <a:rPr lang="en-US" alt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Population Density:</a:t>
            </a:r>
            <a:r>
              <a:rPr lang="en-US" alt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449 / sq. km (1,160 / sq. mi)</a:t>
            </a:r>
          </a:p>
          <a:p>
            <a:pPr lvl="0" eaLnBrk="0" fontAlgn="base" hangingPunct="0">
              <a:lnSpc>
                <a:spcPct val="150000"/>
              </a:lnSpc>
              <a:spcBef>
                <a:spcPct val="0"/>
              </a:spcBef>
              <a:spcAft>
                <a:spcPct val="0"/>
              </a:spcAft>
              <a:buClrTx/>
            </a:pPr>
            <a:r>
              <a:rPr lang="en-US" alt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Decadal Growth Rate (2001–2011):</a:t>
            </a:r>
            <a:r>
              <a:rPr lang="en-US" alt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12.3%</a:t>
            </a:r>
          </a:p>
          <a:p>
            <a:pPr lvl="0" eaLnBrk="0" fontAlgn="base" hangingPunct="0">
              <a:lnSpc>
                <a:spcPct val="150000"/>
              </a:lnSpc>
              <a:spcBef>
                <a:spcPct val="0"/>
              </a:spcBef>
              <a:spcAft>
                <a:spcPct val="0"/>
              </a:spcAft>
              <a:buClrTx/>
            </a:pPr>
            <a:r>
              <a:rPr lang="en-US" alt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Sex Ratio:</a:t>
            </a:r>
            <a:r>
              <a:rPr lang="en-US" alt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885 females / 1000 males</a:t>
            </a:r>
          </a:p>
          <a:p>
            <a:pPr lvl="0" eaLnBrk="0" fontAlgn="base" hangingPunct="0">
              <a:lnSpc>
                <a:spcPct val="150000"/>
              </a:lnSpc>
              <a:spcBef>
                <a:spcPct val="0"/>
              </a:spcBef>
              <a:spcAft>
                <a:spcPct val="0"/>
              </a:spcAft>
              <a:buClrTx/>
            </a:pPr>
            <a:r>
              <a:rPr lang="en-US" alt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Literacy Rate:</a:t>
            </a:r>
            <a:r>
              <a:rPr lang="en-US" alt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67.99%</a:t>
            </a:r>
          </a:p>
        </p:txBody>
      </p:sp>
    </p:spTree>
    <p:extLst>
      <p:ext uri="{BB962C8B-B14F-4D97-AF65-F5344CB8AC3E}">
        <p14:creationId xmlns:p14="http://schemas.microsoft.com/office/powerpoint/2010/main" val="399846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500"/>
                                        <p:tgtEl>
                                          <p:spTgt spid="5">
                                            <p:txEl>
                                              <p:pRg st="5" end="5"/>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
                                            <p:txEl>
                                              <p:pRg st="6" end="6"/>
                                            </p:txEl>
                                          </p:spTgt>
                                        </p:tgtEl>
                                        <p:attrNameLst>
                                          <p:attrName>style.visibility</p:attrName>
                                        </p:attrNameLst>
                                      </p:cBhvr>
                                      <p:to>
                                        <p:strVal val="visible"/>
                                      </p:to>
                                    </p:set>
                                    <p:animEffect transition="in" filter="fade">
                                      <p:cBhvr>
                                        <p:cTn id="38" dur="500"/>
                                        <p:tgtEl>
                                          <p:spTgt spid="5">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Effect transition="in" filter="fade">
                                      <p:cBhvr>
                                        <p:cTn id="43" dur="500"/>
                                        <p:tgtEl>
                                          <p:spTgt spid="5">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
                                            <p:txEl>
                                              <p:pRg st="8" end="8"/>
                                            </p:txEl>
                                          </p:spTgt>
                                        </p:tgtEl>
                                        <p:attrNameLst>
                                          <p:attrName>style.visibility</p:attrName>
                                        </p:attrNameLst>
                                      </p:cBhvr>
                                      <p:to>
                                        <p:strVal val="visible"/>
                                      </p:to>
                                    </p:set>
                                    <p:animEffect transition="in" filter="fade">
                                      <p:cBhvr>
                                        <p:cTn id="48" dur="500"/>
                                        <p:tgtEl>
                                          <p:spTgt spid="5">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
                                            <p:txEl>
                                              <p:pRg st="9" end="9"/>
                                            </p:txEl>
                                          </p:spTgt>
                                        </p:tgtEl>
                                        <p:attrNameLst>
                                          <p:attrName>style.visibility</p:attrName>
                                        </p:attrNameLst>
                                      </p:cBhvr>
                                      <p:to>
                                        <p:strVal val="visible"/>
                                      </p:to>
                                    </p:set>
                                    <p:animEffect transition="in" filter="fade">
                                      <p:cBhvr>
                                        <p:cTn id="53" dur="500"/>
                                        <p:tgtEl>
                                          <p:spTgt spid="5">
                                            <p:txEl>
                                              <p:pRg st="9" end="9"/>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
                                            <p:txEl>
                                              <p:pRg st="10" end="10"/>
                                            </p:txEl>
                                          </p:spTgt>
                                        </p:tgtEl>
                                        <p:attrNameLst>
                                          <p:attrName>style.visibility</p:attrName>
                                        </p:attrNameLst>
                                      </p:cBhvr>
                                      <p:to>
                                        <p:strVal val="visible"/>
                                      </p:to>
                                    </p:set>
                                    <p:animEffect transition="in" filter="fade">
                                      <p:cBhvr>
                                        <p:cTn id="58" dur="500"/>
                                        <p:tgtEl>
                                          <p:spTgt spid="5">
                                            <p:txEl>
                                              <p:pRg st="10" end="1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5">
                                            <p:txEl>
                                              <p:pRg st="11" end="11"/>
                                            </p:txEl>
                                          </p:spTgt>
                                        </p:tgtEl>
                                        <p:attrNameLst>
                                          <p:attrName>style.visibility</p:attrName>
                                        </p:attrNameLst>
                                      </p:cBhvr>
                                      <p:to>
                                        <p:strVal val="visible"/>
                                      </p:to>
                                    </p:set>
                                    <p:animEffect transition="in" filter="fade">
                                      <p:cBhvr>
                                        <p:cTn id="63"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A964D3-96B0-D35B-76C7-013305F6BCDA}"/>
              </a:ext>
            </a:extLst>
          </p:cNvPr>
          <p:cNvPicPr>
            <a:picLocks noChangeAspect="1"/>
          </p:cNvPicPr>
          <p:nvPr/>
        </p:nvPicPr>
        <p:blipFill>
          <a:blip r:embed="rId2"/>
          <a:stretch>
            <a:fillRect/>
          </a:stretch>
        </p:blipFill>
        <p:spPr>
          <a:xfrm>
            <a:off x="0" y="4572"/>
            <a:ext cx="9144000" cy="5134356"/>
          </a:xfrm>
          <a:prstGeom prst="rect">
            <a:avLst/>
          </a:prstGeom>
        </p:spPr>
      </p:pic>
      <p:sp>
        <p:nvSpPr>
          <p:cNvPr id="2" name="Title 1"/>
          <p:cNvSpPr>
            <a:spLocks noGrp="1"/>
          </p:cNvSpPr>
          <p:nvPr>
            <p:ph type="title"/>
          </p:nvPr>
        </p:nvSpPr>
        <p:spPr>
          <a:xfrm>
            <a:off x="1139536" y="120179"/>
            <a:ext cx="6924675" cy="895350"/>
          </a:xfrm>
          <a:solidFill>
            <a:schemeClr val="tx2">
              <a:lumMod val="40000"/>
              <a:lumOff val="60000"/>
            </a:schemeClr>
          </a:solidFill>
        </p:spPr>
        <p:txBody>
          <a:bodyPr/>
          <a:lstStyle/>
          <a:p>
            <a:pPr algn="ctr"/>
            <a:r>
              <a:rPr lang="en-US" b="1" dirty="0" err="1"/>
              <a:t>SANGRUR</a:t>
            </a:r>
            <a:r>
              <a:rPr lang="en-US" b="1" dirty="0"/>
              <a:t> DISTRICT MAP:</a:t>
            </a:r>
          </a:p>
        </p:txBody>
      </p:sp>
      <p:pic>
        <p:nvPicPr>
          <p:cNvPr id="3" name="Content Placeholder 2" descr="C:\Users\mypc\Downloads\Sangrur_in_Punjab_(India).svg.png"/>
          <p:cNvPicPr>
            <a:picLocks noGrp="1" noChangeAspect="1" noChangeArrowheads="1"/>
          </p:cNvPicPr>
          <p:nvPr>
            <p:ph idx="1"/>
          </p:nvPr>
        </p:nvPicPr>
        <p:blipFill>
          <a:blip r:embed="rId3" cstate="print"/>
          <a:srcRect/>
          <a:stretch>
            <a:fillRect/>
          </a:stretch>
        </p:blipFill>
        <p:spPr bwMode="auto">
          <a:xfrm>
            <a:off x="908293" y="1098231"/>
            <a:ext cx="7387159" cy="3370391"/>
          </a:xfrm>
          <a:prstGeom prst="rect">
            <a:avLst/>
          </a:prstGeom>
          <a:noFill/>
        </p:spPr>
      </p:pic>
      <p:sp>
        <p:nvSpPr>
          <p:cNvPr id="2051" name="Rectangle 3"/>
          <p:cNvSpPr>
            <a:spLocks noChangeArrowheads="1"/>
          </p:cNvSpPr>
          <p:nvPr/>
        </p:nvSpPr>
        <p:spPr bwMode="auto">
          <a:xfrm>
            <a:off x="762000" y="1200150"/>
            <a:ext cx="22098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Arial" charset="0"/>
              </a:rPr>
              <a:t>   </a:t>
            </a:r>
            <a:r>
              <a:rPr kumimoji="0" lang="en-US" sz="1800" b="0" i="0" u="none" strike="noStrike" cap="none" normalizeH="0" baseline="0" dirty="0" err="1">
                <a:ln>
                  <a:noFill/>
                </a:ln>
                <a:solidFill>
                  <a:schemeClr val="tx1"/>
                </a:solidFill>
                <a:effectLst/>
                <a:latin typeface="Arial" charset="0"/>
                <a:cs typeface="Arial" charset="0"/>
                <a:hlinkClick r:id="rId4"/>
              </a:rPr>
              <a:t>30.23°N</a:t>
            </a:r>
            <a:r>
              <a:rPr kumimoji="0" lang="en-US" sz="1800" b="0" i="0" u="none" strike="noStrike" cap="none" normalizeH="0" baseline="0" dirty="0">
                <a:ln>
                  <a:noFill/>
                </a:ln>
                <a:solidFill>
                  <a:schemeClr val="tx1"/>
                </a:solidFill>
                <a:effectLst/>
                <a:latin typeface="Arial" charset="0"/>
                <a:cs typeface="Arial" charset="0"/>
                <a:hlinkClick r:id="rId4"/>
              </a:rPr>
              <a:t> </a:t>
            </a:r>
            <a:r>
              <a:rPr kumimoji="0" lang="en-US" sz="1800" b="0" i="0" u="none" strike="noStrike" cap="none" normalizeH="0" baseline="0" dirty="0" err="1">
                <a:ln>
                  <a:noFill/>
                </a:ln>
                <a:solidFill>
                  <a:schemeClr val="tx1"/>
                </a:solidFill>
                <a:effectLst/>
                <a:latin typeface="Arial" charset="0"/>
                <a:cs typeface="Arial" charset="0"/>
                <a:hlinkClick r:id="rId4"/>
              </a:rPr>
              <a:t>75.83°E</a:t>
            </a:r>
            <a:r>
              <a:rPr kumimoji="0" lang="en-US" sz="1800" b="0" i="0" u="none" strike="noStrike" cap="none" normalizeH="0" baseline="0" dirty="0">
                <a:ln>
                  <a:noFill/>
                </a:ln>
                <a:solidFill>
                  <a:schemeClr val="tx1"/>
                </a:solidFill>
                <a:effectLst/>
                <a:latin typeface="Arial" charset="0"/>
                <a:cs typeface="Arial" charset="0"/>
              </a:rPr>
              <a:t> </a:t>
            </a:r>
          </a:p>
        </p:txBody>
      </p:sp>
      <p:pic>
        <p:nvPicPr>
          <p:cNvPr id="2052" name="Picture 4" descr="https://upload.wikimedia.org/wikipedia/commons/thumb/5/55/WMA_button2b.png/17px-WMA_button2b.png"/>
          <p:cNvPicPr>
            <a:picLocks noChangeAspect="1" noChangeArrowheads="1"/>
          </p:cNvPicPr>
          <p:nvPr/>
        </p:nvPicPr>
        <p:blipFill>
          <a:blip r:embed="rId5" cstate="print"/>
          <a:srcRect/>
          <a:stretch>
            <a:fillRect/>
          </a:stretch>
        </p:blipFill>
        <p:spPr bwMode="auto">
          <a:xfrm>
            <a:off x="1514475" y="-136525"/>
            <a:ext cx="161925" cy="16192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A9A1C439-E4A9-2DB8-75C4-BECBF6AB055A}"/>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F2C67734-9772-C6BC-2DE7-E5D783DA60EB}"/>
              </a:ext>
            </a:extLst>
          </p:cNvPr>
          <p:cNvSpPr/>
          <p:nvPr/>
        </p:nvSpPr>
        <p:spPr>
          <a:xfrm>
            <a:off x="3374562" y="1"/>
            <a:ext cx="5769438" cy="5143499"/>
          </a:xfrm>
          <a:prstGeom prst="roundRect">
            <a:avLst>
              <a:gd name="adj" fmla="val 1583"/>
            </a:avLst>
          </a:prstGeom>
          <a:solidFill>
            <a:srgbClr val="EAEAEA"/>
          </a:solidFill>
          <a:ln w="12700">
            <a:miter lim="400000"/>
          </a:ln>
        </p:spPr>
        <p:txBody>
          <a:bodyPr lIns="29349" tIns="29349" rIns="29349" bIns="29349"/>
          <a:lstStyle/>
          <a:p>
            <a:pPr defTabSz="342900"/>
            <a:endParaRPr sz="1799">
              <a:solidFill>
                <a:srgbClr val="000000"/>
              </a:solidFill>
              <a:latin typeface="Open Sans"/>
            </a:endParaRPr>
          </a:p>
        </p:txBody>
      </p:sp>
      <p:pic>
        <p:nvPicPr>
          <p:cNvPr id="1026" name="Picture 2">
            <a:extLst>
              <a:ext uri="{FF2B5EF4-FFF2-40B4-BE49-F238E27FC236}">
                <a16:creationId xmlns:a16="http://schemas.microsoft.com/office/drawing/2014/main" id="{FC1B280B-A590-2C87-4675-F035092C6A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62" y="201184"/>
            <a:ext cx="990746" cy="735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BF3983FD-E6DF-01AC-4545-1657B86C04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2263" y="181233"/>
            <a:ext cx="989624" cy="678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5F1980A9-7633-BDE6-365A-07CA02C85EE0}"/>
              </a:ext>
            </a:extLst>
          </p:cNvPr>
          <p:cNvPicPr>
            <a:picLocks noChangeAspect="1"/>
          </p:cNvPicPr>
          <p:nvPr/>
        </p:nvPicPr>
        <p:blipFill>
          <a:blip r:embed="rId5"/>
          <a:stretch>
            <a:fillRect/>
          </a:stretch>
        </p:blipFill>
        <p:spPr>
          <a:xfrm>
            <a:off x="0" y="4311785"/>
            <a:ext cx="853041" cy="831715"/>
          </a:xfrm>
          <a:prstGeom prst="rect">
            <a:avLst/>
          </a:prstGeom>
        </p:spPr>
      </p:pic>
      <p:sp>
        <p:nvSpPr>
          <p:cNvPr id="4" name="Duties of…">
            <a:extLst>
              <a:ext uri="{FF2B5EF4-FFF2-40B4-BE49-F238E27FC236}">
                <a16:creationId xmlns:a16="http://schemas.microsoft.com/office/drawing/2014/main" id="{A885A8A0-C516-ECD9-F01A-4AB2CEB4923A}"/>
              </a:ext>
            </a:extLst>
          </p:cNvPr>
          <p:cNvSpPr txBox="1"/>
          <p:nvPr/>
        </p:nvSpPr>
        <p:spPr>
          <a:xfrm>
            <a:off x="150265" y="2216311"/>
            <a:ext cx="3168503" cy="14442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49" tIns="29349" rIns="29349" bIns="29349">
            <a:spAutoFit/>
          </a:bodyPr>
          <a:lstStyle/>
          <a:p>
            <a:pPr algn="ctr" defTabSz="342900"/>
            <a:r>
              <a:rPr lang="en-US" sz="3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DEPLOYMENT  OF 07th BN NDRF</a:t>
            </a:r>
            <a:endParaRPr lang="en-US" sz="2999"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Content Placeholder 2">
            <a:extLst>
              <a:ext uri="{FF2B5EF4-FFF2-40B4-BE49-F238E27FC236}">
                <a16:creationId xmlns:a16="http://schemas.microsoft.com/office/drawing/2014/main" id="{A838F0B1-6EA3-C2AF-1951-B226533FDB08}"/>
              </a:ext>
            </a:extLst>
          </p:cNvPr>
          <p:cNvSpPr txBox="1">
            <a:spLocks/>
          </p:cNvSpPr>
          <p:nvPr/>
        </p:nvSpPr>
        <p:spPr>
          <a:xfrm>
            <a:off x="3519031" y="1077126"/>
            <a:ext cx="5480499" cy="3564060"/>
          </a:xfrm>
          <a:prstGeom prst="roundRect">
            <a:avLst/>
          </a:prstGeom>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257175" indent="-257175" algn="just">
              <a:lnSpc>
                <a:spcPct val="150000"/>
              </a:lnSpc>
              <a:buFont typeface="Arial" panose="020B0604020202020204" pitchFamily="34" charset="0"/>
              <a:buChar char="•"/>
            </a:pPr>
            <a:r>
              <a:rPr lang="en-US" sz="1600" kern="0" dirty="0">
                <a:latin typeface="Open Sans" panose="020B0606030504020204" pitchFamily="34" charset="0"/>
                <a:ea typeface="Open Sans" panose="020B0606030504020204" pitchFamily="34" charset="0"/>
                <a:cs typeface="Open Sans" panose="020B0606030504020204" pitchFamily="34" charset="0"/>
              </a:rPr>
              <a:t>07th Bn NDRF  deployed one search and rescue  team named 7-R  along with all necessary  rescue  equipment under the command of Sh. AJAY VERMA, </a:t>
            </a:r>
            <a:r>
              <a:rPr lang="en-US" sz="1600" kern="0" dirty="0" err="1">
                <a:latin typeface="Open Sans" panose="020B0606030504020204" pitchFamily="34" charset="0"/>
                <a:ea typeface="Open Sans" panose="020B0606030504020204" pitchFamily="34" charset="0"/>
                <a:cs typeface="Open Sans" panose="020B0606030504020204" pitchFamily="34" charset="0"/>
              </a:rPr>
              <a:t>Asstt</a:t>
            </a:r>
            <a:r>
              <a:rPr lang="en-US" sz="1600" kern="0" dirty="0">
                <a:latin typeface="Open Sans" panose="020B0606030504020204" pitchFamily="34" charset="0"/>
                <a:ea typeface="Open Sans" panose="020B0606030504020204" pitchFamily="34" charset="0"/>
                <a:cs typeface="Open Sans" panose="020B0606030504020204" pitchFamily="34" charset="0"/>
              </a:rPr>
              <a:t>. Comdt.  At  </a:t>
            </a:r>
            <a:r>
              <a:rPr lang="en-US" sz="1600" kern="0" dirty="0" err="1">
                <a:latin typeface="Open Sans" panose="020B0606030504020204" pitchFamily="34" charset="0"/>
                <a:ea typeface="Open Sans" panose="020B0606030504020204" pitchFamily="34" charset="0"/>
                <a:cs typeface="Open Sans" panose="020B0606030504020204" pitchFamily="34" charset="0"/>
              </a:rPr>
              <a:t>Bhagwanpur</a:t>
            </a:r>
            <a:r>
              <a:rPr lang="en-US" sz="1600" kern="0" dirty="0">
                <a:latin typeface="Open Sans" panose="020B0606030504020204" pitchFamily="34" charset="0"/>
                <a:ea typeface="Open Sans" panose="020B0606030504020204" pitchFamily="34" charset="0"/>
                <a:cs typeface="Open Sans" panose="020B0606030504020204" pitchFamily="34" charset="0"/>
              </a:rPr>
              <a:t> </a:t>
            </a:r>
            <a:r>
              <a:rPr lang="en-US" sz="1600" kern="0" dirty="0" err="1">
                <a:latin typeface="Open Sans" panose="020B0606030504020204" pitchFamily="34" charset="0"/>
                <a:ea typeface="Open Sans" panose="020B0606030504020204" pitchFamily="34" charset="0"/>
                <a:cs typeface="Open Sans" panose="020B0606030504020204" pitchFamily="34" charset="0"/>
              </a:rPr>
              <a:t>sangrur</a:t>
            </a:r>
            <a:r>
              <a:rPr lang="en-US" sz="1600" kern="0" dirty="0">
                <a:latin typeface="Open Sans" panose="020B0606030504020204" pitchFamily="34" charset="0"/>
                <a:ea typeface="Open Sans" panose="020B0606030504020204" pitchFamily="34" charset="0"/>
                <a:cs typeface="Open Sans" panose="020B0606030504020204" pitchFamily="34" charset="0"/>
              </a:rPr>
              <a:t> on 06th June ’2019. </a:t>
            </a:r>
          </a:p>
          <a:p>
            <a:pPr marL="257175" indent="-257175" algn="just">
              <a:lnSpc>
                <a:spcPct val="150000"/>
              </a:lnSpc>
              <a:buFont typeface="Arial" panose="020B0604020202020204" pitchFamily="34" charset="0"/>
              <a:buChar char="•"/>
            </a:pPr>
            <a:r>
              <a:rPr lang="en-US" sz="1600" kern="0" dirty="0">
                <a:latin typeface="Open Sans" panose="020B0606030504020204" pitchFamily="34" charset="0"/>
                <a:ea typeface="Open Sans" panose="020B0606030504020204" pitchFamily="34" charset="0"/>
                <a:cs typeface="Open Sans" panose="020B0606030504020204" pitchFamily="34" charset="0"/>
              </a:rPr>
              <a:t>The team (Officer-01, SOs-02, Other Personnel-22) left BHQ at 17.35 hrs.  </a:t>
            </a:r>
          </a:p>
          <a:p>
            <a:pPr marL="257175" indent="-257175" algn="just">
              <a:lnSpc>
                <a:spcPct val="150000"/>
              </a:lnSpc>
              <a:buFont typeface="Arial" panose="020B0604020202020204" pitchFamily="34" charset="0"/>
              <a:buChar char="•"/>
            </a:pPr>
            <a:r>
              <a:rPr lang="en-US" sz="1600" kern="0" dirty="0">
                <a:latin typeface="Open Sans" panose="020B0606030504020204" pitchFamily="34" charset="0"/>
                <a:ea typeface="Open Sans" panose="020B0606030504020204" pitchFamily="34" charset="0"/>
                <a:cs typeface="Open Sans" panose="020B0606030504020204" pitchFamily="34" charset="0"/>
              </a:rPr>
              <a:t>Incident site was 97 Km from the BHQ Bathinda.</a:t>
            </a:r>
          </a:p>
        </p:txBody>
      </p:sp>
    </p:spTree>
    <p:extLst>
      <p:ext uri="{BB962C8B-B14F-4D97-AF65-F5344CB8AC3E}">
        <p14:creationId xmlns:p14="http://schemas.microsoft.com/office/powerpoint/2010/main" val="115402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947</TotalTime>
  <Words>1059</Words>
  <Application>Microsoft Office PowerPoint</Application>
  <PresentationFormat>On-screen Show (16:9)</PresentationFormat>
  <Paragraphs>140</Paragraphs>
  <Slides>21</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Arial Black</vt:lpstr>
      <vt:lpstr>Calibri</vt:lpstr>
      <vt:lpstr>Calibri Light</vt:lpstr>
      <vt:lpstr>Open sans</vt:lpstr>
      <vt:lpstr>Open sans</vt:lpstr>
      <vt:lpstr>Times New Roman</vt:lpstr>
      <vt:lpstr>Office Theme</vt:lpstr>
      <vt:lpstr>PowerPoint Presentation</vt:lpstr>
      <vt:lpstr>OBJECTIVES </vt:lpstr>
      <vt:lpstr>PowerPoint Presentation</vt:lpstr>
      <vt:lpstr>PowerPoint Presentation</vt:lpstr>
      <vt:lpstr>PowerPoint Presentation</vt:lpstr>
      <vt:lpstr>PowerPoint Presentation</vt:lpstr>
      <vt:lpstr>PowerPoint Presentation</vt:lpstr>
      <vt:lpstr>SANGRUR DISTRICT MAP: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STUDY </dc:title>
  <dc:creator>hp</dc:creator>
  <cp:lastModifiedBy>NDRF ACADEMY</cp:lastModifiedBy>
  <cp:revision>177</cp:revision>
  <dcterms:created xsi:type="dcterms:W3CDTF">2006-08-16T00:00:00Z</dcterms:created>
  <dcterms:modified xsi:type="dcterms:W3CDTF">2025-12-31T07:05:07Z</dcterms:modified>
</cp:coreProperties>
</file>