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363" r:id="rId5"/>
    <p:sldId id="364" r:id="rId6"/>
    <p:sldId id="359" r:id="rId7"/>
    <p:sldId id="361" r:id="rId8"/>
    <p:sldId id="362" r:id="rId9"/>
    <p:sldId id="356" r:id="rId10"/>
    <p:sldId id="365" r:id="rId11"/>
    <p:sldId id="360" r:id="rId12"/>
    <p:sldId id="366" r:id="rId13"/>
    <p:sldId id="367" r:id="rId14"/>
    <p:sldId id="118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7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445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602390" y="3912253"/>
            <a:ext cx="10382141" cy="3851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/>
              <a:t>LESSON 7</a:t>
            </a:r>
          </a:p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000" dirty="0"/>
              <a:t>Basic Life Support (BLS) and Cardiopulmonary Resuscitation (CPR)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7 - 1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D9567C9B-BD6C-0281-F8E8-49614D5841CA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D1270370-39DB-2A77-3490-9F4CC3CB94DA}"/>
              </a:ext>
            </a:extLst>
          </p:cNvPr>
          <p:cNvSpPr txBox="1"/>
          <p:nvPr/>
        </p:nvSpPr>
        <p:spPr>
          <a:xfrm>
            <a:off x="6782875" y="8298784"/>
            <a:ext cx="5888182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800" b="1" dirty="0">
                <a:latin typeface="Open sans"/>
              </a:rPr>
              <a:t>Presented By:- Kamal Mehra,2IC</a:t>
            </a:r>
            <a:endParaRPr lang="en-US" sz="28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DE9D1-4DF3-D275-9541-3B9ECEBAE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27C0692-A256-7B6D-17E6-4FCF806E86D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3E0D7B7-C323-A356-78EE-18E45909B14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8019C85-403E-ABF3-E9D4-1FB63487C63C}"/>
              </a:ext>
            </a:extLst>
          </p:cNvPr>
          <p:cNvSpPr txBox="1"/>
          <p:nvPr/>
        </p:nvSpPr>
        <p:spPr>
          <a:xfrm>
            <a:off x="8564880" y="3888736"/>
            <a:ext cx="15076257" cy="297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moment the brain cells begin to die. </a:t>
            </a: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3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death cannot be reversed.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B28147D0-FE3C-C204-DB4F-0487BBD87530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FA9B188-2CD6-5580-4EC1-8502A319520C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F26071-9A2E-96D7-48EF-5C7F48DE76F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AB8D3A3-E118-B926-9E04-D8C4AD18BF9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F2F43-E2C5-B951-FCB0-626385162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DC7AF00-314F-1D91-DA98-C8AF1E2E4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A46F36C-BCCE-A743-6E62-C7BB02B6AD5D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Biological Death</a:t>
            </a:r>
          </a:p>
        </p:txBody>
      </p:sp>
    </p:spTree>
    <p:extLst>
      <p:ext uri="{BB962C8B-B14F-4D97-AF65-F5344CB8AC3E}">
        <p14:creationId xmlns:p14="http://schemas.microsoft.com/office/powerpoint/2010/main" val="23910646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Causes of airway obstruction" descr="Causes of airway obstruction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191" y="5194693"/>
            <a:ext cx="12220314" cy="789684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ongue…"/>
          <p:cNvSpPr txBox="1"/>
          <p:nvPr/>
        </p:nvSpPr>
        <p:spPr>
          <a:xfrm>
            <a:off x="2416360" y="5445330"/>
            <a:ext cx="8398871" cy="739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Tongue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Epiglottitis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Foreign Body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Tissue damage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Illness</a:t>
            </a:r>
          </a:p>
        </p:txBody>
      </p:sp>
      <p:sp>
        <p:nvSpPr>
          <p:cNvPr id="229" name="Causes of Airway Obstruction"/>
          <p:cNvSpPr txBox="1"/>
          <p:nvPr/>
        </p:nvSpPr>
        <p:spPr>
          <a:xfrm>
            <a:off x="1046942" y="2238800"/>
            <a:ext cx="9127523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Causes of Airway Obstruction</a:t>
            </a:r>
          </a:p>
        </p:txBody>
      </p:sp>
    </p:spTree>
    <p:extLst>
      <p:ext uri="{BB962C8B-B14F-4D97-AF65-F5344CB8AC3E}">
        <p14:creationId xmlns:p14="http://schemas.microsoft.com/office/powerpoint/2010/main" val="3394842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E00E-B8D7-3314-36DC-EF8184EC1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9258B8D-9EEE-A955-B8E6-D62692C33E9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AB40B78-B627-B2FF-7B9B-088A45C408F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86E6FEB-E007-F1E3-C71C-5E12E35E56AF}"/>
              </a:ext>
            </a:extLst>
          </p:cNvPr>
          <p:cNvSpPr txBox="1"/>
          <p:nvPr/>
        </p:nvSpPr>
        <p:spPr>
          <a:xfrm>
            <a:off x="8564880" y="3888736"/>
            <a:ext cx="15076257" cy="768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Weak, ineffective cough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High-pitched noise when inhaling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Increased respiratory difficulty and may clutch at the throat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Cyanosis (bluish discoloration of the skin and mucous membranes)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865B64DD-EBEF-FEBF-389C-96706796996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58BE087-C045-101D-6716-9F3348B76D13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1CEB200-3223-06AA-821A-B4403AE6B66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278B324-5D7E-DB83-A765-3B9022317C0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9B9D7-2D87-0D10-4055-96DEB9A96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497DB098-0A4B-BB57-BC38-92BADA9CC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E78D34D-58D5-130B-7575-09BDD5CE2056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Partial Airway Obstruction</a:t>
            </a:r>
          </a:p>
        </p:txBody>
      </p:sp>
    </p:spTree>
    <p:extLst>
      <p:ext uri="{BB962C8B-B14F-4D97-AF65-F5344CB8AC3E}">
        <p14:creationId xmlns:p14="http://schemas.microsoft.com/office/powerpoint/2010/main" val="3268254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4FEC9-D918-4565-CDAB-FF9E85ED1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574464D-E7FB-C05E-99C0-1C03690B76E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8618CC8-8AAB-F80A-9529-A988DF624DD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1A8E9E7-C121-FEBA-BCB8-BE452E93ED37}"/>
              </a:ext>
            </a:extLst>
          </p:cNvPr>
          <p:cNvSpPr txBox="1"/>
          <p:nvPr/>
        </p:nvSpPr>
        <p:spPr>
          <a:xfrm>
            <a:off x="8564880" y="5463697"/>
            <a:ext cx="15076257" cy="3094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 patient with complete foreign body airway obstruction will not be able to speak and may grasp at his/her throat.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0E09EEF6-F862-B287-DE80-F2D58AB4682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9027A78-99B4-6210-542E-C86598DE137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13BA501-650B-367B-9517-BFBEF26A25E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D755-AE22-039C-F332-039584927B7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E9CA1-8A56-8D0F-F315-9C74D15A3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4F47AAB-5491-5DE0-53B6-6A5128760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FB5E7FA-86BD-AC41-A323-5D905DD23F48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Complete Airway Obstruction</a:t>
            </a:r>
          </a:p>
        </p:txBody>
      </p:sp>
      <p:sp>
        <p:nvSpPr>
          <p:cNvPr id="11" name="Universal Sign">
            <a:extLst>
              <a:ext uri="{FF2B5EF4-FFF2-40B4-BE49-F238E27FC236}">
                <a16:creationId xmlns:a16="http://schemas.microsoft.com/office/drawing/2014/main" id="{1461B04E-71C7-4571-E6F5-E43B54FE4646}"/>
              </a:ext>
            </a:extLst>
          </p:cNvPr>
          <p:cNvSpPr txBox="1"/>
          <p:nvPr/>
        </p:nvSpPr>
        <p:spPr>
          <a:xfrm>
            <a:off x="742863" y="5463697"/>
            <a:ext cx="3761410" cy="90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1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 Universal Sign</a:t>
            </a:r>
          </a:p>
        </p:txBody>
      </p:sp>
      <p:pic>
        <p:nvPicPr>
          <p:cNvPr id="12" name="image.png" descr="image.png">
            <a:extLst>
              <a:ext uri="{FF2B5EF4-FFF2-40B4-BE49-F238E27FC236}">
                <a16:creationId xmlns:a16="http://schemas.microsoft.com/office/drawing/2014/main" id="{CDEEDA4A-40CB-EDE4-0B7C-760B046320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02251" y="5998056"/>
            <a:ext cx="5508149" cy="68041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74064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52473" y="12741275"/>
            <a:ext cx="5486400" cy="730250"/>
          </a:xfrm>
        </p:spPr>
        <p:txBody>
          <a:bodyPr/>
          <a:lstStyle/>
          <a:p>
            <a:fld id="{2BB1E14F-796C-409E-9B94-89634ADD74DA}" type="slidenum">
              <a:rPr lang="en-IN" smtClean="0"/>
              <a:t>14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5" y="1266063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" name="Demonstrate rescue breathing for adults, children and infants using a mannequin, with and without foreign body airway obstruction.…">
            <a:extLst>
              <a:ext uri="{FF2B5EF4-FFF2-40B4-BE49-F238E27FC236}">
                <a16:creationId xmlns:a16="http://schemas.microsoft.com/office/drawing/2014/main" id="{78A58CDD-A7F8-E13F-92C3-2B1503AB806E}"/>
              </a:ext>
            </a:extLst>
          </p:cNvPr>
          <p:cNvSpPr txBox="1"/>
          <p:nvPr/>
        </p:nvSpPr>
        <p:spPr>
          <a:xfrm>
            <a:off x="11546216" y="5446144"/>
            <a:ext cx="11983623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rescue breathing for adults, children and infants using a mannequin, with and without foreign body airway obstruction.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and demonstrate CPR in adults, children, and infants using a mannequin.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E623F095-50A1-BFCC-6FF9-03C2F4DDE88B}"/>
              </a:ext>
            </a:extLst>
          </p:cNvPr>
          <p:cNvGrpSpPr/>
          <p:nvPr/>
        </p:nvGrpSpPr>
        <p:grpSpPr>
          <a:xfrm>
            <a:off x="9844662" y="5446144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A88308CE-8F5E-0DC1-4057-D9114CA3985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84E7D024-1FD2-50A2-31EB-B1BA4E39F73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E9E6C028-043A-A763-0CA7-F33E1960BE67}"/>
              </a:ext>
            </a:extLst>
          </p:cNvPr>
          <p:cNvGrpSpPr/>
          <p:nvPr/>
        </p:nvGrpSpPr>
        <p:grpSpPr>
          <a:xfrm>
            <a:off x="9844663" y="9309295"/>
            <a:ext cx="1219201" cy="1681959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2364E010-B1E0-754E-57EF-B11F24058A5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480AE213-8C51-5F03-AD96-69C8F514456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Describe and demonstrate two-rescuer CPR for adults.…">
            <a:extLst>
              <a:ext uri="{FF2B5EF4-FFF2-40B4-BE49-F238E27FC236}">
                <a16:creationId xmlns:a16="http://schemas.microsoft.com/office/drawing/2014/main" id="{4FFCD275-0D34-F329-F618-999024E629BE}"/>
              </a:ext>
            </a:extLst>
          </p:cNvPr>
          <p:cNvSpPr txBox="1"/>
          <p:nvPr/>
        </p:nvSpPr>
        <p:spPr>
          <a:xfrm>
            <a:off x="11656862" y="5612025"/>
            <a:ext cx="12224968" cy="428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and demonstrate two-rescuer CPR for adults.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two causes of partial or total upper airway obstruction.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6A703B76-B03F-B85A-CC62-A9368C6B3CD1}"/>
              </a:ext>
            </a:extLst>
          </p:cNvPr>
          <p:cNvGrpSpPr/>
          <p:nvPr/>
        </p:nvGrpSpPr>
        <p:grpSpPr>
          <a:xfrm>
            <a:off x="9844663" y="5612025"/>
            <a:ext cx="1219201" cy="1681959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8765DF3C-6011-FA84-C21A-5A1F468F1249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3">
              <a:extLst>
                <a:ext uri="{FF2B5EF4-FFF2-40B4-BE49-F238E27FC236}">
                  <a16:creationId xmlns:a16="http://schemas.microsoft.com/office/drawing/2014/main" id="{64662CB2-CF8B-66EA-7F00-6920A0227CF4}"/>
                </a:ext>
              </a:extLst>
            </p:cNvPr>
            <p:cNvSpPr txBox="1"/>
            <p:nvPr/>
          </p:nvSpPr>
          <p:spPr>
            <a:xfrm>
              <a:off x="2872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B7C29BD4-2E97-393E-716C-A1860E4C2B23}"/>
              </a:ext>
            </a:extLst>
          </p:cNvPr>
          <p:cNvGrpSpPr/>
          <p:nvPr/>
        </p:nvGrpSpPr>
        <p:grpSpPr>
          <a:xfrm>
            <a:off x="9844663" y="7830200"/>
            <a:ext cx="1219201" cy="1681959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CA4350E-D2AE-39F7-BDB4-97B4D575B34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A3C72766-D400-D31E-2715-25577583245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urse Purpose">
            <a:extLst>
              <a:ext uri="{FF2B5EF4-FFF2-40B4-BE49-F238E27FC236}">
                <a16:creationId xmlns:a16="http://schemas.microsoft.com/office/drawing/2014/main" id="{E850D6E0-2349-1162-B59F-DBC0481400CE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Circulatory System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11D900C-34DC-194A-2B55-6D346E1D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247" y="679724"/>
            <a:ext cx="11692649" cy="12743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49734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urse Purpose">
            <a:extLst>
              <a:ext uri="{FF2B5EF4-FFF2-40B4-BE49-F238E27FC236}">
                <a16:creationId xmlns:a16="http://schemas.microsoft.com/office/drawing/2014/main" id="{68634595-4BA0-F0F6-C6C8-E2C14AFEB3AC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The Heart</a:t>
            </a:r>
          </a:p>
        </p:txBody>
      </p:sp>
      <p:pic>
        <p:nvPicPr>
          <p:cNvPr id="5" name="The Heart 1" descr="The Heart 1">
            <a:extLst>
              <a:ext uri="{FF2B5EF4-FFF2-40B4-BE49-F238E27FC236}">
                <a16:creationId xmlns:a16="http://schemas.microsoft.com/office/drawing/2014/main" id="{820424F5-8D88-28B0-4595-1E065C9F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985"/>
          <a:stretch>
            <a:fillRect/>
          </a:stretch>
        </p:blipFill>
        <p:spPr>
          <a:xfrm>
            <a:off x="5702310" y="4035974"/>
            <a:ext cx="6779650" cy="7997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The Heart 2" descr="The Heart 2">
            <a:extLst>
              <a:ext uri="{FF2B5EF4-FFF2-40B4-BE49-F238E27FC236}">
                <a16:creationId xmlns:a16="http://schemas.microsoft.com/office/drawing/2014/main" id="{E40639B2-071D-C706-33D0-13643ECC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232"/>
          <a:stretch>
            <a:fillRect/>
          </a:stretch>
        </p:blipFill>
        <p:spPr>
          <a:xfrm>
            <a:off x="17281887" y="4602945"/>
            <a:ext cx="4403772" cy="635967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ulmonary…">
            <a:extLst>
              <a:ext uri="{FF2B5EF4-FFF2-40B4-BE49-F238E27FC236}">
                <a16:creationId xmlns:a16="http://schemas.microsoft.com/office/drawing/2014/main" id="{4F750343-8C18-CAA6-35BA-5BC8FEDBD31D}"/>
              </a:ext>
            </a:extLst>
          </p:cNvPr>
          <p:cNvSpPr txBox="1"/>
          <p:nvPr/>
        </p:nvSpPr>
        <p:spPr>
          <a:xfrm>
            <a:off x="12997931" y="4119970"/>
            <a:ext cx="3768152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Pulmonary 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Artery</a:t>
            </a:r>
          </a:p>
        </p:txBody>
      </p:sp>
      <p:sp>
        <p:nvSpPr>
          <p:cNvPr id="11" name="Left…">
            <a:extLst>
              <a:ext uri="{FF2B5EF4-FFF2-40B4-BE49-F238E27FC236}">
                <a16:creationId xmlns:a16="http://schemas.microsoft.com/office/drawing/2014/main" id="{66C1FE54-89EA-FD3F-36FE-EB2401A66487}"/>
              </a:ext>
            </a:extLst>
          </p:cNvPr>
          <p:cNvSpPr txBox="1"/>
          <p:nvPr/>
        </p:nvSpPr>
        <p:spPr>
          <a:xfrm>
            <a:off x="12807052" y="6339853"/>
            <a:ext cx="2777856" cy="164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 Left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 Atrium</a:t>
            </a:r>
          </a:p>
        </p:txBody>
      </p:sp>
      <p:sp>
        <p:nvSpPr>
          <p:cNvPr id="12" name="Left…">
            <a:extLst>
              <a:ext uri="{FF2B5EF4-FFF2-40B4-BE49-F238E27FC236}">
                <a16:creationId xmlns:a16="http://schemas.microsoft.com/office/drawing/2014/main" id="{12A764FA-74F7-C943-C1D3-0C6634394491}"/>
              </a:ext>
            </a:extLst>
          </p:cNvPr>
          <p:cNvSpPr txBox="1"/>
          <p:nvPr/>
        </p:nvSpPr>
        <p:spPr>
          <a:xfrm>
            <a:off x="13013194" y="9369696"/>
            <a:ext cx="2798078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Left 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Ventricle</a:t>
            </a:r>
          </a:p>
        </p:txBody>
      </p:sp>
      <p:sp>
        <p:nvSpPr>
          <p:cNvPr id="13" name="Right…">
            <a:extLst>
              <a:ext uri="{FF2B5EF4-FFF2-40B4-BE49-F238E27FC236}">
                <a16:creationId xmlns:a16="http://schemas.microsoft.com/office/drawing/2014/main" id="{97B6901C-AE3B-C87C-C104-57215AF7846D}"/>
              </a:ext>
            </a:extLst>
          </p:cNvPr>
          <p:cNvSpPr txBox="1"/>
          <p:nvPr/>
        </p:nvSpPr>
        <p:spPr>
          <a:xfrm>
            <a:off x="7468625" y="11853929"/>
            <a:ext cx="4166785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Right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Ventricle</a:t>
            </a:r>
          </a:p>
        </p:txBody>
      </p:sp>
      <p:sp>
        <p:nvSpPr>
          <p:cNvPr id="14" name="Inferior…">
            <a:extLst>
              <a:ext uri="{FF2B5EF4-FFF2-40B4-BE49-F238E27FC236}">
                <a16:creationId xmlns:a16="http://schemas.microsoft.com/office/drawing/2014/main" id="{091BE5F5-776D-7FB7-9E61-D71767EA4890}"/>
              </a:ext>
            </a:extLst>
          </p:cNvPr>
          <p:cNvSpPr txBox="1"/>
          <p:nvPr/>
        </p:nvSpPr>
        <p:spPr>
          <a:xfrm>
            <a:off x="3016065" y="11004710"/>
            <a:ext cx="3863801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Inferior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Vena Cava</a:t>
            </a:r>
          </a:p>
        </p:txBody>
      </p:sp>
      <p:sp>
        <p:nvSpPr>
          <p:cNvPr id="15" name="Right…">
            <a:extLst>
              <a:ext uri="{FF2B5EF4-FFF2-40B4-BE49-F238E27FC236}">
                <a16:creationId xmlns:a16="http://schemas.microsoft.com/office/drawing/2014/main" id="{C82E8AC3-0BE7-D189-F42E-5D4551B713AC}"/>
              </a:ext>
            </a:extLst>
          </p:cNvPr>
          <p:cNvSpPr txBox="1"/>
          <p:nvPr/>
        </p:nvSpPr>
        <p:spPr>
          <a:xfrm>
            <a:off x="3771169" y="7535285"/>
            <a:ext cx="3014844" cy="164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Right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Atrium</a:t>
            </a:r>
          </a:p>
        </p:txBody>
      </p:sp>
      <p:sp>
        <p:nvSpPr>
          <p:cNvPr id="16" name="Superior Vena Cava">
            <a:extLst>
              <a:ext uri="{FF2B5EF4-FFF2-40B4-BE49-F238E27FC236}">
                <a16:creationId xmlns:a16="http://schemas.microsoft.com/office/drawing/2014/main" id="{2B9195F0-E2CD-A905-32EF-E294F77C2017}"/>
              </a:ext>
            </a:extLst>
          </p:cNvPr>
          <p:cNvSpPr txBox="1"/>
          <p:nvPr/>
        </p:nvSpPr>
        <p:spPr>
          <a:xfrm>
            <a:off x="2959605" y="4041803"/>
            <a:ext cx="2777857" cy="164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Superior Vena Cava</a:t>
            </a:r>
          </a:p>
        </p:txBody>
      </p:sp>
      <p:sp>
        <p:nvSpPr>
          <p:cNvPr id="17" name="Aorta">
            <a:extLst>
              <a:ext uri="{FF2B5EF4-FFF2-40B4-BE49-F238E27FC236}">
                <a16:creationId xmlns:a16="http://schemas.microsoft.com/office/drawing/2014/main" id="{862BBE68-6602-AA82-EC18-E28D2C033876}"/>
              </a:ext>
            </a:extLst>
          </p:cNvPr>
          <p:cNvSpPr txBox="1"/>
          <p:nvPr/>
        </p:nvSpPr>
        <p:spPr>
          <a:xfrm>
            <a:off x="8448816" y="2800170"/>
            <a:ext cx="1826174" cy="8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77377">
              <a:lnSpc>
                <a:spcPct val="80000"/>
              </a:lnSpc>
              <a:tabLst>
                <a:tab pos="2260600" algn="l"/>
                <a:tab pos="3606800" algn="l"/>
                <a:tab pos="4978400" algn="l"/>
                <a:tab pos="6324600" algn="l"/>
              </a:tabLst>
              <a:defRPr sz="4158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Aorta</a:t>
            </a: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DACAB235-D716-CF8C-0A4D-15FCB465F124}"/>
              </a:ext>
            </a:extLst>
          </p:cNvPr>
          <p:cNvSpPr/>
          <p:nvPr/>
        </p:nvSpPr>
        <p:spPr>
          <a:xfrm flipV="1">
            <a:off x="8558162" y="5388903"/>
            <a:ext cx="4280778" cy="26938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20C37C4-5CBC-58D1-1790-8BE3CE0D4B70}"/>
              </a:ext>
            </a:extLst>
          </p:cNvPr>
          <p:cNvSpPr/>
          <p:nvPr/>
        </p:nvSpPr>
        <p:spPr>
          <a:xfrm flipV="1">
            <a:off x="9986087" y="7046439"/>
            <a:ext cx="2792491" cy="88033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27418443-5127-1C2F-9254-59D61C8EB805}"/>
              </a:ext>
            </a:extLst>
          </p:cNvPr>
          <p:cNvSpPr/>
          <p:nvPr/>
        </p:nvSpPr>
        <p:spPr>
          <a:xfrm>
            <a:off x="10778046" y="10149056"/>
            <a:ext cx="2202503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76554F8-FD17-6D59-36C2-22AA539EB4C9}"/>
              </a:ext>
            </a:extLst>
          </p:cNvPr>
          <p:cNvSpPr/>
          <p:nvPr/>
        </p:nvSpPr>
        <p:spPr>
          <a:xfrm flipV="1">
            <a:off x="8201223" y="10620630"/>
            <a:ext cx="674923" cy="139262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14F4CE22-FFD8-9BB8-E65F-02F59DC7641C}"/>
              </a:ext>
            </a:extLst>
          </p:cNvPr>
          <p:cNvSpPr/>
          <p:nvPr/>
        </p:nvSpPr>
        <p:spPr>
          <a:xfrm flipV="1">
            <a:off x="5309510" y="10938614"/>
            <a:ext cx="1820727" cy="525038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A7697E57-E445-8164-B6B1-B2122C54A47F}"/>
              </a:ext>
            </a:extLst>
          </p:cNvPr>
          <p:cNvSpPr/>
          <p:nvPr/>
        </p:nvSpPr>
        <p:spPr>
          <a:xfrm>
            <a:off x="5546317" y="8241755"/>
            <a:ext cx="1742911" cy="79495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2AC1EFA0-C57B-7B46-3B02-27B2A3184B95}"/>
              </a:ext>
            </a:extLst>
          </p:cNvPr>
          <p:cNvSpPr/>
          <p:nvPr/>
        </p:nvSpPr>
        <p:spPr>
          <a:xfrm>
            <a:off x="5387327" y="4593945"/>
            <a:ext cx="1424927" cy="79496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5D27DF1F-5EDC-FD2B-087A-207CCAE07315}"/>
              </a:ext>
            </a:extLst>
          </p:cNvPr>
          <p:cNvSpPr/>
          <p:nvPr/>
        </p:nvSpPr>
        <p:spPr>
          <a:xfrm flipV="1">
            <a:off x="7925195" y="3642995"/>
            <a:ext cx="791959" cy="158691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0334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respiratory system" descr="The respiratory system">
            <a:extLst>
              <a:ext uri="{FF2B5EF4-FFF2-40B4-BE49-F238E27FC236}">
                <a16:creationId xmlns:a16="http://schemas.microsoft.com/office/drawing/2014/main" id="{FA4F982C-21B1-A93D-E9BB-976113DD1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205" y="1798460"/>
            <a:ext cx="9216868" cy="111958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harynx">
            <a:extLst>
              <a:ext uri="{FF2B5EF4-FFF2-40B4-BE49-F238E27FC236}">
                <a16:creationId xmlns:a16="http://schemas.microsoft.com/office/drawing/2014/main" id="{BFB9A459-2EF3-FB43-6EA0-62D472D7F3FC}"/>
              </a:ext>
            </a:extLst>
          </p:cNvPr>
          <p:cNvSpPr txBox="1"/>
          <p:nvPr/>
        </p:nvSpPr>
        <p:spPr>
          <a:xfrm>
            <a:off x="20708873" y="4311716"/>
            <a:ext cx="3083054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Pharynx</a:t>
            </a:r>
          </a:p>
        </p:txBody>
      </p:sp>
      <p:sp>
        <p:nvSpPr>
          <p:cNvPr id="4" name="Trachea">
            <a:extLst>
              <a:ext uri="{FF2B5EF4-FFF2-40B4-BE49-F238E27FC236}">
                <a16:creationId xmlns:a16="http://schemas.microsoft.com/office/drawing/2014/main" id="{4E60B953-F2DD-D3C9-B21E-75A57398E54A}"/>
              </a:ext>
            </a:extLst>
          </p:cNvPr>
          <p:cNvSpPr txBox="1"/>
          <p:nvPr/>
        </p:nvSpPr>
        <p:spPr>
          <a:xfrm>
            <a:off x="8548103" y="8804371"/>
            <a:ext cx="2962952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Trachea</a:t>
            </a:r>
          </a:p>
        </p:txBody>
      </p:sp>
      <p:sp>
        <p:nvSpPr>
          <p:cNvPr id="5" name="Laryngopharynx">
            <a:extLst>
              <a:ext uri="{FF2B5EF4-FFF2-40B4-BE49-F238E27FC236}">
                <a16:creationId xmlns:a16="http://schemas.microsoft.com/office/drawing/2014/main" id="{78A570D2-C352-3B86-A57F-DE0253399896}"/>
              </a:ext>
            </a:extLst>
          </p:cNvPr>
          <p:cNvSpPr txBox="1"/>
          <p:nvPr/>
        </p:nvSpPr>
        <p:spPr>
          <a:xfrm>
            <a:off x="6091044" y="7345494"/>
            <a:ext cx="5896263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Laryngopharynx</a:t>
            </a:r>
          </a:p>
        </p:txBody>
      </p:sp>
      <p:sp>
        <p:nvSpPr>
          <p:cNvPr id="6" name="Epiglottis">
            <a:extLst>
              <a:ext uri="{FF2B5EF4-FFF2-40B4-BE49-F238E27FC236}">
                <a16:creationId xmlns:a16="http://schemas.microsoft.com/office/drawing/2014/main" id="{1206ACE6-D9CC-A547-5759-5D1C9B6B3E1A}"/>
              </a:ext>
            </a:extLst>
          </p:cNvPr>
          <p:cNvSpPr txBox="1"/>
          <p:nvPr/>
        </p:nvSpPr>
        <p:spPr>
          <a:xfrm>
            <a:off x="7833636" y="6104301"/>
            <a:ext cx="3523545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Epiglottis</a:t>
            </a:r>
          </a:p>
        </p:txBody>
      </p:sp>
      <p:sp>
        <p:nvSpPr>
          <p:cNvPr id="7" name="Mouth">
            <a:extLst>
              <a:ext uri="{FF2B5EF4-FFF2-40B4-BE49-F238E27FC236}">
                <a16:creationId xmlns:a16="http://schemas.microsoft.com/office/drawing/2014/main" id="{25312E79-2EA4-ADDC-154D-F7FEDDF994E4}"/>
              </a:ext>
            </a:extLst>
          </p:cNvPr>
          <p:cNvSpPr txBox="1"/>
          <p:nvPr/>
        </p:nvSpPr>
        <p:spPr>
          <a:xfrm>
            <a:off x="8830873" y="4706120"/>
            <a:ext cx="2397413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Mouth</a:t>
            </a:r>
          </a:p>
        </p:txBody>
      </p:sp>
      <p:sp>
        <p:nvSpPr>
          <p:cNvPr id="8" name="Nose">
            <a:extLst>
              <a:ext uri="{FF2B5EF4-FFF2-40B4-BE49-F238E27FC236}">
                <a16:creationId xmlns:a16="http://schemas.microsoft.com/office/drawing/2014/main" id="{DF8CCF73-982C-0D65-2AFB-4F24F60B24EE}"/>
              </a:ext>
            </a:extLst>
          </p:cNvPr>
          <p:cNvSpPr txBox="1"/>
          <p:nvPr/>
        </p:nvSpPr>
        <p:spPr>
          <a:xfrm>
            <a:off x="9129986" y="3134036"/>
            <a:ext cx="1997192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Nose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425F9E2-E071-5C47-51D5-EDE909D1FC57}"/>
              </a:ext>
            </a:extLst>
          </p:cNvPr>
          <p:cNvSpPr/>
          <p:nvPr/>
        </p:nvSpPr>
        <p:spPr>
          <a:xfrm>
            <a:off x="10745293" y="3780955"/>
            <a:ext cx="2452036" cy="803434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B7FF6F58-6992-15C3-B04A-590632E24D1B}"/>
              </a:ext>
            </a:extLst>
          </p:cNvPr>
          <p:cNvSpPr/>
          <p:nvPr/>
        </p:nvSpPr>
        <p:spPr>
          <a:xfrm>
            <a:off x="10884416" y="5179136"/>
            <a:ext cx="2486816" cy="20868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2E74A852-063A-BC37-A337-A6AF1E59BC39}"/>
              </a:ext>
            </a:extLst>
          </p:cNvPr>
          <p:cNvSpPr/>
          <p:nvPr/>
        </p:nvSpPr>
        <p:spPr>
          <a:xfrm flipV="1">
            <a:off x="15298079" y="4853422"/>
            <a:ext cx="4965653" cy="569180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3A0096A2-2112-A402-713F-6C4567586E34}"/>
              </a:ext>
            </a:extLst>
          </p:cNvPr>
          <p:cNvSpPr/>
          <p:nvPr/>
        </p:nvSpPr>
        <p:spPr>
          <a:xfrm>
            <a:off x="15124174" y="4796550"/>
            <a:ext cx="5004934" cy="69561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DEF10080-8F2D-B420-3A3F-D064261635C1}"/>
              </a:ext>
            </a:extLst>
          </p:cNvPr>
          <p:cNvSpPr/>
          <p:nvPr/>
        </p:nvSpPr>
        <p:spPr>
          <a:xfrm flipV="1">
            <a:off x="10602693" y="5812144"/>
            <a:ext cx="4344102" cy="803434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05BD4D39-AB59-B86F-64B0-ECE8AF5ED262}"/>
              </a:ext>
            </a:extLst>
          </p:cNvPr>
          <p:cNvSpPr/>
          <p:nvPr/>
        </p:nvSpPr>
        <p:spPr>
          <a:xfrm flipV="1">
            <a:off x="10745294" y="6090389"/>
            <a:ext cx="4479746" cy="171468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5EA0078A-3B65-6A63-7910-48EECEB81B33}"/>
              </a:ext>
            </a:extLst>
          </p:cNvPr>
          <p:cNvSpPr/>
          <p:nvPr/>
        </p:nvSpPr>
        <p:spPr>
          <a:xfrm flipV="1">
            <a:off x="10818332" y="7158154"/>
            <a:ext cx="4521483" cy="2152922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" name="The Respiratory System">
            <a:extLst>
              <a:ext uri="{FF2B5EF4-FFF2-40B4-BE49-F238E27FC236}">
                <a16:creationId xmlns:a16="http://schemas.microsoft.com/office/drawing/2014/main" id="{ACA9D0B3-4E6D-7105-50C0-3E258B746FD1}"/>
              </a:ext>
            </a:extLst>
          </p:cNvPr>
          <p:cNvSpPr txBox="1"/>
          <p:nvPr/>
        </p:nvSpPr>
        <p:spPr>
          <a:xfrm>
            <a:off x="957687" y="2777693"/>
            <a:ext cx="7853574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The Respiratory System</a:t>
            </a:r>
          </a:p>
        </p:txBody>
      </p:sp>
    </p:spTree>
    <p:extLst>
      <p:ext uri="{BB962C8B-B14F-4D97-AF65-F5344CB8AC3E}">
        <p14:creationId xmlns:p14="http://schemas.microsoft.com/office/powerpoint/2010/main" val="38231282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04415-E9AC-6E3C-C7AA-7D0516164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he Respiratory System">
            <a:extLst>
              <a:ext uri="{FF2B5EF4-FFF2-40B4-BE49-F238E27FC236}">
                <a16:creationId xmlns:a16="http://schemas.microsoft.com/office/drawing/2014/main" id="{9CFC44BC-6D60-5F35-BEF5-56CDB0858E09}"/>
              </a:ext>
            </a:extLst>
          </p:cNvPr>
          <p:cNvSpPr txBox="1"/>
          <p:nvPr/>
        </p:nvSpPr>
        <p:spPr>
          <a:xfrm>
            <a:off x="957687" y="2777693"/>
            <a:ext cx="7853574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The Respiratory System</a:t>
            </a:r>
          </a:p>
        </p:txBody>
      </p:sp>
      <p:pic>
        <p:nvPicPr>
          <p:cNvPr id="17" name="The respiratory System next slide" descr="The respiratory System next slide">
            <a:extLst>
              <a:ext uri="{FF2B5EF4-FFF2-40B4-BE49-F238E27FC236}">
                <a16:creationId xmlns:a16="http://schemas.microsoft.com/office/drawing/2014/main" id="{209478BE-2288-B216-8BF4-B68089F2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77" y="2283186"/>
            <a:ext cx="9376729" cy="10116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he respiratory System next slide2" descr="The respiratory System next slide2">
            <a:extLst>
              <a:ext uri="{FF2B5EF4-FFF2-40B4-BE49-F238E27FC236}">
                <a16:creationId xmlns:a16="http://schemas.microsoft.com/office/drawing/2014/main" id="{27DB9456-49DA-5CF6-BF59-9C67FA2C7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205" y="2290444"/>
            <a:ext cx="8396962" cy="1013877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Alveoli">
            <a:extLst>
              <a:ext uri="{FF2B5EF4-FFF2-40B4-BE49-F238E27FC236}">
                <a16:creationId xmlns:a16="http://schemas.microsoft.com/office/drawing/2014/main" id="{F97B265B-47D8-67F7-3877-463E78DCB439}"/>
              </a:ext>
            </a:extLst>
          </p:cNvPr>
          <p:cNvSpPr txBox="1"/>
          <p:nvPr/>
        </p:nvSpPr>
        <p:spPr>
          <a:xfrm>
            <a:off x="9338724" y="11938689"/>
            <a:ext cx="3569495" cy="133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Alveoli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2F06FFE0-2EEE-943E-95EA-6FF746358D6B}"/>
              </a:ext>
            </a:extLst>
          </p:cNvPr>
          <p:cNvSpPr/>
          <p:nvPr/>
        </p:nvSpPr>
        <p:spPr>
          <a:xfrm flipH="1" flipV="1">
            <a:off x="13011007" y="8401283"/>
            <a:ext cx="4797228" cy="957995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27F3E468-19B7-B754-7D3D-5C42464FE3DF}"/>
              </a:ext>
            </a:extLst>
          </p:cNvPr>
          <p:cNvSpPr/>
          <p:nvPr/>
        </p:nvSpPr>
        <p:spPr>
          <a:xfrm>
            <a:off x="17804604" y="8593608"/>
            <a:ext cx="1727293" cy="2108313"/>
          </a:xfrm>
          <a:prstGeom prst="rect">
            <a:avLst/>
          </a:prstGeom>
          <a:ln w="1016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914400">
              <a:defRPr sz="23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02225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C87C-C821-D39C-C0A2-B03371365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he Respiratory System">
            <a:extLst>
              <a:ext uri="{FF2B5EF4-FFF2-40B4-BE49-F238E27FC236}">
                <a16:creationId xmlns:a16="http://schemas.microsoft.com/office/drawing/2014/main" id="{8A84D5A2-5873-EB40-B0DD-9066CC3AD4F4}"/>
              </a:ext>
            </a:extLst>
          </p:cNvPr>
          <p:cNvSpPr txBox="1"/>
          <p:nvPr/>
        </p:nvSpPr>
        <p:spPr>
          <a:xfrm>
            <a:off x="957687" y="2777693"/>
            <a:ext cx="7853574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How Respiration Works</a:t>
            </a:r>
          </a:p>
        </p:txBody>
      </p:sp>
      <p:pic>
        <p:nvPicPr>
          <p:cNvPr id="4" name="How respiration works" descr="How respiration works">
            <a:extLst>
              <a:ext uri="{FF2B5EF4-FFF2-40B4-BE49-F238E27FC236}">
                <a16:creationId xmlns:a16="http://schemas.microsoft.com/office/drawing/2014/main" id="{94C26284-98A2-578A-1983-CA51620D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671" y="1209129"/>
            <a:ext cx="10736071" cy="115515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99786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CF8F9-A1A0-10D8-94AD-40237B34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EE0A0CC-35A9-AAB8-D5CF-982487143F1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9BF98F0C-B61F-36FC-B106-93D7D0B0DC4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407302-B1F7-434B-06BE-FB630400E40D}"/>
              </a:ext>
            </a:extLst>
          </p:cNvPr>
          <p:cNvSpPr txBox="1"/>
          <p:nvPr/>
        </p:nvSpPr>
        <p:spPr>
          <a:xfrm>
            <a:off x="8564880" y="3888736"/>
            <a:ext cx="15076257" cy="807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Occurs when a patient is in respiratory arrest (not breathing) or in cardiac arrest (heart not beating). </a:t>
            </a: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patient has a period of 4 to 6 minutes to be resuscitated without brain damage.</a:t>
            </a: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b="1" dirty="0">
                <a:solidFill>
                  <a:schemeClr val="tx1"/>
                </a:solidFill>
              </a:rPr>
              <a:t>Clinical death can be reversed.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1A1255F9-9B54-3C86-DCEE-C08B16635DC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9170562-AFE4-8CF6-1BCD-6F3C698D31D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7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8B5123B-3A8C-A114-22D2-90C9E087CB9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AA2F700-115E-0A23-5045-0D4E8AF034F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4F919-7FCD-9F87-3993-B6BE9C3D2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A0B1F61-3FE8-1EE0-7CDD-9C842B007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6F512CA-AF85-7D1E-667F-CD8FAE765BA9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Clinical Death</a:t>
            </a:r>
          </a:p>
        </p:txBody>
      </p:sp>
    </p:spTree>
    <p:extLst>
      <p:ext uri="{BB962C8B-B14F-4D97-AF65-F5344CB8AC3E}">
        <p14:creationId xmlns:p14="http://schemas.microsoft.com/office/powerpoint/2010/main" val="16217483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315</Words>
  <Application>Microsoft Office PowerPoint</Application>
  <PresentationFormat>Custom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51</cp:revision>
  <dcterms:modified xsi:type="dcterms:W3CDTF">2026-01-05T12:25:07Z</dcterms:modified>
</cp:coreProperties>
</file>