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1245" r:id="rId2"/>
    <p:sldId id="1060" r:id="rId3"/>
    <p:sldId id="1174" r:id="rId4"/>
    <p:sldId id="1175" r:id="rId5"/>
    <p:sldId id="1176" r:id="rId6"/>
    <p:sldId id="1177" r:id="rId7"/>
    <p:sldId id="1178" r:id="rId8"/>
    <p:sldId id="1179" r:id="rId9"/>
    <p:sldId id="1180" r:id="rId10"/>
    <p:sldId id="1181" r:id="rId11"/>
    <p:sldId id="1182" r:id="rId12"/>
    <p:sldId id="1183" r:id="rId13"/>
    <p:sldId id="1184" r:id="rId14"/>
    <p:sldId id="1185" r:id="rId15"/>
    <p:sldId id="1186" r:id="rId16"/>
    <p:sldId id="1187" r:id="rId17"/>
    <p:sldId id="1188" r:id="rId18"/>
    <p:sldId id="1189" r:id="rId19"/>
    <p:sldId id="1190" r:id="rId20"/>
    <p:sldId id="1191" r:id="rId21"/>
    <p:sldId id="1192" r:id="rId22"/>
    <p:sldId id="1193" r:id="rId23"/>
    <p:sldId id="1194" r:id="rId24"/>
    <p:sldId id="1195" r:id="rId25"/>
    <p:sldId id="1196" r:id="rId26"/>
    <p:sldId id="1197" r:id="rId27"/>
    <p:sldId id="1198" r:id="rId28"/>
    <p:sldId id="1199" r:id="rId29"/>
    <p:sldId id="1200" r:id="rId30"/>
    <p:sldId id="1201" r:id="rId31"/>
    <p:sldId id="1202" r:id="rId32"/>
    <p:sldId id="1203" r:id="rId33"/>
    <p:sldId id="1204" r:id="rId34"/>
    <p:sldId id="1205" r:id="rId35"/>
    <p:sldId id="1206" r:id="rId36"/>
    <p:sldId id="1207" r:id="rId37"/>
    <p:sldId id="1208" r:id="rId38"/>
    <p:sldId id="1209" r:id="rId39"/>
    <p:sldId id="1210" r:id="rId40"/>
    <p:sldId id="1211" r:id="rId41"/>
    <p:sldId id="1212" r:id="rId42"/>
    <p:sldId id="1213" r:id="rId43"/>
    <p:sldId id="1214" r:id="rId44"/>
    <p:sldId id="1215" r:id="rId45"/>
    <p:sldId id="1216" r:id="rId46"/>
    <p:sldId id="1217" r:id="rId47"/>
    <p:sldId id="1218" r:id="rId48"/>
    <p:sldId id="1219" r:id="rId49"/>
    <p:sldId id="1220" r:id="rId50"/>
    <p:sldId id="1221" r:id="rId51"/>
    <p:sldId id="1222" r:id="rId52"/>
    <p:sldId id="1223" r:id="rId53"/>
    <p:sldId id="1224" r:id="rId54"/>
    <p:sldId id="1226" r:id="rId55"/>
    <p:sldId id="1227" r:id="rId56"/>
    <p:sldId id="1228" r:id="rId57"/>
    <p:sldId id="1229" r:id="rId58"/>
    <p:sldId id="1230" r:id="rId59"/>
    <p:sldId id="1231" r:id="rId60"/>
    <p:sldId id="1232" r:id="rId61"/>
    <p:sldId id="1233" r:id="rId62"/>
    <p:sldId id="1234" r:id="rId63"/>
    <p:sldId id="1235" r:id="rId64"/>
    <p:sldId id="1236" r:id="rId65"/>
    <p:sldId id="1237" r:id="rId66"/>
    <p:sldId id="1238" r:id="rId67"/>
    <p:sldId id="1239" r:id="rId68"/>
    <p:sldId id="1240" r:id="rId69"/>
    <p:sldId id="1243" r:id="rId70"/>
    <p:sldId id="1241" r:id="rId71"/>
    <p:sldId id="124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447" autoAdjust="0"/>
  </p:normalViewPr>
  <p:slideViewPr>
    <p:cSldViewPr showGuides="1">
      <p:cViewPr varScale="1">
        <p:scale>
          <a:sx n="77" d="100"/>
          <a:sy n="77" d="100"/>
        </p:scale>
        <p:origin x="984" y="90"/>
      </p:cViewPr>
      <p:guideLst>
        <p:guide orient="horz" pos="2160"/>
        <p:guide pos="3840"/>
      </p:guideLst>
    </p:cSldViewPr>
  </p:slideViewPr>
  <p:outlineViewPr>
    <p:cViewPr>
      <p:scale>
        <a:sx n="33" d="100"/>
        <a:sy n="33" d="100"/>
      </p:scale>
      <p:origin x="0" y="-4492"/>
    </p:cViewPr>
  </p:outlineViewPr>
  <p:notesTextViewPr>
    <p:cViewPr>
      <p:scale>
        <a:sx n="100" d="100"/>
        <a:sy n="100" d="100"/>
      </p:scale>
      <p:origin x="0" y="0"/>
    </p:cViewPr>
  </p:notesTextViewPr>
  <p:sorterViewPr>
    <p:cViewPr>
      <p:scale>
        <a:sx n="100" d="100"/>
        <a:sy n="100" d="100"/>
      </p:scale>
      <p:origin x="0" y="-42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BAA8F-6811-4081-BEBC-67527AD40E50}" type="datetimeFigureOut">
              <a:rPr lang="en-IN" smtClean="0"/>
              <a:t>31-12-2025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438AB-9326-4649-B071-25A0F37C4B3E}" type="slidenum">
              <a:rPr lang="en-IN" smtClean="0"/>
              <a:t>‹#›</a:t>
            </a:fld>
            <a:endParaRPr lang="en-IN"/>
          </a:p>
        </p:txBody>
      </p:sp>
    </p:spTree>
    <p:extLst>
      <p:ext uri="{BB962C8B-B14F-4D97-AF65-F5344CB8AC3E}">
        <p14:creationId xmlns:p14="http://schemas.microsoft.com/office/powerpoint/2010/main" val="363497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4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438AB-9326-4649-B071-25A0F37C4B3E}" type="slidenum">
              <a:rPr lang="en-IN" smtClean="0"/>
              <a:t>34</a:t>
            </a:fld>
            <a:endParaRPr lang="en-IN"/>
          </a:p>
        </p:txBody>
      </p:sp>
    </p:spTree>
    <p:extLst>
      <p:ext uri="{BB962C8B-B14F-4D97-AF65-F5344CB8AC3E}">
        <p14:creationId xmlns:p14="http://schemas.microsoft.com/office/powerpoint/2010/main" val="255146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B34ED6-FC6B-4295-AC33-338C97638E94}"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54C7D-3F33-4E9D-869F-834EA15B1F37}"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81B01-86F4-4408-9AFB-55FD83081A70}"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01">
    <p:spTree>
      <p:nvGrpSpPr>
        <p:cNvPr id="1" name=""/>
        <p:cNvGrpSpPr/>
        <p:nvPr/>
      </p:nvGrpSpPr>
      <p:grpSpPr>
        <a:xfrm>
          <a:off x="0" y="0"/>
          <a:ext cx="0" cy="0"/>
          <a:chOff x="0" y="0"/>
          <a:chExt cx="0" cy="0"/>
        </a:xfrm>
      </p:grpSpPr>
      <p:sp>
        <p:nvSpPr>
          <p:cNvPr id="11" name="PEER | MFR | INDIA"/>
          <p:cNvSpPr txBox="1"/>
          <p:nvPr/>
        </p:nvSpPr>
        <p:spPr>
          <a:xfrm>
            <a:off x="301195" y="6438419"/>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t>MFR</a:t>
            </a:r>
            <a:endParaRPr sz="1200" dirty="0"/>
          </a:p>
        </p:txBody>
      </p:sp>
      <p:sp>
        <p:nvSpPr>
          <p:cNvPr id="12"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13" name="PPT 18 -"/>
          <p:cNvSpPr txBox="1"/>
          <p:nvPr/>
        </p:nvSpPr>
        <p:spPr>
          <a:xfrm>
            <a:off x="10706566" y="6406669"/>
            <a:ext cx="837269" cy="30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b="1"/>
              <a:t>PPT 18 -</a:t>
            </a:r>
          </a:p>
        </p:txBody>
      </p:sp>
      <p:sp>
        <p:nvSpPr>
          <p:cNvPr id="14"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15" name="Slide Number"/>
          <p:cNvSpPr txBox="1">
            <a:spLocks noGrp="1"/>
          </p:cNvSpPr>
          <p:nvPr>
            <p:ph type="sldNum" sz="quarter" idx="2"/>
          </p:nvPr>
        </p:nvSpPr>
        <p:spPr>
          <a:xfrm>
            <a:off x="11469602" y="6406669"/>
            <a:ext cx="302110" cy="338635"/>
          </a:xfrm>
          <a:prstGeom prst="rect">
            <a:avLst/>
          </a:prstGeom>
        </p:spPr>
        <p:txBody>
          <a:bodyPr lIns="78283" tIns="78283" rIns="78283" bIns="78283" anchor="t"/>
          <a:lstStyle>
            <a:lvl1pPr algn="ctr">
              <a:spcBef>
                <a:spcPts val="300"/>
              </a:spcBef>
              <a:defRPr sz="1500" b="1">
                <a:solidFill>
                  <a:srgbClr val="535353"/>
                </a:solidFill>
                <a:latin typeface="Open Sans"/>
                <a:ea typeface="Open Sans"/>
                <a:cs typeface="Open Sans"/>
                <a:sym typeface="Open Sans"/>
              </a:defRPr>
            </a:lvl1pPr>
          </a:lstStyle>
          <a:p>
            <a:fld id="{86CB4B4D-7CA3-9044-876B-883B54F8677D}" type="slidenum">
              <a:t>‹#›</a:t>
            </a:fld>
            <a:endParaRPr/>
          </a:p>
        </p:txBody>
      </p:sp>
    </p:spTree>
    <p:extLst>
      <p:ext uri="{BB962C8B-B14F-4D97-AF65-F5344CB8AC3E}">
        <p14:creationId xmlns:p14="http://schemas.microsoft.com/office/powerpoint/2010/main" val="37321659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5FD7C-087A-4CF7-9F18-DF4FDA25AB61}"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5F9E20-2AD6-472C-9162-7EEF4575062C}" type="datetime1">
              <a:rPr lang="en-US" smtClean="0"/>
              <a:t>12/31/2025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1BDC61-8465-42E2-9B55-EAF75A4617A1}" type="datetime1">
              <a:rPr lang="en-US" smtClean="0"/>
              <a:t>12/31/2025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4AA54E-AD9B-471B-8BB4-B52626F3C23D}" type="datetime1">
              <a:rPr lang="en-US" smtClean="0"/>
              <a:t>12/31/2025</a:t>
            </a:fld>
            <a:endParaRPr lang="en-US"/>
          </a:p>
        </p:txBody>
      </p:sp>
      <p:sp>
        <p:nvSpPr>
          <p:cNvPr id="8" name="Footer Placeholder 7"/>
          <p:cNvSpPr>
            <a:spLocks noGrp="1"/>
          </p:cNvSpPr>
          <p:nvPr>
            <p:ph type="ftr" sz="quarter" idx="11"/>
          </p:nvPr>
        </p:nvSpPr>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09E2C-F714-488B-8F5F-DBE618A53B2E}" type="datetime1">
              <a:rPr lang="en-US" smtClean="0"/>
              <a:t>12/31/2025</a:t>
            </a:fld>
            <a:endParaRPr lang="en-US"/>
          </a:p>
        </p:txBody>
      </p:sp>
      <p:sp>
        <p:nvSpPr>
          <p:cNvPr id="4" name="Footer Placeholder 3"/>
          <p:cNvSpPr>
            <a:spLocks noGrp="1"/>
          </p:cNvSpPr>
          <p:nvPr>
            <p:ph type="ftr" sz="quarter" idx="11"/>
          </p:nvPr>
        </p:nvSpPr>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DA6BE-89E4-4DAD-B13A-7AF27CB6EB7F}" type="datetime1">
              <a:rPr lang="en-US" smtClean="0"/>
              <a:t>12/31/2025</a:t>
            </a:fld>
            <a:endParaRPr lang="en-US"/>
          </a:p>
        </p:txBody>
      </p:sp>
      <p:sp>
        <p:nvSpPr>
          <p:cNvPr id="3" name="Footer Placeholder 2"/>
          <p:cNvSpPr>
            <a:spLocks noGrp="1"/>
          </p:cNvSpPr>
          <p:nvPr>
            <p:ph type="ftr" sz="quarter" idx="11"/>
          </p:nvPr>
        </p:nvSpPr>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95D98-8E68-407E-B27F-98B6F70218A2}" type="datetime1">
              <a:rPr lang="en-US" smtClean="0"/>
              <a:t>12/31/2025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9ECD2-880C-4CC0-8BA9-052A3364ECB7}" type="datetime1">
              <a:rPr lang="en-US" smtClean="0"/>
              <a:t>12/31/2025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178FF-5C6C-4C5F-BC99-1F3B9A46B39E}" type="datetime1">
              <a:rPr lang="en-US" smtClean="0"/>
              <a:t>12/31/2025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BN NDRF KOLKATA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62728" y="0"/>
            <a:ext cx="1412339" cy="1143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hyperlink" Target="5%20Choking%20Overview%204%2005_low.mp4" TargetMode="Externa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Infant%20Choking%20and%20Infant%20CPR%20Demonstration.mp4"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25400" y="-440349"/>
            <a:ext cx="12217400" cy="6922008"/>
          </a:xfrm>
          <a:prstGeom prst="rect">
            <a:avLst/>
          </a:prstGeom>
          <a:noFill/>
          <a:ln>
            <a:noFill/>
          </a:ln>
        </p:spPr>
      </p:pic>
      <p:sp>
        <p:nvSpPr>
          <p:cNvPr id="95" name="Google Shape;95;p14"/>
          <p:cNvSpPr txBox="1"/>
          <p:nvPr/>
        </p:nvSpPr>
        <p:spPr>
          <a:xfrm>
            <a:off x="301196" y="6438419"/>
            <a:ext cx="2321279" cy="263680"/>
          </a:xfrm>
          <a:prstGeom prst="rect">
            <a:avLst/>
          </a:prstGeom>
          <a:noFill/>
          <a:ln>
            <a:noFill/>
          </a:ln>
        </p:spPr>
        <p:txBody>
          <a:bodyPr spcFirstLastPara="1" wrap="square" lIns="39125" tIns="39125" rIns="39125" bIns="39125" anchor="t" anchorCtr="0">
            <a:spAutoFit/>
          </a:bodyPr>
          <a:lstStyle/>
          <a:p>
            <a:pPr algn="ctr"/>
            <a:r>
              <a:rPr lang="en-US" sz="1200">
                <a:solidFill>
                  <a:srgbClr val="535353"/>
                </a:solidFill>
                <a:latin typeface="Open Sans SemiBold"/>
                <a:ea typeface="Open Sans SemiBold"/>
                <a:cs typeface="Open Sans SemiBold"/>
                <a:sym typeface="Open Sans SemiBold"/>
              </a:rPr>
              <a:t>PEER | CSSR | INDIA</a:t>
            </a:r>
            <a:endParaRPr sz="3600"/>
          </a:p>
        </p:txBody>
      </p:sp>
      <p:sp>
        <p:nvSpPr>
          <p:cNvPr id="96" name="Google Shape;96;p14"/>
          <p:cNvSpPr/>
          <p:nvPr/>
        </p:nvSpPr>
        <p:spPr>
          <a:xfrm>
            <a:off x="508001" y="6756400"/>
            <a:ext cx="1907669" cy="101600"/>
          </a:xfrm>
          <a:prstGeom prst="rect">
            <a:avLst/>
          </a:prstGeom>
          <a:solidFill>
            <a:srgbClr val="C00000"/>
          </a:solidFill>
          <a:ln>
            <a:noFill/>
          </a:ln>
        </p:spPr>
        <p:txBody>
          <a:bodyPr spcFirstLastPara="1" wrap="square" lIns="39125" tIns="39125" rIns="39125" bIns="39125" anchor="t" anchorCtr="0">
            <a:noAutofit/>
          </a:bodyPr>
          <a:lstStyle/>
          <a:p>
            <a:endParaRPr sz="900">
              <a:solidFill>
                <a:schemeClr val="dk1"/>
              </a:solidFill>
              <a:latin typeface="Calibri"/>
              <a:ea typeface="Calibri"/>
              <a:cs typeface="Calibri"/>
              <a:sym typeface="Calibri"/>
            </a:endParaRPr>
          </a:p>
        </p:txBody>
      </p:sp>
      <p:sp>
        <p:nvSpPr>
          <p:cNvPr id="97" name="Google Shape;97;p14"/>
          <p:cNvSpPr txBox="1"/>
          <p:nvPr/>
        </p:nvSpPr>
        <p:spPr>
          <a:xfrm>
            <a:off x="10757568" y="6406670"/>
            <a:ext cx="697166" cy="540679"/>
          </a:xfrm>
          <a:prstGeom prst="rect">
            <a:avLst/>
          </a:prstGeom>
          <a:noFill/>
          <a:ln>
            <a:noFill/>
          </a:ln>
        </p:spPr>
        <p:txBody>
          <a:bodyPr spcFirstLastPara="1" wrap="square" lIns="39125" tIns="39125" rIns="39125" bIns="39125" anchor="t" anchorCtr="0">
            <a:spAutoFit/>
          </a:bodyPr>
          <a:lstStyle/>
          <a:p>
            <a:pPr algn="ctr"/>
            <a:r>
              <a:rPr lang="en-US" sz="1500" b="1">
                <a:solidFill>
                  <a:srgbClr val="535353"/>
                </a:solidFill>
                <a:latin typeface="Open Sans"/>
                <a:ea typeface="Open Sans"/>
                <a:cs typeface="Open Sans"/>
                <a:sym typeface="Open Sans"/>
              </a:rPr>
              <a:t>PPT 2 -</a:t>
            </a:r>
            <a:endParaRPr sz="3600"/>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4294967295"/>
          </p:nvPr>
        </p:nvSpPr>
        <p:spPr>
          <a:xfrm>
            <a:off x="11438930" y="6406670"/>
            <a:ext cx="193372" cy="338635"/>
          </a:xfrm>
          <a:prstGeom prst="rect">
            <a:avLst/>
          </a:prstGeom>
          <a:noFill/>
          <a:ln>
            <a:noFill/>
          </a:ln>
        </p:spPr>
        <p:txBody>
          <a:bodyPr spcFirstLastPara="1" vert="horz" wrap="square" lIns="78275" tIns="78275" rIns="78275" bIns="78275" rtlCol="0" anchor="t" anchorCtr="0">
            <a:noAutofit/>
          </a:bodyPr>
          <a:lstStyle/>
          <a:p>
            <a:pPr algn="ctr"/>
            <a:fld id="{00000000-1234-1234-1234-123412341234}" type="slidenum">
              <a:rPr lang="en-US"/>
              <a:pPr algn="ctr"/>
              <a:t>1</a:t>
            </a:fld>
            <a:endParaRPr/>
          </a:p>
        </p:txBody>
      </p:sp>
      <p:sp>
        <p:nvSpPr>
          <p:cNvPr id="100" name="Google Shape;100;p14"/>
          <p:cNvSpPr/>
          <p:nvPr/>
        </p:nvSpPr>
        <p:spPr>
          <a:xfrm>
            <a:off x="-25400" y="-219156"/>
            <a:ext cx="12204701" cy="6870701"/>
          </a:xfrm>
          <a:prstGeom prst="rect">
            <a:avLst/>
          </a:prstGeom>
          <a:solidFill>
            <a:srgbClr val="535353">
              <a:alpha val="60000"/>
            </a:srgbClr>
          </a:solidFill>
          <a:ln>
            <a:noFill/>
          </a:ln>
        </p:spPr>
        <p:txBody>
          <a:bodyPr spcFirstLastPara="1" wrap="square" lIns="39125" tIns="39125" rIns="39125" bIns="39125" anchor="t" anchorCtr="0">
            <a:noAutofit/>
          </a:bodyPr>
          <a:lstStyle/>
          <a:p>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5400" y="1981200"/>
            <a:ext cx="9809469" cy="1972695"/>
          </a:xfrm>
          <a:prstGeom prst="rect">
            <a:avLst/>
          </a:prstGeom>
          <a:solidFill>
            <a:srgbClr val="C00000"/>
          </a:solidFill>
          <a:ln>
            <a:noFill/>
          </a:ln>
        </p:spPr>
      </p:pic>
      <p:sp>
        <p:nvSpPr>
          <p:cNvPr id="103" name="Google Shape;103;p14"/>
          <p:cNvSpPr/>
          <p:nvPr/>
        </p:nvSpPr>
        <p:spPr>
          <a:xfrm flipH="1">
            <a:off x="0" y="5596931"/>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endParaRPr sz="900">
              <a:solidFill>
                <a:schemeClr val="dk1"/>
              </a:solidFill>
              <a:latin typeface="Calibri"/>
              <a:ea typeface="Calibri"/>
              <a:cs typeface="Calibri"/>
              <a:sym typeface="Calibri"/>
            </a:endParaRPr>
          </a:p>
        </p:txBody>
      </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5" y="-152400"/>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9330" y="-152400"/>
            <a:ext cx="13198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3311" y="-125996"/>
            <a:ext cx="1412339" cy="1143000"/>
          </a:xfrm>
          <a:prstGeom prst="rect">
            <a:avLst/>
          </a:prstGeom>
        </p:spPr>
      </p:pic>
      <p:sp>
        <p:nvSpPr>
          <p:cNvPr id="18" name="Rectangle: Rounded Corners 3">
            <a:extLst>
              <a:ext uri="{FF2B5EF4-FFF2-40B4-BE49-F238E27FC236}">
                <a16:creationId xmlns:a16="http://schemas.microsoft.com/office/drawing/2014/main" id="{850FB504-1C6D-6D08-EC24-DAC0D61FB98C}"/>
              </a:ext>
            </a:extLst>
          </p:cNvPr>
          <p:cNvSpPr/>
          <p:nvPr/>
        </p:nvSpPr>
        <p:spPr>
          <a:xfrm>
            <a:off x="1592946" y="356199"/>
            <a:ext cx="8523111"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a:defRPr lang="en-US"/>
            </a:defPPr>
            <a:lvl1pPr marL="0" algn="l" defTabSz="986638" rtl="0" eaLnBrk="1" latinLnBrk="0" hangingPunct="1">
              <a:defRPr sz="1942" kern="1200">
                <a:solidFill>
                  <a:schemeClr val="tx1"/>
                </a:solidFill>
                <a:latin typeface="+mn-lt"/>
                <a:ea typeface="+mn-ea"/>
                <a:cs typeface="+mn-cs"/>
              </a:defRPr>
            </a:lvl1pPr>
            <a:lvl2pPr marL="493319" algn="l" defTabSz="986638" rtl="0" eaLnBrk="1" latinLnBrk="0" hangingPunct="1">
              <a:defRPr sz="1942" kern="1200">
                <a:solidFill>
                  <a:schemeClr val="tx1"/>
                </a:solidFill>
                <a:latin typeface="+mn-lt"/>
                <a:ea typeface="+mn-ea"/>
                <a:cs typeface="+mn-cs"/>
              </a:defRPr>
            </a:lvl2pPr>
            <a:lvl3pPr marL="986638" algn="l" defTabSz="986638" rtl="0" eaLnBrk="1" latinLnBrk="0" hangingPunct="1">
              <a:defRPr sz="1942" kern="1200">
                <a:solidFill>
                  <a:schemeClr val="tx1"/>
                </a:solidFill>
                <a:latin typeface="+mn-lt"/>
                <a:ea typeface="+mn-ea"/>
                <a:cs typeface="+mn-cs"/>
              </a:defRPr>
            </a:lvl3pPr>
            <a:lvl4pPr marL="1479956" algn="l" defTabSz="986638" rtl="0" eaLnBrk="1" latinLnBrk="0" hangingPunct="1">
              <a:defRPr sz="1942" kern="1200">
                <a:solidFill>
                  <a:schemeClr val="tx1"/>
                </a:solidFill>
                <a:latin typeface="+mn-lt"/>
                <a:ea typeface="+mn-ea"/>
                <a:cs typeface="+mn-cs"/>
              </a:defRPr>
            </a:lvl4pPr>
            <a:lvl5pPr marL="1973275" algn="l" defTabSz="986638" rtl="0" eaLnBrk="1" latinLnBrk="0" hangingPunct="1">
              <a:defRPr sz="1942" kern="1200">
                <a:solidFill>
                  <a:schemeClr val="tx1"/>
                </a:solidFill>
                <a:latin typeface="+mn-lt"/>
                <a:ea typeface="+mn-ea"/>
                <a:cs typeface="+mn-cs"/>
              </a:defRPr>
            </a:lvl5pPr>
            <a:lvl6pPr marL="2466594" algn="l" defTabSz="986638" rtl="0" eaLnBrk="1" latinLnBrk="0" hangingPunct="1">
              <a:defRPr sz="1942" kern="1200">
                <a:solidFill>
                  <a:schemeClr val="tx1"/>
                </a:solidFill>
                <a:latin typeface="+mn-lt"/>
                <a:ea typeface="+mn-ea"/>
                <a:cs typeface="+mn-cs"/>
              </a:defRPr>
            </a:lvl6pPr>
            <a:lvl7pPr marL="2959913" algn="l" defTabSz="986638" rtl="0" eaLnBrk="1" latinLnBrk="0" hangingPunct="1">
              <a:defRPr sz="1942" kern="1200">
                <a:solidFill>
                  <a:schemeClr val="tx1"/>
                </a:solidFill>
                <a:latin typeface="+mn-lt"/>
                <a:ea typeface="+mn-ea"/>
                <a:cs typeface="+mn-cs"/>
              </a:defRPr>
            </a:lvl7pPr>
            <a:lvl8pPr marL="3453232" algn="l" defTabSz="986638" rtl="0" eaLnBrk="1" latinLnBrk="0" hangingPunct="1">
              <a:defRPr sz="1942" kern="1200">
                <a:solidFill>
                  <a:schemeClr val="tx1"/>
                </a:solidFill>
                <a:latin typeface="+mn-lt"/>
                <a:ea typeface="+mn-ea"/>
                <a:cs typeface="+mn-cs"/>
              </a:defRPr>
            </a:lvl8pPr>
            <a:lvl9pPr marL="3946550" algn="l" defTabSz="986638" rtl="0" eaLnBrk="1" latinLnBrk="0" hangingPunct="1">
              <a:defRPr sz="1942" kern="1200">
                <a:solidFill>
                  <a:schemeClr val="tx1"/>
                </a:solidFill>
                <a:latin typeface="+mn-lt"/>
                <a:ea typeface="+mn-ea"/>
                <a:cs typeface="+mn-cs"/>
              </a:defRPr>
            </a:lvl9pPr>
          </a:lstStyle>
          <a:p>
            <a:pPr defTabSz="1662545" hangingPunct="0"/>
            <a:r>
              <a:rPr lang="en-US" sz="4800" dirty="0">
                <a:solidFill>
                  <a:srgbClr val="000000"/>
                </a:solidFill>
                <a:latin typeface="Arial Black" panose="020B0A04020102020204" pitchFamily="34" charset="0"/>
              </a:rPr>
              <a:t>     </a:t>
            </a:r>
            <a:r>
              <a:rPr lang="en-US" sz="3200" dirty="0">
                <a:solidFill>
                  <a:srgbClr val="000000"/>
                </a:solidFill>
                <a:latin typeface="Arial Black" panose="020B0A04020102020204" pitchFamily="34" charset="0"/>
              </a:rPr>
              <a:t>MEDICAL FIRST RESPONDER</a:t>
            </a:r>
            <a:endParaRPr lang="en-IN" sz="3200" dirty="0">
              <a:solidFill>
                <a:srgbClr val="000000"/>
              </a:solidFill>
              <a:latin typeface="Arial Black" panose="020B0A04020102020204" pitchFamily="34" charset="0"/>
            </a:endParaRPr>
          </a:p>
        </p:txBody>
      </p:sp>
      <p:sp>
        <p:nvSpPr>
          <p:cNvPr id="19" name="TextBox 18"/>
          <p:cNvSpPr txBox="1"/>
          <p:nvPr/>
        </p:nvSpPr>
        <p:spPr>
          <a:xfrm>
            <a:off x="911424" y="2537083"/>
            <a:ext cx="7411144" cy="830997"/>
          </a:xfrm>
          <a:prstGeom prst="rect">
            <a:avLst/>
          </a:prstGeom>
          <a:noFill/>
        </p:spPr>
        <p:txBody>
          <a:bodyPr wrap="square" rtlCol="0">
            <a:spAutoFit/>
          </a:bodyPr>
          <a:lstStyle/>
          <a:p>
            <a:pPr lvl="0" algn="ctr">
              <a:spcBef>
                <a:spcPct val="20000"/>
              </a:spcBef>
            </a:pPr>
            <a:r>
              <a:rPr lang="en-US" sz="4800" b="1" kern="0" dirty="0">
                <a:solidFill>
                  <a:schemeClr val="bg1"/>
                </a:solidFill>
                <a:latin typeface="Open san"/>
              </a:rPr>
              <a:t>BLS &amp; CPR</a:t>
            </a:r>
          </a:p>
        </p:txBody>
      </p:sp>
      <p:sp>
        <p:nvSpPr>
          <p:cNvPr id="2" name="Duties of…">
            <a:extLst>
              <a:ext uri="{FF2B5EF4-FFF2-40B4-BE49-F238E27FC236}">
                <a16:creationId xmlns:a16="http://schemas.microsoft.com/office/drawing/2014/main" id="{F39EE2B7-1199-C5FD-1333-C0016ED21F09}"/>
              </a:ext>
            </a:extLst>
          </p:cNvPr>
          <p:cNvSpPr txBox="1"/>
          <p:nvPr/>
        </p:nvSpPr>
        <p:spPr>
          <a:xfrm>
            <a:off x="6772767" y="5750271"/>
            <a:ext cx="4862965" cy="356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1800" b="1" dirty="0">
                <a:latin typeface="Open sans"/>
              </a:rPr>
              <a:t>Presented By:- Kamlesh Dhoundiyal,2IC</a:t>
            </a:r>
            <a:endParaRPr lang="en-US" sz="1800" dirty="0">
              <a:latin typeface="Open sans"/>
            </a:endParaRPr>
          </a:p>
        </p:txBody>
      </p:sp>
    </p:spTree>
    <p:extLst>
      <p:ext uri="{BB962C8B-B14F-4D97-AF65-F5344CB8AC3E}">
        <p14:creationId xmlns:p14="http://schemas.microsoft.com/office/powerpoint/2010/main" val="24680896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2209800"/>
            <a:ext cx="5181600" cy="1143000"/>
          </a:xfrm>
        </p:spPr>
        <p:txBody>
          <a:bodyPr>
            <a:normAutofit/>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HEART ATTACK </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5486400" y="1408402"/>
            <a:ext cx="6705600" cy="3581399"/>
          </a:xfrm>
        </p:spPr>
        <p:txBody>
          <a:bodyPr/>
          <a:lstStyle/>
          <a:p>
            <a:pPr marL="0" indent="0" algn="ctr">
              <a:buNone/>
            </a:pPr>
            <a:r>
              <a:rPr lang="en-US" sz="2400" dirty="0">
                <a:solidFill>
                  <a:srgbClr val="FF0000"/>
                </a:solidFill>
                <a:latin typeface="OPEN SAN"/>
              </a:rPr>
              <a:t>RISK FACTORS THAT CAN BE CHANGED</a:t>
            </a:r>
          </a:p>
          <a:p>
            <a:pPr marL="609600" indent="-609600">
              <a:buFont typeface="Wingdings" pitchFamily="2" charset="2"/>
              <a:buAutoNum type="arabicPeriod"/>
              <a:defRPr/>
            </a:pPr>
            <a:r>
              <a:rPr lang="en-US" dirty="0">
                <a:latin typeface="OPEN SAN"/>
                <a:cs typeface="Times New Roman" panose="02020603050405020304" pitchFamily="18" charset="0"/>
              </a:rPr>
              <a:t>Smoking </a:t>
            </a:r>
          </a:p>
          <a:p>
            <a:pPr marL="609600" indent="-609600">
              <a:buFont typeface="Wingdings" pitchFamily="2" charset="2"/>
              <a:buAutoNum type="arabicPeriod"/>
              <a:defRPr/>
            </a:pPr>
            <a:r>
              <a:rPr lang="en-US" dirty="0">
                <a:latin typeface="OPEN SAN"/>
                <a:cs typeface="Times New Roman" panose="02020603050405020304" pitchFamily="18" charset="0"/>
              </a:rPr>
              <a:t>High blood pressure</a:t>
            </a:r>
          </a:p>
          <a:p>
            <a:pPr marL="609600" indent="-609600">
              <a:buFont typeface="Wingdings" pitchFamily="2" charset="2"/>
              <a:buAutoNum type="arabicPeriod"/>
              <a:defRPr/>
            </a:pPr>
            <a:r>
              <a:rPr lang="en-US" dirty="0">
                <a:latin typeface="OPEN SAN"/>
                <a:cs typeface="Times New Roman" panose="02020603050405020304" pitchFamily="18" charset="0"/>
              </a:rPr>
              <a:t>High Cholesterol</a:t>
            </a:r>
          </a:p>
          <a:p>
            <a:pPr marL="609600" indent="-609600">
              <a:buFont typeface="Wingdings" pitchFamily="2" charset="2"/>
              <a:buAutoNum type="arabicPeriod"/>
              <a:defRPr/>
            </a:pPr>
            <a:r>
              <a:rPr lang="en-US" dirty="0">
                <a:latin typeface="OPEN SAN"/>
                <a:cs typeface="Times New Roman" panose="02020603050405020304" pitchFamily="18" charset="0"/>
              </a:rPr>
              <a:t>Physical activity</a:t>
            </a:r>
          </a:p>
          <a:p>
            <a:pPr marL="0" indent="0">
              <a:buNone/>
            </a:pPr>
            <a:endParaRPr lang="en-US" dirty="0"/>
          </a:p>
        </p:txBody>
      </p:sp>
      <p:pic>
        <p:nvPicPr>
          <p:cNvPr id="4" name="Picture 2">
            <a:extLst>
              <a:ext uri="{FF2B5EF4-FFF2-40B4-BE49-F238E27FC236}">
                <a16:creationId xmlns:a16="http://schemas.microsoft.com/office/drawing/2014/main" id="{A81CFE15-B396-F7D7-B577-E42B5D8D19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5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HEART ATTACK </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62200" y="2362200"/>
            <a:ext cx="5740400" cy="2514599"/>
          </a:xfrm>
        </p:spPr>
        <p:txBody>
          <a:bodyPr>
            <a:normAutofit/>
          </a:bodyPr>
          <a:lstStyle/>
          <a:p>
            <a:pPr marL="0" indent="0" algn="ctr">
              <a:buNone/>
            </a:pPr>
            <a:r>
              <a:rPr lang="en-US" b="1" u="sng" dirty="0">
                <a:latin typeface="Times New Roman" panose="02020603050405020304" pitchFamily="18" charset="0"/>
                <a:cs typeface="Times New Roman" panose="02020603050405020304" pitchFamily="18" charset="0"/>
              </a:rPr>
              <a:t>CONTRIBUTING FACTOR</a:t>
            </a:r>
          </a:p>
          <a:p>
            <a:pPr marL="609600" indent="-609600">
              <a:buFont typeface="Wingdings" pitchFamily="2" charset="2"/>
              <a:buAutoNum type="arabicPeriod"/>
              <a:defRPr/>
            </a:pPr>
            <a:r>
              <a:rPr lang="en-US" b="1" dirty="0">
                <a:latin typeface="Times New Roman" panose="02020603050405020304" pitchFamily="18" charset="0"/>
                <a:cs typeface="Times New Roman" panose="02020603050405020304" pitchFamily="18" charset="0"/>
              </a:rPr>
              <a:t>Obesity</a:t>
            </a:r>
          </a:p>
          <a:p>
            <a:pPr marL="609600" indent="-609600">
              <a:buFont typeface="Wingdings" pitchFamily="2" charset="2"/>
              <a:buAutoNum type="arabicPeriod"/>
              <a:defRPr/>
            </a:pPr>
            <a:r>
              <a:rPr lang="en-US" b="1" dirty="0">
                <a:latin typeface="Times New Roman" panose="02020603050405020304" pitchFamily="18" charset="0"/>
                <a:cs typeface="Times New Roman" panose="02020603050405020304" pitchFamily="18" charset="0"/>
              </a:rPr>
              <a:t>Diabetes</a:t>
            </a:r>
          </a:p>
          <a:p>
            <a:pPr marL="609600" indent="-609600">
              <a:buFont typeface="Wingdings" pitchFamily="2" charset="2"/>
              <a:buAutoNum type="arabicPeriod"/>
              <a:defRPr/>
            </a:pPr>
            <a:r>
              <a:rPr lang="en-US" b="1" dirty="0">
                <a:latin typeface="Times New Roman" panose="02020603050405020304" pitchFamily="18" charset="0"/>
                <a:cs typeface="Times New Roman" panose="02020603050405020304" pitchFamily="18" charset="0"/>
              </a:rPr>
              <a:t>Excessive stress</a:t>
            </a:r>
          </a:p>
          <a:p>
            <a:pPr marL="0" indent="0" algn="ctr">
              <a:buNone/>
            </a:pPr>
            <a:endParaRPr lang="en-US" b="1" u="sng" dirty="0"/>
          </a:p>
        </p:txBody>
      </p:sp>
      <p:pic>
        <p:nvPicPr>
          <p:cNvPr id="4" name="Picture 2">
            <a:extLst>
              <a:ext uri="{FF2B5EF4-FFF2-40B4-BE49-F238E27FC236}">
                <a16:creationId xmlns:a16="http://schemas.microsoft.com/office/drawing/2014/main" id="{0F54F104-2E30-3514-7DF8-6D6232FA78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7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2057400"/>
            <a:ext cx="5225473" cy="1143000"/>
          </a:xfrm>
        </p:spPr>
        <p:txBody>
          <a:bodyPr>
            <a:normAutofit fontScale="90000"/>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CARDIOVASCULAR SYSTEM</a:t>
            </a:r>
            <a:endParaRPr lang="en-US" sz="4000" b="1"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5353076" y="1277619"/>
            <a:ext cx="4267200" cy="4525963"/>
          </a:xfrm>
        </p:spPr>
        <p:txBody>
          <a:bodyPr/>
          <a:lstStyle/>
          <a:p>
            <a:pPr marL="0" indent="0">
              <a:buNone/>
            </a:pPr>
            <a:r>
              <a:rPr lang="en-US" sz="2400" dirty="0">
                <a:latin typeface="OPEN SAN"/>
                <a:cs typeface="Times New Roman" panose="02020603050405020304" pitchFamily="18" charset="0"/>
              </a:rPr>
              <a:t>The </a:t>
            </a:r>
            <a:r>
              <a:rPr lang="en-US" sz="2400" u="sng" dirty="0">
                <a:latin typeface="OPEN SAN"/>
                <a:cs typeface="Times New Roman" panose="02020603050405020304" pitchFamily="18" charset="0"/>
              </a:rPr>
              <a:t>cardiovascular system </a:t>
            </a:r>
          </a:p>
          <a:p>
            <a:pPr marL="0" indent="0">
              <a:buNone/>
            </a:pPr>
            <a:r>
              <a:rPr lang="en-US" sz="2400" dirty="0">
                <a:latin typeface="OPEN SAN"/>
                <a:cs typeface="Times New Roman" panose="02020603050405020304" pitchFamily="18" charset="0"/>
              </a:rPr>
              <a:t>consists of :-</a:t>
            </a:r>
          </a:p>
          <a:p>
            <a:pPr marL="633413" indent="-515938" algn="just">
              <a:buFont typeface="Wingdings" pitchFamily="2" charset="2"/>
              <a:buChar char="v"/>
            </a:pPr>
            <a:r>
              <a:rPr lang="en-US" sz="2400" dirty="0">
                <a:solidFill>
                  <a:srgbClr val="0070C0"/>
                </a:solidFill>
                <a:latin typeface="OPEN SAN"/>
                <a:cs typeface="Times New Roman" panose="02020603050405020304" pitchFamily="18" charset="0"/>
              </a:rPr>
              <a:t> </a:t>
            </a:r>
            <a:r>
              <a:rPr lang="en-US" sz="2400" dirty="0">
                <a:latin typeface="OPEN SAN"/>
                <a:cs typeface="Times New Roman" panose="02020603050405020304" pitchFamily="18" charset="0"/>
              </a:rPr>
              <a:t>HEART,</a:t>
            </a:r>
            <a:r>
              <a:rPr lang="en-US" sz="2400" dirty="0">
                <a:solidFill>
                  <a:srgbClr val="00B050"/>
                </a:solidFill>
                <a:latin typeface="OPEN SAN"/>
                <a:cs typeface="Times New Roman" panose="02020603050405020304" pitchFamily="18" charset="0"/>
              </a:rPr>
              <a:t> </a:t>
            </a:r>
          </a:p>
          <a:p>
            <a:pPr marL="633413" indent="-515938" algn="just">
              <a:buFont typeface="Wingdings" pitchFamily="2" charset="2"/>
              <a:buChar char="v"/>
            </a:pPr>
            <a:r>
              <a:rPr lang="en-US" sz="2400" dirty="0">
                <a:solidFill>
                  <a:srgbClr val="0070C0"/>
                </a:solidFill>
                <a:latin typeface="OPEN SAN"/>
                <a:cs typeface="Times New Roman" panose="02020603050405020304" pitchFamily="18" charset="0"/>
              </a:rPr>
              <a:t> </a:t>
            </a:r>
            <a:r>
              <a:rPr lang="en-US" sz="2400" dirty="0">
                <a:latin typeface="OPEN SAN"/>
                <a:cs typeface="Times New Roman" panose="02020603050405020304" pitchFamily="18" charset="0"/>
              </a:rPr>
              <a:t>BLOOD,</a:t>
            </a:r>
            <a:r>
              <a:rPr lang="en-US" sz="2400" dirty="0">
                <a:solidFill>
                  <a:srgbClr val="00B050"/>
                </a:solidFill>
                <a:latin typeface="OPEN SAN"/>
                <a:cs typeface="Times New Roman" panose="02020603050405020304" pitchFamily="18" charset="0"/>
              </a:rPr>
              <a:t> </a:t>
            </a:r>
          </a:p>
          <a:p>
            <a:pPr marL="633413" indent="-515938" algn="just">
              <a:buFont typeface="Wingdings" pitchFamily="2" charset="2"/>
              <a:buChar char="v"/>
            </a:pPr>
            <a:r>
              <a:rPr lang="en-US" sz="2400" dirty="0">
                <a:solidFill>
                  <a:srgbClr val="0070C0"/>
                </a:solidFill>
                <a:latin typeface="OPEN SAN"/>
                <a:cs typeface="Times New Roman" panose="02020603050405020304" pitchFamily="18" charset="0"/>
              </a:rPr>
              <a:t> </a:t>
            </a:r>
            <a:r>
              <a:rPr lang="en-US" sz="2400" dirty="0">
                <a:latin typeface="OPEN SAN"/>
                <a:cs typeface="Times New Roman" panose="02020603050405020304" pitchFamily="18" charset="0"/>
              </a:rPr>
              <a:t>ARTERIES, </a:t>
            </a:r>
          </a:p>
          <a:p>
            <a:pPr marL="633413" indent="-515938" algn="just">
              <a:buFont typeface="Wingdings" pitchFamily="2" charset="2"/>
              <a:buChar char="v"/>
            </a:pPr>
            <a:r>
              <a:rPr lang="en-US" sz="2400" dirty="0">
                <a:solidFill>
                  <a:srgbClr val="0070C0"/>
                </a:solidFill>
                <a:latin typeface="OPEN SAN"/>
                <a:cs typeface="Times New Roman" panose="02020603050405020304" pitchFamily="18" charset="0"/>
              </a:rPr>
              <a:t> </a:t>
            </a:r>
            <a:r>
              <a:rPr lang="en-US" sz="2400" dirty="0">
                <a:latin typeface="OPEN SAN"/>
                <a:cs typeface="Times New Roman" panose="02020603050405020304" pitchFamily="18" charset="0"/>
              </a:rPr>
              <a:t>CAPILLARIES AND </a:t>
            </a:r>
          </a:p>
          <a:p>
            <a:pPr marL="633413" indent="-515938" algn="just">
              <a:buFont typeface="Wingdings" pitchFamily="2" charset="2"/>
              <a:buChar char="v"/>
            </a:pPr>
            <a:r>
              <a:rPr lang="en-US" sz="2400" dirty="0">
                <a:solidFill>
                  <a:srgbClr val="0070C0"/>
                </a:solidFill>
                <a:latin typeface="OPEN SAN"/>
                <a:cs typeface="Times New Roman" panose="02020603050405020304" pitchFamily="18" charset="0"/>
              </a:rPr>
              <a:t> </a:t>
            </a:r>
            <a:r>
              <a:rPr lang="en-US" sz="2400" dirty="0">
                <a:latin typeface="OPEN SAN"/>
                <a:cs typeface="Times New Roman" panose="02020603050405020304" pitchFamily="18" charset="0"/>
              </a:rPr>
              <a:t>VEINS. </a:t>
            </a:r>
          </a:p>
          <a:p>
            <a:endParaRPr lang="en-US" dirty="0"/>
          </a:p>
        </p:txBody>
      </p:sp>
      <p:pic>
        <p:nvPicPr>
          <p:cNvPr id="7" name="Picture 2" descr="C:\Users\SI Pankaj kumar\Desktop\download\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221" y="1284546"/>
            <a:ext cx="2216727" cy="2769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B108E59-F2CA-7C8C-556D-01F02A391F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 y="2743200"/>
            <a:ext cx="5486400" cy="1143000"/>
          </a:xfrm>
        </p:spPr>
        <p:txBody>
          <a:bodyPr>
            <a:normAutofit fontScale="90000"/>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CARDIOVASCULAR SYSTEM</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5257800" y="1676400"/>
            <a:ext cx="6477000" cy="3809999"/>
          </a:xfrm>
        </p:spPr>
        <p:txBody>
          <a:bodyPr>
            <a:normAutofit fontScale="70000" lnSpcReduction="20000"/>
          </a:bodyPr>
          <a:lstStyle/>
          <a:p>
            <a:pPr>
              <a:buFont typeface="Wingdings" panose="05000000000000000000" pitchFamily="2" charset="2"/>
              <a:buChar char="§"/>
            </a:pPr>
            <a:r>
              <a:rPr lang="en-US" dirty="0"/>
              <a:t>   </a:t>
            </a:r>
            <a:r>
              <a:rPr lang="en-US" sz="2800" dirty="0">
                <a:latin typeface="OPEN SAN"/>
                <a:cs typeface="Times New Roman" panose="02020603050405020304" pitchFamily="18" charset="0"/>
              </a:rPr>
              <a:t>The heart is a involuntary muscular hollow organ, approximately the  size of a fist, and is located in the thoracic cavity behind the sternum and  between the lungs. </a:t>
            </a:r>
          </a:p>
          <a:p>
            <a:pPr>
              <a:buFont typeface="Wingdings" panose="05000000000000000000" pitchFamily="2" charset="2"/>
              <a:buChar char="§"/>
            </a:pPr>
            <a:r>
              <a:rPr lang="en-US" sz="2800" dirty="0">
                <a:latin typeface="OPEN SAN"/>
                <a:cs typeface="Times New Roman" panose="02020603050405020304" pitchFamily="18" charset="0"/>
              </a:rPr>
              <a:t>The coronary arteries are special arteries that supply blood to the heart muscles themselves.  The function of the heart is to pump blood.</a:t>
            </a:r>
          </a:p>
          <a:p>
            <a:pPr>
              <a:buFont typeface="Wingdings" panose="05000000000000000000" pitchFamily="2" charset="2"/>
              <a:buChar char="§"/>
            </a:pPr>
            <a:r>
              <a:rPr lang="en-US" sz="2800" dirty="0">
                <a:latin typeface="OPEN SAN"/>
                <a:cs typeface="Times New Roman" panose="02020603050405020304" pitchFamily="18" charset="0"/>
              </a:rPr>
              <a:t>  The left side receives oxygenated blood from the lungs and pumps it to the body through the  arteries. </a:t>
            </a:r>
          </a:p>
          <a:p>
            <a:pPr>
              <a:buFont typeface="Wingdings" panose="05000000000000000000" pitchFamily="2" charset="2"/>
              <a:buChar char="§"/>
            </a:pPr>
            <a:r>
              <a:rPr lang="en-US" sz="2800" dirty="0">
                <a:latin typeface="OPEN SAN"/>
                <a:cs typeface="Times New Roman" panose="02020603050405020304" pitchFamily="18" charset="0"/>
              </a:rPr>
              <a:t>The right side receives the blood from the veins, that has circulated through the body and pumps it to the lungs to be oxygenated once again</a:t>
            </a:r>
          </a:p>
        </p:txBody>
      </p:sp>
      <p:pic>
        <p:nvPicPr>
          <p:cNvPr id="4" name="Picture 2">
            <a:extLst>
              <a:ext uri="{FF2B5EF4-FFF2-40B4-BE49-F238E27FC236}">
                <a16:creationId xmlns:a16="http://schemas.microsoft.com/office/drawing/2014/main" id="{784B7330-9E60-8A68-00EA-85FA2D2AE1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4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523715"/>
            <a:ext cx="3048000" cy="1143000"/>
          </a:xfrm>
        </p:spPr>
        <p:txBody>
          <a:bodyPr>
            <a:normAutofit/>
          </a:bodyPr>
          <a:lstStyle/>
          <a:p>
            <a:r>
              <a:rPr lang="en-US" sz="4000" b="1" dirty="0">
                <a:solidFill>
                  <a:srgbClr val="FF0000"/>
                </a:solidFill>
                <a:latin typeface="OPEN SAN"/>
                <a:cs typeface="Times New Roman" panose="02020603050405020304" pitchFamily="18" charset="0"/>
              </a:rPr>
              <a:t>HEART</a:t>
            </a:r>
            <a:endParaRPr lang="en-US" sz="4000" dirty="0">
              <a:solidFill>
                <a:srgbClr val="FF0000"/>
              </a:solidFill>
              <a:latin typeface="OPEN SAN"/>
              <a:cs typeface="Times New Roman" panose="02020603050405020304" pitchFamily="18" charset="0"/>
            </a:endParaRPr>
          </a:p>
        </p:txBody>
      </p:sp>
      <p:pic>
        <p:nvPicPr>
          <p:cNvPr id="9" name="Picture 2" descr="C:\Users\SI Pankaj kumar\Desktop\lecture\images (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87127" y="1417638"/>
            <a:ext cx="5200073" cy="44981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1B69F5-C72C-5C0E-1A90-08A6C7DAA4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00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53649"/>
            <a:ext cx="6400800" cy="1143000"/>
          </a:xfrm>
        </p:spPr>
        <p:txBody>
          <a:bodyPr>
            <a:normAutofit fontScale="90000"/>
          </a:bodyPr>
          <a:lstStyle/>
          <a:p>
            <a:r>
              <a:rPr lang="en-US" sz="4000" b="1" dirty="0">
                <a:solidFill>
                  <a:srgbClr val="FF0000"/>
                </a:solidFill>
                <a:latin typeface="OPEN SAN"/>
                <a:cs typeface="Times New Roman" panose="02020603050405020304" pitchFamily="18" charset="0"/>
              </a:rPr>
              <a:t>ELECTRICAL IMPULSE IN HEART</a:t>
            </a:r>
          </a:p>
        </p:txBody>
      </p:sp>
      <p:pic>
        <p:nvPicPr>
          <p:cNvPr id="9" name="Picture 3" descr="C:\Users\SI Pankaj kumar\Desktop\download\images (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9600" y="1312255"/>
            <a:ext cx="3617794" cy="38257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BD149C5-F4E0-9BFF-D4DC-CBB5AB7181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62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4876800" cy="1143000"/>
          </a:xfrm>
        </p:spPr>
        <p:txBody>
          <a:bodyPr>
            <a:normAutofit/>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RESPIRATORY SYSTEM</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4953000" y="1401474"/>
            <a:ext cx="7239000" cy="4525963"/>
          </a:xfrm>
        </p:spPr>
        <p:txBody>
          <a:bodyPr>
            <a:normAutofit/>
          </a:bodyPr>
          <a:lstStyle/>
          <a:p>
            <a:pPr marL="609600" indent="-609600">
              <a:buNone/>
              <a:defRPr/>
            </a:pPr>
            <a:r>
              <a:rPr lang="en-US" sz="2400" dirty="0">
                <a:latin typeface="OPEN SAN"/>
                <a:cs typeface="Times New Roman" panose="02020603050405020304" pitchFamily="18" charset="0"/>
              </a:rPr>
              <a:t>The respiratory system is made up of four components:</a:t>
            </a:r>
          </a:p>
          <a:p>
            <a:pPr marL="609600" indent="-609600">
              <a:buNone/>
              <a:defRPr/>
            </a:pPr>
            <a:endParaRPr lang="en-US" sz="2400" dirty="0">
              <a:latin typeface="OPEN SAN"/>
              <a:cs typeface="Times New Roman" panose="02020603050405020304" pitchFamily="18" charset="0"/>
            </a:endParaRPr>
          </a:p>
          <a:p>
            <a:pPr>
              <a:buFont typeface="Wingdings" pitchFamily="2" charset="2"/>
              <a:buChar char="v"/>
              <a:defRPr/>
            </a:pPr>
            <a:r>
              <a:rPr lang="en-US" sz="2800" dirty="0">
                <a:solidFill>
                  <a:srgbClr val="C22CA2"/>
                </a:solidFill>
                <a:latin typeface="OPEN SAN"/>
                <a:cs typeface="Times New Roman" panose="02020603050405020304" pitchFamily="18" charset="0"/>
              </a:rPr>
              <a:t> </a:t>
            </a:r>
            <a:r>
              <a:rPr lang="en-US" sz="2800" dirty="0">
                <a:latin typeface="OPEN SAN"/>
                <a:cs typeface="Times New Roman" panose="02020603050405020304" pitchFamily="18" charset="0"/>
              </a:rPr>
              <a:t>An airway ( upper and lower)</a:t>
            </a:r>
          </a:p>
          <a:p>
            <a:pPr>
              <a:buFont typeface="Wingdings" pitchFamily="2" charset="2"/>
              <a:buChar char="v"/>
              <a:defRPr/>
            </a:pPr>
            <a:r>
              <a:rPr lang="en-US" sz="2800" dirty="0">
                <a:solidFill>
                  <a:srgbClr val="C22CA2"/>
                </a:solidFill>
                <a:latin typeface="OPEN SAN"/>
                <a:cs typeface="Times New Roman" panose="02020603050405020304" pitchFamily="18" charset="0"/>
              </a:rPr>
              <a:t> </a:t>
            </a:r>
            <a:r>
              <a:rPr lang="en-US" sz="2800" dirty="0">
                <a:latin typeface="OPEN SAN"/>
                <a:cs typeface="Times New Roman" panose="02020603050405020304" pitchFamily="18" charset="0"/>
              </a:rPr>
              <a:t>A neuromuscular system ( includes the respiratory Centre in the brain, respiratory muscles and the nerves that connect the two)</a:t>
            </a:r>
          </a:p>
          <a:p>
            <a:pPr>
              <a:buFont typeface="Wingdings" pitchFamily="2" charset="2"/>
              <a:buChar char="v"/>
              <a:defRPr/>
            </a:pPr>
            <a:r>
              <a:rPr lang="en-US" sz="2800" dirty="0">
                <a:solidFill>
                  <a:srgbClr val="C22CA2"/>
                </a:solidFill>
                <a:latin typeface="OPEN SAN"/>
                <a:cs typeface="Times New Roman" panose="02020603050405020304" pitchFamily="18" charset="0"/>
              </a:rPr>
              <a:t>    </a:t>
            </a:r>
            <a:r>
              <a:rPr lang="en-US" sz="2800" dirty="0">
                <a:latin typeface="OPEN SAN"/>
                <a:cs typeface="Times New Roman" panose="02020603050405020304" pitchFamily="18" charset="0"/>
              </a:rPr>
              <a:t>Alveoli – tiny air sacs surrounded by capillaries</a:t>
            </a:r>
          </a:p>
          <a:p>
            <a:pPr>
              <a:buFont typeface="Wingdings" pitchFamily="2" charset="2"/>
              <a:buChar char="v"/>
              <a:defRPr/>
            </a:pPr>
            <a:r>
              <a:rPr lang="en-US" sz="2800" dirty="0">
                <a:solidFill>
                  <a:srgbClr val="C22CA2"/>
                </a:solidFill>
                <a:latin typeface="OPEN SAN"/>
                <a:cs typeface="Times New Roman" panose="02020603050405020304" pitchFamily="18" charset="0"/>
              </a:rPr>
              <a:t>   </a:t>
            </a:r>
            <a:r>
              <a:rPr lang="en-US" sz="2800" dirty="0">
                <a:latin typeface="OPEN SAN"/>
                <a:cs typeface="Times New Roman" panose="02020603050405020304" pitchFamily="18" charset="0"/>
              </a:rPr>
              <a:t>Arteries, capillaries and veins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B984B921-9144-3161-6564-2BFE941900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4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90800"/>
            <a:ext cx="6324600" cy="1143000"/>
          </a:xfrm>
        </p:spPr>
        <p:txBody>
          <a:bodyPr>
            <a:normAutofit/>
          </a:bodyPr>
          <a:lstStyle/>
          <a:p>
            <a:r>
              <a:rPr lang="en-US" sz="4000" dirty="0">
                <a:solidFill>
                  <a:srgbClr val="FF0000"/>
                </a:solidFill>
                <a:latin typeface="OPEN SAN"/>
                <a:cs typeface="Times New Roman" panose="02020603050405020304" pitchFamily="18" charset="0"/>
              </a:rPr>
              <a:t>RESPIRATORY SYSTEM</a:t>
            </a:r>
          </a:p>
        </p:txBody>
      </p:sp>
      <p:pic>
        <p:nvPicPr>
          <p:cNvPr id="9"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848600" y="1447800"/>
            <a:ext cx="3276600" cy="3591632"/>
          </a:xfrm>
        </p:spPr>
      </p:pic>
      <p:pic>
        <p:nvPicPr>
          <p:cNvPr id="3" name="Picture 2">
            <a:extLst>
              <a:ext uri="{FF2B5EF4-FFF2-40B4-BE49-F238E27FC236}">
                <a16:creationId xmlns:a16="http://schemas.microsoft.com/office/drawing/2014/main" id="{15D1F61F-9ECB-BBF5-C293-B5043831A3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09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5715000" cy="1143000"/>
          </a:xfrm>
        </p:spPr>
        <p:txBody>
          <a:bodyPr>
            <a:normAutofit/>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RESPIRATORY SYSTEM</a:t>
            </a:r>
            <a:endParaRPr lang="en-US" sz="4000" b="1"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5800525" y="1410711"/>
            <a:ext cx="6284794" cy="4525963"/>
          </a:xfrm>
        </p:spPr>
        <p:txBody>
          <a:bodyPr>
            <a:normAutofit/>
          </a:bodyPr>
          <a:lstStyle/>
          <a:p>
            <a:pPr marL="0" indent="0" algn="ctr">
              <a:buNone/>
            </a:pPr>
            <a:r>
              <a:rPr lang="en-US" sz="2400" b="1" u="sng" dirty="0">
                <a:solidFill>
                  <a:srgbClr val="FF0000"/>
                </a:solidFill>
                <a:latin typeface="OPEN SAN"/>
                <a:cs typeface="Times New Roman" panose="02020603050405020304" pitchFamily="18" charset="0"/>
              </a:rPr>
              <a:t>CHARACTERISTICS OF ADEQUATE BREATHING</a:t>
            </a:r>
          </a:p>
          <a:p>
            <a:pPr marL="0" indent="0" algn="ctr">
              <a:buNone/>
            </a:pPr>
            <a:endParaRPr lang="en-US" sz="2400" b="1" u="sng" dirty="0">
              <a:solidFill>
                <a:srgbClr val="0070C0"/>
              </a:solidFill>
              <a:latin typeface="OPEN SAN"/>
              <a:cs typeface="Times New Roman" panose="02020603050405020304" pitchFamily="18" charset="0"/>
            </a:endParaRPr>
          </a:p>
          <a:p>
            <a:pPr>
              <a:buFont typeface="Wingdings" pitchFamily="2" charset="2"/>
              <a:buChar char="Ø"/>
              <a:defRPr/>
            </a:pPr>
            <a:r>
              <a:rPr lang="en-US" sz="2400" dirty="0">
                <a:latin typeface="OPEN SAN"/>
              </a:rPr>
              <a:t>Chest and abdomen rise and fall with each breath.</a:t>
            </a:r>
          </a:p>
          <a:p>
            <a:pPr>
              <a:buFont typeface="Wingdings" pitchFamily="2" charset="2"/>
              <a:buChar char="Ø"/>
              <a:defRPr/>
            </a:pPr>
            <a:r>
              <a:rPr lang="en-US" sz="2400" dirty="0">
                <a:solidFill>
                  <a:srgbClr val="0070C0"/>
                </a:solidFill>
                <a:latin typeface="OPEN SAN"/>
              </a:rPr>
              <a:t> </a:t>
            </a:r>
            <a:r>
              <a:rPr lang="en-US" sz="2400" dirty="0">
                <a:latin typeface="OPEN SAN"/>
              </a:rPr>
              <a:t>Air can be heard and felt exiting the mouth or nose.</a:t>
            </a:r>
          </a:p>
          <a:p>
            <a:pPr>
              <a:buFont typeface="Wingdings" pitchFamily="2" charset="2"/>
              <a:buChar char="Ø"/>
              <a:defRPr/>
            </a:pPr>
            <a:r>
              <a:rPr lang="en-US" sz="2400" dirty="0">
                <a:solidFill>
                  <a:srgbClr val="0070C0"/>
                </a:solidFill>
                <a:latin typeface="OPEN SAN"/>
              </a:rPr>
              <a:t> </a:t>
            </a:r>
            <a:r>
              <a:rPr lang="en-US" sz="2400" dirty="0">
                <a:latin typeface="OPEN SAN"/>
              </a:rPr>
              <a:t>Ease of breathing( effortlessness).</a:t>
            </a:r>
          </a:p>
          <a:p>
            <a:pPr>
              <a:buFont typeface="Wingdings" pitchFamily="2" charset="2"/>
              <a:buChar char="Ø"/>
              <a:defRPr/>
            </a:pPr>
            <a:r>
              <a:rPr lang="en-US" sz="2400" dirty="0">
                <a:solidFill>
                  <a:srgbClr val="0070C0"/>
                </a:solidFill>
                <a:latin typeface="OPEN SAN"/>
              </a:rPr>
              <a:t> </a:t>
            </a:r>
            <a:r>
              <a:rPr lang="en-US" sz="2400" dirty="0">
                <a:latin typeface="OPEN SAN"/>
              </a:rPr>
              <a:t>Adequate rate.</a:t>
            </a:r>
          </a:p>
          <a:p>
            <a:pPr marL="0" indent="0">
              <a:buNone/>
            </a:pPr>
            <a:endParaRPr lang="en-US" dirty="0"/>
          </a:p>
        </p:txBody>
      </p:sp>
      <p:pic>
        <p:nvPicPr>
          <p:cNvPr id="4" name="Picture 2">
            <a:extLst>
              <a:ext uri="{FF2B5EF4-FFF2-40B4-BE49-F238E27FC236}">
                <a16:creationId xmlns:a16="http://schemas.microsoft.com/office/drawing/2014/main" id="{7BE74525-3852-EBE7-FFBA-860B902857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6324600" cy="1143000"/>
          </a:xfrm>
        </p:spPr>
        <p:txBody>
          <a:bodyPr>
            <a:normAutofit/>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RESPIRATORY SYSTEM</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7208519" y="1574801"/>
            <a:ext cx="4876800" cy="4525963"/>
          </a:xfrm>
        </p:spPr>
        <p:txBody>
          <a:bodyPr/>
          <a:lstStyle/>
          <a:p>
            <a:pPr marL="0" indent="0" algn="ctr">
              <a:buNone/>
            </a:pPr>
            <a:r>
              <a:rPr lang="en-US" sz="2400" u="sng" dirty="0">
                <a:solidFill>
                  <a:srgbClr val="FF0000"/>
                </a:solidFill>
                <a:latin typeface="OPEN SAN"/>
                <a:cs typeface="Times New Roman" panose="02020603050405020304" pitchFamily="18" charset="0"/>
              </a:rPr>
              <a:t>CHARACTERISTIC OF INADEQUATE BREATHING</a:t>
            </a:r>
          </a:p>
          <a:p>
            <a:pPr marL="685800" indent="-685800">
              <a:buFont typeface="Wingdings" pitchFamily="2" charset="2"/>
              <a:buChar char="q"/>
              <a:defRPr/>
            </a:pPr>
            <a:r>
              <a:rPr lang="en-US" sz="2400" dirty="0">
                <a:latin typeface="OPEN SAN"/>
                <a:cs typeface="Times New Roman" panose="02020603050405020304" pitchFamily="18" charset="0"/>
              </a:rPr>
              <a:t>Inadequate rise and fall of the chest.</a:t>
            </a:r>
          </a:p>
          <a:p>
            <a:pPr marL="0" indent="0">
              <a:buNone/>
              <a:defRPr/>
            </a:pPr>
            <a:endParaRPr lang="en-US" sz="2400" dirty="0">
              <a:latin typeface="OPEN SAN"/>
              <a:cs typeface="Times New Roman" panose="02020603050405020304" pitchFamily="18" charset="0"/>
            </a:endParaRPr>
          </a:p>
          <a:p>
            <a:pPr marL="685800" indent="-685800">
              <a:buFont typeface="Wingdings" pitchFamily="2" charset="2"/>
              <a:buChar char="q"/>
              <a:defRPr/>
            </a:pPr>
            <a:r>
              <a:rPr lang="en-US" sz="2400" dirty="0">
                <a:latin typeface="OPEN SAN"/>
                <a:cs typeface="Times New Roman" panose="02020603050405020304" pitchFamily="18" charset="0"/>
              </a:rPr>
              <a:t> Noisy breathing: Bubbles, </a:t>
            </a:r>
            <a:r>
              <a:rPr lang="en-US" sz="2400" dirty="0" err="1">
                <a:latin typeface="OPEN SAN"/>
                <a:cs typeface="Times New Roman" panose="02020603050405020304" pitchFamily="18" charset="0"/>
              </a:rPr>
              <a:t>rales</a:t>
            </a:r>
            <a:r>
              <a:rPr lang="en-US" sz="2400" dirty="0">
                <a:latin typeface="OPEN SAN"/>
                <a:cs typeface="Times New Roman" panose="02020603050405020304" pitchFamily="18" charset="0"/>
              </a:rPr>
              <a:t>, Stridor, whistling etc.</a:t>
            </a:r>
          </a:p>
          <a:p>
            <a:pPr marL="0" indent="0">
              <a:buNone/>
              <a:defRPr/>
            </a:pPr>
            <a:endParaRPr lang="en-US" sz="2400" dirty="0">
              <a:latin typeface="OPEN SAN"/>
              <a:cs typeface="Times New Roman" panose="02020603050405020304" pitchFamily="18" charset="0"/>
            </a:endParaRPr>
          </a:p>
          <a:p>
            <a:pPr marL="685800" indent="-685800">
              <a:buFont typeface="Wingdings" pitchFamily="2" charset="2"/>
              <a:buChar char="q"/>
              <a:defRPr/>
            </a:pPr>
            <a:r>
              <a:rPr lang="en-US" sz="2400" dirty="0">
                <a:latin typeface="OPEN SAN"/>
                <a:cs typeface="Times New Roman" panose="02020603050405020304" pitchFamily="18" charset="0"/>
              </a:rPr>
              <a:t> Increased respiratory effort.</a:t>
            </a:r>
          </a:p>
          <a:p>
            <a:pPr marL="0" indent="0" algn="ctr">
              <a:buNone/>
            </a:pPr>
            <a:endParaRPr lang="en-US" b="1" u="sng" dirty="0">
              <a:solidFill>
                <a:srgbClr val="0070C0"/>
              </a:solidFill>
            </a:endParaRPr>
          </a:p>
          <a:p>
            <a:pPr marL="0" indent="0" algn="ctr">
              <a:buNone/>
            </a:pPr>
            <a:endParaRPr lang="en-US" dirty="0"/>
          </a:p>
        </p:txBody>
      </p:sp>
      <p:pic>
        <p:nvPicPr>
          <p:cNvPr id="4" name="Picture 2">
            <a:extLst>
              <a:ext uri="{FF2B5EF4-FFF2-40B4-BE49-F238E27FC236}">
                <a16:creationId xmlns:a16="http://schemas.microsoft.com/office/drawing/2014/main" id="{AB68D05D-74B7-908F-26CA-E84FDE6304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8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
        <p:nvSpPr>
          <p:cNvPr id="8" name="Content Placeholder 2"/>
          <p:cNvSpPr>
            <a:spLocks noGrp="1"/>
          </p:cNvSpPr>
          <p:nvPr>
            <p:ph idx="1"/>
          </p:nvPr>
        </p:nvSpPr>
        <p:spPr>
          <a:xfrm>
            <a:off x="5715000" y="1219200"/>
            <a:ext cx="6031396" cy="4572000"/>
          </a:xfrm>
          <a:noFill/>
        </p:spPr>
        <p:txBody>
          <a:bodyPr>
            <a:noAutofit/>
          </a:bodyPr>
          <a:lstStyle/>
          <a:p>
            <a:pPr marL="0" indent="0" algn="just">
              <a:buNone/>
            </a:pPr>
            <a:endParaRPr lang="en-US" sz="2800" b="1" dirty="0"/>
          </a:p>
          <a:p>
            <a:pPr algn="just"/>
            <a:r>
              <a:rPr lang="en-US" sz="2400" dirty="0">
                <a:latin typeface="OPEN SAN"/>
              </a:rPr>
              <a:t>What is chain of survival</a:t>
            </a:r>
          </a:p>
          <a:p>
            <a:pPr algn="just"/>
            <a:r>
              <a:rPr lang="en-US" sz="2400" dirty="0">
                <a:latin typeface="OPEN SAN"/>
              </a:rPr>
              <a:t>Importance of rescue breathing</a:t>
            </a:r>
          </a:p>
          <a:p>
            <a:pPr algn="just"/>
            <a:r>
              <a:rPr lang="en-US" sz="2400" dirty="0">
                <a:latin typeface="OPEN SAN"/>
              </a:rPr>
              <a:t>FBAO and their types</a:t>
            </a:r>
          </a:p>
          <a:p>
            <a:pPr algn="just"/>
            <a:r>
              <a:rPr lang="en-US" sz="2400" dirty="0">
                <a:latin typeface="OPEN SAN"/>
              </a:rPr>
              <a:t>Cardio pulmonary resuscitation </a:t>
            </a:r>
          </a:p>
          <a:p>
            <a:pPr algn="just"/>
            <a:r>
              <a:rPr lang="en-US" sz="2400" dirty="0">
                <a:latin typeface="OPEN SAN"/>
              </a:rPr>
              <a:t>Demonstration of FBAO and CPR</a:t>
            </a:r>
          </a:p>
          <a:p>
            <a:pPr marL="0" marR="0" lvl="0" indent="0" algn="just" defTabSz="914400" rtl="0" eaLnBrk="1" fontAlgn="base" latinLnBrk="0" hangingPunct="1">
              <a:lnSpc>
                <a:spcPct val="200000"/>
              </a:lnSpc>
              <a:spcBef>
                <a:spcPct val="20000"/>
              </a:spcBef>
              <a:spcAft>
                <a:spcPct val="0"/>
              </a:spcAft>
              <a:buClrTx/>
              <a:buSzTx/>
              <a:buFont typeface="Arial" panose="020B0604020202020204" pitchFamily="34" charset="0"/>
              <a:buNone/>
              <a:defRPr/>
            </a:pPr>
            <a:endParaRPr kumimoji="0" lang="en-US" sz="2800" i="0" u="none" strike="noStrike" kern="1200" cap="none" spc="0" normalizeH="0" baseline="0" noProof="0" dirty="0">
              <a:ln>
                <a:noFill/>
              </a:ln>
              <a:solidFill>
                <a:schemeClr val="tx1"/>
              </a:solidFill>
              <a:effectLst/>
              <a:uLnTx/>
              <a:uFillTx/>
              <a:latin typeface="OPEN SAN"/>
            </a:endParaRPr>
          </a:p>
          <a:p>
            <a:pPr marL="514350" indent="-514350" algn="just" eaLnBrk="1" hangingPunct="1">
              <a:buFontTx/>
              <a:buAutoNum type="arabicParenR"/>
            </a:pPr>
            <a:endParaRPr lang="en-US" altLang="en-US" sz="2400" b="1" dirty="0">
              <a:solidFill>
                <a:schemeClr val="tx2"/>
              </a:solidFill>
              <a:latin typeface="Bookman Old Style" panose="02050604050505020204" pitchFamily="18" charset="0"/>
            </a:endParaRPr>
          </a:p>
          <a:p>
            <a:pPr marL="0" indent="0" algn="just">
              <a:lnSpc>
                <a:spcPct val="120000"/>
              </a:lnSpc>
              <a:buFont typeface="Wingdings" panose="05000000000000000000" pitchFamily="2" charset="2"/>
              <a:buNone/>
            </a:pPr>
            <a:endParaRPr lang="en-IN" sz="2400" dirty="0">
              <a:latin typeface="Times New Roman" panose="02020603050405020304" pitchFamily="18" charset="0"/>
              <a:cs typeface="Times New Roman" panose="02020603050405020304" pitchFamily="18" charset="0"/>
            </a:endParaRPr>
          </a:p>
        </p:txBody>
      </p:sp>
      <p:sp>
        <p:nvSpPr>
          <p:cNvPr id="12" name="Title 1"/>
          <p:cNvSpPr>
            <a:spLocks noGrp="1"/>
          </p:cNvSpPr>
          <p:nvPr>
            <p:ph type="title"/>
          </p:nvPr>
        </p:nvSpPr>
        <p:spPr>
          <a:xfrm>
            <a:off x="1524252" y="375573"/>
            <a:ext cx="3886200" cy="1143000"/>
          </a:xfrm>
          <a:noFill/>
        </p:spPr>
        <p:txBody>
          <a:bodyPr>
            <a:normAutofit/>
          </a:bodyPr>
          <a:lstStyle/>
          <a:p>
            <a:r>
              <a:rPr lang="en-IN" sz="4000" b="1" dirty="0">
                <a:solidFill>
                  <a:srgbClr val="FF0000"/>
                </a:solidFill>
                <a:latin typeface="OPEN SAN"/>
                <a:cs typeface="Times New Roman" panose="02020603050405020304" pitchFamily="18" charset="0"/>
              </a:rPr>
              <a:t>OBJECTIVE</a:t>
            </a:r>
          </a:p>
        </p:txBody>
      </p:sp>
      <p:pic>
        <p:nvPicPr>
          <p:cNvPr id="2" name="Picture 2">
            <a:extLst>
              <a:ext uri="{FF2B5EF4-FFF2-40B4-BE49-F238E27FC236}">
                <a16:creationId xmlns:a16="http://schemas.microsoft.com/office/drawing/2014/main" id="{0E34D56F-3E1E-4F53-A0FE-73F7CD9FBC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CC8317-9D88-5C1E-1717-D7E4AB48690F}"/>
              </a:ext>
            </a:extLst>
          </p:cNvPr>
          <p:cNvSpPr txBox="1"/>
          <p:nvPr/>
        </p:nvSpPr>
        <p:spPr>
          <a:xfrm>
            <a:off x="718329" y="1371600"/>
            <a:ext cx="4659796" cy="830997"/>
          </a:xfrm>
          <a:prstGeom prst="rect">
            <a:avLst/>
          </a:prstGeom>
          <a:noFill/>
        </p:spPr>
        <p:txBody>
          <a:bodyPr wrap="square" rtlCol="0">
            <a:spAutoFit/>
          </a:bodyPr>
          <a:lstStyle/>
          <a:p>
            <a:pPr algn="just"/>
            <a:r>
              <a:rPr lang="en-US" sz="2400" dirty="0">
                <a:latin typeface="OPEN SAN"/>
              </a:rPr>
              <a:t>Upon completion of lesson you will be able to know:-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6858000" cy="1143000"/>
          </a:xfrm>
        </p:spPr>
        <p:txBody>
          <a:bodyPr>
            <a:normAutofit/>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RESPIRATORY SYSTEM</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7848600" y="2209800"/>
            <a:ext cx="3962400" cy="2438399"/>
          </a:xfrm>
        </p:spPr>
        <p:txBody>
          <a:bodyPr>
            <a:normAutofit fontScale="92500" lnSpcReduction="10000"/>
          </a:bodyPr>
          <a:lstStyle/>
          <a:p>
            <a:pPr marL="0" indent="0" algn="ctr">
              <a:buNone/>
            </a:pPr>
            <a:r>
              <a:rPr lang="en-US" sz="2600" u="sng" dirty="0">
                <a:solidFill>
                  <a:srgbClr val="FF0000"/>
                </a:solidFill>
                <a:latin typeface="OPEN SAN"/>
                <a:cs typeface="Times New Roman" panose="02020603050405020304" pitchFamily="18" charset="0"/>
              </a:rPr>
              <a:t>SIGNS OF INADEQUATE RESPIRATION</a:t>
            </a:r>
          </a:p>
          <a:p>
            <a:pPr marL="0" indent="0" algn="ctr">
              <a:buNone/>
            </a:pPr>
            <a:endParaRPr lang="en-US" sz="2600" u="sng" dirty="0">
              <a:latin typeface="OPEN SAN"/>
              <a:cs typeface="Times New Roman" panose="02020603050405020304" pitchFamily="18" charset="0"/>
            </a:endParaRPr>
          </a:p>
          <a:p>
            <a:pPr marL="571500" indent="-571500">
              <a:buFont typeface="Wingdings" pitchFamily="2" charset="2"/>
              <a:buChar char="Ø"/>
              <a:defRPr/>
            </a:pPr>
            <a:r>
              <a:rPr lang="en-US" sz="2600" dirty="0">
                <a:latin typeface="OPEN SAN"/>
                <a:cs typeface="Times New Roman" panose="02020603050405020304" pitchFamily="18" charset="0"/>
              </a:rPr>
              <a:t>Cyanosis</a:t>
            </a:r>
          </a:p>
          <a:p>
            <a:pPr marL="571500" indent="-571500">
              <a:buFont typeface="Wingdings" pitchFamily="2" charset="2"/>
              <a:buChar char="Ø"/>
              <a:defRPr/>
            </a:pPr>
            <a:r>
              <a:rPr lang="en-US" sz="2600" dirty="0">
                <a:latin typeface="OPEN SAN"/>
                <a:cs typeface="Times New Roman" panose="02020603050405020304" pitchFamily="18" charset="0"/>
              </a:rPr>
              <a:t> Inadequate rate</a:t>
            </a:r>
          </a:p>
          <a:p>
            <a:pPr marL="571500" indent="-571500">
              <a:buFont typeface="Wingdings" pitchFamily="2" charset="2"/>
              <a:buChar char="Ø"/>
              <a:defRPr/>
            </a:pPr>
            <a:r>
              <a:rPr lang="en-US" sz="2600" dirty="0">
                <a:latin typeface="OPEN SAN"/>
                <a:cs typeface="Times New Roman" panose="02020603050405020304" pitchFamily="18" charset="0"/>
              </a:rPr>
              <a:t> Altered mental status</a:t>
            </a:r>
          </a:p>
          <a:p>
            <a:pPr marL="0" indent="0" algn="ctr">
              <a:buNone/>
            </a:pPr>
            <a:endParaRPr lang="en-US" b="1" u="sng" dirty="0">
              <a:solidFill>
                <a:srgbClr val="000099"/>
              </a:solidFill>
            </a:endParaRPr>
          </a:p>
          <a:p>
            <a:pPr marL="0" indent="0">
              <a:buNone/>
            </a:pPr>
            <a:endParaRPr lang="en-US" dirty="0"/>
          </a:p>
        </p:txBody>
      </p:sp>
      <p:pic>
        <p:nvPicPr>
          <p:cNvPr id="4" name="Picture 2">
            <a:extLst>
              <a:ext uri="{FF2B5EF4-FFF2-40B4-BE49-F238E27FC236}">
                <a16:creationId xmlns:a16="http://schemas.microsoft.com/office/drawing/2014/main" id="{09206611-E38B-790D-352D-204E421E5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9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22624"/>
            <a:ext cx="6324600" cy="1143000"/>
          </a:xfrm>
        </p:spPr>
        <p:txBody>
          <a:bodyPr>
            <a:normAutofit/>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RESPIRATORY SYSTEM</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6096000" y="1417639"/>
            <a:ext cx="5334000" cy="1747280"/>
          </a:xfrm>
        </p:spPr>
        <p:txBody>
          <a:bodyPr>
            <a:normAutofit/>
          </a:bodyPr>
          <a:lstStyle/>
          <a:p>
            <a:pPr marL="0" indent="0" algn="ctr">
              <a:buNone/>
            </a:pPr>
            <a:r>
              <a:rPr lang="en-US" sz="2400" b="1" u="sng" dirty="0">
                <a:solidFill>
                  <a:srgbClr val="FF0000"/>
                </a:solidFill>
                <a:latin typeface="OPEN SAN"/>
                <a:cs typeface="Times New Roman" panose="02020603050405020304" pitchFamily="18" charset="0"/>
              </a:rPr>
              <a:t>SIGNS OF ABSENT RESPIRATION</a:t>
            </a:r>
            <a:endParaRPr lang="en-US" sz="2400" u="sng" dirty="0">
              <a:solidFill>
                <a:srgbClr val="FF0000"/>
              </a:solidFill>
              <a:latin typeface="OPEN SAN"/>
              <a:cs typeface="Times New Roman" panose="02020603050405020304" pitchFamily="18" charset="0"/>
            </a:endParaRPr>
          </a:p>
          <a:p>
            <a:pPr marL="457200" indent="-457200">
              <a:buFont typeface="Wingdings" pitchFamily="2" charset="2"/>
              <a:buChar char="q"/>
              <a:defRPr/>
            </a:pPr>
            <a:r>
              <a:rPr lang="en-US" sz="2400" b="1" dirty="0">
                <a:solidFill>
                  <a:srgbClr val="00B050"/>
                </a:solidFill>
                <a:latin typeface="OPEN SAN"/>
                <a:cs typeface="Times New Roman" panose="02020603050405020304" pitchFamily="18" charset="0"/>
              </a:rPr>
              <a:t> </a:t>
            </a:r>
            <a:r>
              <a:rPr lang="en-US" sz="2400" dirty="0">
                <a:latin typeface="OPEN SAN"/>
                <a:cs typeface="Times New Roman" panose="02020603050405020304" pitchFamily="18" charset="0"/>
              </a:rPr>
              <a:t>No chest or abdominal movement.</a:t>
            </a:r>
          </a:p>
          <a:p>
            <a:pPr marL="457200" indent="-457200">
              <a:buFont typeface="Wingdings" pitchFamily="2" charset="2"/>
              <a:buChar char="q"/>
              <a:defRPr/>
            </a:pPr>
            <a:r>
              <a:rPr lang="en-US" sz="2400" dirty="0">
                <a:solidFill>
                  <a:srgbClr val="00B050"/>
                </a:solidFill>
                <a:latin typeface="OPEN SAN"/>
                <a:cs typeface="Times New Roman" panose="02020603050405020304" pitchFamily="18" charset="0"/>
              </a:rPr>
              <a:t> </a:t>
            </a:r>
            <a:r>
              <a:rPr lang="en-US" sz="2400" dirty="0">
                <a:latin typeface="OPEN SAN"/>
                <a:cs typeface="Times New Roman" panose="02020603050405020304" pitchFamily="18" charset="0"/>
              </a:rPr>
              <a:t>Air cannot be heard or felt exiting the mouth or nose</a:t>
            </a:r>
            <a:r>
              <a:rPr lang="en-US" sz="2400" dirty="0">
                <a:latin typeface="OPEN SAN"/>
              </a:rPr>
              <a:t>.</a:t>
            </a:r>
          </a:p>
          <a:p>
            <a:pPr marL="0" indent="0">
              <a:buNone/>
            </a:pPr>
            <a:endParaRPr lang="en-US" sz="2400" dirty="0">
              <a:latin typeface="OPEN SAN"/>
            </a:endParaRPr>
          </a:p>
        </p:txBody>
      </p:sp>
      <p:sp>
        <p:nvSpPr>
          <p:cNvPr id="11" name="Rectangle 10"/>
          <p:cNvSpPr/>
          <p:nvPr/>
        </p:nvSpPr>
        <p:spPr>
          <a:xfrm>
            <a:off x="6079836" y="2667000"/>
            <a:ext cx="5638800" cy="2862322"/>
          </a:xfrm>
          <a:prstGeom prst="rect">
            <a:avLst/>
          </a:prstGeom>
        </p:spPr>
        <p:txBody>
          <a:bodyPr wrap="square">
            <a:spAutoFit/>
          </a:bodyPr>
          <a:lstStyle/>
          <a:p>
            <a:pPr algn="ctr"/>
            <a:endParaRPr lang="en-US" b="1" u="sng" dirty="0">
              <a:effectLst>
                <a:outerShdw blurRad="38100" dist="38100" dir="2700000" algn="tl">
                  <a:srgbClr val="000000">
                    <a:alpha val="43137"/>
                  </a:srgbClr>
                </a:outerShdw>
              </a:effectLst>
            </a:endParaRPr>
          </a:p>
          <a:p>
            <a:pPr algn="ctr"/>
            <a:endParaRPr lang="en-US" b="1" u="sng" dirty="0">
              <a:effectLst>
                <a:outerShdw blurRad="38100" dist="38100" dir="2700000" algn="tl">
                  <a:srgbClr val="000000">
                    <a:alpha val="43137"/>
                  </a:srgbClr>
                </a:outerShdw>
              </a:effectLst>
            </a:endParaRPr>
          </a:p>
          <a:p>
            <a:pPr algn="ctr"/>
            <a:r>
              <a:rPr lang="en-US" sz="2400" u="sng" dirty="0">
                <a:effectLst>
                  <a:outerShdw blurRad="38100" dist="38100" dir="2700000" algn="tl">
                    <a:srgbClr val="000000">
                      <a:alpha val="43137"/>
                    </a:srgbClr>
                  </a:outerShdw>
                </a:effectLst>
                <a:latin typeface="OPEN SAN"/>
                <a:cs typeface="Times New Roman" panose="02020603050405020304" pitchFamily="18" charset="0"/>
              </a:rPr>
              <a:t>CYANOSIS</a:t>
            </a:r>
            <a:r>
              <a:rPr lang="en-US" sz="2400" dirty="0">
                <a:latin typeface="OPEN SAN"/>
                <a:cs typeface="Times New Roman" panose="02020603050405020304" pitchFamily="18" charset="0"/>
              </a:rPr>
              <a:t> </a:t>
            </a:r>
          </a:p>
          <a:p>
            <a:pPr algn="ctr"/>
            <a:endParaRPr lang="en-US" sz="2400" dirty="0">
              <a:latin typeface="OPEN SAN"/>
              <a:cs typeface="Times New Roman" panose="02020603050405020304" pitchFamily="18" charset="0"/>
            </a:endParaRPr>
          </a:p>
          <a:p>
            <a:pPr algn="just"/>
            <a:r>
              <a:rPr lang="en-US" sz="2400" dirty="0">
                <a:latin typeface="OPEN SAN"/>
                <a:cs typeface="Times New Roman" panose="02020603050405020304" pitchFamily="18" charset="0"/>
              </a:rPr>
              <a:t>     Bluish coloration of the skin and mucous Membranes caused by lack of oxygen in the blood </a:t>
            </a:r>
          </a:p>
          <a:p>
            <a:pPr algn="just"/>
            <a:r>
              <a:rPr lang="en-US" sz="2400" dirty="0">
                <a:latin typeface="OPEN SAN"/>
                <a:cs typeface="Times New Roman" panose="02020603050405020304" pitchFamily="18" charset="0"/>
              </a:rPr>
              <a:t>and tissues. </a:t>
            </a:r>
          </a:p>
        </p:txBody>
      </p:sp>
      <p:pic>
        <p:nvPicPr>
          <p:cNvPr id="4" name="Picture 2">
            <a:extLst>
              <a:ext uri="{FF2B5EF4-FFF2-40B4-BE49-F238E27FC236}">
                <a16:creationId xmlns:a16="http://schemas.microsoft.com/office/drawing/2014/main" id="{BFD51884-FCDE-67A8-E4D2-E5034E51A5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37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CLINICAL DEATH</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600201"/>
            <a:ext cx="10668000" cy="2062103"/>
          </a:xfrm>
        </p:spPr>
        <p:txBody>
          <a:bodyPr>
            <a:normAutofit fontScale="92500" lnSpcReduction="10000"/>
          </a:bodyPr>
          <a:lstStyle/>
          <a:p>
            <a:pPr marL="0" indent="0">
              <a:buNone/>
            </a:pPr>
            <a:r>
              <a:rPr lang="en-US" b="1" dirty="0"/>
              <a:t> </a:t>
            </a:r>
            <a:r>
              <a:rPr lang="en-US" sz="3800" b="1" dirty="0">
                <a:latin typeface="Times New Roman" panose="02020603050405020304" pitchFamily="18" charset="0"/>
                <a:cs typeface="Times New Roman" panose="02020603050405020304" pitchFamily="18" charset="0"/>
              </a:rPr>
              <a:t>Occurs when a patient is in respiratory arrest (not breathing) or in cardiac arrest         (heart not beating). The patient has a period of 4 to 6 minutes to be resuscitated without brain damage.</a:t>
            </a:r>
            <a:endParaRPr lang="en-US" sz="3800" dirty="0">
              <a:latin typeface="Times New Roman" panose="02020603050405020304" pitchFamily="18" charset="0"/>
              <a:cs typeface="Times New Roman" panose="02020603050405020304" pitchFamily="18" charset="0"/>
            </a:endParaRPr>
          </a:p>
        </p:txBody>
      </p:sp>
      <p:sp>
        <p:nvSpPr>
          <p:cNvPr id="9" name="Rectangle 8"/>
          <p:cNvSpPr/>
          <p:nvPr/>
        </p:nvSpPr>
        <p:spPr>
          <a:xfrm>
            <a:off x="1905000" y="3131172"/>
            <a:ext cx="7543800" cy="2062103"/>
          </a:xfrm>
          <a:prstGeom prst="rect">
            <a:avLst/>
          </a:prstGeom>
        </p:spPr>
        <p:txBody>
          <a:bodyPr wrap="square">
            <a:spAutoFit/>
          </a:bodyPr>
          <a:lstStyle/>
          <a:p>
            <a:pPr algn="ctr">
              <a:defRPr/>
            </a:pPr>
            <a:endParaRPr lang="en-US" b="1" u="sng" dirty="0">
              <a:solidFill>
                <a:srgbClr val="00B050"/>
              </a:solidFill>
            </a:endParaRPr>
          </a:p>
          <a:p>
            <a:pPr algn="ctr">
              <a:defRPr/>
            </a:pPr>
            <a:endParaRPr lang="en-US" b="1" u="sng" dirty="0">
              <a:solidFill>
                <a:srgbClr val="00B050"/>
              </a:solidFill>
            </a:endParaRPr>
          </a:p>
          <a:p>
            <a:pPr algn="ctr">
              <a:defRPr/>
            </a:pPr>
            <a:endParaRPr lang="en-US" b="1" u="sng" dirty="0">
              <a:solidFill>
                <a:srgbClr val="00B050"/>
              </a:solidFill>
            </a:endParaRPr>
          </a:p>
          <a:p>
            <a:pPr algn="ctr">
              <a:defRPr/>
            </a:pPr>
            <a:endParaRPr lang="en-US" b="1" u="sng" dirty="0">
              <a:solidFill>
                <a:srgbClr val="00B050"/>
              </a:solidFill>
            </a:endParaRPr>
          </a:p>
          <a:p>
            <a:pPr algn="ctr">
              <a:defRPr/>
            </a:pPr>
            <a:r>
              <a:rPr lang="en-US" sz="2800" b="1" u="sng" dirty="0">
                <a:solidFill>
                  <a:srgbClr val="FF0000"/>
                </a:solidFill>
                <a:latin typeface="Times New Roman" panose="02020603050405020304" pitchFamily="18" charset="0"/>
                <a:cs typeface="Times New Roman" panose="02020603050405020304" pitchFamily="18" charset="0"/>
              </a:rPr>
              <a:t>CLINICAL DEATH CAN BE REVERSED</a:t>
            </a:r>
          </a:p>
          <a:p>
            <a:pPr algn="ctr">
              <a:defRPr/>
            </a:pPr>
            <a:r>
              <a:rPr lang="en-US" sz="2800" b="1" u="sng" dirty="0">
                <a:solidFill>
                  <a:srgbClr val="FF0000"/>
                </a:solidFill>
                <a:latin typeface="Times New Roman" panose="02020603050405020304" pitchFamily="18" charset="0"/>
                <a:cs typeface="Times New Roman" panose="02020603050405020304" pitchFamily="18" charset="0"/>
              </a:rPr>
              <a:t>(ALWAYS REMEMBER</a:t>
            </a:r>
            <a:r>
              <a:rPr lang="en-US" sz="2800" b="1" u="sng" dirty="0">
                <a:solidFill>
                  <a:srgbClr val="00B050"/>
                </a:solidFill>
                <a:latin typeface="Times New Roman" panose="02020603050405020304" pitchFamily="18" charset="0"/>
                <a:cs typeface="Times New Roman" panose="02020603050405020304" pitchFamily="18" charset="0"/>
              </a:rPr>
              <a:t>)</a:t>
            </a:r>
          </a:p>
        </p:txBody>
      </p:sp>
      <p:pic>
        <p:nvPicPr>
          <p:cNvPr id="4" name="Picture 2">
            <a:extLst>
              <a:ext uri="{FF2B5EF4-FFF2-40B4-BE49-F238E27FC236}">
                <a16:creationId xmlns:a16="http://schemas.microsoft.com/office/drawing/2014/main" id="{4199D6F2-F27C-D57B-DD50-8017AD5480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63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76500"/>
            <a:ext cx="5486400" cy="1143000"/>
          </a:xfrm>
        </p:spPr>
        <p:txBody>
          <a:bodyPr>
            <a:normAutofit/>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BIOLOGICAL DEATH</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5301673" y="2781301"/>
            <a:ext cx="6652445" cy="533399"/>
          </a:xfrm>
        </p:spPr>
        <p:txBody>
          <a:bodyPr>
            <a:normAutofit fontScale="92500" lnSpcReduction="10000"/>
          </a:bodyPr>
          <a:lstStyle/>
          <a:p>
            <a:pPr marL="0" indent="0">
              <a:buNone/>
            </a:pPr>
            <a:r>
              <a:rPr lang="en-US" b="1" dirty="0"/>
              <a:t> </a:t>
            </a:r>
            <a:r>
              <a:rPr lang="en-US" sz="2600" dirty="0">
                <a:latin typeface="Open san"/>
                <a:cs typeface="Times New Roman" panose="02020603050405020304" pitchFamily="18" charset="0"/>
              </a:rPr>
              <a:t>The moment when the brain cells begin to die</a:t>
            </a:r>
            <a:r>
              <a:rPr lang="en-US" sz="2600" dirty="0">
                <a:latin typeface="Open san"/>
              </a:rPr>
              <a:t>.</a:t>
            </a:r>
          </a:p>
        </p:txBody>
      </p:sp>
      <p:sp>
        <p:nvSpPr>
          <p:cNvPr id="9" name="Rectangle 8"/>
          <p:cNvSpPr/>
          <p:nvPr/>
        </p:nvSpPr>
        <p:spPr>
          <a:xfrm>
            <a:off x="5410200" y="3486834"/>
            <a:ext cx="6543918" cy="646331"/>
          </a:xfrm>
          <a:prstGeom prst="rect">
            <a:avLst/>
          </a:prstGeom>
        </p:spPr>
        <p:txBody>
          <a:bodyPr wrap="square">
            <a:spAutoFit/>
          </a:bodyPr>
          <a:lstStyle/>
          <a:p>
            <a:pPr>
              <a:defRPr/>
            </a:pPr>
            <a:r>
              <a:rPr lang="en-US" dirty="0">
                <a:latin typeface="Open san"/>
                <a:cs typeface="Times New Roman" panose="02020603050405020304" pitchFamily="18" charset="0"/>
              </a:rPr>
              <a:t>BIOLOGICAL DEATH CANNOT BE REVERSED</a:t>
            </a:r>
          </a:p>
          <a:p>
            <a:pPr algn="ctr">
              <a:defRPr/>
            </a:pPr>
            <a:r>
              <a:rPr lang="en-US" dirty="0">
                <a:latin typeface="Open san"/>
                <a:cs typeface="Times New Roman" panose="02020603050405020304" pitchFamily="18" charset="0"/>
              </a:rPr>
              <a:t>(Only a medical doctor can pronounce a person officially dead</a:t>
            </a:r>
          </a:p>
        </p:txBody>
      </p:sp>
      <p:pic>
        <p:nvPicPr>
          <p:cNvPr id="6" name="Picture 2">
            <a:extLst>
              <a:ext uri="{FF2B5EF4-FFF2-40B4-BE49-F238E27FC236}">
                <a16:creationId xmlns:a16="http://schemas.microsoft.com/office/drawing/2014/main" id="{C1149D24-BBBE-E090-E006-0A6262D172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9" y="17299"/>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88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4655127" cy="1143000"/>
          </a:xfrm>
        </p:spPr>
        <p:txBody>
          <a:bodyPr>
            <a:normAutofit fontScale="90000"/>
          </a:bodyPr>
          <a:lstStyle/>
          <a:p>
            <a:br>
              <a:rPr lang="en-US"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br>
            <a:r>
              <a:rPr lang="en-US" sz="4000" b="1" dirty="0">
                <a:ln w="11430"/>
                <a:solidFill>
                  <a:srgbClr val="FF0000"/>
                </a:solidFill>
                <a:effectLst>
                  <a:outerShdw blurRad="38100" dist="38100" dir="2700000" algn="tl">
                    <a:srgbClr val="000000">
                      <a:alpha val="43137"/>
                    </a:srgbClr>
                  </a:outerShdw>
                </a:effectLst>
                <a:latin typeface="OPEN SAN"/>
                <a:cs typeface="Times New Roman" panose="02020603050405020304" pitchFamily="18" charset="0"/>
              </a:rPr>
              <a:t>METHOD OF AIRWAY OPENING </a:t>
            </a:r>
            <a:b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OPEN SAN"/>
              </a:rPr>
            </a:br>
            <a:endParaRPr lang="en-US" sz="3600" dirty="0">
              <a:latin typeface="OPEN SAN"/>
            </a:endParaRPr>
          </a:p>
        </p:txBody>
      </p:sp>
      <p:sp>
        <p:nvSpPr>
          <p:cNvPr id="3" name="Content Placeholder 2"/>
          <p:cNvSpPr>
            <a:spLocks noGrp="1"/>
          </p:cNvSpPr>
          <p:nvPr>
            <p:ph idx="1"/>
          </p:nvPr>
        </p:nvSpPr>
        <p:spPr>
          <a:xfrm>
            <a:off x="6172200" y="1284546"/>
            <a:ext cx="4876800" cy="838199"/>
          </a:xfrm>
        </p:spPr>
        <p:txBody>
          <a:bodyPr/>
          <a:lstStyle/>
          <a:p>
            <a:pPr marL="0" indent="0" algn="ctr">
              <a:buNone/>
            </a:pPr>
            <a:r>
              <a:rPr lang="en-US" sz="2800" b="1" u="sng" dirty="0">
                <a:solidFill>
                  <a:srgbClr val="FF0000"/>
                </a:solidFill>
                <a:latin typeface="OPEN SAN"/>
                <a:cs typeface="Times New Roman" panose="02020603050405020304" pitchFamily="18" charset="0"/>
              </a:rPr>
              <a:t>HEAD-TILT   CHIN-LIFT </a:t>
            </a:r>
          </a:p>
          <a:p>
            <a:pPr marL="0" indent="0">
              <a:buNone/>
            </a:pPr>
            <a:endParaRPr lang="en-US" dirty="0"/>
          </a:p>
        </p:txBody>
      </p:sp>
      <p:pic>
        <p:nvPicPr>
          <p:cNvPr id="9" name="Picture 8" descr="HTILT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210956"/>
            <a:ext cx="591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C1149D24-BBBE-E090-E006-0A6262D172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09800"/>
            <a:ext cx="3694545" cy="1143000"/>
          </a:xfrm>
        </p:spPr>
        <p:txBody>
          <a:bodyPr>
            <a:normAutofit fontScale="90000"/>
          </a:bodyPr>
          <a:lstStyle/>
          <a:p>
            <a:br>
              <a:rPr lang="en-US" b="1" u="sng"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en-US" b="1" dirty="0">
                <a:ln w="11430"/>
                <a:solidFill>
                  <a:srgbClr val="FF0000"/>
                </a:solidFill>
                <a:effectLst>
                  <a:outerShdw blurRad="50800" dist="39000" dir="5460000" algn="tl">
                    <a:srgbClr val="000000">
                      <a:alpha val="38000"/>
                    </a:srgbClr>
                  </a:outerShdw>
                </a:effectLst>
                <a:latin typeface="OPEN SAN"/>
                <a:cs typeface="Times New Roman" panose="02020603050405020304" pitchFamily="18" charset="0"/>
              </a:rPr>
              <a:t>HEAD-TILT   CHIN-LIFT </a:t>
            </a:r>
            <a:br>
              <a:rPr lang="en-US" b="1" dirty="0">
                <a:ln w="11430"/>
                <a:solidFill>
                  <a:srgbClr val="FFFF00"/>
                </a:solidFill>
                <a:effectLst>
                  <a:outerShdw blurRad="50800" dist="39000" dir="5460000" algn="tl">
                    <a:srgbClr val="000000">
                      <a:alpha val="38000"/>
                    </a:srgbClr>
                  </a:outerShdw>
                </a:effectLst>
                <a:latin typeface="OPEN SAN"/>
              </a:rPr>
            </a:br>
            <a:endParaRPr lang="en-US" dirty="0">
              <a:latin typeface="OPEN SAN"/>
            </a:endParaRPr>
          </a:p>
        </p:txBody>
      </p:sp>
      <p:sp>
        <p:nvSpPr>
          <p:cNvPr id="3" name="Content Placeholder 2"/>
          <p:cNvSpPr>
            <a:spLocks noGrp="1"/>
          </p:cNvSpPr>
          <p:nvPr>
            <p:ph idx="1"/>
          </p:nvPr>
        </p:nvSpPr>
        <p:spPr>
          <a:xfrm>
            <a:off x="5331691" y="1417638"/>
            <a:ext cx="6705600" cy="4525963"/>
          </a:xfrm>
        </p:spPr>
        <p:txBody>
          <a:bodyPr>
            <a:normAutofit/>
          </a:bodyPr>
          <a:lstStyle/>
          <a:p>
            <a:pPr marL="693738" indent="-693738">
              <a:buFont typeface="Wingdings" pitchFamily="2" charset="2"/>
              <a:buChar char="v"/>
            </a:pPr>
            <a:r>
              <a:rPr lang="en-US" b="1" dirty="0">
                <a:solidFill>
                  <a:srgbClr val="FF33CC"/>
                </a:solidFill>
              </a:rPr>
              <a:t> </a:t>
            </a:r>
            <a:r>
              <a:rPr lang="en-US" sz="2400" dirty="0">
                <a:latin typeface="OPEN SAN"/>
                <a:cs typeface="Times New Roman" panose="02020603050405020304" pitchFamily="18" charset="0"/>
              </a:rPr>
              <a:t>Position the patient lying face up. </a:t>
            </a:r>
          </a:p>
          <a:p>
            <a:pPr marL="693738" indent="-693738">
              <a:buFont typeface="Wingdings" pitchFamily="2" charset="2"/>
              <a:buChar char="v"/>
            </a:pPr>
            <a:r>
              <a:rPr lang="en-US" sz="2400" dirty="0">
                <a:solidFill>
                  <a:srgbClr val="FF33CC"/>
                </a:solidFill>
                <a:latin typeface="OPEN SAN"/>
                <a:cs typeface="Times New Roman" panose="02020603050405020304" pitchFamily="18" charset="0"/>
              </a:rPr>
              <a:t> </a:t>
            </a:r>
            <a:r>
              <a:rPr lang="en-US" sz="2400" dirty="0">
                <a:latin typeface="OPEN SAN"/>
                <a:cs typeface="Times New Roman" panose="02020603050405020304" pitchFamily="18" charset="0"/>
              </a:rPr>
              <a:t>Kneel by the patient’s shoulders towards the head. </a:t>
            </a:r>
          </a:p>
          <a:p>
            <a:pPr marL="693738" indent="-693738">
              <a:buFont typeface="Wingdings" pitchFamily="2" charset="2"/>
              <a:buChar char="v"/>
            </a:pPr>
            <a:r>
              <a:rPr lang="en-US" sz="2400" dirty="0">
                <a:solidFill>
                  <a:srgbClr val="FF33CC"/>
                </a:solidFill>
                <a:latin typeface="OPEN SAN"/>
                <a:cs typeface="Times New Roman" panose="02020603050405020304" pitchFamily="18" charset="0"/>
              </a:rPr>
              <a:t> </a:t>
            </a:r>
            <a:r>
              <a:rPr lang="en-US" sz="2400" dirty="0">
                <a:latin typeface="OPEN SAN"/>
                <a:cs typeface="Times New Roman" panose="02020603050405020304" pitchFamily="18" charset="0"/>
              </a:rPr>
              <a:t>Place one hand on the forehead and place the fingertips of your other hand under the bony part of the patient’s  jaw. </a:t>
            </a:r>
          </a:p>
          <a:p>
            <a:pPr marL="693738" indent="-693738">
              <a:buFont typeface="Wingdings" pitchFamily="2" charset="2"/>
              <a:buChar char="v"/>
            </a:pPr>
            <a:r>
              <a:rPr lang="en-US" sz="2400" dirty="0">
                <a:solidFill>
                  <a:srgbClr val="FF33CC"/>
                </a:solidFill>
                <a:latin typeface="OPEN SAN"/>
                <a:cs typeface="Times New Roman" panose="02020603050405020304" pitchFamily="18" charset="0"/>
              </a:rPr>
              <a:t> </a:t>
            </a:r>
            <a:r>
              <a:rPr lang="en-US" sz="2400" dirty="0">
                <a:latin typeface="OPEN SAN"/>
                <a:cs typeface="Times New Roman" panose="02020603050405020304" pitchFamily="18" charset="0"/>
              </a:rPr>
              <a:t>Lift up on the chin, supporting the jaw, and at the same time, tilt the head back as far as possible. For infants and children: Place in the “sniffing” position – do not overextend. </a:t>
            </a:r>
          </a:p>
          <a:p>
            <a:pPr marL="0" indent="0">
              <a:buNone/>
            </a:pPr>
            <a:endParaRPr lang="en-US" dirty="0"/>
          </a:p>
        </p:txBody>
      </p:sp>
      <p:pic>
        <p:nvPicPr>
          <p:cNvPr id="4" name="Picture 2">
            <a:extLst>
              <a:ext uri="{FF2B5EF4-FFF2-40B4-BE49-F238E27FC236}">
                <a16:creationId xmlns:a16="http://schemas.microsoft.com/office/drawing/2014/main" id="{A8EDF095-8CB8-54F5-09FB-543B51680D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7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389" y="3217877"/>
            <a:ext cx="6019800" cy="1143000"/>
          </a:xfrm>
        </p:spPr>
        <p:txBody>
          <a:bodyPr>
            <a:normAutofit fontScale="90000"/>
          </a:bodyPr>
          <a:lstStyle/>
          <a:p>
            <a:br>
              <a:rPr lang="en-US"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OPEN SAN"/>
              </a:rPr>
            </a:br>
            <a:r>
              <a:rPr lang="en-US" b="1" dirty="0">
                <a:ln w="11430"/>
                <a:solidFill>
                  <a:srgbClr val="FF0000"/>
                </a:solidFill>
                <a:effectLst>
                  <a:outerShdw blurRad="38100" dist="38100" dir="2700000" algn="tl">
                    <a:srgbClr val="000000">
                      <a:alpha val="43137"/>
                    </a:srgbClr>
                  </a:outerShdw>
                </a:effectLst>
                <a:latin typeface="OPEN SAN"/>
                <a:cs typeface="Times New Roman" panose="02020603050405020304" pitchFamily="18" charset="0"/>
              </a:rPr>
              <a:t>METHOD OF AIRWAY OPENING </a:t>
            </a:r>
            <a:br>
              <a:rPr lang="en-US"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OPEN SAN"/>
                <a:cs typeface="Times New Roman" panose="02020603050405020304" pitchFamily="18" charset="0"/>
              </a:rPr>
            </a:br>
            <a:endParaRPr lang="en-US" dirty="0">
              <a:latin typeface="OPEN SAN"/>
              <a:cs typeface="Times New Roman" panose="02020603050405020304" pitchFamily="18" charset="0"/>
            </a:endParaRPr>
          </a:p>
        </p:txBody>
      </p:sp>
      <p:sp>
        <p:nvSpPr>
          <p:cNvPr id="3" name="Content Placeholder 2"/>
          <p:cNvSpPr>
            <a:spLocks noGrp="1"/>
          </p:cNvSpPr>
          <p:nvPr>
            <p:ph idx="1"/>
          </p:nvPr>
        </p:nvSpPr>
        <p:spPr>
          <a:xfrm>
            <a:off x="6705600" y="1600201"/>
            <a:ext cx="4876800" cy="609599"/>
          </a:xfrm>
        </p:spPr>
        <p:txBody>
          <a:bodyPr/>
          <a:lstStyle/>
          <a:p>
            <a:pPr marL="0" indent="0" algn="ctr">
              <a:buNone/>
            </a:pPr>
            <a:r>
              <a:rPr lang="en-US" sz="2800" b="1" u="sng" dirty="0">
                <a:solidFill>
                  <a:srgbClr val="FF0000"/>
                </a:solidFill>
                <a:latin typeface="OPEN SAN"/>
                <a:cs typeface="Times New Roman" panose="02020603050405020304" pitchFamily="18" charset="0"/>
              </a:rPr>
              <a:t>HEAD-TILT   CHIN-LIFT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9" name="Picture 8" descr="HTILT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4778" y="2209800"/>
            <a:ext cx="3200400" cy="2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8153400" y="2568714"/>
            <a:ext cx="1346844" cy="1569660"/>
          </a:xfrm>
          <a:prstGeom prst="rect">
            <a:avLst/>
          </a:prstGeom>
        </p:spPr>
        <p:txBody>
          <a:bodyPr wrap="none">
            <a:spAutoFit/>
          </a:bodyPr>
          <a:lstStyle/>
          <a:p>
            <a:r>
              <a:rPr lang="en-US" sz="9600" dirty="0">
                <a:solidFill>
                  <a:srgbClr val="FF0066"/>
                </a:solidFill>
                <a:latin typeface="Arial Unicode MS" pitchFamily="34" charset="-128"/>
                <a:ea typeface="Arial Unicode MS" pitchFamily="34" charset="-128"/>
                <a:cs typeface="Arial Unicode MS" pitchFamily="34" charset="-128"/>
              </a:rPr>
              <a:t> X</a:t>
            </a:r>
          </a:p>
        </p:txBody>
      </p:sp>
      <p:sp>
        <p:nvSpPr>
          <p:cNvPr id="12" name="Rectangle 11"/>
          <p:cNvSpPr/>
          <p:nvPr/>
        </p:nvSpPr>
        <p:spPr>
          <a:xfrm>
            <a:off x="6974778" y="3378875"/>
            <a:ext cx="4800600" cy="2954655"/>
          </a:xfrm>
          <a:prstGeom prst="rect">
            <a:avLst/>
          </a:prstGeom>
        </p:spPr>
        <p:txBody>
          <a:bodyPr wrap="square">
            <a:spAutoFit/>
          </a:bodyPr>
          <a:lstStyle/>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a:p>
            <a:endParaRPr 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OPEN SAN"/>
            </a:endParaRPr>
          </a:p>
          <a:p>
            <a:r>
              <a:rPr lang="en-US" sz="2400" dirty="0">
                <a:ln w="11430"/>
                <a:latin typeface="OPEN SAN"/>
                <a:cs typeface="Times New Roman" panose="02020603050405020304" pitchFamily="18" charset="0"/>
              </a:rPr>
              <a:t>DO NOT USE THIS METHOD IF YOU SUSPECT HEAD,NECK OR SPINAL INJURY.</a:t>
            </a:r>
          </a:p>
        </p:txBody>
      </p:sp>
      <p:pic>
        <p:nvPicPr>
          <p:cNvPr id="4" name="Picture 2">
            <a:extLst>
              <a:ext uri="{FF2B5EF4-FFF2-40B4-BE49-F238E27FC236}">
                <a16:creationId xmlns:a16="http://schemas.microsoft.com/office/drawing/2014/main" id="{74BAFD41-4F33-BD6F-3DDE-4013CB3AC6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87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0" y="2938305"/>
            <a:ext cx="5943600" cy="1143000"/>
          </a:xfrm>
        </p:spPr>
        <p:txBody>
          <a:bodyPr>
            <a:normAutofit fontScale="90000"/>
          </a:bodyPr>
          <a:lstStyle/>
          <a:p>
            <a:br>
              <a:rPr lang="en-US"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br>
            <a:r>
              <a:rPr lang="en-US" b="1" dirty="0">
                <a:ln w="11430"/>
                <a:solidFill>
                  <a:srgbClr val="FF0000"/>
                </a:solidFill>
                <a:effectLst>
                  <a:outerShdw blurRad="38100" dist="38100" dir="2700000" algn="tl">
                    <a:srgbClr val="000000">
                      <a:alpha val="43137"/>
                    </a:srgbClr>
                  </a:outerShdw>
                </a:effectLst>
                <a:latin typeface="OPEN SAN"/>
                <a:cs typeface="Times New Roman" panose="02020603050405020304" pitchFamily="18" charset="0"/>
              </a:rPr>
              <a:t>METHOD OF AIRWAY OPENING </a:t>
            </a:r>
            <a:br>
              <a:rPr lang="en-US"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5752750" y="2910596"/>
            <a:ext cx="2819400" cy="609599"/>
          </a:xfrm>
        </p:spPr>
        <p:txBody>
          <a:bodyPr/>
          <a:lstStyle/>
          <a:p>
            <a:pPr marL="0" indent="0" algn="ctr">
              <a:buNone/>
            </a:pPr>
            <a:r>
              <a:rPr lang="en-US" sz="2400" b="1" u="sng" dirty="0">
                <a:solidFill>
                  <a:srgbClr val="FF0000"/>
                </a:solidFill>
                <a:latin typeface="OPEN SAN"/>
                <a:cs typeface="Times New Roman" panose="02020603050405020304" pitchFamily="18" charset="0"/>
              </a:rPr>
              <a:t>JAW THRUST</a:t>
            </a:r>
            <a:endParaRPr lang="en-US" sz="2400" u="sng" dirty="0">
              <a:solidFill>
                <a:srgbClr val="FF0000"/>
              </a:solidFill>
              <a:latin typeface="OPEN SAN"/>
              <a:cs typeface="Times New Roman" panose="02020603050405020304" pitchFamily="18" charset="0"/>
            </a:endParaRPr>
          </a:p>
          <a:p>
            <a:pPr marL="0" indent="0">
              <a:buNone/>
            </a:pPr>
            <a:endParaRPr lang="en-US" dirty="0"/>
          </a:p>
        </p:txBody>
      </p:sp>
      <p:pic>
        <p:nvPicPr>
          <p:cNvPr id="9" name="Picture 3" descr="E405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692448"/>
            <a:ext cx="1694754" cy="21796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Picture 3" descr="E4050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4600" y="1692446"/>
            <a:ext cx="1930400" cy="21796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19100" y="3657600"/>
            <a:ext cx="6268153" cy="2677656"/>
          </a:xfrm>
          <a:prstGeom prst="rect">
            <a:avLst/>
          </a:prstGeom>
        </p:spPr>
        <p:txBody>
          <a:bodyPr wrap="square">
            <a:spAutoFit/>
          </a:bodyPr>
          <a:lstStyle/>
          <a:p>
            <a:pPr algn="just"/>
            <a:endParaRPr lang="en-US" b="1" dirty="0"/>
          </a:p>
          <a:p>
            <a:pPr algn="just"/>
            <a:endParaRPr lang="en-US" b="1" dirty="0"/>
          </a:p>
          <a:p>
            <a:pPr algn="just"/>
            <a:endParaRPr lang="en-US" sz="2000" dirty="0">
              <a:latin typeface="OPEN SAN"/>
            </a:endParaRPr>
          </a:p>
          <a:p>
            <a:pPr algn="just"/>
            <a:r>
              <a:rPr lang="en-US" sz="2800" dirty="0">
                <a:latin typeface="OPEN SAN"/>
                <a:cs typeface="Times New Roman" panose="02020603050405020304" pitchFamily="18" charset="0"/>
              </a:rPr>
              <a:t>      The jaw thrust is the only maneuver recommended on an unconscious patient with suspected head, neck or spinal injury.</a:t>
            </a:r>
          </a:p>
        </p:txBody>
      </p:sp>
      <p:pic>
        <p:nvPicPr>
          <p:cNvPr id="4" name="Picture 2">
            <a:extLst>
              <a:ext uri="{FF2B5EF4-FFF2-40B4-BE49-F238E27FC236}">
                <a16:creationId xmlns:a16="http://schemas.microsoft.com/office/drawing/2014/main" id="{AB1F244E-84CE-A2AD-430A-FDA9608C76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8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09" y="2667000"/>
            <a:ext cx="6477000" cy="1143000"/>
          </a:xfrm>
        </p:spPr>
        <p:txBody>
          <a:bodyPr>
            <a:normAutofit fontScale="90000"/>
          </a:bodyPr>
          <a:lstStyle/>
          <a:p>
            <a:br>
              <a:rPr lang="en-US" b="1" u="sng" dirty="0">
                <a:ln w="11430"/>
                <a:solidFill>
                  <a:schemeClr val="accent6">
                    <a:lumMod val="40000"/>
                    <a:lumOff val="60000"/>
                  </a:schemeClr>
                </a:solidFill>
                <a:effectLst>
                  <a:outerShdw blurRad="50800" dist="39000" dir="5460000" algn="tl">
                    <a:srgbClr val="000000">
                      <a:alpha val="38000"/>
                    </a:srgbClr>
                  </a:outerShdw>
                </a:effectLst>
              </a:rPr>
            </a:br>
            <a:r>
              <a:rPr lang="en-US" b="1" dirty="0">
                <a:ln w="11430"/>
                <a:solidFill>
                  <a:srgbClr val="FF0000"/>
                </a:solidFill>
                <a:effectLst>
                  <a:outerShdw blurRad="50800" dist="39000" dir="5460000" algn="tl">
                    <a:srgbClr val="000000">
                      <a:alpha val="38000"/>
                    </a:srgbClr>
                  </a:outerShdw>
                </a:effectLst>
                <a:latin typeface="OPEN SAN"/>
                <a:cs typeface="Times New Roman" panose="02020603050405020304" pitchFamily="18" charset="0"/>
              </a:rPr>
              <a:t>ARTIFICIAL VENTILATION</a:t>
            </a:r>
            <a:br>
              <a:rPr lang="en-US" sz="4000" b="1" dirty="0">
                <a:ln w="11430"/>
                <a:solidFill>
                  <a:srgbClr val="FF0000"/>
                </a:solidFill>
                <a:effectLst>
                  <a:outerShdw blurRad="50800" dist="39000" dir="5460000" algn="tl">
                    <a:srgbClr val="000000">
                      <a:alpha val="38000"/>
                    </a:srgbClr>
                  </a:outerShdw>
                </a:effectLst>
                <a:latin typeface="OPEN SAN"/>
              </a:rPr>
            </a:br>
            <a:endParaRPr lang="en-US" sz="4000" dirty="0">
              <a:solidFill>
                <a:srgbClr val="FF0000"/>
              </a:solidFill>
              <a:latin typeface="OPEN SAN"/>
            </a:endParaRPr>
          </a:p>
        </p:txBody>
      </p:sp>
      <p:sp>
        <p:nvSpPr>
          <p:cNvPr id="3" name="Content Placeholder 2"/>
          <p:cNvSpPr>
            <a:spLocks noGrp="1"/>
          </p:cNvSpPr>
          <p:nvPr>
            <p:ph idx="1"/>
          </p:nvPr>
        </p:nvSpPr>
        <p:spPr>
          <a:xfrm>
            <a:off x="7147559" y="3749950"/>
            <a:ext cx="4572000" cy="1905000"/>
          </a:xfrm>
        </p:spPr>
        <p:txBody>
          <a:bodyPr>
            <a:normAutofit fontScale="25000" lnSpcReduction="20000"/>
          </a:bodyPr>
          <a:lstStyle/>
          <a:p>
            <a:pPr marL="0" indent="0">
              <a:buNone/>
            </a:pPr>
            <a:r>
              <a:rPr lang="en-US" sz="9600" dirty="0">
                <a:latin typeface="OPEN SAN"/>
                <a:cs typeface="Times New Roman" panose="02020603050405020304" pitchFamily="18" charset="0"/>
              </a:rPr>
              <a:t>Once the patient has an open air way obstruction, you can provide artificial ventilation for a patient breathing inadequately  or not at all.</a:t>
            </a:r>
          </a:p>
          <a:p>
            <a:pPr marL="0" indent="0">
              <a:buNone/>
            </a:pPr>
            <a:endParaRPr lang="en-US" dirty="0"/>
          </a:p>
        </p:txBody>
      </p:sp>
      <p:pic>
        <p:nvPicPr>
          <p:cNvPr id="9" name="Picture 2" descr="E:\tot MFR CSSR\presentation\blowan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508957"/>
            <a:ext cx="2140527" cy="2117450"/>
          </a:xfrm>
          <a:prstGeom prst="rect">
            <a:avLst/>
          </a:prstGeom>
          <a:ln w="889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7147559" y="5082892"/>
            <a:ext cx="3674402" cy="1754326"/>
          </a:xfrm>
          <a:prstGeom prst="rect">
            <a:avLst/>
          </a:prstGeom>
        </p:spPr>
        <p:txBody>
          <a:bodyPr wrap="square">
            <a:spAutoFit/>
          </a:bodyPr>
          <a:lstStyle/>
          <a:p>
            <a:endParaRPr lang="en-US" b="1" dirty="0">
              <a:solidFill>
                <a:srgbClr val="005392"/>
              </a:solidFill>
            </a:endParaRPr>
          </a:p>
          <a:p>
            <a:endParaRPr lang="en-US" b="1" dirty="0">
              <a:solidFill>
                <a:srgbClr val="005392"/>
              </a:solidFill>
            </a:endParaRPr>
          </a:p>
          <a:p>
            <a:r>
              <a:rPr lang="en-US" sz="2400" dirty="0">
                <a:latin typeface="OPEN SAN"/>
                <a:cs typeface="Times New Roman" panose="02020603050405020304" pitchFamily="18" charset="0"/>
              </a:rPr>
              <a:t>How is it  possible to maintain a patient alive  with exhaled air ?</a:t>
            </a:r>
          </a:p>
        </p:txBody>
      </p:sp>
      <p:pic>
        <p:nvPicPr>
          <p:cNvPr id="4" name="Picture 2">
            <a:extLst>
              <a:ext uri="{FF2B5EF4-FFF2-40B4-BE49-F238E27FC236}">
                <a16:creationId xmlns:a16="http://schemas.microsoft.com/office/drawing/2014/main" id="{7B8FCA60-FD52-8273-8DE4-8F8ADBB556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70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3" y="2362200"/>
            <a:ext cx="5943600" cy="1722438"/>
          </a:xfrm>
        </p:spPr>
        <p:txBody>
          <a:bodyPr>
            <a:normAutofit fontScale="90000"/>
          </a:bodyPr>
          <a:lstStyle/>
          <a:p>
            <a:br>
              <a:rPr lang="en-US" b="1" u="sng" dirty="0">
                <a:ln w="11430"/>
                <a:solidFill>
                  <a:schemeClr val="accent6">
                    <a:lumMod val="75000"/>
                  </a:schemeClr>
                </a:solidFill>
                <a:effectLst>
                  <a:outerShdw blurRad="80000" dist="40000" dir="5040000" algn="tl">
                    <a:srgbClr val="000000">
                      <a:alpha val="30000"/>
                    </a:srgbClr>
                  </a:outerShdw>
                </a:effectLst>
              </a:rPr>
            </a:br>
            <a:r>
              <a:rPr lang="en-US"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TECHNIQUE OF ARTIFICIAL VENTILATION</a:t>
            </a:r>
            <a:br>
              <a:rPr lang="en-US" b="1" dirty="0">
                <a:ln w="11430"/>
                <a:solidFill>
                  <a:schemeClr val="accent6">
                    <a:lumMod val="75000"/>
                  </a:schemeClr>
                </a:solidFill>
                <a:effectLst>
                  <a:outerShdw blurRad="80000" dist="40000" dir="5040000" algn="tl">
                    <a:srgbClr val="000000">
                      <a:alpha val="30000"/>
                    </a:srgbClr>
                  </a:outerShdw>
                </a:effectLst>
                <a:latin typeface="OPEN SAN"/>
                <a:cs typeface="Times New Roman" panose="02020603050405020304" pitchFamily="18" charset="0"/>
              </a:rPr>
            </a:br>
            <a:endParaRPr lang="en-US" dirty="0">
              <a:latin typeface="OPEN SAN"/>
              <a:cs typeface="Times New Roman" panose="02020603050405020304" pitchFamily="18" charset="0"/>
            </a:endParaRPr>
          </a:p>
        </p:txBody>
      </p:sp>
      <p:sp>
        <p:nvSpPr>
          <p:cNvPr id="3" name="Content Placeholder 2"/>
          <p:cNvSpPr>
            <a:spLocks noGrp="1"/>
          </p:cNvSpPr>
          <p:nvPr>
            <p:ph idx="1"/>
          </p:nvPr>
        </p:nvSpPr>
        <p:spPr>
          <a:xfrm>
            <a:off x="6553200" y="2362200"/>
            <a:ext cx="5410200" cy="1981200"/>
          </a:xfrm>
        </p:spPr>
        <p:txBody>
          <a:bodyPr/>
          <a:lstStyle/>
          <a:p>
            <a:pPr>
              <a:buFont typeface="Wingdings" pitchFamily="2" charset="2"/>
              <a:buChar char="q"/>
            </a:pPr>
            <a:r>
              <a:rPr lang="en-US" b="1" dirty="0">
                <a:latin typeface="Times New Roman" panose="02020603050405020304" pitchFamily="18" charset="0"/>
                <a:cs typeface="Times New Roman" panose="02020603050405020304" pitchFamily="18" charset="0"/>
              </a:rPr>
              <a:t> </a:t>
            </a:r>
            <a:r>
              <a:rPr lang="en-US" sz="2400" dirty="0">
                <a:latin typeface="OPEN SAN"/>
                <a:cs typeface="Times New Roman" panose="02020603050405020304" pitchFamily="18" charset="0"/>
              </a:rPr>
              <a:t>Mouth to Mask</a:t>
            </a:r>
          </a:p>
          <a:p>
            <a:pPr>
              <a:buFont typeface="Wingdings" pitchFamily="2" charset="2"/>
              <a:buChar char="q"/>
            </a:pPr>
            <a:r>
              <a:rPr lang="en-US" sz="2400" dirty="0">
                <a:latin typeface="OPEN SAN"/>
                <a:cs typeface="Times New Roman" panose="02020603050405020304" pitchFamily="18" charset="0"/>
              </a:rPr>
              <a:t> Mouth to Barrier Device</a:t>
            </a:r>
          </a:p>
          <a:p>
            <a:pPr>
              <a:buFont typeface="Wingdings" pitchFamily="2" charset="2"/>
              <a:buChar char="q"/>
            </a:pPr>
            <a:r>
              <a:rPr lang="en-US" sz="2400" dirty="0">
                <a:latin typeface="OPEN SAN"/>
                <a:cs typeface="Times New Roman" panose="02020603050405020304" pitchFamily="18" charset="0"/>
              </a:rPr>
              <a:t> Mouth to Mouth</a:t>
            </a:r>
          </a:p>
          <a:p>
            <a:endParaRPr lang="en-US" dirty="0"/>
          </a:p>
        </p:txBody>
      </p:sp>
      <p:pic>
        <p:nvPicPr>
          <p:cNvPr id="4" name="Picture 2">
            <a:extLst>
              <a:ext uri="{FF2B5EF4-FFF2-40B4-BE49-F238E27FC236}">
                <a16:creationId xmlns:a16="http://schemas.microsoft.com/office/drawing/2014/main" id="{657E1E25-8325-FBE9-A50F-DCE29E9EC7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3" y="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5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02" y="3352800"/>
            <a:ext cx="6477000" cy="1143000"/>
          </a:xfrm>
        </p:spPr>
        <p:txBody>
          <a:bodyPr>
            <a:normAutofit/>
          </a:bodyPr>
          <a:lstStyle/>
          <a:p>
            <a:r>
              <a:rPr lang="en-US" sz="4000" b="1" dirty="0">
                <a:solidFill>
                  <a:srgbClr val="FF0000"/>
                </a:solidFill>
                <a:latin typeface="OPEN SAN"/>
                <a:cs typeface="Times New Roman" panose="02020603050405020304" pitchFamily="18" charset="0"/>
              </a:rPr>
              <a:t>BASIC LIFE SUPPORT</a:t>
            </a:r>
          </a:p>
        </p:txBody>
      </p:sp>
      <p:sp>
        <p:nvSpPr>
          <p:cNvPr id="3" name="Content Placeholder 2"/>
          <p:cNvSpPr>
            <a:spLocks noGrp="1"/>
          </p:cNvSpPr>
          <p:nvPr>
            <p:ph idx="1"/>
          </p:nvPr>
        </p:nvSpPr>
        <p:spPr>
          <a:xfrm>
            <a:off x="8229600" y="1600201"/>
            <a:ext cx="3352800" cy="4525963"/>
          </a:xfrm>
        </p:spPr>
        <p:txBody>
          <a:bodyPr>
            <a:normAutofit/>
          </a:bodyPr>
          <a:lstStyle/>
          <a:p>
            <a:pPr algn="ctr"/>
            <a:r>
              <a:rPr lang="en-US" sz="28700" b="1" dirty="0">
                <a:ln w="11430"/>
                <a:solidFill>
                  <a:srgbClr val="00B050"/>
                </a:solidFill>
                <a:effectLst>
                  <a:outerShdw blurRad="50800" dist="39000" dir="5460000" algn="tl">
                    <a:srgbClr val="000000">
                      <a:alpha val="38000"/>
                    </a:srgbClr>
                  </a:outerShdw>
                </a:effectLst>
                <a:latin typeface="Arial" pitchFamily="34" charset="0"/>
                <a:cs typeface="Arial" pitchFamily="34" charset="0"/>
              </a:rPr>
              <a:t>?</a:t>
            </a:r>
          </a:p>
        </p:txBody>
      </p:sp>
      <p:pic>
        <p:nvPicPr>
          <p:cNvPr id="4" name="Picture 2">
            <a:extLst>
              <a:ext uri="{FF2B5EF4-FFF2-40B4-BE49-F238E27FC236}">
                <a16:creationId xmlns:a16="http://schemas.microsoft.com/office/drawing/2014/main" id="{1A59003B-8CF6-71F9-B215-E39A5E01EE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834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422" y="2514600"/>
            <a:ext cx="6172200" cy="1143000"/>
          </a:xfrm>
        </p:spPr>
        <p:txBody>
          <a:bodyPr>
            <a:normAutofit fontScale="90000"/>
          </a:bodyPr>
          <a:lstStyle/>
          <a:p>
            <a:br>
              <a:rPr lang="en-US"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HAZARDS TO RESCUERS </a:t>
            </a:r>
            <a:b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OPEN SAN"/>
              </a:rPr>
            </a:br>
            <a:endParaRPr lang="en-US" dirty="0">
              <a:latin typeface="OPEN SAN"/>
            </a:endParaRPr>
          </a:p>
        </p:txBody>
      </p:sp>
      <p:sp>
        <p:nvSpPr>
          <p:cNvPr id="3" name="Content Placeholder 2"/>
          <p:cNvSpPr>
            <a:spLocks noGrp="1"/>
          </p:cNvSpPr>
          <p:nvPr>
            <p:ph idx="1"/>
          </p:nvPr>
        </p:nvSpPr>
        <p:spPr>
          <a:xfrm>
            <a:off x="8763000" y="1828800"/>
            <a:ext cx="3124200" cy="2971799"/>
          </a:xfrm>
        </p:spPr>
        <p:txBody>
          <a:bodyPr>
            <a:normAutofit/>
          </a:bodyPr>
          <a:lstStyle/>
          <a:p>
            <a:pPr>
              <a:buFont typeface="Wingdings" pitchFamily="2" charset="2"/>
              <a:buChar char="Ø"/>
            </a:pPr>
            <a:r>
              <a:rPr lang="en-US" sz="4000" b="1" dirty="0">
                <a:latin typeface="Times New Roman" panose="02020603050405020304" pitchFamily="18" charset="0"/>
                <a:cs typeface="Times New Roman" panose="02020603050405020304" pitchFamily="18" charset="0"/>
              </a:rPr>
              <a:t> </a:t>
            </a:r>
            <a:r>
              <a:rPr lang="en-US" sz="2800" dirty="0">
                <a:latin typeface="OPEN SAN"/>
                <a:cs typeface="Times New Roman" panose="02020603050405020304" pitchFamily="18" charset="0"/>
              </a:rPr>
              <a:t>Diseases</a:t>
            </a:r>
          </a:p>
          <a:p>
            <a:pPr>
              <a:buFont typeface="Wingdings" pitchFamily="2" charset="2"/>
              <a:buChar char="Ø"/>
            </a:pPr>
            <a:r>
              <a:rPr lang="en-US" sz="2800" dirty="0">
                <a:latin typeface="OPEN SAN"/>
                <a:cs typeface="Times New Roman" panose="02020603050405020304" pitchFamily="18" charset="0"/>
              </a:rPr>
              <a:t>  Chemicals</a:t>
            </a:r>
          </a:p>
          <a:p>
            <a:pPr>
              <a:buFont typeface="Wingdings" pitchFamily="2" charset="2"/>
              <a:buChar char="Ø"/>
            </a:pPr>
            <a:r>
              <a:rPr lang="en-US" sz="2800" dirty="0">
                <a:latin typeface="OPEN SAN"/>
                <a:cs typeface="Times New Roman" panose="02020603050405020304" pitchFamily="18" charset="0"/>
              </a:rPr>
              <a:t>  Vomitus</a:t>
            </a:r>
          </a:p>
          <a:p>
            <a:pPr marL="0" indent="0">
              <a:buNone/>
            </a:pPr>
            <a:endParaRPr lang="en-US" sz="2000" dirty="0">
              <a:latin typeface="OPEN SAN"/>
              <a:cs typeface="Times New Roman" panose="02020603050405020304" pitchFamily="18" charset="0"/>
            </a:endParaRPr>
          </a:p>
        </p:txBody>
      </p:sp>
      <p:pic>
        <p:nvPicPr>
          <p:cNvPr id="4" name="Picture 2">
            <a:extLst>
              <a:ext uri="{FF2B5EF4-FFF2-40B4-BE49-F238E27FC236}">
                <a16:creationId xmlns:a16="http://schemas.microsoft.com/office/drawing/2014/main" id="{62C07CAA-7C52-A01D-3C9F-2614E65F4D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81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5081"/>
            <a:ext cx="7239000" cy="1143000"/>
          </a:xfrm>
        </p:spPr>
        <p:txBody>
          <a:bodyPr>
            <a:normAutofit fontScale="90000"/>
          </a:bodyPr>
          <a:lstStyle/>
          <a:p>
            <a:br>
              <a:rPr lang="en-US"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HAZARDS TO VICTIMS</a:t>
            </a:r>
            <a:br>
              <a:rPr lang="en-US"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US" dirty="0"/>
          </a:p>
        </p:txBody>
      </p:sp>
      <p:sp>
        <p:nvSpPr>
          <p:cNvPr id="3" name="Content Placeholder 2"/>
          <p:cNvSpPr>
            <a:spLocks noGrp="1"/>
          </p:cNvSpPr>
          <p:nvPr>
            <p:ph idx="1"/>
          </p:nvPr>
        </p:nvSpPr>
        <p:spPr>
          <a:xfrm>
            <a:off x="6400800" y="2133600"/>
            <a:ext cx="5562600" cy="1142999"/>
          </a:xfrm>
        </p:spPr>
        <p:txBody>
          <a:bodyPr>
            <a:normAutofit/>
          </a:bodyPr>
          <a:lstStyle/>
          <a:p>
            <a:pPr>
              <a:buFont typeface="Wingdings" pitchFamily="2" charset="2"/>
              <a:buChar char="v"/>
            </a:pPr>
            <a:r>
              <a:rPr lang="en-US" sz="2400" b="1" dirty="0">
                <a:latin typeface="OPEN SAN"/>
                <a:cs typeface="Times New Roman" panose="02020603050405020304" pitchFamily="18" charset="0"/>
              </a:rPr>
              <a:t>Reduced lung volume</a:t>
            </a:r>
          </a:p>
          <a:p>
            <a:pPr>
              <a:buFont typeface="Wingdings" pitchFamily="2" charset="2"/>
              <a:buChar char="v"/>
            </a:pPr>
            <a:r>
              <a:rPr lang="en-US" sz="2400" b="1" dirty="0">
                <a:latin typeface="OPEN SAN"/>
                <a:cs typeface="Times New Roman" panose="02020603050405020304" pitchFamily="18" charset="0"/>
              </a:rPr>
              <a:t>  Vomiting</a:t>
            </a:r>
          </a:p>
          <a:p>
            <a:pPr marL="0" indent="0">
              <a:buNone/>
            </a:pPr>
            <a:endParaRPr lang="en-US" dirty="0"/>
          </a:p>
        </p:txBody>
      </p:sp>
      <p:sp>
        <p:nvSpPr>
          <p:cNvPr id="9" name="Rectangle 8"/>
          <p:cNvSpPr/>
          <p:nvPr/>
        </p:nvSpPr>
        <p:spPr>
          <a:xfrm>
            <a:off x="6096000" y="3429000"/>
            <a:ext cx="5562599" cy="523220"/>
          </a:xfrm>
          <a:prstGeom prst="rect">
            <a:avLst/>
          </a:prstGeom>
        </p:spPr>
        <p:txBody>
          <a:bodyPr wrap="square">
            <a:spAutoFit/>
          </a:bodyPr>
          <a:lstStyle/>
          <a:p>
            <a:pPr algn="ctr"/>
            <a:r>
              <a:rPr lang="en-US" sz="2800" b="1" dirty="0">
                <a:latin typeface="OPEN SAN"/>
                <a:cs typeface="Times New Roman" panose="02020603050405020304" pitchFamily="18" charset="0"/>
              </a:rPr>
              <a:t>PREVENTIVE MEASURES</a:t>
            </a:r>
          </a:p>
        </p:txBody>
      </p:sp>
      <p:pic>
        <p:nvPicPr>
          <p:cNvPr id="4" name="Picture 2">
            <a:extLst>
              <a:ext uri="{FF2B5EF4-FFF2-40B4-BE49-F238E27FC236}">
                <a16:creationId xmlns:a16="http://schemas.microsoft.com/office/drawing/2014/main" id="{F5619115-36B4-9072-413B-09C945620E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13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0" y="2644170"/>
            <a:ext cx="8875594" cy="769441"/>
          </a:xfrm>
          <a:prstGeom prst="rect">
            <a:avLst/>
          </a:prstGeom>
        </p:spPr>
        <p:txBody>
          <a:bodyPr wrap="square">
            <a:spAutoFit/>
          </a:bodyPr>
          <a:lstStyle/>
          <a:p>
            <a:pPr algn="ctr"/>
            <a:r>
              <a:rPr lang="en-US" sz="4400" b="1" spc="150" dirty="0">
                <a:ln w="11430"/>
                <a:solidFill>
                  <a:srgbClr val="FF0000"/>
                </a:solidFill>
                <a:effectLst>
                  <a:outerShdw blurRad="25400" algn="tl" rotWithShape="0">
                    <a:srgbClr val="000000">
                      <a:alpha val="43000"/>
                    </a:srgbClr>
                  </a:outerShdw>
                </a:effectLst>
                <a:latin typeface="OPEN SAN"/>
                <a:cs typeface="Times New Roman" panose="02020603050405020304" pitchFamily="18" charset="0"/>
              </a:rPr>
              <a:t>F.B.A.O.</a:t>
            </a:r>
          </a:p>
        </p:txBody>
      </p:sp>
      <p:pic>
        <p:nvPicPr>
          <p:cNvPr id="2" name="Picture 2">
            <a:extLst>
              <a:ext uri="{FF2B5EF4-FFF2-40B4-BE49-F238E27FC236}">
                <a16:creationId xmlns:a16="http://schemas.microsoft.com/office/drawing/2014/main" id="{E03DA757-6DCD-CC74-F8ED-205D1F1D2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23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6705600" cy="1143000"/>
          </a:xfrm>
        </p:spPr>
        <p:txBody>
          <a:bodyPr>
            <a:normAutofit fontScale="90000"/>
          </a:bodyPr>
          <a:lstStyle/>
          <a:p>
            <a:r>
              <a:rPr lang="en-US" sz="4000" b="1" dirty="0">
                <a:solidFill>
                  <a:srgbClr val="FF0000"/>
                </a:solidFill>
                <a:effectLst>
                  <a:outerShdw blurRad="38100" dist="38100" dir="2700000" algn="tl">
                    <a:srgbClr val="000000"/>
                  </a:outerShdw>
                </a:effectLst>
                <a:latin typeface="OPEN SAN"/>
                <a:cs typeface="Times New Roman" panose="02020603050405020304" pitchFamily="18" charset="0"/>
              </a:rPr>
              <a:t>CAUSES OF AIRWAY OBSTRUCTION</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6858000" y="1650782"/>
            <a:ext cx="5105400" cy="3276599"/>
          </a:xfrm>
        </p:spPr>
        <p:txBody>
          <a:bodyPr/>
          <a:lstStyle/>
          <a:p>
            <a:pPr>
              <a:buFont typeface="Wingdings" pitchFamily="2" charset="2"/>
              <a:buChar char="v"/>
            </a:pPr>
            <a:r>
              <a:rPr lang="en-US" sz="2800" dirty="0">
                <a:latin typeface="OPEN SAN"/>
                <a:cs typeface="Times New Roman" panose="02020603050405020304" pitchFamily="18" charset="0"/>
              </a:rPr>
              <a:t>Foreign Body</a:t>
            </a:r>
          </a:p>
          <a:p>
            <a:pPr>
              <a:buFont typeface="Wingdings" pitchFamily="2" charset="2"/>
              <a:buChar char="v"/>
            </a:pPr>
            <a:r>
              <a:rPr lang="en-US" sz="2800" dirty="0">
                <a:latin typeface="OPEN SAN"/>
                <a:cs typeface="Times New Roman" panose="02020603050405020304" pitchFamily="18" charset="0"/>
              </a:rPr>
              <a:t> Tongue</a:t>
            </a:r>
          </a:p>
          <a:p>
            <a:pPr>
              <a:buFont typeface="Wingdings" pitchFamily="2" charset="2"/>
              <a:buChar char="v"/>
            </a:pPr>
            <a:r>
              <a:rPr lang="en-US" sz="2800" dirty="0">
                <a:latin typeface="OPEN SAN"/>
                <a:cs typeface="Times New Roman" panose="02020603050405020304" pitchFamily="18" charset="0"/>
              </a:rPr>
              <a:t> Tissue damage</a:t>
            </a:r>
          </a:p>
          <a:p>
            <a:pPr>
              <a:buFont typeface="Wingdings" pitchFamily="2" charset="2"/>
              <a:buChar char="v"/>
            </a:pPr>
            <a:r>
              <a:rPr lang="en-US" sz="2800" dirty="0">
                <a:latin typeface="OPEN SAN"/>
                <a:cs typeface="Times New Roman" panose="02020603050405020304" pitchFamily="18" charset="0"/>
              </a:rPr>
              <a:t> Acute epiglottis </a:t>
            </a:r>
          </a:p>
          <a:p>
            <a:pPr>
              <a:buFont typeface="Wingdings" pitchFamily="2" charset="2"/>
              <a:buChar char="v"/>
            </a:pPr>
            <a:r>
              <a:rPr lang="en-US" sz="2800" dirty="0">
                <a:latin typeface="OPEN SAN"/>
                <a:cs typeface="Times New Roman" panose="02020603050405020304" pitchFamily="18" charset="0"/>
              </a:rPr>
              <a:t> Illness</a:t>
            </a:r>
          </a:p>
          <a:p>
            <a:endParaRPr lang="en-US" dirty="0"/>
          </a:p>
        </p:txBody>
      </p:sp>
      <p:pic>
        <p:nvPicPr>
          <p:cNvPr id="4" name="Picture 2">
            <a:extLst>
              <a:ext uri="{FF2B5EF4-FFF2-40B4-BE49-F238E27FC236}">
                <a16:creationId xmlns:a16="http://schemas.microsoft.com/office/drawing/2014/main" id="{65F0D665-E34E-EA21-7332-8618D2FE0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259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4" y="3077743"/>
            <a:ext cx="5562600" cy="1143000"/>
          </a:xfrm>
        </p:spPr>
        <p:txBody>
          <a:bodyPr>
            <a:normAutofit fontScale="90000"/>
          </a:bodyPr>
          <a:lstStyle/>
          <a:p>
            <a:br>
              <a:rPr lang="en-US" b="1" u="sng" dirty="0">
                <a:ln w="11430"/>
                <a:solidFill>
                  <a:schemeClr val="bg2"/>
                </a:solidFill>
                <a:effectLst>
                  <a:outerShdw blurRad="50800" dist="39000" dir="5460000" algn="tl">
                    <a:srgbClr val="000000">
                      <a:alpha val="38000"/>
                    </a:srgbClr>
                  </a:outerShdw>
                </a:effectLst>
              </a:rPr>
            </a:br>
            <a:r>
              <a:rPr lang="en-US"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RECOGNIZING   FBAO</a:t>
            </a:r>
            <a:br>
              <a:rPr lang="en-US"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79141" y="1112838"/>
            <a:ext cx="3200400" cy="609599"/>
          </a:xfrm>
        </p:spPr>
        <p:txBody>
          <a:bodyPr/>
          <a:lstStyle/>
          <a:p>
            <a:pPr marL="0" indent="0" algn="ctr">
              <a:buNone/>
            </a:pPr>
            <a:r>
              <a:rPr lang="en-US" b="1" u="sng" dirty="0">
                <a:ln w="11430"/>
                <a:solidFill>
                  <a:srgbClr val="00B0F0"/>
                </a:solidFill>
                <a:effectLst>
                  <a:outerShdw blurRad="50800" dist="39000" dir="5460000" algn="tl">
                    <a:srgbClr val="000000">
                      <a:alpha val="38000"/>
                    </a:srgbClr>
                  </a:outerShdw>
                </a:effectLst>
              </a:rPr>
              <a:t>PARTIAL</a:t>
            </a:r>
            <a:endParaRPr lang="en-US" b="1" dirty="0">
              <a:ln w="11430"/>
              <a:solidFill>
                <a:srgbClr val="00B0F0"/>
              </a:solidFill>
              <a:effectLst>
                <a:outerShdw blurRad="50800" dist="39000" dir="5460000" algn="tl">
                  <a:srgbClr val="000000">
                    <a:alpha val="38000"/>
                  </a:srgbClr>
                </a:outerShdw>
              </a:effectLst>
            </a:endParaRPr>
          </a:p>
          <a:p>
            <a:pPr marL="0" indent="0">
              <a:buNone/>
            </a:pPr>
            <a:endParaRPr lang="en-US" dirty="0"/>
          </a:p>
        </p:txBody>
      </p:sp>
      <p:sp>
        <p:nvSpPr>
          <p:cNvPr id="9" name="Rectangle 8"/>
          <p:cNvSpPr/>
          <p:nvPr/>
        </p:nvSpPr>
        <p:spPr>
          <a:xfrm>
            <a:off x="5410200" y="1284546"/>
            <a:ext cx="7010400" cy="5816977"/>
          </a:xfrm>
          <a:prstGeom prst="rect">
            <a:avLst/>
          </a:prstGeom>
        </p:spPr>
        <p:txBody>
          <a:bodyPr wrap="square">
            <a:spAutoFit/>
          </a:bodyPr>
          <a:lstStyle/>
          <a:p>
            <a:pPr marL="457200" indent="-457200">
              <a:buFont typeface="Wingdings" pitchFamily="2" charset="2"/>
              <a:buChar char="v"/>
            </a:pPr>
            <a:endParaRPr lang="en-US" b="1" dirty="0"/>
          </a:p>
          <a:p>
            <a:pPr marL="457200" indent="-457200">
              <a:buFont typeface="Wingdings" pitchFamily="2" charset="2"/>
              <a:buChar char="v"/>
            </a:pPr>
            <a:endParaRPr lang="en-US" b="1" dirty="0"/>
          </a:p>
          <a:p>
            <a:pPr marL="457200" indent="-457200">
              <a:buFont typeface="Wingdings" pitchFamily="2" charset="2"/>
              <a:buChar char="v"/>
            </a:pPr>
            <a:r>
              <a:rPr lang="en-US" sz="2400" dirty="0">
                <a:latin typeface="OPEN SAN"/>
                <a:cs typeface="Times New Roman" panose="02020603050405020304" pitchFamily="18" charset="0"/>
              </a:rPr>
              <a:t>An object caught in the throat that does not totally block breathing. </a:t>
            </a:r>
          </a:p>
          <a:p>
            <a:pPr marL="457200" indent="-457200">
              <a:buFont typeface="Wingdings" pitchFamily="2" charset="2"/>
              <a:buChar char="v"/>
            </a:pPr>
            <a:r>
              <a:rPr lang="en-US" sz="2400" dirty="0">
                <a:latin typeface="OPEN SAN"/>
                <a:cs typeface="Times New Roman" panose="02020603050405020304" pitchFamily="18" charset="0"/>
              </a:rPr>
              <a:t> A patient with partial obstruction may have adequate or poor air exchange. </a:t>
            </a:r>
          </a:p>
          <a:p>
            <a:pPr marL="457200" indent="-457200">
              <a:buFont typeface="Wingdings" pitchFamily="2" charset="2"/>
              <a:buChar char="v"/>
            </a:pPr>
            <a:r>
              <a:rPr lang="en-US" sz="2400" dirty="0">
                <a:latin typeface="OPEN SAN"/>
                <a:cs typeface="Times New Roman" panose="02020603050405020304" pitchFamily="18" charset="0"/>
              </a:rPr>
              <a:t> With adequate air  exchange, the patient may cough forcefully, though there may  be wheezing between coughs.</a:t>
            </a:r>
          </a:p>
          <a:p>
            <a:pPr marL="457200" indent="-457200">
              <a:buFont typeface="Wingdings" pitchFamily="2" charset="2"/>
              <a:buChar char="v"/>
            </a:pPr>
            <a:r>
              <a:rPr lang="en-US" sz="2400" dirty="0">
                <a:latin typeface="OPEN SAN"/>
                <a:cs typeface="Times New Roman" panose="02020603050405020304" pitchFamily="18" charset="0"/>
              </a:rPr>
              <a:t> Do not interfere with patient’s attempt to clear the airway. With poor air exchange, the patient will exhibit a weak, ineffective cough, high-pitched  noise while inhaling, increased respiratory difficulty and possible cyanosis; </a:t>
            </a:r>
          </a:p>
          <a:p>
            <a:pPr marL="457200" indent="-457200">
              <a:buFont typeface="Wingdings" pitchFamily="2" charset="2"/>
              <a:buChar char="v"/>
            </a:pPr>
            <a:r>
              <a:rPr lang="en-US" sz="2400" dirty="0">
                <a:latin typeface="OPEN SAN"/>
                <a:cs typeface="Times New Roman" panose="02020603050405020304" pitchFamily="18" charset="0"/>
              </a:rPr>
              <a:t> Treat this situation as a complete airway obstruction. </a:t>
            </a:r>
          </a:p>
        </p:txBody>
      </p:sp>
      <p:pic>
        <p:nvPicPr>
          <p:cNvPr id="4" name="Picture 2">
            <a:extLst>
              <a:ext uri="{FF2B5EF4-FFF2-40B4-BE49-F238E27FC236}">
                <a16:creationId xmlns:a16="http://schemas.microsoft.com/office/drawing/2014/main" id="{00C5CE72-C477-E4EF-70D8-4E8936856E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39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2699"/>
            <a:ext cx="6400800" cy="1143000"/>
          </a:xfrm>
        </p:spPr>
        <p:txBody>
          <a:bodyPr>
            <a:noAutofit/>
          </a:bodyPr>
          <a:lstStyle/>
          <a:p>
            <a:r>
              <a:rPr lang="en-US" sz="4000" b="1" dirty="0">
                <a:solidFill>
                  <a:srgbClr val="FF0000"/>
                </a:solidFill>
                <a:effectLst>
                  <a:outerShdw blurRad="38100" dist="38100" dir="2700000" algn="tl">
                    <a:srgbClr val="000000">
                      <a:alpha val="43137"/>
                    </a:srgbClr>
                  </a:outerShdw>
                </a:effectLst>
                <a:latin typeface="OPEN SAN"/>
                <a:cs typeface="Times New Roman" panose="02020603050405020304" pitchFamily="18" charset="0"/>
              </a:rPr>
              <a:t>SIGN OF PARTIAL AIR OBSTRUCTION</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6705600" y="1600200"/>
            <a:ext cx="5486400" cy="3047999"/>
          </a:xfrm>
        </p:spPr>
        <p:txBody>
          <a:bodyPr>
            <a:normAutofit/>
          </a:bodyPr>
          <a:lstStyle/>
          <a:p>
            <a:pPr>
              <a:buFont typeface="Wingdings" pitchFamily="2" charset="2"/>
              <a:buChar char="v"/>
            </a:pPr>
            <a:r>
              <a:rPr lang="en-US" sz="2800" dirty="0">
                <a:latin typeface="OPEN SAN"/>
                <a:cs typeface="Times New Roman" panose="02020603050405020304" pitchFamily="18" charset="0"/>
              </a:rPr>
              <a:t>Weak ineffective cough</a:t>
            </a:r>
            <a:endParaRPr lang="en-US" sz="2400" dirty="0">
              <a:latin typeface="OPEN SAN"/>
              <a:cs typeface="Times New Roman" panose="02020603050405020304" pitchFamily="18" charset="0"/>
            </a:endParaRPr>
          </a:p>
          <a:p>
            <a:pPr>
              <a:buFont typeface="Wingdings" pitchFamily="2" charset="2"/>
              <a:buChar char="v"/>
            </a:pPr>
            <a:r>
              <a:rPr lang="en-US" sz="2800" dirty="0">
                <a:latin typeface="OPEN SAN"/>
                <a:cs typeface="Times New Roman" panose="02020603050405020304" pitchFamily="18" charset="0"/>
              </a:rPr>
              <a:t> High pitch noise when inhaling</a:t>
            </a:r>
          </a:p>
          <a:p>
            <a:pPr>
              <a:buFont typeface="Wingdings" pitchFamily="2" charset="2"/>
              <a:buChar char="v"/>
            </a:pPr>
            <a:r>
              <a:rPr lang="en-US" sz="2800" dirty="0">
                <a:latin typeface="OPEN SAN"/>
                <a:cs typeface="Times New Roman" panose="02020603050405020304" pitchFamily="18" charset="0"/>
              </a:rPr>
              <a:t> Increased respiratory difficulty  and may clutch at the throat</a:t>
            </a:r>
          </a:p>
          <a:p>
            <a:pPr>
              <a:buFont typeface="Wingdings" pitchFamily="2" charset="2"/>
              <a:buChar char="v"/>
            </a:pPr>
            <a:r>
              <a:rPr lang="en-US" sz="2800" dirty="0">
                <a:latin typeface="OPEN SAN"/>
                <a:cs typeface="Times New Roman" panose="02020603050405020304" pitchFamily="18" charset="0"/>
              </a:rPr>
              <a:t> Cyanosis ( Bluish discoloration of the skin and mucous membrane)</a:t>
            </a:r>
          </a:p>
          <a:p>
            <a:pPr marL="0" indent="0">
              <a:buNone/>
            </a:pPr>
            <a:endParaRPr lang="en-US" sz="2800" dirty="0">
              <a:latin typeface="OPEN SAN"/>
            </a:endParaRPr>
          </a:p>
        </p:txBody>
      </p:sp>
      <p:pic>
        <p:nvPicPr>
          <p:cNvPr id="4" name="Picture 2">
            <a:extLst>
              <a:ext uri="{FF2B5EF4-FFF2-40B4-BE49-F238E27FC236}">
                <a16:creationId xmlns:a16="http://schemas.microsoft.com/office/drawing/2014/main" id="{F14ECDD5-0237-6695-7479-CC81C604CD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10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 y="2743200"/>
            <a:ext cx="5181600" cy="1143000"/>
          </a:xfrm>
        </p:spPr>
        <p:txBody>
          <a:bodyPr>
            <a:normAutofit/>
          </a:bodyPr>
          <a:lstStyle/>
          <a:p>
            <a:r>
              <a:rPr lang="en-US" sz="4000" b="1" dirty="0">
                <a:ln w="11430"/>
                <a:solidFill>
                  <a:srgbClr val="FF0000"/>
                </a:solidFill>
                <a:effectLst>
                  <a:outerShdw blurRad="50800" dist="39000" dir="5460000" algn="tl">
                    <a:srgbClr val="000000">
                      <a:alpha val="38000"/>
                    </a:srgbClr>
                  </a:outerShdw>
                </a:effectLst>
                <a:latin typeface="OPEN SAN"/>
                <a:cs typeface="Times New Roman" panose="02020603050405020304" pitchFamily="18" charset="0"/>
              </a:rPr>
              <a:t>RECOGNIZING   FBAO</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7086600" y="1524001"/>
            <a:ext cx="2514600" cy="533399"/>
          </a:xfrm>
        </p:spPr>
        <p:txBody>
          <a:bodyPr>
            <a:normAutofit/>
          </a:bodyPr>
          <a:lstStyle/>
          <a:p>
            <a:pPr marL="0" indent="0" algn="ctr">
              <a:buNone/>
            </a:pPr>
            <a:r>
              <a:rPr lang="en-US" sz="2400" b="1" u="sng" dirty="0">
                <a:ln w="11430"/>
                <a:solidFill>
                  <a:srgbClr val="FF0000"/>
                </a:solidFill>
                <a:effectLst>
                  <a:outerShdw blurRad="50800" dist="39000" dir="5460000" algn="tl">
                    <a:srgbClr val="000000">
                      <a:alpha val="38000"/>
                    </a:srgbClr>
                  </a:outerShdw>
                </a:effectLst>
                <a:latin typeface="OPEN SAN"/>
                <a:cs typeface="Times New Roman" panose="02020603050405020304" pitchFamily="18" charset="0"/>
              </a:rPr>
              <a:t>COMPLETE</a:t>
            </a:r>
          </a:p>
          <a:p>
            <a:pPr marL="0" indent="0">
              <a:buNone/>
            </a:pPr>
            <a:endParaRPr lang="en-US" sz="2400" b="1" dirty="0">
              <a:latin typeface="OPEN SAN"/>
            </a:endParaRPr>
          </a:p>
        </p:txBody>
      </p:sp>
      <p:sp>
        <p:nvSpPr>
          <p:cNvPr id="9" name="Rectangle 8"/>
          <p:cNvSpPr/>
          <p:nvPr/>
        </p:nvSpPr>
        <p:spPr>
          <a:xfrm>
            <a:off x="5105400" y="2057400"/>
            <a:ext cx="7239000" cy="3108543"/>
          </a:xfrm>
          <a:prstGeom prst="rect">
            <a:avLst/>
          </a:prstGeom>
        </p:spPr>
        <p:txBody>
          <a:bodyPr wrap="square">
            <a:spAutoFit/>
          </a:bodyPr>
          <a:lstStyle/>
          <a:p>
            <a:pPr>
              <a:buFont typeface="Wingdings" pitchFamily="2" charset="2"/>
              <a:buChar char="Ø"/>
            </a:pPr>
            <a:r>
              <a:rPr lang="en-US" sz="2800" dirty="0">
                <a:latin typeface="OPEN SAN"/>
                <a:cs typeface="Times New Roman" panose="02020603050405020304" pitchFamily="18" charset="0"/>
              </a:rPr>
              <a:t>The patient is unable to speak, breathe or cough.</a:t>
            </a:r>
          </a:p>
          <a:p>
            <a:pPr>
              <a:buFont typeface="Wingdings" pitchFamily="2" charset="2"/>
              <a:buChar char="Ø"/>
            </a:pPr>
            <a:r>
              <a:rPr lang="en-US" sz="2800" dirty="0">
                <a:latin typeface="OPEN SAN"/>
                <a:cs typeface="Times New Roman" panose="02020603050405020304" pitchFamily="18" charset="0"/>
              </a:rPr>
              <a:t>  May clutch neck with thumb and finger </a:t>
            </a:r>
          </a:p>
          <a:p>
            <a:pPr>
              <a:buFont typeface="Wingdings" pitchFamily="2" charset="2"/>
              <a:buChar char="Ø"/>
            </a:pPr>
            <a:r>
              <a:rPr lang="en-US" sz="2800" dirty="0">
                <a:latin typeface="OPEN SAN"/>
                <a:cs typeface="Times New Roman" panose="02020603050405020304" pitchFamily="18" charset="0"/>
              </a:rPr>
              <a:t>  Clutch neck with thumb and finger  gesture is known  as the        universal sign of choking. </a:t>
            </a:r>
          </a:p>
          <a:p>
            <a:pPr>
              <a:buFont typeface="Wingdings" pitchFamily="2" charset="2"/>
              <a:buChar char="Ø"/>
            </a:pPr>
            <a:r>
              <a:rPr lang="en-US" sz="2800" dirty="0">
                <a:latin typeface="OPEN SAN"/>
                <a:cs typeface="Times New Roman" panose="02020603050405020304" pitchFamily="18" charset="0"/>
              </a:rPr>
              <a:t> Movement of air will be absent.</a:t>
            </a:r>
          </a:p>
        </p:txBody>
      </p:sp>
      <p:pic>
        <p:nvPicPr>
          <p:cNvPr id="4" name="Picture 2">
            <a:extLst>
              <a:ext uri="{FF2B5EF4-FFF2-40B4-BE49-F238E27FC236}">
                <a16:creationId xmlns:a16="http://schemas.microsoft.com/office/drawing/2014/main" id="{B6640583-3AE5-00BD-CA84-EA13E7463E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49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937" y="2057400"/>
            <a:ext cx="4267200" cy="2472331"/>
          </a:xfrm>
        </p:spPr>
        <p:txBody>
          <a:bodyPr>
            <a:normAutofit fontScale="90000"/>
          </a:bodyPr>
          <a:lstStyle/>
          <a:p>
            <a:br>
              <a:rPr lang="en-US" b="1" u="sng"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en-US" b="1" dirty="0">
                <a:ln w="11430"/>
                <a:solidFill>
                  <a:srgbClr val="FF0000"/>
                </a:solidFill>
                <a:effectLst>
                  <a:outerShdw blurRad="50800" dist="39000" dir="5460000" algn="tl">
                    <a:srgbClr val="000000">
                      <a:alpha val="38000"/>
                    </a:srgbClr>
                  </a:outerShdw>
                </a:effectLst>
                <a:latin typeface="OPEN SAN"/>
                <a:cs typeface="Times New Roman" panose="02020603050405020304" pitchFamily="18" charset="0"/>
              </a:rPr>
              <a:t>MANAGING FBAO IN ADULTS AND CHILDREN</a:t>
            </a:r>
            <a:br>
              <a:rPr lang="en-US" b="1" dirty="0">
                <a:ln w="11430"/>
                <a:solidFill>
                  <a:schemeClr val="bg1"/>
                </a:solidFill>
                <a:effectLst>
                  <a:outerShdw blurRad="50800" dist="39000" dir="5460000" algn="tl">
                    <a:srgbClr val="000000">
                      <a:alpha val="38000"/>
                    </a:srgbClr>
                  </a:outerShdw>
                </a:effectLst>
                <a:latin typeface="OPEN SAN"/>
                <a:cs typeface="Times New Roman" panose="02020603050405020304" pitchFamily="18" charset="0"/>
              </a:rPr>
            </a:br>
            <a:endParaRPr lang="en-US" dirty="0">
              <a:latin typeface="OPEN SAN"/>
              <a:cs typeface="Times New Roman" panose="02020603050405020304" pitchFamily="18" charset="0"/>
            </a:endParaRPr>
          </a:p>
        </p:txBody>
      </p:sp>
      <p:sp>
        <p:nvSpPr>
          <p:cNvPr id="3" name="Content Placeholder 2"/>
          <p:cNvSpPr>
            <a:spLocks noGrp="1"/>
          </p:cNvSpPr>
          <p:nvPr>
            <p:ph idx="1"/>
          </p:nvPr>
        </p:nvSpPr>
        <p:spPr>
          <a:xfrm>
            <a:off x="5689137" y="1297710"/>
            <a:ext cx="5867400" cy="1142999"/>
          </a:xfrm>
        </p:spPr>
        <p:txBody>
          <a:bodyPr>
            <a:normAutofit lnSpcReduction="10000"/>
          </a:bodyPr>
          <a:lstStyle/>
          <a:p>
            <a:pPr marL="0" indent="0" algn="ctr">
              <a:buNone/>
            </a:pPr>
            <a:r>
              <a:rPr lang="en-US" sz="2400" b="1" u="sng" dirty="0">
                <a:latin typeface="OPEN SAN"/>
                <a:cs typeface="Times New Roman" panose="02020603050405020304" pitchFamily="18" charset="0"/>
              </a:rPr>
              <a:t>Abdominal   Thrusts </a:t>
            </a:r>
            <a:br>
              <a:rPr lang="en-US" sz="2400" b="1" u="sng" dirty="0">
                <a:latin typeface="OPEN SAN"/>
                <a:cs typeface="Times New Roman" panose="02020603050405020304" pitchFamily="18" charset="0"/>
              </a:rPr>
            </a:br>
            <a:r>
              <a:rPr lang="en-US" sz="2400" b="1" u="sng" dirty="0">
                <a:latin typeface="OPEN SAN"/>
                <a:cs typeface="Times New Roman" panose="02020603050405020304" pitchFamily="18" charset="0"/>
              </a:rPr>
              <a:t>Responsive Adult or Child   (Patient Standing or Sitting)</a:t>
            </a:r>
            <a:endParaRPr lang="en-US" sz="2400" dirty="0">
              <a:latin typeface="OPEN SAN"/>
              <a:cs typeface="Times New Roman" panose="02020603050405020304" pitchFamily="18" charset="0"/>
            </a:endParaRPr>
          </a:p>
        </p:txBody>
      </p:sp>
      <p:sp>
        <p:nvSpPr>
          <p:cNvPr id="9" name="Rectangle 8"/>
          <p:cNvSpPr/>
          <p:nvPr/>
        </p:nvSpPr>
        <p:spPr>
          <a:xfrm>
            <a:off x="6324600" y="2286000"/>
            <a:ext cx="5364481" cy="4247317"/>
          </a:xfrm>
          <a:prstGeom prst="rect">
            <a:avLst/>
          </a:prstGeom>
        </p:spPr>
        <p:txBody>
          <a:bodyPr wrap="square">
            <a:spAutoFit/>
          </a:bodyPr>
          <a:lstStyle/>
          <a:p>
            <a:pPr>
              <a:buFont typeface="Wingdings" pitchFamily="2" charset="2"/>
              <a:buChar char="v"/>
            </a:pPr>
            <a:endParaRPr lang="en-US" dirty="0">
              <a:solidFill>
                <a:schemeClr val="accent6">
                  <a:lumMod val="75000"/>
                </a:schemeClr>
              </a:solidFill>
            </a:endParaRPr>
          </a:p>
          <a:p>
            <a:pPr>
              <a:buFont typeface="Wingdings" pitchFamily="2" charset="2"/>
              <a:buChar char="v"/>
            </a:pP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a:latin typeface="OPEN SAN"/>
                <a:cs typeface="Times New Roman" panose="02020603050405020304" pitchFamily="18" charset="0"/>
              </a:rPr>
              <a:t>Get in position</a:t>
            </a:r>
          </a:p>
          <a:p>
            <a:pPr>
              <a:buFont typeface="Wingdings" pitchFamily="2" charset="2"/>
              <a:buChar char="v"/>
            </a:pPr>
            <a:r>
              <a:rPr lang="en-US" sz="2800" dirty="0">
                <a:latin typeface="OPEN SAN"/>
                <a:cs typeface="Times New Roman" panose="02020603050405020304" pitchFamily="18" charset="0"/>
              </a:rPr>
              <a:t> Position your hands</a:t>
            </a:r>
          </a:p>
          <a:p>
            <a:pPr>
              <a:buFont typeface="Wingdings" pitchFamily="2" charset="2"/>
              <a:buChar char="v"/>
            </a:pPr>
            <a:r>
              <a:rPr lang="en-US" sz="2800" dirty="0">
                <a:latin typeface="OPEN SAN"/>
                <a:cs typeface="Times New Roman" panose="02020603050405020304" pitchFamily="18" charset="0"/>
              </a:rPr>
              <a:t> Perform an abdominal thrust</a:t>
            </a:r>
          </a:p>
          <a:p>
            <a:pPr>
              <a:buFont typeface="Wingdings" pitchFamily="2" charset="2"/>
              <a:buChar char="v"/>
            </a:pPr>
            <a:r>
              <a:rPr lang="en-US" sz="2800" dirty="0">
                <a:latin typeface="OPEN SAN"/>
                <a:cs typeface="Times New Roman" panose="02020603050405020304" pitchFamily="18" charset="0"/>
              </a:rPr>
              <a:t> Repeat thrusts until the object is expelled from the airway or the patient becomes unconscious. Each new thrust should be a separate and distinct movement</a:t>
            </a:r>
            <a:r>
              <a:rPr lang="en-US" sz="2400" dirty="0">
                <a:solidFill>
                  <a:srgbClr val="002060"/>
                </a:solidFill>
                <a:latin typeface="OPEN SAN"/>
                <a:cs typeface="Times New Roman" panose="02020603050405020304" pitchFamily="18" charset="0"/>
              </a:rPr>
              <a:t>. </a:t>
            </a:r>
            <a:endParaRPr lang="en-US" sz="2000" dirty="0">
              <a:solidFill>
                <a:srgbClr val="002060"/>
              </a:solidFill>
              <a:latin typeface="OPEN SAN"/>
              <a:cs typeface="Times New Roman" panose="02020603050405020304" pitchFamily="18" charset="0"/>
            </a:endParaRPr>
          </a:p>
        </p:txBody>
      </p:sp>
      <p:pic>
        <p:nvPicPr>
          <p:cNvPr id="4" name="Picture 2">
            <a:extLst>
              <a:ext uri="{FF2B5EF4-FFF2-40B4-BE49-F238E27FC236}">
                <a16:creationId xmlns:a16="http://schemas.microsoft.com/office/drawing/2014/main" id="{AB533A77-5270-13BA-70A0-E590B07180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7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813" y="2682321"/>
            <a:ext cx="2286000" cy="1143000"/>
          </a:xfrm>
        </p:spPr>
        <p:txBody>
          <a:bodyPr>
            <a:normAutofit/>
          </a:bodyPr>
          <a:lstStyle/>
          <a:p>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OPEN SAN"/>
                <a:cs typeface="Times New Roman" panose="02020603050405020304" pitchFamily="18" charset="0"/>
              </a:rPr>
              <a:t>FBAO</a:t>
            </a:r>
            <a:endParaRPr lang="en-US" sz="4000" dirty="0">
              <a:solidFill>
                <a:srgbClr val="FF0000"/>
              </a:solidFill>
              <a:latin typeface="OPEN SAN"/>
              <a:cs typeface="Times New Roman" panose="02020603050405020304" pitchFamily="18" charset="0"/>
            </a:endParaRPr>
          </a:p>
        </p:txBody>
      </p:sp>
      <p:pic>
        <p:nvPicPr>
          <p:cNvPr id="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0" y="1454211"/>
            <a:ext cx="1761836" cy="209684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075" y="1436111"/>
            <a:ext cx="1683326" cy="213304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213" y="4137621"/>
            <a:ext cx="1955410" cy="155916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0" y="4118611"/>
            <a:ext cx="1796476" cy="159638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9144000" y="3692989"/>
            <a:ext cx="3467100" cy="338554"/>
          </a:xfrm>
          <a:prstGeom prst="rect">
            <a:avLst/>
          </a:prstGeom>
          <a:noFill/>
        </p:spPr>
        <p:txBody>
          <a:bodyPr wrap="square" rtlCol="0">
            <a:spAutoFit/>
          </a:bodyPr>
          <a:lstStyle/>
          <a:p>
            <a:pPr algn="ctr"/>
            <a:r>
              <a:rPr lang="en-US" sz="1600" b="1" u="sng" dirty="0">
                <a:solidFill>
                  <a:srgbClr val="002060"/>
                </a:solidFill>
                <a:effectLst>
                  <a:outerShdw blurRad="38100" dist="38100" dir="2700000" algn="tl">
                    <a:srgbClr val="000000">
                      <a:alpha val="43137"/>
                    </a:srgbClr>
                  </a:outerShdw>
                </a:effectLst>
              </a:rPr>
              <a:t>UNIVERSAL SIGN OF CHOKING</a:t>
            </a:r>
          </a:p>
        </p:txBody>
      </p:sp>
      <p:sp>
        <p:nvSpPr>
          <p:cNvPr id="15" name="TextBox 14"/>
          <p:cNvSpPr txBox="1"/>
          <p:nvPr/>
        </p:nvSpPr>
        <p:spPr>
          <a:xfrm>
            <a:off x="6887457" y="5993322"/>
            <a:ext cx="2752997" cy="338554"/>
          </a:xfrm>
          <a:prstGeom prst="rect">
            <a:avLst/>
          </a:prstGeom>
          <a:noFill/>
        </p:spPr>
        <p:txBody>
          <a:bodyPr wrap="none" rtlCol="0">
            <a:spAutoFit/>
          </a:bodyPr>
          <a:lstStyle/>
          <a:p>
            <a:pPr algn="ctr"/>
            <a:r>
              <a:rPr lang="en-US" sz="1600" b="1" u="sng" dirty="0">
                <a:solidFill>
                  <a:srgbClr val="002060"/>
                </a:solidFill>
                <a:effectLst>
                  <a:outerShdw blurRad="38100" dist="38100" dir="2700000" algn="tl">
                    <a:srgbClr val="000000">
                      <a:alpha val="43137"/>
                    </a:srgbClr>
                  </a:outerShdw>
                </a:effectLst>
              </a:rPr>
              <a:t>UNIVERSAL SIGN OF CHOKING</a:t>
            </a:r>
          </a:p>
        </p:txBody>
      </p:sp>
      <p:sp>
        <p:nvSpPr>
          <p:cNvPr id="16" name="TextBox 15"/>
          <p:cNvSpPr txBox="1"/>
          <p:nvPr/>
        </p:nvSpPr>
        <p:spPr>
          <a:xfrm>
            <a:off x="9501051" y="5949867"/>
            <a:ext cx="2752997" cy="338554"/>
          </a:xfrm>
          <a:prstGeom prst="rect">
            <a:avLst/>
          </a:prstGeom>
          <a:noFill/>
        </p:spPr>
        <p:txBody>
          <a:bodyPr wrap="none" rtlCol="0">
            <a:spAutoFit/>
          </a:bodyPr>
          <a:lstStyle/>
          <a:p>
            <a:pPr algn="ctr"/>
            <a:r>
              <a:rPr lang="en-US" sz="1600" b="1" u="sng" dirty="0">
                <a:solidFill>
                  <a:srgbClr val="002060"/>
                </a:solidFill>
                <a:effectLst>
                  <a:outerShdw blurRad="38100" dist="38100" dir="2700000" algn="tl">
                    <a:srgbClr val="000000">
                      <a:alpha val="43137"/>
                    </a:srgbClr>
                  </a:outerShdw>
                </a:effectLst>
              </a:rPr>
              <a:t>UNIVERSAL SIGN OF CHOKING</a:t>
            </a:r>
          </a:p>
        </p:txBody>
      </p:sp>
      <p:sp>
        <p:nvSpPr>
          <p:cNvPr id="17" name="TextBox 16"/>
          <p:cNvSpPr txBox="1"/>
          <p:nvPr/>
        </p:nvSpPr>
        <p:spPr>
          <a:xfrm>
            <a:off x="6887458" y="3415990"/>
            <a:ext cx="2752997" cy="615553"/>
          </a:xfrm>
          <a:prstGeom prst="rect">
            <a:avLst/>
          </a:prstGeom>
          <a:noFill/>
        </p:spPr>
        <p:txBody>
          <a:bodyPr wrap="none" rtlCol="0">
            <a:spAutoFit/>
          </a:bodyPr>
          <a:lstStyle/>
          <a:p>
            <a:pPr algn="ctr"/>
            <a:endParaRPr lang="en-US" b="1" u="sng" dirty="0">
              <a:solidFill>
                <a:srgbClr val="002060"/>
              </a:solidFill>
              <a:effectLst>
                <a:outerShdw blurRad="38100" dist="38100" dir="2700000" algn="tl">
                  <a:srgbClr val="000000">
                    <a:alpha val="43137"/>
                  </a:srgbClr>
                </a:outerShdw>
              </a:effectLst>
            </a:endParaRPr>
          </a:p>
          <a:p>
            <a:pPr algn="ctr"/>
            <a:r>
              <a:rPr lang="en-US" sz="1600" b="1" u="sng" dirty="0">
                <a:solidFill>
                  <a:srgbClr val="002060"/>
                </a:solidFill>
                <a:effectLst>
                  <a:outerShdw blurRad="38100" dist="38100" dir="2700000" algn="tl">
                    <a:srgbClr val="000000">
                      <a:alpha val="43137"/>
                    </a:srgbClr>
                  </a:outerShdw>
                </a:effectLst>
              </a:rPr>
              <a:t>UNIVERSAL SIGN OF CHOKING</a:t>
            </a:r>
          </a:p>
        </p:txBody>
      </p:sp>
      <p:pic>
        <p:nvPicPr>
          <p:cNvPr id="3" name="Picture 2">
            <a:extLst>
              <a:ext uri="{FF2B5EF4-FFF2-40B4-BE49-F238E27FC236}">
                <a16:creationId xmlns:a16="http://schemas.microsoft.com/office/drawing/2014/main" id="{523A1CFD-E0C4-6F89-E3EF-FB47B4BA26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2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2512597"/>
            <a:ext cx="4876800" cy="1798638"/>
          </a:xfrm>
        </p:spPr>
        <p:txBody>
          <a:bodyPr>
            <a:noAutofit/>
          </a:bodyPr>
          <a:lstStyle/>
          <a:p>
            <a:r>
              <a:rPr lang="en-US" sz="3600" b="1" dirty="0">
                <a:solidFill>
                  <a:srgbClr val="FF0000"/>
                </a:solidFill>
                <a:latin typeface="OPEN SAN"/>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MANAGING FBAO IN ADULTS AND CHILDREN</a:t>
            </a:r>
            <a:endParaRPr lang="en-US" sz="3600" dirty="0">
              <a:solidFill>
                <a:srgbClr val="FF0000"/>
              </a:solidFill>
              <a:latin typeface="OPEN SAN"/>
              <a:cs typeface="Times New Roman" panose="02020603050405020304" pitchFamily="18" charset="0"/>
            </a:endParaRPr>
          </a:p>
        </p:txBody>
      </p:sp>
      <p:pic>
        <p:nvPicPr>
          <p:cNvPr id="8" name="Picture 7"/>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l="11481" t="13333" r="11481" b="12222"/>
          <a:stretch>
            <a:fillRect/>
          </a:stretch>
        </p:blipFill>
        <p:spPr>
          <a:xfrm>
            <a:off x="7010400" y="4065926"/>
            <a:ext cx="1182806" cy="970670"/>
          </a:xfrm>
          <a:prstGeom prst="rect">
            <a:avLst/>
          </a:prstGeom>
        </p:spPr>
      </p:pic>
      <p:pic>
        <p:nvPicPr>
          <p:cNvPr id="9" name="Picture 3" descr="FBAO1"/>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181600" y="1752600"/>
            <a:ext cx="4608342" cy="331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HEIM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7800" y="1752600"/>
            <a:ext cx="3048000" cy="347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7C8E2774-66F4-4F11-10C7-61AE67BDCE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1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4" y="3124200"/>
            <a:ext cx="6294120" cy="1143000"/>
          </a:xfrm>
        </p:spPr>
        <p:txBody>
          <a:bodyPr>
            <a:normAutofit/>
          </a:bodyPr>
          <a:lstStyle/>
          <a:p>
            <a:r>
              <a:rPr lang="en-US" sz="4000" b="1" dirty="0">
                <a:solidFill>
                  <a:srgbClr val="FF0000"/>
                </a:solidFill>
                <a:latin typeface="OPEN SAN"/>
                <a:cs typeface="Times New Roman" panose="02020603050405020304" pitchFamily="18" charset="0"/>
              </a:rPr>
              <a:t>CHAIN OF SURVIVAL</a:t>
            </a:r>
          </a:p>
        </p:txBody>
      </p:sp>
      <p:pic>
        <p:nvPicPr>
          <p:cNvPr id="9" name="Picture 3" descr="C:\Users\NIYAZ\Desktop\Chain-of-Surviva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19999" y="1284546"/>
            <a:ext cx="3941617" cy="15560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019800" y="2690336"/>
            <a:ext cx="5562600" cy="3539430"/>
          </a:xfrm>
          <a:prstGeom prst="rect">
            <a:avLst/>
          </a:prstGeom>
        </p:spPr>
        <p:txBody>
          <a:bodyPr wrap="square">
            <a:spAutoFit/>
          </a:bodyPr>
          <a:lstStyle/>
          <a:p>
            <a:pPr algn="just"/>
            <a:r>
              <a:rPr lang="en-US" sz="2400" dirty="0">
                <a:latin typeface="OPEN SAN"/>
                <a:cs typeface="Aparajita" pitchFamily="34" charset="0"/>
              </a:rPr>
              <a:t>Cardiopulmonary resuscitation (CPR) can save the lives of victims in cardiac arrest. Two-thirds of heart attack victims (due to heart disease) die outside the hospital, most within two hours of the onset of symptoms. Though CPR itself  is not enough to save the life of a victim of heart attack, it is a vital link in the chain of survival</a:t>
            </a:r>
            <a:endParaRPr lang="en-US" sz="2400" dirty="0">
              <a:latin typeface="OPEN SAN"/>
            </a:endParaRPr>
          </a:p>
        </p:txBody>
      </p:sp>
      <p:pic>
        <p:nvPicPr>
          <p:cNvPr id="3" name="Picture 2">
            <a:extLst>
              <a:ext uri="{FF2B5EF4-FFF2-40B4-BE49-F238E27FC236}">
                <a16:creationId xmlns:a16="http://schemas.microsoft.com/office/drawing/2014/main" id="{39A39231-44B5-0103-366E-A022A7EAD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50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 y="3200400"/>
            <a:ext cx="6248400" cy="1143000"/>
          </a:xfrm>
        </p:spPr>
        <p:txBody>
          <a:bodyPr>
            <a:normAutofit/>
          </a:bodyPr>
          <a:lstStyle/>
          <a:p>
            <a:r>
              <a:rPr lang="en-US" sz="4000" b="1" dirty="0">
                <a:solidFill>
                  <a:srgbClr val="FF0000"/>
                </a:solidFill>
                <a:latin typeface="OPEN SAN"/>
                <a:cs typeface="Times New Roman" panose="02020603050405020304" pitchFamily="18" charset="0"/>
              </a:rPr>
              <a:t>ABDOMINAL THRUST </a:t>
            </a:r>
          </a:p>
        </p:txBody>
      </p:sp>
      <p:sp>
        <p:nvSpPr>
          <p:cNvPr id="3" name="Content Placeholder 2"/>
          <p:cNvSpPr>
            <a:spLocks noGrp="1"/>
          </p:cNvSpPr>
          <p:nvPr>
            <p:ph idx="1"/>
          </p:nvPr>
        </p:nvSpPr>
        <p:spPr>
          <a:xfrm>
            <a:off x="7239000" y="2476501"/>
            <a:ext cx="4495800" cy="609599"/>
          </a:xfrm>
        </p:spPr>
        <p:txBody>
          <a:bodyPr>
            <a:normAutofit fontScale="85000" lnSpcReduction="10000"/>
          </a:bodyPr>
          <a:lstStyle/>
          <a:p>
            <a:pPr marL="0" indent="0" algn="ctr">
              <a:buNone/>
            </a:pPr>
            <a:r>
              <a:rPr lang="en-US" sz="2400" dirty="0">
                <a:latin typeface="OPEN SAN"/>
                <a:cs typeface="Times New Roman" panose="02020603050405020304" pitchFamily="18" charset="0"/>
              </a:rPr>
              <a:t>Unresponsive adult or child ( Lying down</a:t>
            </a:r>
            <a:r>
              <a:rPr lang="en-US" sz="2400" dirty="0">
                <a:latin typeface="OPEN SAN"/>
              </a:rPr>
              <a:t>)</a:t>
            </a:r>
          </a:p>
          <a:p>
            <a:pPr marL="0" indent="0">
              <a:buNone/>
            </a:pPr>
            <a:endParaRPr lang="en-US" dirty="0"/>
          </a:p>
        </p:txBody>
      </p:sp>
      <p:pic>
        <p:nvPicPr>
          <p:cNvPr id="9" name="Picture 4" descr="FBA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552" y="3429000"/>
            <a:ext cx="32924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FBA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3200400"/>
            <a:ext cx="32766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C4DE1E4A-ABE9-7394-245D-07B3721815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8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38400"/>
            <a:ext cx="4267200" cy="1143000"/>
          </a:xfrm>
        </p:spPr>
        <p:txBody>
          <a:bodyPr>
            <a:normAutofit/>
          </a:bodyPr>
          <a:lstStyle/>
          <a:p>
            <a:r>
              <a:rPr lang="en-US" sz="4000" b="1" dirty="0">
                <a:solidFill>
                  <a:srgbClr val="FF0000"/>
                </a:solidFill>
                <a:latin typeface="OPEN SAN"/>
                <a:cs typeface="Times New Roman" panose="02020603050405020304" pitchFamily="18" charset="0"/>
              </a:rPr>
              <a:t>FINGER SWEEP</a:t>
            </a:r>
          </a:p>
        </p:txBody>
      </p:sp>
      <p:pic>
        <p:nvPicPr>
          <p:cNvPr id="10" name="Picture 3" descr="SWEEP glov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7980" y="1692276"/>
            <a:ext cx="4965202" cy="310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DD60118-AA40-9F7A-DB4C-88B0B3063B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78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9400"/>
            <a:ext cx="5105400" cy="1143000"/>
          </a:xfrm>
        </p:spPr>
        <p:txBody>
          <a:bodyPr>
            <a:normAutofit/>
          </a:bodyPr>
          <a:lstStyle/>
          <a:p>
            <a:r>
              <a:rPr lang="en-US" sz="4000" b="1" dirty="0">
                <a:solidFill>
                  <a:srgbClr val="FF0000"/>
                </a:solidFill>
                <a:latin typeface="OPEN SAN"/>
                <a:cs typeface="Times New Roman" panose="02020603050405020304" pitchFamily="18" charset="0"/>
              </a:rPr>
              <a:t>CHEST THRUSTS</a:t>
            </a:r>
          </a:p>
        </p:txBody>
      </p:sp>
      <p:sp>
        <p:nvSpPr>
          <p:cNvPr id="3" name="Content Placeholder 2"/>
          <p:cNvSpPr>
            <a:spLocks noGrp="1"/>
          </p:cNvSpPr>
          <p:nvPr>
            <p:ph idx="1"/>
          </p:nvPr>
        </p:nvSpPr>
        <p:spPr>
          <a:xfrm>
            <a:off x="6188364" y="1762545"/>
            <a:ext cx="5029200" cy="685799"/>
          </a:xfrm>
        </p:spPr>
        <p:txBody>
          <a:bodyPr>
            <a:normAutofit/>
          </a:bodyPr>
          <a:lstStyle/>
          <a:p>
            <a:pPr marL="0" indent="0" algn="ctr">
              <a:buNone/>
            </a:pPr>
            <a:r>
              <a:rPr lang="en-US" sz="2400" dirty="0">
                <a:latin typeface="OPEN SAN"/>
                <a:cs typeface="Times New Roman" panose="02020603050405020304" pitchFamily="18" charset="0"/>
              </a:rPr>
              <a:t>Pregnant or Obese Responsive Adult</a:t>
            </a:r>
          </a:p>
          <a:p>
            <a:pPr marL="0" indent="0">
              <a:buNone/>
            </a:pPr>
            <a:endParaRPr lang="en-US" dirty="0"/>
          </a:p>
        </p:txBody>
      </p:sp>
      <p:pic>
        <p:nvPicPr>
          <p:cNvPr id="9" name="Picture 4" descr="FBA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67000"/>
            <a:ext cx="3606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A7AEBF96-CF23-1B60-6293-8FFBEE3B7C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051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15657"/>
            <a:ext cx="5791200" cy="1143000"/>
          </a:xfrm>
        </p:spPr>
        <p:txBody>
          <a:bodyPr>
            <a:normAutofit fontScale="90000"/>
          </a:bodyPr>
          <a:lstStyle/>
          <a:p>
            <a:r>
              <a:rPr lang="en-US" sz="4000" b="1" dirty="0">
                <a:solidFill>
                  <a:srgbClr val="FF0000"/>
                </a:solidFill>
                <a:latin typeface="OPEN SAN"/>
                <a:cs typeface="Times New Roman" panose="02020603050405020304" pitchFamily="18" charset="0"/>
              </a:rPr>
              <a:t>MANAGING FBAO IN INFANTS</a:t>
            </a:r>
          </a:p>
        </p:txBody>
      </p:sp>
      <p:pic>
        <p:nvPicPr>
          <p:cNvPr id="9" name="Picture 3" descr="IFBLW glov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4206448"/>
            <a:ext cx="380858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PRCHILD">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180" y="1144031"/>
            <a:ext cx="32004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a:hlinkClick r:id="rId3" action="ppaction://hlinkfile"/>
          </p:cNvPr>
          <p:cNvSpPr/>
          <p:nvPr/>
        </p:nvSpPr>
        <p:spPr>
          <a:xfrm>
            <a:off x="10037286" y="3316417"/>
            <a:ext cx="484188" cy="633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3" name="Picture 2">
            <a:extLst>
              <a:ext uri="{FF2B5EF4-FFF2-40B4-BE49-F238E27FC236}">
                <a16:creationId xmlns:a16="http://schemas.microsoft.com/office/drawing/2014/main" id="{76778EA1-1A88-1C87-F1B3-C72A1958B2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65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6629400" cy="1143000"/>
          </a:xfrm>
        </p:spPr>
        <p:txBody>
          <a:bodyPr>
            <a:normAutofit fontScale="90000"/>
          </a:bodyPr>
          <a:lstStyle/>
          <a:p>
            <a:br>
              <a:rPr lang="en-US" b="1" u="sng"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en-US" b="1" dirty="0">
                <a:ln w="11430"/>
                <a:solidFill>
                  <a:srgbClr val="FF0000"/>
                </a:solidFill>
                <a:effectLst>
                  <a:outerShdw blurRad="50800" dist="39000" dir="5460000" algn="tl">
                    <a:srgbClr val="000000">
                      <a:alpha val="38000"/>
                    </a:srgbClr>
                  </a:outerShdw>
                </a:effectLst>
                <a:latin typeface="OPEN SAN"/>
                <a:cs typeface="Times New Roman" panose="02020603050405020304" pitchFamily="18" charset="0"/>
              </a:rPr>
              <a:t>Cardiopulmonary Resuscitation  (CPR) </a:t>
            </a:r>
            <a:br>
              <a:rPr lang="en-US" b="1" dirty="0">
                <a:ln w="11430"/>
                <a:solidFill>
                  <a:srgbClr val="FFFF00"/>
                </a:solidFill>
                <a:effectLst>
                  <a:outerShdw blurRad="50800" dist="39000" dir="5460000" algn="tl">
                    <a:srgbClr val="000000">
                      <a:alpha val="38000"/>
                    </a:srgbClr>
                  </a:outerShdw>
                </a:effectLst>
                <a:latin typeface="OPEN SAN"/>
              </a:rPr>
            </a:br>
            <a:endParaRPr lang="en-US" dirty="0">
              <a:latin typeface="OPEN SAN"/>
            </a:endParaRPr>
          </a:p>
        </p:txBody>
      </p:sp>
      <p:sp>
        <p:nvSpPr>
          <p:cNvPr id="3" name="Content Placeholder 2"/>
          <p:cNvSpPr>
            <a:spLocks noGrp="1"/>
          </p:cNvSpPr>
          <p:nvPr>
            <p:ph idx="1"/>
          </p:nvPr>
        </p:nvSpPr>
        <p:spPr>
          <a:xfrm>
            <a:off x="6306379" y="1295255"/>
            <a:ext cx="5562600" cy="4525963"/>
          </a:xfrm>
        </p:spPr>
        <p:txBody>
          <a:bodyPr>
            <a:normAutofit fontScale="70000" lnSpcReduction="20000"/>
          </a:bodyPr>
          <a:lstStyle/>
          <a:p>
            <a:pPr algn="just">
              <a:buFont typeface="Wingdings" pitchFamily="2" charset="2"/>
              <a:buChar char="q"/>
            </a:pPr>
            <a:r>
              <a:rPr lang="en-US" sz="3100" b="1" dirty="0">
                <a:solidFill>
                  <a:srgbClr val="000099"/>
                </a:solidFill>
              </a:rPr>
              <a:t> </a:t>
            </a:r>
            <a:r>
              <a:rPr lang="en-US" sz="2600" dirty="0">
                <a:latin typeface="OPEN SAN"/>
                <a:cs typeface="Times New Roman" panose="02020603050405020304" pitchFamily="18" charset="0"/>
              </a:rPr>
              <a:t>During respiratory arrest, the heart can continue to pump for several minutes and circulate oxygen. Without early intervention, respiratory arrest may lead  to cardiac arrest. Once cardiac arrest occurs, circulation ceases and vital organs are deprived of oxygen. </a:t>
            </a:r>
          </a:p>
          <a:p>
            <a:pPr marL="0" indent="0" algn="just">
              <a:buNone/>
            </a:pPr>
            <a:endParaRPr lang="en-US" sz="2600" dirty="0">
              <a:solidFill>
                <a:srgbClr val="000099"/>
              </a:solidFill>
              <a:latin typeface="OPEN SAN"/>
              <a:cs typeface="Times New Roman" panose="02020603050405020304" pitchFamily="18" charset="0"/>
            </a:endParaRPr>
          </a:p>
          <a:p>
            <a:pPr algn="just">
              <a:buFont typeface="Wingdings" pitchFamily="2" charset="2"/>
              <a:buChar char="q"/>
            </a:pPr>
            <a:r>
              <a:rPr lang="en-US" sz="2600" dirty="0">
                <a:solidFill>
                  <a:srgbClr val="000099"/>
                </a:solidFill>
                <a:latin typeface="OPEN SAN"/>
                <a:cs typeface="Times New Roman" panose="02020603050405020304" pitchFamily="18" charset="0"/>
              </a:rPr>
              <a:t> </a:t>
            </a:r>
            <a:r>
              <a:rPr lang="en-US" sz="2600" dirty="0">
                <a:latin typeface="OPEN SAN"/>
                <a:cs typeface="Times New Roman" panose="02020603050405020304" pitchFamily="18" charset="0"/>
              </a:rPr>
              <a:t>When respiratory and cardiac arrest occur together, the patient is considered clinically dead. Within 4 to 6 minutes without circulation, brain damage will  begin, and after 8 to 10 minutes, the damage is irreversible</a:t>
            </a:r>
            <a:r>
              <a:rPr lang="en-US" sz="2600" dirty="0">
                <a:solidFill>
                  <a:srgbClr val="000099"/>
                </a:solidFill>
                <a:latin typeface="OPEN SAN"/>
                <a:cs typeface="Times New Roman" panose="02020603050405020304" pitchFamily="18" charset="0"/>
              </a:rPr>
              <a:t>. </a:t>
            </a:r>
          </a:p>
          <a:p>
            <a:pPr algn="just">
              <a:buFont typeface="Wingdings" pitchFamily="2" charset="2"/>
              <a:buChar char="q"/>
            </a:pPr>
            <a:endParaRPr lang="en-US" sz="2600" dirty="0">
              <a:solidFill>
                <a:srgbClr val="000099"/>
              </a:solidFill>
              <a:latin typeface="OPEN SAN"/>
              <a:cs typeface="Times New Roman" panose="02020603050405020304" pitchFamily="18" charset="0"/>
            </a:endParaRPr>
          </a:p>
          <a:p>
            <a:pPr algn="just">
              <a:buFont typeface="Wingdings" pitchFamily="2" charset="2"/>
              <a:buChar char="q"/>
            </a:pPr>
            <a:r>
              <a:rPr lang="en-US" sz="2600" dirty="0">
                <a:solidFill>
                  <a:srgbClr val="000099"/>
                </a:solidFill>
                <a:latin typeface="OPEN SAN"/>
                <a:cs typeface="Times New Roman" panose="02020603050405020304" pitchFamily="18" charset="0"/>
              </a:rPr>
              <a:t> </a:t>
            </a:r>
            <a:r>
              <a:rPr lang="en-US" sz="2600" dirty="0">
                <a:latin typeface="OPEN SAN"/>
                <a:cs typeface="Times New Roman" panose="02020603050405020304" pitchFamily="18" charset="0"/>
              </a:rPr>
              <a:t>CPR involves a combination of chest compressions and artificial ventilations designed to revive a person and prevent biological death by mechanically keeping a person’s heart and lungs working. </a:t>
            </a:r>
          </a:p>
          <a:p>
            <a:pPr marL="0" indent="0">
              <a:buNone/>
            </a:pPr>
            <a:endParaRPr lang="en-US" sz="3100"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7407766F-4BB6-E08E-EB39-B46BB58977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442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5638800" cy="1143000"/>
          </a:xfrm>
        </p:spPr>
        <p:txBody>
          <a:bodyPr>
            <a:normAutofit/>
          </a:bodyPr>
          <a:lstStyle/>
          <a:p>
            <a:r>
              <a:rPr lang="en-US" sz="4000" b="1" dirty="0">
                <a:solidFill>
                  <a:srgbClr val="FF0000"/>
                </a:solidFill>
                <a:latin typeface="OPEN SAN"/>
                <a:cs typeface="Times New Roman" panose="02020603050405020304" pitchFamily="18" charset="0"/>
              </a:rPr>
              <a:t>PREPARING FOR CPR</a:t>
            </a:r>
          </a:p>
        </p:txBody>
      </p:sp>
      <p:sp>
        <p:nvSpPr>
          <p:cNvPr id="3" name="Content Placeholder 2"/>
          <p:cNvSpPr>
            <a:spLocks noGrp="1"/>
          </p:cNvSpPr>
          <p:nvPr>
            <p:ph idx="1"/>
          </p:nvPr>
        </p:nvSpPr>
        <p:spPr>
          <a:xfrm>
            <a:off x="6934200" y="2133600"/>
            <a:ext cx="5105400" cy="2133600"/>
          </a:xfrm>
        </p:spPr>
        <p:txBody>
          <a:bodyPr/>
          <a:lstStyle/>
          <a:p>
            <a:pPr marL="0" indent="0">
              <a:buNone/>
            </a:pPr>
            <a:r>
              <a:rPr lang="en-US" sz="2400" dirty="0">
                <a:latin typeface="OPEN SAN"/>
                <a:cs typeface="Times New Roman" panose="02020603050405020304" pitchFamily="18" charset="0"/>
              </a:rPr>
              <a:t>Before providing CPR you must determine unresponsiveness, breathlessness and  </a:t>
            </a:r>
            <a:r>
              <a:rPr lang="en-US" sz="2400" dirty="0" err="1">
                <a:latin typeface="OPEN SAN"/>
                <a:cs typeface="Times New Roman" panose="02020603050405020304" pitchFamily="18" charset="0"/>
              </a:rPr>
              <a:t>pulselessness</a:t>
            </a:r>
            <a:endParaRPr lang="en-US" sz="2400" dirty="0">
              <a:latin typeface="OPEN SAN"/>
              <a:cs typeface="Times New Roman" panose="02020603050405020304" pitchFamily="18" charset="0"/>
            </a:endParaRPr>
          </a:p>
          <a:p>
            <a:pPr marL="0" indent="0">
              <a:buNone/>
            </a:pPr>
            <a:endParaRPr lang="en-US" dirty="0"/>
          </a:p>
        </p:txBody>
      </p:sp>
      <p:pic>
        <p:nvPicPr>
          <p:cNvPr id="4" name="Picture 2">
            <a:extLst>
              <a:ext uri="{FF2B5EF4-FFF2-40B4-BE49-F238E27FC236}">
                <a16:creationId xmlns:a16="http://schemas.microsoft.com/office/drawing/2014/main" id="{94188305-809B-3518-0C93-788B981A3B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22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99400"/>
            <a:ext cx="5486400" cy="1143000"/>
          </a:xfrm>
        </p:spPr>
        <p:txBody>
          <a:bodyPr>
            <a:normAutofit/>
          </a:bodyPr>
          <a:lstStyle/>
          <a:p>
            <a:r>
              <a:rPr lang="en-US" sz="4000" b="1" dirty="0">
                <a:solidFill>
                  <a:srgbClr val="FF0000"/>
                </a:solidFill>
                <a:latin typeface="OPEN SAN"/>
                <a:cs typeface="Times New Roman" panose="02020603050405020304" pitchFamily="18" charset="0"/>
              </a:rPr>
              <a:t>PREPARING FOR CPR</a:t>
            </a:r>
          </a:p>
        </p:txBody>
      </p:sp>
      <p:sp>
        <p:nvSpPr>
          <p:cNvPr id="3" name="Content Placeholder 2"/>
          <p:cNvSpPr>
            <a:spLocks noGrp="1"/>
          </p:cNvSpPr>
          <p:nvPr>
            <p:ph idx="1"/>
          </p:nvPr>
        </p:nvSpPr>
        <p:spPr>
          <a:xfrm>
            <a:off x="6553200" y="1600201"/>
            <a:ext cx="5029200" cy="4525963"/>
          </a:xfrm>
        </p:spPr>
        <p:txBody>
          <a:bodyPr>
            <a:normAutofit/>
          </a:bodyPr>
          <a:lstStyle/>
          <a:p>
            <a:pPr marL="609600" indent="-609600">
              <a:lnSpc>
                <a:spcPct val="90000"/>
              </a:lnSpc>
            </a:pPr>
            <a:r>
              <a:rPr lang="en-US" sz="2400" dirty="0">
                <a:latin typeface="OPEN SAN"/>
                <a:cs typeface="Times New Roman" panose="02020603050405020304" pitchFamily="18" charset="0"/>
              </a:rPr>
              <a:t>Establish unresponsiveness</a:t>
            </a:r>
          </a:p>
          <a:p>
            <a:pPr marL="609600" indent="-609600">
              <a:lnSpc>
                <a:spcPct val="90000"/>
              </a:lnSpc>
            </a:pPr>
            <a:r>
              <a:rPr lang="en-US" sz="2400" dirty="0">
                <a:latin typeface="OPEN SAN"/>
                <a:cs typeface="Times New Roman" panose="02020603050405020304" pitchFamily="18" charset="0"/>
              </a:rPr>
              <a:t>Activate the EMS</a:t>
            </a:r>
          </a:p>
          <a:p>
            <a:pPr marL="609600" indent="-609600">
              <a:lnSpc>
                <a:spcPct val="90000"/>
              </a:lnSpc>
            </a:pPr>
            <a:r>
              <a:rPr lang="en-US" sz="2400" dirty="0">
                <a:latin typeface="OPEN SAN"/>
                <a:cs typeface="Times New Roman" panose="02020603050405020304" pitchFamily="18" charset="0"/>
              </a:rPr>
              <a:t>Check CAB</a:t>
            </a:r>
          </a:p>
          <a:p>
            <a:pPr marL="609600" indent="-609600">
              <a:lnSpc>
                <a:spcPct val="90000"/>
              </a:lnSpc>
              <a:buFont typeface="Wingdings" pitchFamily="2" charset="2"/>
              <a:buAutoNum type="arabicPeriod"/>
            </a:pPr>
            <a:r>
              <a:rPr lang="en-US" sz="2400" dirty="0">
                <a:latin typeface="OPEN SAN"/>
                <a:cs typeface="Times New Roman" panose="02020603050405020304" pitchFamily="18" charset="0"/>
              </a:rPr>
              <a:t>Airway : Use appropriate method</a:t>
            </a:r>
          </a:p>
          <a:p>
            <a:pPr marL="609600" indent="-609600">
              <a:lnSpc>
                <a:spcPct val="90000"/>
              </a:lnSpc>
              <a:buFont typeface="Wingdings" pitchFamily="2" charset="2"/>
              <a:buAutoNum type="arabicPeriod"/>
            </a:pPr>
            <a:r>
              <a:rPr lang="en-US" sz="2400" dirty="0">
                <a:latin typeface="OPEN SAN"/>
                <a:cs typeface="Times New Roman" panose="02020603050405020304" pitchFamily="18" charset="0"/>
              </a:rPr>
              <a:t>Breathing : check LLF method</a:t>
            </a:r>
          </a:p>
          <a:p>
            <a:pPr marL="609600" indent="-609600">
              <a:lnSpc>
                <a:spcPct val="90000"/>
              </a:lnSpc>
              <a:buFont typeface="Wingdings" pitchFamily="2" charset="2"/>
              <a:buAutoNum type="arabicPeriod"/>
            </a:pPr>
            <a:r>
              <a:rPr lang="en-US" sz="2400" dirty="0">
                <a:latin typeface="OPEN SAN"/>
                <a:cs typeface="Times New Roman" panose="02020603050405020304" pitchFamily="18" charset="0"/>
              </a:rPr>
              <a:t>Circulation :Carotid for adult and child and brachial for infants.</a:t>
            </a:r>
          </a:p>
          <a:p>
            <a:pPr marL="0" indent="0">
              <a:buNone/>
            </a:pPr>
            <a:endParaRPr lang="en-US" sz="2400" dirty="0">
              <a:latin typeface="OPEN SAN"/>
              <a:cs typeface="Times New Roman" panose="02020603050405020304" pitchFamily="18" charset="0"/>
            </a:endParaRPr>
          </a:p>
        </p:txBody>
      </p:sp>
      <p:pic>
        <p:nvPicPr>
          <p:cNvPr id="4" name="Picture 2">
            <a:extLst>
              <a:ext uri="{FF2B5EF4-FFF2-40B4-BE49-F238E27FC236}">
                <a16:creationId xmlns:a16="http://schemas.microsoft.com/office/drawing/2014/main" id="{18D1C9A4-B621-54B0-6EA8-D777DE9BD2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12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6781800" cy="1143000"/>
          </a:xfrm>
        </p:spPr>
        <p:txBody>
          <a:bodyPr>
            <a:normAutofit/>
          </a:bodyPr>
          <a:lstStyle/>
          <a:p>
            <a:r>
              <a:rPr lang="en-US" b="1" dirty="0">
                <a:solidFill>
                  <a:srgbClr val="FF0000"/>
                </a:solidFill>
                <a:latin typeface="OPEN SAN"/>
                <a:cs typeface="Times New Roman" panose="02020603050405020304" pitchFamily="18" charset="0"/>
              </a:rPr>
              <a:t>CPR</a:t>
            </a:r>
            <a:r>
              <a:rPr lang="en-US" sz="3600" b="1" dirty="0">
                <a:solidFill>
                  <a:srgbClr val="FF0000"/>
                </a:solidFill>
                <a:latin typeface="OPEN SAN"/>
                <a:cs typeface="Times New Roman" panose="02020603050405020304" pitchFamily="18" charset="0"/>
              </a:rPr>
              <a:t> </a:t>
            </a:r>
            <a:r>
              <a:rPr lang="en-US" b="1" dirty="0">
                <a:solidFill>
                  <a:srgbClr val="FF0000"/>
                </a:solidFill>
                <a:latin typeface="OPEN SAN"/>
                <a:cs typeface="Times New Roman" panose="02020603050405020304" pitchFamily="18" charset="0"/>
              </a:rPr>
              <a:t>CHEST</a:t>
            </a:r>
            <a:r>
              <a:rPr lang="en-US" sz="3600" b="1" dirty="0">
                <a:solidFill>
                  <a:srgbClr val="FF0000"/>
                </a:solidFill>
                <a:latin typeface="OPEN SAN"/>
                <a:cs typeface="Times New Roman" panose="02020603050405020304" pitchFamily="18" charset="0"/>
              </a:rPr>
              <a:t> </a:t>
            </a:r>
            <a:r>
              <a:rPr lang="en-US" b="1" dirty="0">
                <a:solidFill>
                  <a:srgbClr val="FF0000"/>
                </a:solidFill>
                <a:latin typeface="OPEN SAN"/>
                <a:cs typeface="Times New Roman" panose="02020603050405020304" pitchFamily="18" charset="0"/>
              </a:rPr>
              <a:t>COMPRESSION</a:t>
            </a:r>
            <a:endParaRPr lang="en-US" sz="3600" b="1"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6553200" y="1600201"/>
            <a:ext cx="5029200" cy="4525963"/>
          </a:xfrm>
        </p:spPr>
        <p:txBody>
          <a:bodyPr/>
          <a:lstStyle/>
          <a:p>
            <a:r>
              <a:rPr lang="en-US" sz="2400" dirty="0">
                <a:latin typeface="OPEN SAN"/>
                <a:cs typeface="Times New Roman" panose="02020603050405020304" pitchFamily="18" charset="0"/>
              </a:rPr>
              <a:t>Chest compressions consist of rhythmic, repeated pressure over the lower half of the sternum</a:t>
            </a:r>
          </a:p>
          <a:p>
            <a:r>
              <a:rPr lang="en-US" sz="2400" dirty="0">
                <a:latin typeface="OPEN SAN"/>
                <a:cs typeface="Times New Roman" panose="02020603050405020304" pitchFamily="18" charset="0"/>
              </a:rPr>
              <a:t>Position the Patient : Must be supine on firm, flat surface with arm </a:t>
            </a:r>
            <a:r>
              <a:rPr lang="en-US" sz="2400" u="sng" dirty="0">
                <a:latin typeface="OPEN SAN"/>
                <a:cs typeface="Times New Roman" panose="02020603050405020304" pitchFamily="18" charset="0"/>
              </a:rPr>
              <a:t>along sides</a:t>
            </a:r>
          </a:p>
          <a:p>
            <a:r>
              <a:rPr lang="en-US" sz="2400" dirty="0">
                <a:latin typeface="OPEN SAN"/>
                <a:cs typeface="Times New Roman" panose="02020603050405020304" pitchFamily="18" charset="0"/>
              </a:rPr>
              <a:t>Expose the Patient's chest :</a:t>
            </a:r>
          </a:p>
          <a:p>
            <a:r>
              <a:rPr lang="en-US" sz="2400" dirty="0">
                <a:latin typeface="OPEN SAN"/>
                <a:cs typeface="Times New Roman" panose="02020603050405020304" pitchFamily="18" charset="0"/>
              </a:rPr>
              <a:t>Get in position</a:t>
            </a:r>
          </a:p>
          <a:p>
            <a:pPr marL="0" indent="0">
              <a:buNone/>
            </a:pPr>
            <a:endParaRPr lang="en-US" dirty="0"/>
          </a:p>
        </p:txBody>
      </p:sp>
      <p:pic>
        <p:nvPicPr>
          <p:cNvPr id="4" name="Picture 2">
            <a:extLst>
              <a:ext uri="{FF2B5EF4-FFF2-40B4-BE49-F238E27FC236}">
                <a16:creationId xmlns:a16="http://schemas.microsoft.com/office/drawing/2014/main" id="{56A6841C-1017-24D6-FDE1-9C9BC5355D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2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162809"/>
            <a:ext cx="3733800" cy="1143000"/>
          </a:xfrm>
        </p:spPr>
        <p:txBody>
          <a:bodyPr>
            <a:normAutofit fontScale="90000"/>
          </a:bodyPr>
          <a:lstStyle/>
          <a:p>
            <a:r>
              <a:rPr lang="en-US" sz="4000" b="1" dirty="0">
                <a:solidFill>
                  <a:srgbClr val="FF0000"/>
                </a:solidFill>
                <a:latin typeface="OPEN SAN"/>
                <a:cs typeface="Times New Roman" panose="02020603050405020304" pitchFamily="18" charset="0"/>
              </a:rPr>
              <a:t>CPR CHEST COMPRESSION</a:t>
            </a:r>
            <a:endParaRPr lang="en-US" sz="4000" dirty="0">
              <a:latin typeface="OPEN SAN"/>
            </a:endParaRPr>
          </a:p>
        </p:txBody>
      </p:sp>
      <p:sp>
        <p:nvSpPr>
          <p:cNvPr id="3" name="Content Placeholder 2"/>
          <p:cNvSpPr>
            <a:spLocks noGrp="1"/>
          </p:cNvSpPr>
          <p:nvPr>
            <p:ph idx="1"/>
          </p:nvPr>
        </p:nvSpPr>
        <p:spPr>
          <a:xfrm>
            <a:off x="6255327" y="1284546"/>
            <a:ext cx="5791200" cy="2899526"/>
          </a:xfrm>
        </p:spPr>
        <p:txBody>
          <a:bodyPr>
            <a:noAutofit/>
          </a:bodyPr>
          <a:lstStyle/>
          <a:p>
            <a:r>
              <a:rPr lang="en-US" sz="2400" dirty="0">
                <a:latin typeface="OPEN SAN"/>
                <a:cs typeface="Times New Roman" panose="02020603050405020304" pitchFamily="18" charset="0"/>
              </a:rPr>
              <a:t>Locate the xiphoid process</a:t>
            </a:r>
          </a:p>
          <a:p>
            <a:r>
              <a:rPr lang="en-US" sz="2400" dirty="0">
                <a:latin typeface="OPEN SAN"/>
                <a:cs typeface="Times New Roman" panose="02020603050405020304" pitchFamily="18" charset="0"/>
              </a:rPr>
              <a:t>Locate the compression site</a:t>
            </a:r>
          </a:p>
          <a:p>
            <a:r>
              <a:rPr lang="en-US" sz="2400" dirty="0">
                <a:latin typeface="OPEN SAN"/>
                <a:cs typeface="Times New Roman" panose="02020603050405020304" pitchFamily="18" charset="0"/>
              </a:rPr>
              <a:t>Position your hands</a:t>
            </a:r>
          </a:p>
          <a:p>
            <a:r>
              <a:rPr lang="en-US" sz="2400" dirty="0">
                <a:latin typeface="OPEN SAN"/>
                <a:cs typeface="Times New Roman" panose="02020603050405020304" pitchFamily="18" charset="0"/>
              </a:rPr>
              <a:t>Position your shoulders</a:t>
            </a:r>
          </a:p>
          <a:p>
            <a:r>
              <a:rPr lang="en-US" sz="2400" dirty="0">
                <a:latin typeface="OPEN SAN"/>
                <a:cs typeface="Times New Roman" panose="02020603050405020304" pitchFamily="18" charset="0"/>
              </a:rPr>
              <a:t>Perform Chest compressions : Keeping your arms </a:t>
            </a:r>
            <a:r>
              <a:rPr lang="en-US" sz="2400" u="sng" dirty="0">
                <a:latin typeface="OPEN SAN"/>
                <a:cs typeface="Times New Roman" panose="02020603050405020304" pitchFamily="18" charset="0"/>
              </a:rPr>
              <a:t>straight </a:t>
            </a:r>
            <a:r>
              <a:rPr lang="en-US" sz="2400" dirty="0">
                <a:latin typeface="OPEN SAN"/>
                <a:cs typeface="Times New Roman" panose="02020603050405020304" pitchFamily="18" charset="0"/>
              </a:rPr>
              <a:t>and your elbows </a:t>
            </a:r>
            <a:r>
              <a:rPr lang="en-US" sz="2400" u="sng" dirty="0">
                <a:latin typeface="OPEN SAN"/>
                <a:cs typeface="Times New Roman" panose="02020603050405020304" pitchFamily="18" charset="0"/>
              </a:rPr>
              <a:t>locked</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9" name="Picture 5" descr="CHL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72395"/>
            <a:ext cx="2514600" cy="216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andpo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91" y="4334881"/>
            <a:ext cx="2133600" cy="220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andpo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4184072"/>
            <a:ext cx="2286000" cy="235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D5C048E8-9C73-AD05-F398-0697BCAD55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13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09" y="2362200"/>
            <a:ext cx="5943600" cy="1143000"/>
          </a:xfrm>
        </p:spPr>
        <p:txBody>
          <a:bodyPr>
            <a:noAutofit/>
          </a:bodyPr>
          <a:lstStyle/>
          <a:p>
            <a:r>
              <a:rPr lang="en-US" sz="4000" b="1" dirty="0">
                <a:solidFill>
                  <a:srgbClr val="FF0000"/>
                </a:solidFill>
                <a:latin typeface="OPEN SAN"/>
                <a:cs typeface="Times New Roman" panose="02020603050405020304" pitchFamily="18" charset="0"/>
              </a:rPr>
              <a:t>ADULT CPR SUMMARY – 9 YEARS AND OLDER</a:t>
            </a:r>
          </a:p>
        </p:txBody>
      </p:sp>
      <p:sp>
        <p:nvSpPr>
          <p:cNvPr id="3" name="Content Placeholder 2"/>
          <p:cNvSpPr>
            <a:spLocks noGrp="1"/>
          </p:cNvSpPr>
          <p:nvPr>
            <p:ph idx="1"/>
          </p:nvPr>
        </p:nvSpPr>
        <p:spPr>
          <a:xfrm>
            <a:off x="6324600" y="1422256"/>
            <a:ext cx="5761936" cy="3657599"/>
          </a:xfrm>
        </p:spPr>
        <p:txBody>
          <a:bodyPr>
            <a:normAutofit/>
          </a:bodyPr>
          <a:lstStyle/>
          <a:p>
            <a:r>
              <a:rPr lang="en-US" sz="2400" dirty="0">
                <a:latin typeface="OPEN SAN"/>
                <a:cs typeface="Times New Roman" panose="02020603050405020304" pitchFamily="18" charset="0"/>
              </a:rPr>
              <a:t>Compression depth : at least 2 inch</a:t>
            </a:r>
          </a:p>
          <a:p>
            <a:r>
              <a:rPr lang="en-US" sz="2400" dirty="0">
                <a:latin typeface="OPEN SAN"/>
                <a:cs typeface="Times New Roman" panose="02020603050405020304" pitchFamily="18" charset="0"/>
              </a:rPr>
              <a:t>Compression rate ; 100-120 per min</a:t>
            </a:r>
          </a:p>
          <a:p>
            <a:r>
              <a:rPr lang="en-US" sz="2400" dirty="0">
                <a:latin typeface="OPEN SAN"/>
                <a:cs typeface="Times New Roman" panose="02020603050405020304" pitchFamily="18" charset="0"/>
              </a:rPr>
              <a:t>Each ventilation : 5-6 Sec </a:t>
            </a:r>
          </a:p>
          <a:p>
            <a:r>
              <a:rPr lang="en-US" sz="2400" dirty="0">
                <a:latin typeface="OPEN SAN"/>
                <a:cs typeface="Times New Roman" panose="02020603050405020304" pitchFamily="18" charset="0"/>
              </a:rPr>
              <a:t>Pulse location  :carotid artery</a:t>
            </a:r>
          </a:p>
          <a:p>
            <a:r>
              <a:rPr lang="en-US" sz="2400" dirty="0">
                <a:latin typeface="OPEN SAN"/>
                <a:cs typeface="Times New Roman" panose="02020603050405020304" pitchFamily="18" charset="0"/>
              </a:rPr>
              <a:t>1Man Rescuer Cycle : 30 : 2</a:t>
            </a:r>
          </a:p>
          <a:p>
            <a:r>
              <a:rPr lang="en-US" sz="2400" dirty="0">
                <a:latin typeface="OPEN SAN"/>
                <a:cs typeface="Times New Roman" panose="02020603050405020304" pitchFamily="18" charset="0"/>
              </a:rPr>
              <a:t>2Man Rescuer Cycle : 30 : 2</a:t>
            </a:r>
          </a:p>
          <a:p>
            <a:pPr marL="0" indent="0">
              <a:buNone/>
            </a:pPr>
            <a:endParaRPr lang="en-US" sz="2400" dirty="0">
              <a:latin typeface="OPEN SAN"/>
            </a:endParaRPr>
          </a:p>
        </p:txBody>
      </p:sp>
      <p:pic>
        <p:nvPicPr>
          <p:cNvPr id="4" name="Picture 2">
            <a:extLst>
              <a:ext uri="{FF2B5EF4-FFF2-40B4-BE49-F238E27FC236}">
                <a16:creationId xmlns:a16="http://schemas.microsoft.com/office/drawing/2014/main" id="{819BC0F6-7674-C3E4-E76A-1FEE8C2371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7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56594"/>
            <a:ext cx="5486400" cy="1143000"/>
          </a:xfrm>
        </p:spPr>
        <p:txBody>
          <a:bodyPr>
            <a:normAutofit fontScale="90000"/>
          </a:bodyPr>
          <a:lstStyle/>
          <a:p>
            <a:br>
              <a:rPr lang="en-US" b="1" u="sng" dirty="0">
                <a:ln w="50800"/>
                <a:solidFill>
                  <a:srgbClr val="FFC000"/>
                </a:solidFill>
              </a:rPr>
            </a:br>
            <a:r>
              <a:rPr lang="en-US" b="1" dirty="0">
                <a:ln w="50800"/>
                <a:solidFill>
                  <a:srgbClr val="FF0000"/>
                </a:solidFill>
                <a:latin typeface="OPEN SAN"/>
                <a:cs typeface="Times New Roman" panose="02020603050405020304" pitchFamily="18" charset="0"/>
              </a:rPr>
              <a:t>CHAIN OF SURVIVAL</a:t>
            </a:r>
            <a:br>
              <a:rPr lang="en-US" b="1" dirty="0">
                <a:ln w="50800"/>
                <a:solidFill>
                  <a:srgbClr val="FFC000"/>
                </a:solidFill>
                <a:latin typeface="OPEN SAN"/>
              </a:rPr>
            </a:br>
            <a:endParaRPr lang="en-US" dirty="0">
              <a:latin typeface="OPEN SAN"/>
            </a:endParaRPr>
          </a:p>
        </p:txBody>
      </p:sp>
      <p:pic>
        <p:nvPicPr>
          <p:cNvPr id="10" name="Picture 3" descr="C:\Users\NIYAZ\Desktop\Chain-of-Surviva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09559" y="1563539"/>
            <a:ext cx="3505200" cy="15360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620000" y="2514600"/>
            <a:ext cx="4495800" cy="2769989"/>
          </a:xfrm>
          <a:prstGeom prst="rect">
            <a:avLst/>
          </a:prstGeom>
        </p:spPr>
        <p:txBody>
          <a:bodyPr wrap="square">
            <a:spAutoFit/>
          </a:bodyPr>
          <a:lstStyle/>
          <a:p>
            <a:pPr algn="just"/>
            <a:endParaRPr lang="en-US" b="1" dirty="0">
              <a:latin typeface="Cambria" pitchFamily="18" charset="0"/>
              <a:cs typeface="Angsana New" pitchFamily="18" charset="-34"/>
            </a:endParaRPr>
          </a:p>
          <a:p>
            <a:pPr algn="just"/>
            <a:endParaRPr lang="en-US" b="1" dirty="0">
              <a:latin typeface="Cambria" pitchFamily="18" charset="0"/>
              <a:cs typeface="Angsana New" pitchFamily="18" charset="-34"/>
            </a:endParaRPr>
          </a:p>
          <a:p>
            <a:pPr algn="just"/>
            <a:endParaRPr lang="en-US" dirty="0">
              <a:latin typeface="OPEN SAN"/>
              <a:cs typeface="Angsana New" pitchFamily="18" charset="-34"/>
            </a:endParaRPr>
          </a:p>
          <a:p>
            <a:pPr algn="just"/>
            <a:r>
              <a:rPr lang="en-US" sz="2400" dirty="0">
                <a:latin typeface="OPEN SAN"/>
                <a:cs typeface="Times New Roman" panose="02020603050405020304" pitchFamily="18" charset="0"/>
              </a:rPr>
              <a:t>Recognize the signs and symptoms of Cardiac and Respiratory Emergencies early and notify/alert  Emergency Medical Services (EMS).</a:t>
            </a:r>
          </a:p>
        </p:txBody>
      </p:sp>
      <p:pic>
        <p:nvPicPr>
          <p:cNvPr id="3" name="Picture 2">
            <a:extLst>
              <a:ext uri="{FF2B5EF4-FFF2-40B4-BE49-F238E27FC236}">
                <a16:creationId xmlns:a16="http://schemas.microsoft.com/office/drawing/2014/main" id="{3F1E656F-AAE5-A29C-ED2A-D154DF9BFB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052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6096000" cy="1676400"/>
          </a:xfrm>
        </p:spPr>
        <p:txBody>
          <a:bodyPr>
            <a:noAutofit/>
          </a:bodyPr>
          <a:lstStyle/>
          <a:p>
            <a:r>
              <a:rPr lang="en-US" sz="4000" b="1" dirty="0">
                <a:solidFill>
                  <a:srgbClr val="FF0000"/>
                </a:solidFill>
                <a:latin typeface="OPEN SAN"/>
                <a:cs typeface="Times New Roman" panose="02020603050405020304" pitchFamily="18" charset="0"/>
              </a:rPr>
              <a:t>CHILD CPR SUMMARY –(1TO9YEARS)</a:t>
            </a:r>
          </a:p>
        </p:txBody>
      </p:sp>
      <p:sp>
        <p:nvSpPr>
          <p:cNvPr id="3" name="Content Placeholder 2"/>
          <p:cNvSpPr>
            <a:spLocks noGrp="1"/>
          </p:cNvSpPr>
          <p:nvPr>
            <p:ph idx="1"/>
          </p:nvPr>
        </p:nvSpPr>
        <p:spPr>
          <a:xfrm>
            <a:off x="6691283" y="1600200"/>
            <a:ext cx="5410200" cy="4525963"/>
          </a:xfrm>
        </p:spPr>
        <p:txBody>
          <a:bodyPr>
            <a:normAutofit/>
          </a:bodyPr>
          <a:lstStyle/>
          <a:p>
            <a:r>
              <a:rPr lang="en-US" sz="2400" dirty="0">
                <a:latin typeface="OPEN SAN"/>
                <a:cs typeface="Times New Roman" panose="02020603050405020304" pitchFamily="18" charset="0"/>
              </a:rPr>
              <a:t>Compression depth : 4-5 cm (or 1/3 to ½ of chest depth). About 2 inches</a:t>
            </a:r>
          </a:p>
          <a:p>
            <a:r>
              <a:rPr lang="en-US" sz="2400" dirty="0">
                <a:latin typeface="OPEN SAN"/>
                <a:cs typeface="Times New Roman" panose="02020603050405020304" pitchFamily="18" charset="0"/>
              </a:rPr>
              <a:t>Compression rate :100-120 per min</a:t>
            </a:r>
          </a:p>
          <a:p>
            <a:r>
              <a:rPr lang="en-US" sz="2400" dirty="0">
                <a:latin typeface="OPEN SAN"/>
                <a:cs typeface="Times New Roman" panose="02020603050405020304" pitchFamily="18" charset="0"/>
              </a:rPr>
              <a:t>Each ventilation : 3-5 Sec</a:t>
            </a:r>
          </a:p>
          <a:p>
            <a:r>
              <a:rPr lang="en-US" sz="2400" dirty="0">
                <a:latin typeface="OPEN SAN"/>
                <a:cs typeface="Times New Roman" panose="02020603050405020304" pitchFamily="18" charset="0"/>
              </a:rPr>
              <a:t>Pulse location  :carotid artery</a:t>
            </a:r>
          </a:p>
          <a:p>
            <a:r>
              <a:rPr lang="en-US" sz="2400" dirty="0">
                <a:latin typeface="OPEN SAN"/>
                <a:cs typeface="Times New Roman" panose="02020603050405020304" pitchFamily="18" charset="0"/>
              </a:rPr>
              <a:t>1Man Rescuer Cycle : 30 : 2</a:t>
            </a:r>
          </a:p>
          <a:p>
            <a:r>
              <a:rPr lang="en-US" sz="2400" dirty="0">
                <a:latin typeface="OPEN SAN"/>
                <a:cs typeface="Times New Roman" panose="02020603050405020304" pitchFamily="18" charset="0"/>
              </a:rPr>
              <a:t>2Man Rescuer Cycle : 15 : 2</a:t>
            </a:r>
          </a:p>
          <a:p>
            <a:pPr marL="0" indent="0">
              <a:buNone/>
            </a:pPr>
            <a:endParaRPr lang="en-US" sz="2400" dirty="0">
              <a:latin typeface="OPEN SAN"/>
              <a:cs typeface="Times New Roman" panose="02020603050405020304" pitchFamily="18" charset="0"/>
            </a:endParaRPr>
          </a:p>
        </p:txBody>
      </p:sp>
      <p:pic>
        <p:nvPicPr>
          <p:cNvPr id="4" name="Picture 2">
            <a:extLst>
              <a:ext uri="{FF2B5EF4-FFF2-40B4-BE49-F238E27FC236}">
                <a16:creationId xmlns:a16="http://schemas.microsoft.com/office/drawing/2014/main" id="{27D24B29-D017-D971-CACA-E016173B89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56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66818"/>
            <a:ext cx="5029200" cy="1866817"/>
          </a:xfrm>
        </p:spPr>
        <p:txBody>
          <a:bodyPr>
            <a:normAutofit fontScale="90000"/>
          </a:bodyPr>
          <a:lstStyle/>
          <a:p>
            <a:br>
              <a:rPr lang="en-US" sz="4000" dirty="0">
                <a:solidFill>
                  <a:schemeClr val="tx1">
                    <a:lumMod val="10000"/>
                  </a:schemeClr>
                </a:solidFill>
                <a:latin typeface="Times New Roman" panose="02020603050405020304" pitchFamily="18" charset="0"/>
                <a:cs typeface="Times New Roman" panose="02020603050405020304" pitchFamily="18" charset="0"/>
              </a:rPr>
            </a:br>
            <a:r>
              <a:rPr lang="en-US" b="1" dirty="0">
                <a:solidFill>
                  <a:srgbClr val="FF0000"/>
                </a:solidFill>
                <a:latin typeface="OPEN SAN"/>
                <a:cs typeface="Times New Roman" panose="02020603050405020304" pitchFamily="18" charset="0"/>
              </a:rPr>
              <a:t>CPR CHEST COMPRESSION FOR INFANTS</a:t>
            </a:r>
            <a:br>
              <a:rPr lang="en-US" dirty="0">
                <a:latin typeface="OPEN SAN"/>
              </a:rPr>
            </a:br>
            <a:endParaRPr lang="en-US" dirty="0">
              <a:latin typeface="OPEN SAN"/>
            </a:endParaRPr>
          </a:p>
        </p:txBody>
      </p:sp>
      <p:sp>
        <p:nvSpPr>
          <p:cNvPr id="3" name="Content Placeholder 2"/>
          <p:cNvSpPr>
            <a:spLocks noGrp="1"/>
          </p:cNvSpPr>
          <p:nvPr>
            <p:ph idx="1"/>
          </p:nvPr>
        </p:nvSpPr>
        <p:spPr>
          <a:xfrm>
            <a:off x="6553200" y="1866818"/>
            <a:ext cx="5638800" cy="1600199"/>
          </a:xfrm>
        </p:spPr>
        <p:txBody>
          <a:bodyPr>
            <a:normAutofit fontScale="92500" lnSpcReduction="10000"/>
          </a:bodyPr>
          <a:lstStyle/>
          <a:p>
            <a:pPr marL="0" indent="0">
              <a:buNone/>
            </a:pPr>
            <a:r>
              <a:rPr lang="en-US" dirty="0"/>
              <a:t>    </a:t>
            </a:r>
            <a:r>
              <a:rPr lang="en-US" sz="2800" dirty="0">
                <a:latin typeface="OPEN SAN"/>
                <a:cs typeface="Times New Roman" panose="02020603050405020304" pitchFamily="18" charset="0"/>
              </a:rPr>
              <a:t>Usual cause of Cardiac arrest in infants is hypoxia due to injuries, suffocation etc. You should resuscitate for one minute before alerting EMS.</a:t>
            </a:r>
          </a:p>
          <a:p>
            <a:pPr marL="0" indent="0" algn="ctr">
              <a:buNone/>
            </a:pPr>
            <a:endParaRPr lang="en-US" dirty="0"/>
          </a:p>
        </p:txBody>
      </p:sp>
      <p:pic>
        <p:nvPicPr>
          <p:cNvPr id="9" name="Picture 4" descr="CPR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359" y="3837854"/>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C7A08EA7-1408-B8A2-4ACD-A47015D33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19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6400800" cy="1493838"/>
          </a:xfrm>
        </p:spPr>
        <p:txBody>
          <a:bodyPr>
            <a:noAutofit/>
          </a:bodyPr>
          <a:lstStyle/>
          <a:p>
            <a:r>
              <a:rPr lang="en-US" b="1" dirty="0">
                <a:solidFill>
                  <a:srgbClr val="FF0000"/>
                </a:solidFill>
                <a:latin typeface="OPEN SAN"/>
                <a:cs typeface="Times New Roman" panose="02020603050405020304" pitchFamily="18" charset="0"/>
              </a:rPr>
              <a:t>CPR</a:t>
            </a:r>
            <a:r>
              <a:rPr lang="en-US" sz="4000" b="1" dirty="0">
                <a:solidFill>
                  <a:srgbClr val="FF0000"/>
                </a:solidFill>
                <a:latin typeface="OPEN SAN"/>
                <a:cs typeface="Times New Roman" panose="02020603050405020304" pitchFamily="18" charset="0"/>
              </a:rPr>
              <a:t> CHEST COMPRESSION FOR INFANTS</a:t>
            </a:r>
          </a:p>
        </p:txBody>
      </p:sp>
      <p:sp>
        <p:nvSpPr>
          <p:cNvPr id="3" name="Content Placeholder 2"/>
          <p:cNvSpPr>
            <a:spLocks noGrp="1"/>
          </p:cNvSpPr>
          <p:nvPr>
            <p:ph idx="1"/>
          </p:nvPr>
        </p:nvSpPr>
        <p:spPr>
          <a:xfrm>
            <a:off x="6172200" y="1600201"/>
            <a:ext cx="5410200" cy="3428999"/>
          </a:xfrm>
        </p:spPr>
        <p:txBody>
          <a:bodyPr/>
          <a:lstStyle/>
          <a:p>
            <a:r>
              <a:rPr lang="en-US" sz="2400" dirty="0">
                <a:latin typeface="OPEN SAN"/>
                <a:cs typeface="Times New Roman" panose="02020603050405020304" pitchFamily="18" charset="0"/>
              </a:rPr>
              <a:t>Position the Patient : Must be supine on firm, flat surface with arm along sides.</a:t>
            </a:r>
            <a:r>
              <a:rPr lang="en-US" sz="2400" dirty="0">
                <a:solidFill>
                  <a:srgbClr val="CC0000"/>
                </a:solidFill>
                <a:latin typeface="OPEN SAN"/>
                <a:cs typeface="Times New Roman" panose="02020603050405020304" pitchFamily="18" charset="0"/>
              </a:rPr>
              <a:t> </a:t>
            </a:r>
            <a:r>
              <a:rPr lang="en-US" sz="2400" dirty="0">
                <a:latin typeface="OPEN SAN"/>
                <a:cs typeface="Times New Roman" panose="02020603050405020304" pitchFamily="18" charset="0"/>
              </a:rPr>
              <a:t>Place on your forearm, using your palm to support his/her head</a:t>
            </a:r>
          </a:p>
          <a:p>
            <a:r>
              <a:rPr lang="en-US" sz="2400" dirty="0">
                <a:latin typeface="OPEN SAN"/>
                <a:cs typeface="Times New Roman" panose="02020603050405020304" pitchFamily="18" charset="0"/>
              </a:rPr>
              <a:t>Expose the Patient's chest :</a:t>
            </a:r>
          </a:p>
          <a:p>
            <a:r>
              <a:rPr lang="en-US" sz="2400" dirty="0">
                <a:latin typeface="OPEN SAN"/>
                <a:cs typeface="Times New Roman" panose="02020603050405020304" pitchFamily="18" charset="0"/>
              </a:rPr>
              <a:t>Locate the compression site</a:t>
            </a:r>
          </a:p>
          <a:p>
            <a:r>
              <a:rPr lang="en-US" sz="2400" dirty="0">
                <a:latin typeface="OPEN SAN"/>
                <a:cs typeface="Times New Roman" panose="02020603050405020304" pitchFamily="18" charset="0"/>
              </a:rPr>
              <a:t>your Perform Chest compressions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46470CC2-7CEC-4A0B-C4CA-7F391260E2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26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33600"/>
            <a:ext cx="5105400" cy="2438400"/>
          </a:xfrm>
        </p:spPr>
        <p:txBody>
          <a:bodyPr>
            <a:normAutofit/>
          </a:bodyPr>
          <a:lstStyle/>
          <a:p>
            <a:r>
              <a:rPr lang="en-US" b="1" dirty="0">
                <a:solidFill>
                  <a:srgbClr val="FF0000"/>
                </a:solidFill>
                <a:latin typeface="OPEN SAN"/>
                <a:cs typeface="Times New Roman" panose="02020603050405020304" pitchFamily="18" charset="0"/>
              </a:rPr>
              <a:t>INFANT CPR SUMMARY – 1 YEAR OLD AND UNDER</a:t>
            </a:r>
          </a:p>
        </p:txBody>
      </p:sp>
      <p:sp>
        <p:nvSpPr>
          <p:cNvPr id="3" name="Content Placeholder 2"/>
          <p:cNvSpPr>
            <a:spLocks noGrp="1"/>
          </p:cNvSpPr>
          <p:nvPr>
            <p:ph idx="1"/>
          </p:nvPr>
        </p:nvSpPr>
        <p:spPr>
          <a:xfrm>
            <a:off x="6477000" y="1676400"/>
            <a:ext cx="5638800" cy="3962399"/>
          </a:xfrm>
        </p:spPr>
        <p:txBody>
          <a:bodyPr>
            <a:normAutofit/>
          </a:bodyPr>
          <a:lstStyle/>
          <a:p>
            <a:r>
              <a:rPr lang="en-US" sz="2400" dirty="0">
                <a:latin typeface="OPEN SAN"/>
                <a:cs typeface="Times New Roman" panose="02020603050405020304" pitchFamily="18" charset="0"/>
              </a:rPr>
              <a:t>Compression depth : About 1.5 inches    ( 1/3 – ½ total chest depth )</a:t>
            </a:r>
          </a:p>
          <a:p>
            <a:r>
              <a:rPr lang="en-US" sz="2400" dirty="0">
                <a:latin typeface="OPEN SAN"/>
                <a:cs typeface="Times New Roman" panose="02020603050405020304" pitchFamily="18" charset="0"/>
              </a:rPr>
              <a:t>Compression rate : 100-120 per min</a:t>
            </a:r>
          </a:p>
          <a:p>
            <a:r>
              <a:rPr lang="en-US" sz="2400" dirty="0">
                <a:latin typeface="OPEN SAN"/>
                <a:cs typeface="Times New Roman" panose="02020603050405020304" pitchFamily="18" charset="0"/>
              </a:rPr>
              <a:t>Each ventilation : 3- 5 Sec</a:t>
            </a:r>
          </a:p>
          <a:p>
            <a:r>
              <a:rPr lang="en-US" sz="2400" dirty="0">
                <a:latin typeface="OPEN SAN"/>
                <a:cs typeface="Times New Roman" panose="02020603050405020304" pitchFamily="18" charset="0"/>
              </a:rPr>
              <a:t>Pulse location : Brachial Artery</a:t>
            </a:r>
          </a:p>
          <a:p>
            <a:r>
              <a:rPr lang="en-US" sz="2400" dirty="0">
                <a:latin typeface="OPEN SAN"/>
                <a:cs typeface="Times New Roman" panose="02020603050405020304" pitchFamily="18" charset="0"/>
              </a:rPr>
              <a:t>One man Rescuer Cycle : 30:2</a:t>
            </a:r>
          </a:p>
          <a:p>
            <a:r>
              <a:rPr lang="en-US" sz="2400" dirty="0">
                <a:latin typeface="OPEN SAN"/>
                <a:cs typeface="Times New Roman" panose="02020603050405020304" pitchFamily="18" charset="0"/>
              </a:rPr>
              <a:t>Two man rescuer: 15:2</a:t>
            </a:r>
          </a:p>
          <a:p>
            <a:pPr marL="0" indent="0">
              <a:buNone/>
            </a:pPr>
            <a:endParaRPr lang="en-US" sz="2400" dirty="0">
              <a:latin typeface="OPEN SAN"/>
            </a:endParaRPr>
          </a:p>
        </p:txBody>
      </p:sp>
      <p:pic>
        <p:nvPicPr>
          <p:cNvPr id="4" name="Picture 2">
            <a:extLst>
              <a:ext uri="{FF2B5EF4-FFF2-40B4-BE49-F238E27FC236}">
                <a16:creationId xmlns:a16="http://schemas.microsoft.com/office/drawing/2014/main" id="{42B3F018-CFC6-69DE-6712-110CD892BC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4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47" y="2766364"/>
            <a:ext cx="5638800" cy="1143000"/>
          </a:xfrm>
        </p:spPr>
        <p:txBody>
          <a:bodyPr>
            <a:normAutofit/>
          </a:bodyPr>
          <a:lstStyle/>
          <a:p>
            <a:r>
              <a:rPr lang="en-US" sz="4000" b="1" dirty="0">
                <a:solidFill>
                  <a:srgbClr val="FF0000"/>
                </a:solidFill>
                <a:latin typeface="OPEN SAN"/>
                <a:cs typeface="Times New Roman" panose="02020603050405020304" pitchFamily="18" charset="0"/>
              </a:rPr>
              <a:t>SIGN OF SUCCESSFUL CPR</a:t>
            </a:r>
          </a:p>
        </p:txBody>
      </p:sp>
      <p:sp>
        <p:nvSpPr>
          <p:cNvPr id="3" name="Content Placeholder 2"/>
          <p:cNvSpPr>
            <a:spLocks noGrp="1"/>
          </p:cNvSpPr>
          <p:nvPr>
            <p:ph idx="1"/>
          </p:nvPr>
        </p:nvSpPr>
        <p:spPr>
          <a:xfrm>
            <a:off x="6781800" y="1618674"/>
            <a:ext cx="4648200" cy="4525963"/>
          </a:xfrm>
        </p:spPr>
        <p:txBody>
          <a:bodyPr/>
          <a:lstStyle/>
          <a:p>
            <a:pPr marL="0" indent="0">
              <a:buNone/>
            </a:pPr>
            <a:r>
              <a:rPr lang="en-US" dirty="0"/>
              <a:t> </a:t>
            </a:r>
            <a:r>
              <a:rPr lang="en-US" sz="2400" dirty="0">
                <a:latin typeface="OPEN SAN"/>
                <a:cs typeface="Times New Roman" panose="02020603050405020304" pitchFamily="18" charset="0"/>
              </a:rPr>
              <a:t>Successful CPR does not mean the survival – it only means that it has been performed correctly. Very few will survive if they do not receive ACLS. The goal is to prevent the death of cells and organs for a few crucial minutes. Monitoring is essential to see if CPR is effective. </a:t>
            </a:r>
          </a:p>
          <a:p>
            <a:pPr marL="0" indent="0">
              <a:buNone/>
            </a:pPr>
            <a:endParaRPr lang="en-US" sz="2400" dirty="0">
              <a:latin typeface="OPEN SAN"/>
            </a:endParaRPr>
          </a:p>
        </p:txBody>
      </p:sp>
      <p:pic>
        <p:nvPicPr>
          <p:cNvPr id="4" name="Picture 2">
            <a:extLst>
              <a:ext uri="{FF2B5EF4-FFF2-40B4-BE49-F238E27FC236}">
                <a16:creationId xmlns:a16="http://schemas.microsoft.com/office/drawing/2014/main" id="{81C8009B-8DB6-C3B1-745F-78E7C3608B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28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9400" y="1600200"/>
            <a:ext cx="5486400" cy="3276599"/>
          </a:xfrm>
        </p:spPr>
        <p:txBody>
          <a:bodyPr>
            <a:normAutofit lnSpcReduction="10000"/>
          </a:bodyPr>
          <a:lstStyle/>
          <a:p>
            <a:pPr>
              <a:lnSpc>
                <a:spcPct val="90000"/>
              </a:lnSpc>
            </a:pPr>
            <a:r>
              <a:rPr lang="en-US" sz="2400" dirty="0">
                <a:latin typeface="OPEN SAN"/>
                <a:cs typeface="Times New Roman" panose="02020603050405020304" pitchFamily="18" charset="0"/>
              </a:rPr>
              <a:t>A pulse should be palpable with every compression.</a:t>
            </a:r>
          </a:p>
          <a:p>
            <a:pPr>
              <a:lnSpc>
                <a:spcPct val="90000"/>
              </a:lnSpc>
            </a:pPr>
            <a:r>
              <a:rPr lang="en-US" sz="2400" dirty="0">
                <a:latin typeface="OPEN SAN"/>
                <a:cs typeface="Times New Roman" panose="02020603050405020304" pitchFamily="18" charset="0"/>
              </a:rPr>
              <a:t>The chest should rise and fall with each ventilation</a:t>
            </a:r>
          </a:p>
          <a:p>
            <a:pPr>
              <a:lnSpc>
                <a:spcPct val="90000"/>
              </a:lnSpc>
            </a:pPr>
            <a:r>
              <a:rPr lang="en-US" sz="2400" dirty="0">
                <a:latin typeface="OPEN SAN"/>
                <a:cs typeface="Times New Roman" panose="02020603050405020304" pitchFamily="18" charset="0"/>
              </a:rPr>
              <a:t>The pupils may begin to react normally.</a:t>
            </a:r>
          </a:p>
          <a:p>
            <a:pPr>
              <a:lnSpc>
                <a:spcPct val="90000"/>
              </a:lnSpc>
            </a:pPr>
            <a:r>
              <a:rPr lang="en-US" sz="2400" dirty="0">
                <a:latin typeface="OPEN SAN"/>
                <a:cs typeface="Times New Roman" panose="02020603050405020304" pitchFamily="18" charset="0"/>
              </a:rPr>
              <a:t>Patient’s skin </a:t>
            </a:r>
            <a:r>
              <a:rPr lang="en-US" sz="2400" dirty="0" err="1">
                <a:latin typeface="OPEN SAN"/>
                <a:cs typeface="Times New Roman" panose="02020603050405020304" pitchFamily="18" charset="0"/>
              </a:rPr>
              <a:t>colour</a:t>
            </a:r>
            <a:r>
              <a:rPr lang="en-US" sz="2400" dirty="0">
                <a:latin typeface="OPEN SAN"/>
                <a:cs typeface="Times New Roman" panose="02020603050405020304" pitchFamily="18" charset="0"/>
              </a:rPr>
              <a:t> may improve.</a:t>
            </a:r>
          </a:p>
          <a:p>
            <a:pPr>
              <a:lnSpc>
                <a:spcPct val="90000"/>
              </a:lnSpc>
            </a:pPr>
            <a:r>
              <a:rPr lang="en-US" sz="2400" dirty="0">
                <a:latin typeface="OPEN SAN"/>
                <a:cs typeface="Times New Roman" panose="02020603050405020304" pitchFamily="18" charset="0"/>
              </a:rPr>
              <a:t>Patient may attempt to move and try to swallow.</a:t>
            </a:r>
          </a:p>
          <a:p>
            <a:pPr>
              <a:lnSpc>
                <a:spcPct val="90000"/>
              </a:lnSpc>
            </a:pPr>
            <a:r>
              <a:rPr lang="en-US" sz="2400" dirty="0">
                <a:latin typeface="OPEN SAN"/>
                <a:cs typeface="Times New Roman" panose="02020603050405020304" pitchFamily="18" charset="0"/>
              </a:rPr>
              <a:t>Heart beat may return.</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55E40DCB-EB2F-4F01-24C2-6FCEEC5455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609600" y="2514600"/>
            <a:ext cx="5638800" cy="1143000"/>
          </a:xfrm>
        </p:spPr>
        <p:txBody>
          <a:bodyPr>
            <a:normAutofit/>
          </a:bodyPr>
          <a:lstStyle/>
          <a:p>
            <a:r>
              <a:rPr lang="en-US" sz="4000" b="1" dirty="0">
                <a:solidFill>
                  <a:srgbClr val="FF0000"/>
                </a:solidFill>
                <a:latin typeface="OPEN SAN"/>
                <a:cs typeface="Times New Roman" panose="02020603050405020304" pitchFamily="18" charset="0"/>
              </a:rPr>
              <a:t>SIGN OF SUCCESSFUL CPR</a:t>
            </a:r>
          </a:p>
        </p:txBody>
      </p:sp>
    </p:spTree>
    <p:extLst>
      <p:ext uri="{BB962C8B-B14F-4D97-AF65-F5344CB8AC3E}">
        <p14:creationId xmlns:p14="http://schemas.microsoft.com/office/powerpoint/2010/main" val="1641971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 y="2286000"/>
            <a:ext cx="7010400" cy="1143000"/>
          </a:xfrm>
        </p:spPr>
        <p:txBody>
          <a:bodyPr>
            <a:normAutofit/>
          </a:bodyPr>
          <a:lstStyle/>
          <a:p>
            <a:r>
              <a:rPr lang="en-US" sz="4000" b="1" dirty="0">
                <a:solidFill>
                  <a:srgbClr val="FF0000"/>
                </a:solidFill>
                <a:latin typeface="OPEN SAN"/>
                <a:cs typeface="Times New Roman" panose="02020603050405020304" pitchFamily="18" charset="0"/>
              </a:rPr>
              <a:t>WHEN NOT TO BEGIN CPR</a:t>
            </a:r>
          </a:p>
        </p:txBody>
      </p:sp>
      <p:sp>
        <p:nvSpPr>
          <p:cNvPr id="3" name="Content Placeholder 2"/>
          <p:cNvSpPr>
            <a:spLocks noGrp="1"/>
          </p:cNvSpPr>
          <p:nvPr>
            <p:ph idx="1"/>
          </p:nvPr>
        </p:nvSpPr>
        <p:spPr>
          <a:xfrm>
            <a:off x="6953135" y="1503803"/>
            <a:ext cx="4629265" cy="3677797"/>
          </a:xfrm>
        </p:spPr>
        <p:txBody>
          <a:bodyPr>
            <a:normAutofit/>
          </a:bodyPr>
          <a:lstStyle/>
          <a:p>
            <a:r>
              <a:rPr lang="en-US" sz="2400" dirty="0">
                <a:latin typeface="OPEN SAN"/>
                <a:cs typeface="Times New Roman" panose="02020603050405020304" pitchFamily="18" charset="0"/>
              </a:rPr>
              <a:t>Obvious mortal wounds</a:t>
            </a:r>
          </a:p>
          <a:p>
            <a:r>
              <a:rPr lang="en-US" sz="2400" dirty="0">
                <a:latin typeface="OPEN SAN"/>
                <a:cs typeface="Times New Roman" panose="02020603050405020304" pitchFamily="18" charset="0"/>
              </a:rPr>
              <a:t>Rigor mortis</a:t>
            </a:r>
          </a:p>
          <a:p>
            <a:r>
              <a:rPr lang="en-US" sz="2400" dirty="0">
                <a:latin typeface="OPEN SAN"/>
                <a:cs typeface="Times New Roman" panose="02020603050405020304" pitchFamily="18" charset="0"/>
              </a:rPr>
              <a:t>Decomposition</a:t>
            </a:r>
          </a:p>
          <a:p>
            <a:r>
              <a:rPr lang="en-US" sz="2400" dirty="0" err="1">
                <a:latin typeface="OPEN SAN"/>
                <a:cs typeface="Times New Roman" panose="02020603050405020304" pitchFamily="18" charset="0"/>
              </a:rPr>
              <a:t>Lividity</a:t>
            </a:r>
            <a:endParaRPr lang="en-US" sz="2400" dirty="0">
              <a:latin typeface="OPEN SAN"/>
              <a:cs typeface="Times New Roman" panose="02020603050405020304" pitchFamily="18" charset="0"/>
            </a:endParaRPr>
          </a:p>
          <a:p>
            <a:r>
              <a:rPr lang="en-US" sz="2400" dirty="0">
                <a:latin typeface="OPEN SAN"/>
                <a:cs typeface="Times New Roman" panose="02020603050405020304" pitchFamily="18" charset="0"/>
              </a:rPr>
              <a:t>Still birth</a:t>
            </a:r>
          </a:p>
          <a:p>
            <a:r>
              <a:rPr lang="en-US" sz="2400" dirty="0">
                <a:latin typeface="OPEN SAN"/>
                <a:cs typeface="Times New Roman" panose="02020603050405020304" pitchFamily="18" charset="0"/>
              </a:rPr>
              <a:t>Other ( check local protocol)</a:t>
            </a:r>
          </a:p>
          <a:p>
            <a:pPr marL="0" indent="0">
              <a:buNone/>
            </a:pPr>
            <a:endParaRPr lang="en-US" sz="2400" dirty="0">
              <a:latin typeface="OPEN SAN"/>
              <a:cs typeface="Times New Roman" panose="02020603050405020304" pitchFamily="18" charset="0"/>
            </a:endParaRPr>
          </a:p>
        </p:txBody>
      </p:sp>
      <p:pic>
        <p:nvPicPr>
          <p:cNvPr id="4" name="Picture 2">
            <a:extLst>
              <a:ext uri="{FF2B5EF4-FFF2-40B4-BE49-F238E27FC236}">
                <a16:creationId xmlns:a16="http://schemas.microsoft.com/office/drawing/2014/main" id="{41E9C33D-7C46-F70B-48CC-63FE8052D1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99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2842230"/>
            <a:ext cx="5105400" cy="1143000"/>
          </a:xfrm>
        </p:spPr>
        <p:txBody>
          <a:bodyPr>
            <a:normAutofit fontScale="90000"/>
          </a:bodyPr>
          <a:lstStyle/>
          <a:p>
            <a:r>
              <a:rPr lang="en-US" sz="4000" b="1" dirty="0">
                <a:ln w="11430"/>
                <a:solidFill>
                  <a:srgbClr val="FF0000"/>
                </a:solidFill>
                <a:effectLst>
                  <a:outerShdw blurRad="80000" dist="40000" dir="5040000" algn="tl">
                    <a:srgbClr val="000000">
                      <a:alpha val="30000"/>
                    </a:srgbClr>
                  </a:outerShdw>
                </a:effectLst>
                <a:latin typeface="OPEN SAN"/>
                <a:cs typeface="Times New Roman" panose="02020603050405020304" pitchFamily="18" charset="0"/>
              </a:rPr>
              <a:t>SIGN OF CERTAIN DEATH</a:t>
            </a:r>
            <a:endParaRPr lang="en-US" sz="4000" dirty="0">
              <a:solidFill>
                <a:srgbClr val="FF0000"/>
              </a:solidFill>
              <a:latin typeface="OPEN SAN"/>
              <a:cs typeface="Times New Roman" panose="02020603050405020304" pitchFamily="18" charset="0"/>
            </a:endParaRPr>
          </a:p>
        </p:txBody>
      </p:sp>
      <p:sp>
        <p:nvSpPr>
          <p:cNvPr id="3" name="Content Placeholder 2"/>
          <p:cNvSpPr>
            <a:spLocks noGrp="1"/>
          </p:cNvSpPr>
          <p:nvPr>
            <p:ph idx="1"/>
          </p:nvPr>
        </p:nvSpPr>
        <p:spPr>
          <a:xfrm>
            <a:off x="6096000" y="1457796"/>
            <a:ext cx="5974081" cy="685799"/>
          </a:xfrm>
        </p:spPr>
        <p:txBody>
          <a:bodyPr>
            <a:noAutofit/>
          </a:bodyPr>
          <a:lstStyle/>
          <a:p>
            <a:pPr marL="0" indent="0" algn="ctr">
              <a:buNone/>
              <a:defRPr/>
            </a:pPr>
            <a:r>
              <a:rPr lang="en-US" sz="4000" u="sng" dirty="0">
                <a:solidFill>
                  <a:srgbClr val="FF0000"/>
                </a:solidFill>
                <a:latin typeface="OPEN SAN"/>
              </a:rPr>
              <a:t>LIVIDITY</a:t>
            </a:r>
            <a:r>
              <a:rPr lang="en-US" sz="4000" u="sng" dirty="0">
                <a:latin typeface="OPEN SAN"/>
              </a:rPr>
              <a:t> </a:t>
            </a:r>
            <a:endParaRPr lang="en-US" sz="4000" dirty="0">
              <a:latin typeface="OPEN SAN"/>
            </a:endParaRPr>
          </a:p>
          <a:p>
            <a:pPr marL="0" indent="0" algn="just">
              <a:buNone/>
              <a:defRPr/>
            </a:pPr>
            <a:r>
              <a:rPr lang="en-US" sz="1400" dirty="0">
                <a:latin typeface="OPEN SAN"/>
                <a:cs typeface="Times New Roman" panose="02020603050405020304" pitchFamily="18" charset="0"/>
              </a:rPr>
              <a:t>    </a:t>
            </a:r>
            <a:r>
              <a:rPr lang="en-US" sz="2400" dirty="0">
                <a:latin typeface="OPEN SAN"/>
                <a:cs typeface="Times New Roman" panose="02020603050405020304" pitchFamily="18" charset="0"/>
              </a:rPr>
              <a:t>The pooling of blood in the lower areas of the body.</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6922654" y="3200400"/>
            <a:ext cx="4648200" cy="1569660"/>
          </a:xfrm>
          <a:prstGeom prst="rect">
            <a:avLst/>
          </a:prstGeom>
        </p:spPr>
        <p:txBody>
          <a:bodyPr wrap="square">
            <a:spAutoFit/>
          </a:bodyPr>
          <a:lstStyle/>
          <a:p>
            <a:pPr algn="ctr">
              <a:defRPr/>
            </a:pPr>
            <a:r>
              <a:rPr lang="en-US" sz="2400" u="sng" dirty="0">
                <a:solidFill>
                  <a:srgbClr val="FF0000"/>
                </a:solidFill>
                <a:latin typeface="OPEN SAN"/>
              </a:rPr>
              <a:t>RIGOR MORTIS </a:t>
            </a:r>
            <a:endParaRPr lang="en-US" sz="2400" dirty="0">
              <a:solidFill>
                <a:srgbClr val="FF0000"/>
              </a:solidFill>
              <a:latin typeface="OPEN SAN"/>
            </a:endParaRPr>
          </a:p>
          <a:p>
            <a:pPr algn="just">
              <a:defRPr/>
            </a:pPr>
            <a:r>
              <a:rPr lang="en-US" sz="2400" dirty="0">
                <a:latin typeface="OPEN SAN"/>
              </a:rPr>
              <a:t>    </a:t>
            </a:r>
            <a:r>
              <a:rPr lang="en-US" sz="2400" dirty="0">
                <a:latin typeface="OPEN SAN"/>
                <a:cs typeface="Times New Roman" panose="02020603050405020304" pitchFamily="18" charset="0"/>
              </a:rPr>
              <a:t>Stiffening of the body and limbs that occurs after death, usually within 4 – 10 hours</a:t>
            </a:r>
            <a:r>
              <a:rPr lang="en-US" sz="2400" dirty="0">
                <a:latin typeface="OPEN SAN"/>
              </a:rPr>
              <a:t>.</a:t>
            </a:r>
          </a:p>
        </p:txBody>
      </p:sp>
      <p:pic>
        <p:nvPicPr>
          <p:cNvPr id="4" name="Picture 2">
            <a:extLst>
              <a:ext uri="{FF2B5EF4-FFF2-40B4-BE49-F238E27FC236}">
                <a16:creationId xmlns:a16="http://schemas.microsoft.com/office/drawing/2014/main" id="{5303E968-6B5C-445C-1394-47BAB53D71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40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4015"/>
            <a:ext cx="4800600" cy="515586"/>
          </a:xfrm>
        </p:spPr>
        <p:txBody>
          <a:bodyPr>
            <a:normAutofit fontScale="90000"/>
          </a:bodyPr>
          <a:lstStyle/>
          <a:p>
            <a:pPr algn="l"/>
            <a:r>
              <a:rPr lang="en-US" b="1" dirty="0">
                <a:solidFill>
                  <a:srgbClr val="C00000"/>
                </a:solidFill>
                <a:effectLst>
                  <a:outerShdw blurRad="38100" dist="38100" dir="2700000" algn="tl">
                    <a:srgbClr val="000000">
                      <a:alpha val="43137"/>
                    </a:srgbClr>
                  </a:outerShdw>
                </a:effectLst>
                <a:latin typeface="Bradley Hand ITC" pitchFamily="66" charset="0"/>
              </a:rPr>
              <a:t>              </a:t>
            </a:r>
            <a:br>
              <a:rPr lang="en-US" b="1" dirty="0">
                <a:solidFill>
                  <a:srgbClr val="C00000"/>
                </a:solidFill>
                <a:effectLst>
                  <a:outerShdw blurRad="38100" dist="38100" dir="2700000" algn="tl">
                    <a:srgbClr val="000000">
                      <a:alpha val="43137"/>
                    </a:srgbClr>
                  </a:outerShdw>
                </a:effectLst>
                <a:latin typeface="Bradley Hand ITC" pitchFamily="66" charset="0"/>
              </a:rPr>
            </a:br>
            <a:r>
              <a:rPr lang="en-US" b="1" dirty="0">
                <a:solidFill>
                  <a:srgbClr val="C00000"/>
                </a:solidFill>
                <a:effectLst>
                  <a:outerShdw blurRad="38100" dist="38100" dir="2700000" algn="tl">
                    <a:srgbClr val="000000">
                      <a:alpha val="43137"/>
                    </a:srgbClr>
                  </a:outerShdw>
                </a:effectLst>
                <a:latin typeface="Bradley Hand ITC" pitchFamily="66" charset="0"/>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Continue</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C00000"/>
                </a:solidFill>
                <a:effectLst>
                  <a:outerShdw blurRad="38100" dist="38100" dir="2700000" algn="tl">
                    <a:srgbClr val="000000">
                      <a:alpha val="43137"/>
                    </a:srgbClr>
                  </a:outerShdw>
                </a:effectLst>
                <a:latin typeface="Bradley Hand ITC" pitchFamily="66" charset="0"/>
              </a:rPr>
              <a:t>.</a:t>
            </a:r>
            <a:endParaRPr lang="en-US" dirty="0"/>
          </a:p>
        </p:txBody>
      </p:sp>
      <p:sp>
        <p:nvSpPr>
          <p:cNvPr id="3" name="Content Placeholder 2"/>
          <p:cNvSpPr>
            <a:spLocks noGrp="1"/>
          </p:cNvSpPr>
          <p:nvPr>
            <p:ph idx="1"/>
          </p:nvPr>
        </p:nvSpPr>
        <p:spPr>
          <a:xfrm>
            <a:off x="2089727" y="1270691"/>
            <a:ext cx="4572000" cy="1676399"/>
          </a:xfrm>
        </p:spPr>
        <p:txBody>
          <a:bodyPr>
            <a:normAutofit fontScale="32500" lnSpcReduction="20000"/>
          </a:bodyPr>
          <a:lstStyle/>
          <a:p>
            <a:pPr marL="0" indent="0" algn="ctr">
              <a:buNone/>
            </a:pPr>
            <a:endParaRPr lang="en-US" sz="5500" b="1" u="sng" dirty="0">
              <a:solidFill>
                <a:srgbClr val="002060"/>
              </a:solidFill>
            </a:endParaRPr>
          </a:p>
          <a:p>
            <a:pPr marL="0" indent="0" algn="ctr">
              <a:buNone/>
            </a:pPr>
            <a:r>
              <a:rPr lang="en-US" sz="8600" b="1" u="sng" dirty="0">
                <a:solidFill>
                  <a:srgbClr val="FF0000"/>
                </a:solidFill>
                <a:latin typeface="OPEN SAN"/>
                <a:cs typeface="Times New Roman" panose="02020603050405020304" pitchFamily="18" charset="0"/>
              </a:rPr>
              <a:t>DECOMPOSITION</a:t>
            </a:r>
          </a:p>
          <a:p>
            <a:pPr marL="0" indent="0" algn="just">
              <a:buNone/>
            </a:pPr>
            <a:r>
              <a:rPr lang="en-US" sz="4300" b="1" dirty="0">
                <a:latin typeface="OPEN SAN"/>
              </a:rPr>
              <a:t>     </a:t>
            </a:r>
            <a:r>
              <a:rPr lang="en-US" sz="5500" b="1" dirty="0">
                <a:latin typeface="OPEN SAN"/>
                <a:cs typeface="Times New Roman" panose="02020603050405020304" pitchFamily="18" charset="0"/>
              </a:rPr>
              <a:t>A decomposing body always produces a fetid  </a:t>
            </a:r>
            <a:r>
              <a:rPr lang="en-US" sz="5500" b="1" dirty="0" err="1">
                <a:latin typeface="OPEN SAN"/>
                <a:cs typeface="Times New Roman" panose="02020603050405020304" pitchFamily="18" charset="0"/>
              </a:rPr>
              <a:t>odour</a:t>
            </a:r>
            <a:r>
              <a:rPr lang="en-US" sz="5500" b="1" dirty="0">
                <a:latin typeface="OPEN SAN"/>
                <a:cs typeface="Times New Roman" panose="02020603050405020304" pitchFamily="18" charset="0"/>
              </a:rPr>
              <a:t>. The rate of decomposition depends on a number of factors, primarily ambient temperature</a:t>
            </a:r>
            <a:r>
              <a:rPr lang="en-US" sz="5500" dirty="0">
                <a:latin typeface="OPEN SAN"/>
                <a:cs typeface="Times New Roman" panose="02020603050405020304" pitchFamily="18" charset="0"/>
              </a:rPr>
              <a:t>. </a:t>
            </a:r>
          </a:p>
          <a:p>
            <a:pPr marL="0" indent="0" algn="just">
              <a:buNone/>
            </a:pPr>
            <a:endParaRPr lang="en-US" sz="4200" dirty="0">
              <a:latin typeface="Times New Roman" panose="02020603050405020304" pitchFamily="18" charset="0"/>
              <a:cs typeface="Times New Roman" panose="02020603050405020304" pitchFamily="18" charset="0"/>
            </a:endParaRPr>
          </a:p>
          <a:p>
            <a:pPr marL="0" indent="0" algn="just">
              <a:buNone/>
            </a:pPr>
            <a:endParaRPr lang="en-US" dirty="0"/>
          </a:p>
          <a:p>
            <a:pPr marL="0" indent="0" algn="just">
              <a:buNone/>
            </a:pPr>
            <a:endParaRPr lang="en-US" dirty="0"/>
          </a:p>
          <a:p>
            <a:pPr marL="0" indent="0" algn="just">
              <a:buNone/>
            </a:pPr>
            <a:endParaRPr lang="en-US" dirty="0"/>
          </a:p>
          <a:p>
            <a:pPr marL="0" indent="0">
              <a:buNone/>
            </a:pPr>
            <a:endParaRPr lang="en-US" dirty="0"/>
          </a:p>
        </p:txBody>
      </p:sp>
      <p:sp>
        <p:nvSpPr>
          <p:cNvPr id="11" name="Rectangle 10"/>
          <p:cNvSpPr/>
          <p:nvPr/>
        </p:nvSpPr>
        <p:spPr>
          <a:xfrm>
            <a:off x="2209800" y="2743200"/>
            <a:ext cx="4572000" cy="2708434"/>
          </a:xfrm>
          <a:prstGeom prst="rect">
            <a:avLst/>
          </a:prstGeom>
        </p:spPr>
        <p:txBody>
          <a:bodyPr wrap="square">
            <a:spAutoFit/>
          </a:bodyPr>
          <a:lstStyle/>
          <a:p>
            <a:pPr algn="ctr"/>
            <a:endParaRPr lang="en-US" b="1" u="sng" dirty="0">
              <a:solidFill>
                <a:srgbClr val="002060"/>
              </a:solidFill>
            </a:endParaRPr>
          </a:p>
          <a:p>
            <a:pPr algn="ctr"/>
            <a:endParaRPr lang="en-US" b="1" u="sng" dirty="0">
              <a:solidFill>
                <a:srgbClr val="002060"/>
              </a:solidFill>
            </a:endParaRPr>
          </a:p>
          <a:p>
            <a:pPr algn="ctr"/>
            <a:endParaRPr lang="en-US" b="1" u="sng" dirty="0">
              <a:solidFill>
                <a:srgbClr val="002060"/>
              </a:solidFill>
            </a:endParaRPr>
          </a:p>
          <a:p>
            <a:pPr algn="ctr"/>
            <a:r>
              <a:rPr lang="en-US" sz="3600" b="1" u="sng" dirty="0">
                <a:solidFill>
                  <a:srgbClr val="FF0000"/>
                </a:solidFill>
                <a:latin typeface="OPEN SAN"/>
              </a:rPr>
              <a:t>OTHER SIGNS</a:t>
            </a:r>
          </a:p>
          <a:p>
            <a:pPr algn="just"/>
            <a:r>
              <a:rPr lang="en-US" b="1" dirty="0">
                <a:latin typeface="OPEN SAN"/>
              </a:rPr>
              <a:t>     </a:t>
            </a:r>
            <a:r>
              <a:rPr lang="en-US" sz="2000" b="1" dirty="0">
                <a:latin typeface="OPEN SAN"/>
                <a:cs typeface="Times New Roman" panose="02020603050405020304" pitchFamily="18" charset="0"/>
              </a:rPr>
              <a:t>Mortal wounds such as decapitation, dismemberment,  incineration, severe crushing injuries, etc. </a:t>
            </a:r>
          </a:p>
        </p:txBody>
      </p:sp>
      <p:pic>
        <p:nvPicPr>
          <p:cNvPr id="12" name="Picture 3" descr="C:\Users\NIYAZ\Desktop\BH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284546"/>
            <a:ext cx="3467100" cy="1708051"/>
          </a:xfrm>
          <a:prstGeom prst="rect">
            <a:avLst/>
          </a:prstGeom>
          <a:ln w="88900" cap="sq" cmpd="thickThin">
            <a:solidFill>
              <a:srgbClr val="000099"/>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 name="Picture 2" descr="C:\Users\NIYAZ\Desktop\BH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271982"/>
            <a:ext cx="3574582" cy="1856800"/>
          </a:xfrm>
          <a:prstGeom prst="rect">
            <a:avLst/>
          </a:prstGeom>
          <a:ln w="88900" cap="sq" cmpd="thickThin">
            <a:solidFill>
              <a:srgbClr val="000099"/>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6A2709C-1922-74C8-E2BC-8E14F1F501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88" y="3048000"/>
            <a:ext cx="5486400" cy="1676398"/>
          </a:xfrm>
        </p:spPr>
        <p:txBody>
          <a:bodyPr>
            <a:normAutofit fontScale="90000"/>
          </a:bodyPr>
          <a:lstStyle/>
          <a:p>
            <a:r>
              <a:rPr lang="en-US"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COLD WATER DROWNING</a:t>
            </a:r>
            <a:br>
              <a:rPr lang="en-US" b="1" u="sng"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Explosion 1 8"/>
          <p:cNvSpPr/>
          <p:nvPr/>
        </p:nvSpPr>
        <p:spPr>
          <a:xfrm>
            <a:off x="7239000" y="838200"/>
            <a:ext cx="3962400" cy="1066800"/>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EXCEPTION</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7239000" y="1981200"/>
            <a:ext cx="4953000" cy="3323987"/>
          </a:xfrm>
          <a:prstGeom prst="rect">
            <a:avLst/>
          </a:prstGeom>
        </p:spPr>
        <p:txBody>
          <a:bodyPr wrap="square">
            <a:spAutoFit/>
          </a:bodyPr>
          <a:lstStyle/>
          <a:p>
            <a:pPr algn="just"/>
            <a:endParaRPr lang="en-US" b="1" dirty="0"/>
          </a:p>
          <a:p>
            <a:pPr algn="just"/>
            <a:r>
              <a:rPr lang="en-US" sz="2400" dirty="0">
                <a:latin typeface="OPEN SAN"/>
                <a:cs typeface="Times New Roman" panose="02020603050405020304" pitchFamily="18" charset="0"/>
              </a:rPr>
              <a:t>There have been cases of persons resuscitated one hour or more after cold-water drowning. In these cases, victims should receive prolonged resuscitative efforts. In a cold environment, a person should not be considered dead until the victim’s body is warmed. </a:t>
            </a:r>
          </a:p>
        </p:txBody>
      </p:sp>
      <p:pic>
        <p:nvPicPr>
          <p:cNvPr id="3" name="Picture 2">
            <a:extLst>
              <a:ext uri="{FF2B5EF4-FFF2-40B4-BE49-F238E27FC236}">
                <a16:creationId xmlns:a16="http://schemas.microsoft.com/office/drawing/2014/main" id="{3BEF46FB-FD35-AB57-AF04-D2B893BDFC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67318"/>
            <a:ext cx="5334000" cy="1143000"/>
          </a:xfrm>
        </p:spPr>
        <p:txBody>
          <a:bodyPr>
            <a:normAutofit fontScale="90000"/>
          </a:bodyPr>
          <a:lstStyle/>
          <a:p>
            <a:br>
              <a:rPr lang="en-US" b="1" u="sng" dirty="0">
                <a:solidFill>
                  <a:srgbClr val="002060"/>
                </a:solidFill>
                <a:latin typeface="Algerian" pitchFamily="82" charset="0"/>
              </a:rPr>
            </a:br>
            <a:br>
              <a:rPr lang="en-US" b="1" u="sng" dirty="0">
                <a:solidFill>
                  <a:srgbClr val="002060"/>
                </a:solidFill>
                <a:latin typeface="Algerian" pitchFamily="82" charset="0"/>
              </a:rPr>
            </a:br>
            <a:r>
              <a:rPr lang="en-US" b="1" dirty="0">
                <a:solidFill>
                  <a:srgbClr val="FF0000"/>
                </a:solidFill>
                <a:latin typeface="OPEN SAN"/>
                <a:cs typeface="Times New Roman" panose="02020603050405020304" pitchFamily="18" charset="0"/>
              </a:rPr>
              <a:t>CHAIN OF SURVIVAL</a:t>
            </a:r>
            <a:br>
              <a:rPr lang="en-US" b="1" dirty="0">
                <a:solidFill>
                  <a:srgbClr val="002060"/>
                </a:solidFill>
                <a:latin typeface="OPEN SAN"/>
                <a:cs typeface="Times New Roman" panose="02020603050405020304" pitchFamily="18" charset="0"/>
              </a:rPr>
            </a:br>
            <a:br>
              <a:rPr lang="en-US" b="1" dirty="0">
                <a:solidFill>
                  <a:srgbClr val="002060"/>
                </a:solidFill>
                <a:latin typeface="OPEN SAN"/>
                <a:cs typeface="Times New Roman" panose="02020603050405020304" pitchFamily="18" charset="0"/>
              </a:rPr>
            </a:br>
            <a:r>
              <a:rPr lang="en-US" sz="3100" dirty="0">
                <a:solidFill>
                  <a:srgbClr val="FF0000"/>
                </a:solidFill>
                <a:latin typeface="Times New Roman" panose="02020603050405020304" pitchFamily="18" charset="0"/>
                <a:cs typeface="Times New Roman" panose="02020603050405020304" pitchFamily="18" charset="0"/>
              </a:rPr>
              <a:t>EARLY CPR</a:t>
            </a:r>
          </a:p>
        </p:txBody>
      </p:sp>
      <p:pic>
        <p:nvPicPr>
          <p:cNvPr id="9" name="Picture 3" descr="C:\Users\NIYAZ\Desktop\Chain-of-Surviva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276818"/>
            <a:ext cx="289698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IYAZ\Desktop\presentation\pumpan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971800"/>
            <a:ext cx="29718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934200" y="3105835"/>
            <a:ext cx="4343400" cy="2708434"/>
          </a:xfrm>
          <a:prstGeom prst="rect">
            <a:avLst/>
          </a:prstGeom>
        </p:spPr>
        <p:txBody>
          <a:bodyPr wrap="square">
            <a:spAutoFit/>
          </a:bodyPr>
          <a:lstStyle/>
          <a:p>
            <a:pPr algn="just"/>
            <a:endParaRPr lang="en-US" b="1" dirty="0">
              <a:latin typeface="Cambria" pitchFamily="18" charset="0"/>
              <a:cs typeface="Angsana New" pitchFamily="18" charset="-34"/>
            </a:endParaRPr>
          </a:p>
          <a:p>
            <a:pPr algn="just"/>
            <a:endParaRPr lang="en-US" b="1" dirty="0">
              <a:latin typeface="Cambria" pitchFamily="18" charset="0"/>
              <a:cs typeface="Angsana New" pitchFamily="18" charset="-34"/>
            </a:endParaRPr>
          </a:p>
          <a:p>
            <a:pPr algn="just"/>
            <a:endParaRPr lang="en-US" b="1" dirty="0">
              <a:latin typeface="Cambria" pitchFamily="18" charset="0"/>
              <a:cs typeface="Angsana New" pitchFamily="18" charset="-34"/>
            </a:endParaRPr>
          </a:p>
          <a:p>
            <a:pPr algn="just"/>
            <a:endParaRPr lang="en-US" sz="2000" dirty="0">
              <a:latin typeface="OPEN SAN"/>
              <a:cs typeface="Angsana New" pitchFamily="18" charset="-34"/>
            </a:endParaRPr>
          </a:p>
          <a:p>
            <a:pPr algn="just"/>
            <a:r>
              <a:rPr lang="en-US" sz="2400" dirty="0">
                <a:latin typeface="OPEN SAN"/>
                <a:cs typeface="Angsana New" pitchFamily="18" charset="-34"/>
              </a:rPr>
              <a:t>Perform effective CPR. Starting CPR early greatly increases the patients chances for survival.</a:t>
            </a:r>
            <a:endParaRPr lang="en-US" sz="2000" dirty="0">
              <a:latin typeface="OPEN SAN"/>
              <a:cs typeface="Angsana New" pitchFamily="18" charset="-34"/>
            </a:endParaRPr>
          </a:p>
        </p:txBody>
      </p:sp>
      <p:pic>
        <p:nvPicPr>
          <p:cNvPr id="3" name="Picture 2">
            <a:extLst>
              <a:ext uri="{FF2B5EF4-FFF2-40B4-BE49-F238E27FC236}">
                <a16:creationId xmlns:a16="http://schemas.microsoft.com/office/drawing/2014/main" id="{087BFEFA-E6AD-D6F7-70AE-DEBDADE88A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5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35310"/>
            <a:ext cx="5943600" cy="1143000"/>
          </a:xfrm>
        </p:spPr>
        <p:txBody>
          <a:bodyPr>
            <a:normAutofit fontScale="90000"/>
          </a:bodyPr>
          <a:lstStyle/>
          <a:p>
            <a:r>
              <a:rPr lang="en-US" sz="4000" b="1" dirty="0">
                <a:solidFill>
                  <a:srgbClr val="FF0000"/>
                </a:solidFill>
                <a:latin typeface="OPEN SAN"/>
                <a:cs typeface="Times New Roman" panose="02020603050405020304" pitchFamily="18" charset="0"/>
              </a:rPr>
              <a:t>COMPLICATION CAUSED BY CPR</a:t>
            </a:r>
          </a:p>
        </p:txBody>
      </p:sp>
      <p:sp>
        <p:nvSpPr>
          <p:cNvPr id="3" name="Content Placeholder 2"/>
          <p:cNvSpPr>
            <a:spLocks noGrp="1"/>
          </p:cNvSpPr>
          <p:nvPr>
            <p:ph idx="1"/>
          </p:nvPr>
        </p:nvSpPr>
        <p:spPr>
          <a:xfrm>
            <a:off x="7086600" y="1417638"/>
            <a:ext cx="5105400" cy="4525963"/>
          </a:xfrm>
        </p:spPr>
        <p:txBody>
          <a:bodyPr>
            <a:normAutofit/>
          </a:bodyPr>
          <a:lstStyle/>
          <a:p>
            <a:r>
              <a:rPr lang="en-US" sz="2400" dirty="0">
                <a:latin typeface="OPEN SAN"/>
                <a:cs typeface="Times New Roman" panose="02020603050405020304" pitchFamily="18" charset="0"/>
              </a:rPr>
              <a:t>Fracture of the sternum and ribs</a:t>
            </a:r>
          </a:p>
          <a:p>
            <a:r>
              <a:rPr lang="en-US" sz="2400" dirty="0">
                <a:latin typeface="OPEN SAN"/>
                <a:cs typeface="Times New Roman" panose="02020603050405020304" pitchFamily="18" charset="0"/>
              </a:rPr>
              <a:t>Pneumothorax -</a:t>
            </a:r>
          </a:p>
          <a:p>
            <a:r>
              <a:rPr lang="en-US" sz="2400" dirty="0">
                <a:latin typeface="OPEN SAN"/>
                <a:cs typeface="Times New Roman" panose="02020603050405020304" pitchFamily="18" charset="0"/>
              </a:rPr>
              <a:t>Haemothorax</a:t>
            </a:r>
          </a:p>
          <a:p>
            <a:r>
              <a:rPr lang="en-US" sz="2400" dirty="0">
                <a:latin typeface="OPEN SAN"/>
                <a:cs typeface="Times New Roman" panose="02020603050405020304" pitchFamily="18" charset="0"/>
              </a:rPr>
              <a:t>Cuts and bruises to the lungs</a:t>
            </a:r>
          </a:p>
          <a:p>
            <a:r>
              <a:rPr lang="en-US" sz="2400" dirty="0">
                <a:latin typeface="OPEN SAN"/>
                <a:cs typeface="Times New Roman" panose="02020603050405020304" pitchFamily="18" charset="0"/>
              </a:rPr>
              <a:t>Laceration to the liver</a:t>
            </a:r>
          </a:p>
          <a:p>
            <a:r>
              <a:rPr lang="en-US" sz="2400" dirty="0">
                <a:latin typeface="OPEN SAN"/>
                <a:cs typeface="Times New Roman" panose="02020603050405020304" pitchFamily="18" charset="0"/>
              </a:rPr>
              <a:t> Most of these complications are rare. Even if CPR results in complications, the alternative is death.</a:t>
            </a:r>
          </a:p>
          <a:p>
            <a:pPr marL="0" indent="0">
              <a:buNone/>
            </a:pPr>
            <a:endParaRPr lang="en-US" sz="2400" dirty="0">
              <a:latin typeface="OPEN SAN"/>
              <a:cs typeface="Times New Roman" panose="02020603050405020304" pitchFamily="18" charset="0"/>
            </a:endParaRPr>
          </a:p>
        </p:txBody>
      </p:sp>
      <p:pic>
        <p:nvPicPr>
          <p:cNvPr id="4" name="Picture 2">
            <a:extLst>
              <a:ext uri="{FF2B5EF4-FFF2-40B4-BE49-F238E27FC236}">
                <a16:creationId xmlns:a16="http://schemas.microsoft.com/office/drawing/2014/main" id="{7E98DD38-6409-884F-15C8-7A43BA8A4D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367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2161309"/>
            <a:ext cx="5562600" cy="1143000"/>
          </a:xfrm>
        </p:spPr>
        <p:txBody>
          <a:bodyPr>
            <a:normAutofit/>
          </a:bodyPr>
          <a:lstStyle/>
          <a:p>
            <a:r>
              <a:rPr lang="en-US" sz="4000" b="1" dirty="0">
                <a:solidFill>
                  <a:srgbClr val="FF0000"/>
                </a:solidFill>
                <a:latin typeface="OPEN SAN"/>
                <a:cs typeface="Times New Roman" panose="02020603050405020304" pitchFamily="18" charset="0"/>
              </a:rPr>
              <a:t>PNEUMOTHORAX</a:t>
            </a:r>
          </a:p>
        </p:txBody>
      </p:sp>
      <p:sp>
        <p:nvSpPr>
          <p:cNvPr id="3" name="Content Placeholder 2"/>
          <p:cNvSpPr>
            <a:spLocks noGrp="1"/>
          </p:cNvSpPr>
          <p:nvPr>
            <p:ph idx="1"/>
          </p:nvPr>
        </p:nvSpPr>
        <p:spPr>
          <a:xfrm>
            <a:off x="5562600" y="2133600"/>
            <a:ext cx="6629400" cy="1600199"/>
          </a:xfrm>
        </p:spPr>
        <p:txBody>
          <a:bodyPr>
            <a:normAutofit/>
          </a:bodyPr>
          <a:lstStyle/>
          <a:p>
            <a:pPr marL="0" indent="0">
              <a:buNone/>
            </a:pPr>
            <a:r>
              <a:rPr lang="en-US" sz="2400" dirty="0">
                <a:latin typeface="OPEN SAN"/>
                <a:cs typeface="Times New Roman" panose="02020603050405020304" pitchFamily="18" charset="0"/>
              </a:rPr>
              <a:t>Pneumothorax is defined as the presence of air/gas in the pleural cavity (space between the visceral and pleura of the lungs) which can impair oxygenation and/or ventilation </a:t>
            </a:r>
            <a:endParaRPr lang="en-IN" sz="2400" dirty="0">
              <a:latin typeface="OPEN SAN"/>
              <a:cs typeface="Times New Roman" panose="02020603050405020304" pitchFamily="18" charset="0"/>
            </a:endParaRPr>
          </a:p>
          <a:p>
            <a:pPr marL="0" indent="0">
              <a:buNone/>
            </a:pPr>
            <a:endParaRPr lang="en-US" sz="2400" dirty="0">
              <a:latin typeface="OPEN SAN"/>
            </a:endParaRPr>
          </a:p>
        </p:txBody>
      </p:sp>
      <p:pic>
        <p:nvPicPr>
          <p:cNvPr id="9" name="Picture 2" descr="G:\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8862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C596A912-BDAE-1CDB-1B6E-8B312893CE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944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14600"/>
            <a:ext cx="4343400" cy="1143000"/>
          </a:xfrm>
        </p:spPr>
        <p:txBody>
          <a:bodyPr>
            <a:normAutofit/>
          </a:bodyPr>
          <a:lstStyle/>
          <a:p>
            <a:r>
              <a:rPr lang="en-US" sz="4000" b="1" dirty="0">
                <a:solidFill>
                  <a:srgbClr val="FF0000"/>
                </a:solidFill>
                <a:latin typeface="OPEN SAN"/>
                <a:cs typeface="Times New Roman" panose="02020603050405020304" pitchFamily="18" charset="0"/>
              </a:rPr>
              <a:t>HAEMOTHORAX</a:t>
            </a:r>
            <a:endParaRPr lang="en-US" sz="4000" dirty="0">
              <a:latin typeface="OPEN SAN"/>
              <a:cs typeface="Times New Roman" panose="02020603050405020304" pitchFamily="18" charset="0"/>
            </a:endParaRPr>
          </a:p>
        </p:txBody>
      </p:sp>
      <p:sp>
        <p:nvSpPr>
          <p:cNvPr id="3" name="Content Placeholder 2"/>
          <p:cNvSpPr>
            <a:spLocks noGrp="1"/>
          </p:cNvSpPr>
          <p:nvPr>
            <p:ph idx="1"/>
          </p:nvPr>
        </p:nvSpPr>
        <p:spPr>
          <a:xfrm>
            <a:off x="7010399" y="1752600"/>
            <a:ext cx="4572000" cy="4525963"/>
          </a:xfrm>
        </p:spPr>
        <p:txBody>
          <a:bodyPr/>
          <a:lstStyle/>
          <a:p>
            <a:pPr marL="0" indent="0">
              <a:buNone/>
            </a:pPr>
            <a:r>
              <a:rPr lang="en-US" sz="2400" dirty="0">
                <a:latin typeface="OPEN SAN"/>
                <a:cs typeface="Times New Roman" panose="02020603050405020304" pitchFamily="18" charset="0"/>
              </a:rPr>
              <a:t>Haemothorax is a collection of blood in the pleural space and may be caused by blunt or penetrating trauma. Most </a:t>
            </a:r>
            <a:r>
              <a:rPr lang="en-US" sz="2400" dirty="0" err="1">
                <a:latin typeface="OPEN SAN"/>
                <a:cs typeface="Times New Roman" panose="02020603050405020304" pitchFamily="18" charset="0"/>
              </a:rPr>
              <a:t>haemothoraces</a:t>
            </a:r>
            <a:r>
              <a:rPr lang="en-US" sz="2400" dirty="0">
                <a:latin typeface="OPEN SAN"/>
                <a:cs typeface="Times New Roman" panose="02020603050405020304" pitchFamily="18" charset="0"/>
              </a:rPr>
              <a:t> are the result of ribs fracture, lung and minor venous injuries</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2">
            <a:extLst>
              <a:ext uri="{FF2B5EF4-FFF2-40B4-BE49-F238E27FC236}">
                <a16:creationId xmlns:a16="http://schemas.microsoft.com/office/drawing/2014/main" id="{B1058FD0-04D7-96A3-B6CE-2196B62962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15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0"/>
            <a:ext cx="7010400" cy="1143000"/>
          </a:xfrm>
        </p:spPr>
        <p:txBody>
          <a:bodyPr>
            <a:normAutofit/>
          </a:bodyPr>
          <a:lstStyle/>
          <a:p>
            <a:r>
              <a:rPr lang="en-US" sz="4000" b="1" dirty="0">
                <a:solidFill>
                  <a:srgbClr val="FF0000"/>
                </a:solidFill>
                <a:latin typeface="OPEN SAN"/>
                <a:cs typeface="Times New Roman" panose="02020603050405020304" pitchFamily="18" charset="0"/>
              </a:rPr>
              <a:t>MISTAKES IN PERFORMING CPR</a:t>
            </a:r>
          </a:p>
        </p:txBody>
      </p:sp>
      <p:sp>
        <p:nvSpPr>
          <p:cNvPr id="3" name="Content Placeholder 2"/>
          <p:cNvSpPr>
            <a:spLocks noGrp="1"/>
          </p:cNvSpPr>
          <p:nvPr>
            <p:ph idx="1"/>
          </p:nvPr>
        </p:nvSpPr>
        <p:spPr>
          <a:xfrm>
            <a:off x="6858000" y="1905000"/>
            <a:ext cx="5105400" cy="3352799"/>
          </a:xfrm>
        </p:spPr>
        <p:txBody>
          <a:bodyPr>
            <a:normAutofit/>
          </a:bodyPr>
          <a:lstStyle/>
          <a:p>
            <a:r>
              <a:rPr lang="en-US" sz="2400" dirty="0">
                <a:latin typeface="OPEN SAN"/>
                <a:cs typeface="Times New Roman" panose="02020603050405020304" pitchFamily="18" charset="0"/>
              </a:rPr>
              <a:t>Patient is not on hard surface</a:t>
            </a:r>
          </a:p>
          <a:p>
            <a:pPr>
              <a:buNone/>
            </a:pPr>
            <a:r>
              <a:rPr lang="en-US" sz="2400" dirty="0">
                <a:latin typeface="OPEN SAN"/>
                <a:cs typeface="Times New Roman" panose="02020603050405020304" pitchFamily="18" charset="0"/>
              </a:rPr>
              <a:t>  -- Compressions are not effective</a:t>
            </a:r>
          </a:p>
          <a:p>
            <a:pPr>
              <a:buNone/>
            </a:pPr>
            <a:endParaRPr lang="en-US" sz="2400" dirty="0">
              <a:latin typeface="OPEN SAN"/>
              <a:cs typeface="Times New Roman" panose="02020603050405020304" pitchFamily="18" charset="0"/>
            </a:endParaRPr>
          </a:p>
          <a:p>
            <a:r>
              <a:rPr lang="en-US" sz="2400" dirty="0">
                <a:latin typeface="OPEN SAN"/>
                <a:cs typeface="Times New Roman" panose="02020603050405020304" pitchFamily="18" charset="0"/>
              </a:rPr>
              <a:t>Patient is not on horizontal position</a:t>
            </a:r>
          </a:p>
          <a:p>
            <a:pPr>
              <a:buNone/>
            </a:pPr>
            <a:r>
              <a:rPr lang="en-US" sz="2400" dirty="0">
                <a:latin typeface="OPEN SAN"/>
                <a:cs typeface="Times New Roman" panose="02020603050405020304" pitchFamily="18" charset="0"/>
              </a:rPr>
              <a:t>  --- If patient`s head is higher than the rest of the body there is insufficient blood to reach the brain</a:t>
            </a:r>
          </a:p>
          <a:p>
            <a:pPr marL="0" indent="0">
              <a:buNone/>
            </a:pPr>
            <a:endParaRPr lang="en-US" dirty="0"/>
          </a:p>
        </p:txBody>
      </p:sp>
      <p:pic>
        <p:nvPicPr>
          <p:cNvPr id="4" name="Picture 2">
            <a:extLst>
              <a:ext uri="{FF2B5EF4-FFF2-40B4-BE49-F238E27FC236}">
                <a16:creationId xmlns:a16="http://schemas.microsoft.com/office/drawing/2014/main" id="{CD8C6A9E-05FD-1638-9616-5F5F37DC59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60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0"/>
            <a:ext cx="7086600" cy="1143000"/>
          </a:xfrm>
        </p:spPr>
        <p:txBody>
          <a:bodyPr>
            <a:normAutofit/>
          </a:bodyPr>
          <a:lstStyle/>
          <a:p>
            <a:r>
              <a:rPr lang="en-US" sz="4000" b="1" dirty="0">
                <a:solidFill>
                  <a:srgbClr val="FF0000"/>
                </a:solidFill>
                <a:latin typeface="OPEN SAN"/>
                <a:cs typeface="Times New Roman" panose="02020603050405020304" pitchFamily="18" charset="0"/>
              </a:rPr>
              <a:t>MISTAKES IN PERFORMING CPR</a:t>
            </a:r>
          </a:p>
        </p:txBody>
      </p:sp>
      <p:sp>
        <p:nvSpPr>
          <p:cNvPr id="3" name="Content Placeholder 2"/>
          <p:cNvSpPr>
            <a:spLocks noGrp="1"/>
          </p:cNvSpPr>
          <p:nvPr>
            <p:ph idx="1"/>
          </p:nvPr>
        </p:nvSpPr>
        <p:spPr>
          <a:xfrm>
            <a:off x="6781800" y="1692276"/>
            <a:ext cx="5410200" cy="3200399"/>
          </a:xfrm>
        </p:spPr>
        <p:txBody>
          <a:bodyPr>
            <a:normAutofit lnSpcReduction="10000"/>
          </a:bodyPr>
          <a:lstStyle/>
          <a:p>
            <a:pPr>
              <a:lnSpc>
                <a:spcPct val="90000"/>
              </a:lnSpc>
            </a:pPr>
            <a:r>
              <a:rPr lang="en-US" sz="2400" dirty="0">
                <a:latin typeface="OPEN SAN"/>
                <a:cs typeface="Times New Roman" panose="02020603050405020304" pitchFamily="18" charset="0"/>
              </a:rPr>
              <a:t>Incomplete seal around the patient`s mouth and / nose</a:t>
            </a:r>
          </a:p>
          <a:p>
            <a:pPr>
              <a:lnSpc>
                <a:spcPct val="90000"/>
              </a:lnSpc>
              <a:buNone/>
            </a:pPr>
            <a:r>
              <a:rPr lang="en-US" sz="2400" dirty="0">
                <a:latin typeface="OPEN SAN"/>
                <a:cs typeface="Times New Roman" panose="02020603050405020304" pitchFamily="18" charset="0"/>
              </a:rPr>
              <a:t>  -- Ventilations are not effective</a:t>
            </a:r>
          </a:p>
          <a:p>
            <a:pPr>
              <a:lnSpc>
                <a:spcPct val="90000"/>
              </a:lnSpc>
              <a:buNone/>
            </a:pPr>
            <a:endParaRPr lang="en-US" sz="2400" dirty="0">
              <a:latin typeface="OPEN SAN"/>
              <a:cs typeface="Times New Roman" panose="02020603050405020304" pitchFamily="18" charset="0"/>
            </a:endParaRPr>
          </a:p>
          <a:p>
            <a:pPr>
              <a:lnSpc>
                <a:spcPct val="90000"/>
              </a:lnSpc>
            </a:pPr>
            <a:r>
              <a:rPr lang="en-US" sz="2400" dirty="0">
                <a:latin typeface="OPEN SAN"/>
                <a:cs typeface="Times New Roman" panose="02020603050405020304" pitchFamily="18" charset="0"/>
              </a:rPr>
              <a:t> Nostrils are not completely pinched and the patient`s mouth is not fully open during mouth to mouth ventilation – ventilations are not effective</a:t>
            </a:r>
          </a:p>
          <a:p>
            <a:pPr marL="0" indent="0">
              <a:buNone/>
            </a:pPr>
            <a:endParaRPr lang="en-US" sz="2400" dirty="0">
              <a:latin typeface="OPEN SAN"/>
            </a:endParaRPr>
          </a:p>
        </p:txBody>
      </p:sp>
      <p:pic>
        <p:nvPicPr>
          <p:cNvPr id="4" name="Picture 2">
            <a:extLst>
              <a:ext uri="{FF2B5EF4-FFF2-40B4-BE49-F238E27FC236}">
                <a16:creationId xmlns:a16="http://schemas.microsoft.com/office/drawing/2014/main" id="{2EE34EC4-6DC3-2503-24BA-86CABDF5A7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63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31291"/>
            <a:ext cx="6934200" cy="1143000"/>
          </a:xfrm>
        </p:spPr>
        <p:txBody>
          <a:bodyPr>
            <a:normAutofit/>
          </a:bodyPr>
          <a:lstStyle/>
          <a:p>
            <a:r>
              <a:rPr lang="en-US" sz="4000" b="1" dirty="0">
                <a:solidFill>
                  <a:srgbClr val="FF0000"/>
                </a:solidFill>
                <a:latin typeface="OPEN SAN"/>
                <a:cs typeface="Times New Roman" panose="02020603050405020304" pitchFamily="18" charset="0"/>
              </a:rPr>
              <a:t>MISTAKES IN PERFORMING CPR</a:t>
            </a:r>
          </a:p>
        </p:txBody>
      </p:sp>
      <p:sp>
        <p:nvSpPr>
          <p:cNvPr id="3" name="Content Placeholder 2"/>
          <p:cNvSpPr>
            <a:spLocks noGrp="1"/>
          </p:cNvSpPr>
          <p:nvPr>
            <p:ph idx="1"/>
          </p:nvPr>
        </p:nvSpPr>
        <p:spPr>
          <a:xfrm>
            <a:off x="6324600" y="2133600"/>
            <a:ext cx="5257800" cy="2895600"/>
          </a:xfrm>
        </p:spPr>
        <p:txBody>
          <a:bodyPr>
            <a:normAutofit/>
          </a:bodyPr>
          <a:lstStyle/>
          <a:p>
            <a:r>
              <a:rPr lang="en-US" sz="2400" dirty="0">
                <a:latin typeface="OPEN SAN"/>
                <a:cs typeface="Times New Roman" panose="02020603050405020304" pitchFamily="18" charset="0"/>
              </a:rPr>
              <a:t>Hands not in correct position or compressions incorrectly place  --Fractured ribs ; fractured sternum, lacerated liver, spleen, lungs or heart or injured </a:t>
            </a:r>
            <a:r>
              <a:rPr lang="en-US" sz="2400" dirty="0" err="1">
                <a:latin typeface="OPEN SAN"/>
                <a:cs typeface="Times New Roman" panose="02020603050405020304" pitchFamily="18" charset="0"/>
              </a:rPr>
              <a:t>pluera</a:t>
            </a:r>
            <a:r>
              <a:rPr lang="en-US" sz="2400" dirty="0">
                <a:latin typeface="OPEN SAN"/>
                <a:cs typeface="Times New Roman" panose="02020603050405020304" pitchFamily="18" charset="0"/>
              </a:rPr>
              <a:t> as a result of fractured rib</a:t>
            </a:r>
          </a:p>
          <a:p>
            <a:pPr marL="0" indent="0">
              <a:buNone/>
            </a:pPr>
            <a:endParaRPr lang="en-US" sz="2400" dirty="0">
              <a:latin typeface="OPEN SAN"/>
              <a:cs typeface="Times New Roman" panose="02020603050405020304" pitchFamily="18" charset="0"/>
            </a:endParaRPr>
          </a:p>
        </p:txBody>
      </p:sp>
      <p:pic>
        <p:nvPicPr>
          <p:cNvPr id="4" name="Picture 2">
            <a:extLst>
              <a:ext uri="{FF2B5EF4-FFF2-40B4-BE49-F238E27FC236}">
                <a16:creationId xmlns:a16="http://schemas.microsoft.com/office/drawing/2014/main" id="{396878D9-6C81-ACF1-EFE9-8770FBF383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238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97" y="1676400"/>
            <a:ext cx="6781800" cy="1143000"/>
          </a:xfrm>
        </p:spPr>
        <p:txBody>
          <a:bodyPr>
            <a:normAutofit fontScale="90000"/>
          </a:bodyPr>
          <a:lstStyle/>
          <a:p>
            <a:r>
              <a:rPr lang="en-US" sz="4000" b="1" dirty="0">
                <a:solidFill>
                  <a:srgbClr val="FF0000"/>
                </a:solidFill>
                <a:latin typeface="OPEN SAN"/>
                <a:cs typeface="Times New Roman" panose="02020603050405020304" pitchFamily="18" charset="0"/>
              </a:rPr>
              <a:t>MISTAKES IN PERFORMING CPR</a:t>
            </a:r>
          </a:p>
        </p:txBody>
      </p:sp>
      <p:sp>
        <p:nvSpPr>
          <p:cNvPr id="3" name="Content Placeholder 2"/>
          <p:cNvSpPr>
            <a:spLocks noGrp="1"/>
          </p:cNvSpPr>
          <p:nvPr>
            <p:ph idx="1"/>
          </p:nvPr>
        </p:nvSpPr>
        <p:spPr>
          <a:xfrm>
            <a:off x="6918960" y="1676400"/>
            <a:ext cx="5273040" cy="2743201"/>
          </a:xfrm>
        </p:spPr>
        <p:txBody>
          <a:bodyPr>
            <a:normAutofit fontScale="85000" lnSpcReduction="20000"/>
          </a:bodyPr>
          <a:lstStyle/>
          <a:p>
            <a:r>
              <a:rPr lang="en-US" sz="2800" dirty="0">
                <a:latin typeface="OPEN SAN"/>
              </a:rPr>
              <a:t>Compression too deep or too frequent</a:t>
            </a:r>
          </a:p>
          <a:p>
            <a:r>
              <a:rPr lang="en-US" sz="2800" dirty="0">
                <a:latin typeface="OPEN SAN"/>
              </a:rPr>
              <a:t> -- Insufficient amount of blood pumped</a:t>
            </a:r>
          </a:p>
          <a:p>
            <a:endParaRPr lang="en-US" sz="2800" dirty="0">
              <a:latin typeface="OPEN SAN"/>
            </a:endParaRPr>
          </a:p>
          <a:p>
            <a:r>
              <a:rPr lang="en-US" sz="2800" dirty="0">
                <a:latin typeface="OPEN SAN"/>
              </a:rPr>
              <a:t>   Improper compression/ ventilation ratio </a:t>
            </a:r>
          </a:p>
          <a:p>
            <a:pPr>
              <a:buNone/>
            </a:pPr>
            <a:r>
              <a:rPr lang="en-US" sz="2800" dirty="0">
                <a:latin typeface="OPEN SAN"/>
              </a:rPr>
              <a:t>  --- Inadequate oxygenation of blood</a:t>
            </a:r>
          </a:p>
          <a:p>
            <a:pPr marL="0" indent="0">
              <a:buNone/>
            </a:pPr>
            <a:endParaRPr lang="en-US" sz="2800" dirty="0">
              <a:latin typeface="OPEN SAN"/>
            </a:endParaRPr>
          </a:p>
        </p:txBody>
      </p:sp>
      <p:pic>
        <p:nvPicPr>
          <p:cNvPr id="4" name="Picture 2">
            <a:extLst>
              <a:ext uri="{FF2B5EF4-FFF2-40B4-BE49-F238E27FC236}">
                <a16:creationId xmlns:a16="http://schemas.microsoft.com/office/drawing/2014/main" id="{AA17E81F-3F97-16C1-7A42-B8734ADFFC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571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5257800" cy="1143000"/>
          </a:xfrm>
        </p:spPr>
        <p:txBody>
          <a:bodyPr>
            <a:normAutofit/>
          </a:bodyPr>
          <a:lstStyle/>
          <a:p>
            <a:r>
              <a:rPr lang="en-US" sz="4000" b="1" dirty="0">
                <a:solidFill>
                  <a:srgbClr val="FF0000"/>
                </a:solidFill>
                <a:latin typeface="OPEN SAN"/>
                <a:cs typeface="Times New Roman" panose="02020603050405020304" pitchFamily="18" charset="0"/>
              </a:rPr>
              <a:t>INTERRUPTION IN CPR</a:t>
            </a:r>
          </a:p>
        </p:txBody>
      </p:sp>
      <p:sp>
        <p:nvSpPr>
          <p:cNvPr id="3" name="Content Placeholder 2"/>
          <p:cNvSpPr>
            <a:spLocks noGrp="1"/>
          </p:cNvSpPr>
          <p:nvPr>
            <p:ph idx="1"/>
          </p:nvPr>
        </p:nvSpPr>
        <p:spPr>
          <a:xfrm>
            <a:off x="5562600" y="1600201"/>
            <a:ext cx="5867400" cy="3733799"/>
          </a:xfrm>
        </p:spPr>
        <p:txBody>
          <a:bodyPr>
            <a:normAutofit/>
          </a:bodyPr>
          <a:lstStyle/>
          <a:p>
            <a:r>
              <a:rPr lang="en-US" sz="2400" dirty="0">
                <a:latin typeface="OPEN SAN"/>
                <a:cs typeface="Times New Roman" panose="02020603050405020304" pitchFamily="18" charset="0"/>
              </a:rPr>
              <a:t>While moving a patient onto a stretcher.</a:t>
            </a:r>
          </a:p>
          <a:p>
            <a:r>
              <a:rPr lang="en-US" sz="2400" dirty="0">
                <a:latin typeface="OPEN SAN"/>
                <a:cs typeface="Times New Roman" panose="02020603050405020304" pitchFamily="18" charset="0"/>
              </a:rPr>
              <a:t>While moving a patient down a flight of stairs or through a hallway.</a:t>
            </a:r>
          </a:p>
          <a:p>
            <a:r>
              <a:rPr lang="en-US" sz="2400" dirty="0">
                <a:latin typeface="OPEN SAN"/>
                <a:cs typeface="Times New Roman" panose="02020603050405020304" pitchFamily="18" charset="0"/>
              </a:rPr>
              <a:t>While loading or unloading a patient into an ambulance.</a:t>
            </a:r>
          </a:p>
          <a:p>
            <a:r>
              <a:rPr lang="en-US" sz="2400" dirty="0">
                <a:latin typeface="OPEN SAN"/>
                <a:cs typeface="Times New Roman" panose="02020603050405020304" pitchFamily="18" charset="0"/>
              </a:rPr>
              <a:t>To allow for defibrillation or ACLS to be initiated.</a:t>
            </a:r>
          </a:p>
          <a:p>
            <a:r>
              <a:rPr lang="en-US" sz="2400" dirty="0">
                <a:latin typeface="OPEN SAN"/>
                <a:cs typeface="Times New Roman" panose="02020603050405020304" pitchFamily="18" charset="0"/>
              </a:rPr>
              <a:t>Recover from physical exhaustion.</a:t>
            </a:r>
          </a:p>
          <a:p>
            <a:pPr marL="0" indent="0">
              <a:buNone/>
            </a:pPr>
            <a:endParaRPr lang="en-US" dirty="0"/>
          </a:p>
        </p:txBody>
      </p:sp>
      <p:pic>
        <p:nvPicPr>
          <p:cNvPr id="4" name="Picture 2">
            <a:extLst>
              <a:ext uri="{FF2B5EF4-FFF2-40B4-BE49-F238E27FC236}">
                <a16:creationId xmlns:a16="http://schemas.microsoft.com/office/drawing/2014/main" id="{757A0CC1-AA86-C476-5542-18662C7489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76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200"/>
            <a:ext cx="4267200" cy="1143000"/>
          </a:xfrm>
        </p:spPr>
        <p:txBody>
          <a:bodyPr>
            <a:normAutofit/>
          </a:bodyPr>
          <a:lstStyle/>
          <a:p>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a:solidFill>
                  <a:srgbClr val="FF0000"/>
                </a:solidFill>
                <a:latin typeface="OPEN SAN"/>
                <a:cs typeface="Times New Roman" panose="02020603050405020304" pitchFamily="18" charset="0"/>
              </a:rPr>
              <a:t>REVIEW</a:t>
            </a:r>
          </a:p>
        </p:txBody>
      </p:sp>
      <p:sp>
        <p:nvSpPr>
          <p:cNvPr id="3" name="Content Placeholder 2"/>
          <p:cNvSpPr>
            <a:spLocks noGrp="1"/>
          </p:cNvSpPr>
          <p:nvPr>
            <p:ph idx="1"/>
          </p:nvPr>
        </p:nvSpPr>
        <p:spPr>
          <a:xfrm>
            <a:off x="6476999" y="1685650"/>
            <a:ext cx="5314247" cy="2962550"/>
          </a:xfrm>
        </p:spPr>
        <p:txBody>
          <a:bodyPr>
            <a:noAutofit/>
          </a:bodyPr>
          <a:lstStyle/>
          <a:p>
            <a:r>
              <a:rPr lang="en-US" sz="2400" dirty="0">
                <a:latin typeface="OPEN SAN"/>
                <a:cs typeface="Times New Roman" panose="02020603050405020304" pitchFamily="18" charset="0"/>
              </a:rPr>
              <a:t>Describe and demonstrate CPR in adults, children and infants</a:t>
            </a:r>
          </a:p>
          <a:p>
            <a:pPr algn="just"/>
            <a:r>
              <a:rPr lang="en-US" sz="2400" dirty="0">
                <a:latin typeface="OPEN SAN"/>
              </a:rPr>
              <a:t>What is chain of survival</a:t>
            </a:r>
          </a:p>
          <a:p>
            <a:pPr algn="just"/>
            <a:r>
              <a:rPr lang="en-US" sz="2400" dirty="0">
                <a:latin typeface="OPEN SAN"/>
              </a:rPr>
              <a:t>Importance of rescue breathing</a:t>
            </a:r>
          </a:p>
          <a:p>
            <a:pPr algn="just"/>
            <a:r>
              <a:rPr lang="en-US" sz="2400" dirty="0">
                <a:latin typeface="OPEN SAN"/>
              </a:rPr>
              <a:t>FBAO and their types</a:t>
            </a:r>
          </a:p>
          <a:p>
            <a:pPr algn="just"/>
            <a:r>
              <a:rPr lang="en-US" sz="2400" dirty="0">
                <a:latin typeface="OPEN SAN"/>
              </a:rPr>
              <a:t>Cardio pulmonary resuscitation </a:t>
            </a:r>
          </a:p>
          <a:p>
            <a:pPr algn="just"/>
            <a:r>
              <a:rPr lang="en-US" sz="2400" dirty="0">
                <a:latin typeface="OPEN SAN"/>
              </a:rPr>
              <a:t>Demonstration of FBAO and CPR</a:t>
            </a:r>
          </a:p>
          <a:p>
            <a:pPr>
              <a:buNone/>
            </a:pPr>
            <a:endParaRPr lang="en-US" sz="2400" dirty="0">
              <a:latin typeface="OPEN SAN"/>
              <a:cs typeface="Times New Roman" panose="02020603050405020304" pitchFamily="18" charset="0"/>
            </a:endParaRPr>
          </a:p>
          <a:p>
            <a:pPr marL="0" indent="0">
              <a:buNone/>
            </a:pPr>
            <a:endParaRPr lang="en-US" sz="2400" dirty="0">
              <a:latin typeface="OPEN SAN"/>
            </a:endParaRPr>
          </a:p>
        </p:txBody>
      </p:sp>
      <p:pic>
        <p:nvPicPr>
          <p:cNvPr id="4" name="Picture 2">
            <a:extLst>
              <a:ext uri="{FF2B5EF4-FFF2-40B4-BE49-F238E27FC236}">
                <a16:creationId xmlns:a16="http://schemas.microsoft.com/office/drawing/2014/main" id="{9BF56B6B-1C92-33BB-C48C-592916EC02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073727" cy="9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97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5097FFB-E540-5CDF-EC0C-B5E55FE576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2895600"/>
            <a:ext cx="4731103" cy="707886"/>
          </a:xfrm>
          <a:prstGeom prst="rect">
            <a:avLst/>
          </a:prstGeom>
          <a:noFill/>
        </p:spPr>
        <p:txBody>
          <a:bodyPr wrap="none" rtlCol="0">
            <a:spAutoFit/>
          </a:bodyPr>
          <a:lstStyle/>
          <a:p>
            <a:r>
              <a:rPr lang="en-US" sz="4000" b="1" dirty="0">
                <a:solidFill>
                  <a:srgbClr val="FF0000"/>
                </a:solidFill>
                <a:latin typeface="Open san"/>
              </a:rPr>
              <a:t>ANY QUESTIONS?</a:t>
            </a:r>
            <a:endParaRPr lang="en-IN" sz="4000" b="1" dirty="0">
              <a:solidFill>
                <a:srgbClr val="FF0000"/>
              </a:solidFill>
              <a:latin typeface="Open san"/>
            </a:endParaRPr>
          </a:p>
        </p:txBody>
      </p:sp>
    </p:spTree>
    <p:extLst>
      <p:ext uri="{BB962C8B-B14F-4D97-AF65-F5344CB8AC3E}">
        <p14:creationId xmlns:p14="http://schemas.microsoft.com/office/powerpoint/2010/main" val="373462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9400"/>
            <a:ext cx="7620000" cy="1143000"/>
          </a:xfrm>
        </p:spPr>
        <p:txBody>
          <a:bodyPr>
            <a:normAutofit fontScale="90000"/>
          </a:bodyPr>
          <a:lstStyle/>
          <a:p>
            <a:br>
              <a:rPr lang="en-US" b="1" u="sng" dirty="0">
                <a:solidFill>
                  <a:srgbClr val="002060"/>
                </a:solidFill>
                <a:latin typeface="Times New Roman" panose="02020603050405020304" pitchFamily="18" charset="0"/>
                <a:cs typeface="Times New Roman" panose="02020603050405020304" pitchFamily="18" charset="0"/>
              </a:rPr>
            </a:br>
            <a:r>
              <a:rPr lang="en-US" sz="5300" b="1" dirty="0">
                <a:solidFill>
                  <a:srgbClr val="FF0000"/>
                </a:solidFill>
                <a:latin typeface="Times New Roman" panose="02020603050405020304" pitchFamily="18" charset="0"/>
                <a:cs typeface="Times New Roman" panose="02020603050405020304" pitchFamily="18" charset="0"/>
              </a:rPr>
              <a:t>CHAIN OF SURVIVAL</a:t>
            </a:r>
            <a:br>
              <a:rPr lang="en-US" b="1" dirty="0">
                <a:solidFill>
                  <a:srgbClr val="00206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6781800" y="2286000"/>
            <a:ext cx="4800600" cy="3352800"/>
          </a:xfrm>
        </p:spPr>
        <p:txBody>
          <a:bodyPr>
            <a:normAutofit fontScale="92500" lnSpcReduction="10000"/>
          </a:bodyPr>
          <a:lstStyle/>
          <a:p>
            <a:pPr marL="0" indent="0" algn="ctr">
              <a:buNone/>
            </a:pPr>
            <a:endParaRPr lang="en-US" b="1" dirty="0">
              <a:latin typeface="Cambria" pitchFamily="18" charset="0"/>
              <a:cs typeface="Angsana New" pitchFamily="18" charset="-34"/>
            </a:endParaRPr>
          </a:p>
          <a:p>
            <a:pPr marL="0" indent="0" algn="ctr">
              <a:buNone/>
            </a:pPr>
            <a:endParaRPr lang="en-US" b="1" dirty="0">
              <a:latin typeface="Cambria" pitchFamily="18" charset="0"/>
              <a:cs typeface="Angsana New" pitchFamily="18" charset="-34"/>
            </a:endParaRPr>
          </a:p>
          <a:p>
            <a:pPr marL="0" indent="0">
              <a:buNone/>
            </a:pPr>
            <a:endParaRPr lang="en-US" sz="2600" dirty="0">
              <a:latin typeface="OPEN SAN"/>
              <a:cs typeface="Angsana New" pitchFamily="18" charset="-34"/>
            </a:endParaRPr>
          </a:p>
          <a:p>
            <a:pPr marL="0" indent="0">
              <a:buNone/>
            </a:pPr>
            <a:r>
              <a:rPr lang="en-US" sz="2600" dirty="0">
                <a:latin typeface="OPEN SAN"/>
                <a:cs typeface="Angsana New" pitchFamily="18" charset="-34"/>
              </a:rPr>
              <a:t>          </a:t>
            </a:r>
            <a:r>
              <a:rPr lang="en-US" sz="2600" dirty="0">
                <a:latin typeface="OPEN SAN"/>
                <a:cs typeface="Times New Roman" panose="02020603050405020304" pitchFamily="18" charset="0"/>
              </a:rPr>
              <a:t>If trained on and equipped with automated external defibrillator (AED), use it as soon as possible. This link is the most likely to improve survival rates.</a:t>
            </a:r>
          </a:p>
        </p:txBody>
      </p:sp>
      <p:pic>
        <p:nvPicPr>
          <p:cNvPr id="9" name="Picture 3" descr="C:\Users\NIYAZ\Desktop\Chain-of-Surviv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09800"/>
            <a:ext cx="3429000" cy="1081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87BFEFA-E6AD-D6F7-70AE-DEBDADE88A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953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4191000" cy="1143000"/>
          </a:xfrm>
        </p:spPr>
        <p:txBody>
          <a:bodyPr>
            <a:normAutofit/>
          </a:bodyPr>
          <a:lstStyle/>
          <a:p>
            <a:r>
              <a:rPr lang="en-US" sz="4000" b="1" dirty="0">
                <a:solidFill>
                  <a:srgbClr val="FF0000"/>
                </a:solidFill>
                <a:latin typeface="Open san"/>
                <a:cs typeface="Times New Roman" panose="02020603050405020304" pitchFamily="18" charset="0"/>
              </a:rPr>
              <a:t>EVALUATION</a:t>
            </a:r>
          </a:p>
        </p:txBody>
      </p:sp>
      <p:sp>
        <p:nvSpPr>
          <p:cNvPr id="3" name="Content Placeholder 2"/>
          <p:cNvSpPr>
            <a:spLocks noGrp="1"/>
          </p:cNvSpPr>
          <p:nvPr>
            <p:ph idx="1"/>
          </p:nvPr>
        </p:nvSpPr>
        <p:spPr>
          <a:xfrm>
            <a:off x="6248400" y="1600200"/>
            <a:ext cx="5791200" cy="4525963"/>
          </a:xfrm>
        </p:spPr>
        <p:txBody>
          <a:bodyPr>
            <a:normAutofit lnSpcReduction="10000"/>
          </a:bodyPr>
          <a:lstStyle/>
          <a:p>
            <a:r>
              <a:rPr lang="en-IN" sz="2800" dirty="0">
                <a:latin typeface="Open san"/>
              </a:rPr>
              <a:t>The recommended  method for opening the airway of a patient  with a possible neck or spine injury is the ?</a:t>
            </a:r>
          </a:p>
          <a:p>
            <a:r>
              <a:rPr lang="en-IN" sz="2800" dirty="0">
                <a:latin typeface="Open san"/>
              </a:rPr>
              <a:t>In adult the appropriate rate of compression  during CPR is--------per minute?</a:t>
            </a:r>
          </a:p>
          <a:p>
            <a:r>
              <a:rPr lang="en-IN" sz="2800" dirty="0">
                <a:latin typeface="Open san"/>
              </a:rPr>
              <a:t>The recommended location for assessing for the presence of a pulse on a child is at the ----?</a:t>
            </a:r>
          </a:p>
          <a:p>
            <a:pPr marL="0" indent="0">
              <a:buNone/>
            </a:pPr>
            <a:endParaRPr lang="en-US" sz="2800" dirty="0">
              <a:latin typeface="Open san"/>
            </a:endParaRPr>
          </a:p>
        </p:txBody>
      </p:sp>
      <p:pic>
        <p:nvPicPr>
          <p:cNvPr id="5" name="Picture 2">
            <a:extLst>
              <a:ext uri="{FF2B5EF4-FFF2-40B4-BE49-F238E27FC236}">
                <a16:creationId xmlns:a16="http://schemas.microsoft.com/office/drawing/2014/main" id="{85097FFB-E540-5CDF-EC0C-B5E55FE576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88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4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71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71"/>
            <a:ext cx="6805307" cy="6261863"/>
          </a:xfrm>
          <a:prstGeom prst="roundRect">
            <a:avLst>
              <a:gd name="adj" fmla="val 1583"/>
            </a:avLst>
          </a:prstGeom>
          <a:solidFill>
            <a:srgbClr val="EAEAEA"/>
          </a:solidFill>
          <a:ln w="12700">
            <a:miter lim="400000"/>
          </a:ln>
        </p:spPr>
        <p:txBody>
          <a:bodyPr lIns="39143" tIns="39143" rIns="39143" bIns="39143"/>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9" y="3230215"/>
            <a:ext cx="3724569" cy="694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3" tIns="39143" rIns="39143" bIns="39143">
            <a:spAutoFit/>
          </a:bodyPr>
          <a:lstStyle/>
          <a:p>
            <a:pPr algn="ctr"/>
            <a:r>
              <a:rPr lang="en-US" sz="4000" b="1" dirty="0">
                <a:latin typeface="Open sans"/>
              </a:rPr>
              <a:t>THANK YOU </a:t>
            </a:r>
            <a:r>
              <a:rPr lang="en-US" sz="4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16212"/>
            <a:ext cx="4876800" cy="5534781"/>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1"/>
            <a:ext cx="2440349" cy="1463019"/>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817617" y="6621"/>
            <a:ext cx="1387083" cy="1227775"/>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647" y="3200400"/>
            <a:ext cx="6248400" cy="1143000"/>
          </a:xfrm>
        </p:spPr>
        <p:txBody>
          <a:bodyPr>
            <a:normAutofit/>
          </a:bodyPr>
          <a:lstStyle/>
          <a:p>
            <a:r>
              <a:rPr lang="en-US" sz="4000" b="1" dirty="0">
                <a:solidFill>
                  <a:srgbClr val="FF0000"/>
                </a:solidFill>
                <a:latin typeface="OPEN SAN"/>
                <a:cs typeface="Times New Roman" panose="02020603050405020304" pitchFamily="18" charset="0"/>
              </a:rPr>
              <a:t>CHAIN OF SURVIVAL</a:t>
            </a:r>
            <a:endParaRPr lang="en-US" sz="4000" dirty="0">
              <a:solidFill>
                <a:srgbClr val="FF0000"/>
              </a:solidFill>
              <a:latin typeface="OPEN SAN"/>
            </a:endParaRPr>
          </a:p>
        </p:txBody>
      </p:sp>
      <p:sp>
        <p:nvSpPr>
          <p:cNvPr id="3" name="Content Placeholder 2"/>
          <p:cNvSpPr>
            <a:spLocks noGrp="1"/>
          </p:cNvSpPr>
          <p:nvPr>
            <p:ph idx="1"/>
          </p:nvPr>
        </p:nvSpPr>
        <p:spPr>
          <a:xfrm>
            <a:off x="7467600" y="1600201"/>
            <a:ext cx="4114800" cy="4525963"/>
          </a:xfrm>
        </p:spPr>
        <p:txBody>
          <a:bodyPr>
            <a:normAutofit/>
          </a:bodyPr>
          <a:lstStyle/>
          <a:p>
            <a:pPr marL="0" indent="0" algn="ctr">
              <a:buNone/>
            </a:pPr>
            <a:r>
              <a:rPr lang="en-US" sz="1800" dirty="0">
                <a:latin typeface="Times New Roman" panose="02020603050405020304" pitchFamily="18" charset="0"/>
                <a:cs typeface="Times New Roman" panose="02020603050405020304" pitchFamily="18" charset="0"/>
              </a:rPr>
              <a:t>EARLY ADVANCE CARE</a:t>
            </a:r>
          </a:p>
          <a:p>
            <a:pPr marL="0" indent="0" algn="ctr">
              <a:buNone/>
            </a:pPr>
            <a:endParaRPr lang="en-US" sz="1800" dirty="0">
              <a:latin typeface="Times New Roman" panose="02020603050405020304" pitchFamily="18" charset="0"/>
              <a:cs typeface="Times New Roman" panose="02020603050405020304" pitchFamily="18" charset="0"/>
            </a:endParaRPr>
          </a:p>
        </p:txBody>
      </p:sp>
      <p:pic>
        <p:nvPicPr>
          <p:cNvPr id="7" name="Picture 3" descr="C:\Users\NIYAZ\Desktop\Chain-of-Surviv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4164" y="2136872"/>
            <a:ext cx="2667000" cy="6907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310707" y="2730982"/>
            <a:ext cx="3352800" cy="3908762"/>
          </a:xfrm>
          <a:prstGeom prst="rect">
            <a:avLst/>
          </a:prstGeom>
        </p:spPr>
        <p:txBody>
          <a:bodyPr wrap="square">
            <a:spAutoFit/>
          </a:bodyPr>
          <a:lstStyle/>
          <a:p>
            <a:endParaRPr lang="en-US" sz="2400" dirty="0">
              <a:latin typeface="OPEN SAN"/>
            </a:endParaRPr>
          </a:p>
          <a:p>
            <a:r>
              <a:rPr lang="en-US" sz="3200" dirty="0">
                <a:latin typeface="OPEN SAN"/>
                <a:cs typeface="Times New Roman" panose="02020603050405020304" pitchFamily="18" charset="0"/>
              </a:rPr>
              <a:t> It is important that advanced medical care   (ACLS) be available rapidly for a positive outcome.</a:t>
            </a:r>
          </a:p>
        </p:txBody>
      </p:sp>
      <p:pic>
        <p:nvPicPr>
          <p:cNvPr id="4" name="Picture 2">
            <a:extLst>
              <a:ext uri="{FF2B5EF4-FFF2-40B4-BE49-F238E27FC236}">
                <a16:creationId xmlns:a16="http://schemas.microsoft.com/office/drawing/2014/main" id="{44B2DE79-9E2D-9D4B-697D-04030E6E49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6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5257800" cy="1143000"/>
          </a:xfrm>
        </p:spPr>
        <p:txBody>
          <a:bodyPr>
            <a:normAutofit/>
          </a:bodyPr>
          <a:lstStyle/>
          <a:p>
            <a:r>
              <a:rPr lang="en-US" sz="4000" b="1" dirty="0">
                <a:solidFill>
                  <a:srgbClr val="FF0000"/>
                </a:solidFill>
                <a:latin typeface="OPEN SAN"/>
                <a:cs typeface="Times New Roman" panose="02020603050405020304" pitchFamily="18" charset="0"/>
              </a:rPr>
              <a:t>HEART ATTACK</a:t>
            </a:r>
          </a:p>
        </p:txBody>
      </p:sp>
      <p:sp>
        <p:nvSpPr>
          <p:cNvPr id="3" name="Content Placeholder 2"/>
          <p:cNvSpPr>
            <a:spLocks noGrp="1"/>
          </p:cNvSpPr>
          <p:nvPr>
            <p:ph idx="1"/>
          </p:nvPr>
        </p:nvSpPr>
        <p:spPr>
          <a:xfrm>
            <a:off x="6788727" y="1417638"/>
            <a:ext cx="5257800" cy="3657599"/>
          </a:xfrm>
        </p:spPr>
        <p:txBody>
          <a:bodyPr>
            <a:normAutofit fontScale="92500" lnSpcReduction="20000"/>
          </a:bodyPr>
          <a:lstStyle/>
          <a:p>
            <a:pPr marL="0" indent="0" algn="ctr">
              <a:buNone/>
            </a:pPr>
            <a:r>
              <a:rPr lang="en-US" sz="2800" u="sng" dirty="0">
                <a:solidFill>
                  <a:srgbClr val="FF0000"/>
                </a:solidFill>
                <a:latin typeface="OPEN SAN"/>
                <a:cs typeface="Times New Roman" panose="02020603050405020304" pitchFamily="18" charset="0"/>
              </a:rPr>
              <a:t>RISK FACTORS THAT CANNOT BE CHANGED</a:t>
            </a:r>
          </a:p>
          <a:p>
            <a:pPr marL="0" indent="0" algn="ctr">
              <a:buNone/>
            </a:pPr>
            <a:endParaRPr lang="en-US" sz="2800" u="sng" dirty="0">
              <a:solidFill>
                <a:srgbClr val="FF0000"/>
              </a:solidFill>
              <a:latin typeface="OPEN SAN"/>
              <a:cs typeface="Times New Roman" panose="02020603050405020304" pitchFamily="18" charset="0"/>
            </a:endParaRPr>
          </a:p>
          <a:p>
            <a:pPr marL="0" indent="0" algn="ctr">
              <a:buNone/>
            </a:pPr>
            <a:endParaRPr lang="en-US" sz="2400" u="sng" dirty="0">
              <a:solidFill>
                <a:srgbClr val="002060"/>
              </a:solidFill>
              <a:latin typeface="OPEN SAN"/>
              <a:cs typeface="Times New Roman" panose="02020603050405020304" pitchFamily="18" charset="0"/>
            </a:endParaRPr>
          </a:p>
          <a:p>
            <a:pPr marL="609600" indent="-609600">
              <a:buFont typeface="Wingdings" pitchFamily="2" charset="2"/>
              <a:buAutoNum type="arabicPeriod"/>
              <a:defRPr/>
            </a:pPr>
            <a:r>
              <a:rPr lang="en-US" sz="3600" dirty="0">
                <a:latin typeface="OPEN SAN"/>
                <a:cs typeface="Times New Roman" panose="02020603050405020304" pitchFamily="18" charset="0"/>
              </a:rPr>
              <a:t>Family history</a:t>
            </a:r>
          </a:p>
          <a:p>
            <a:pPr marL="609600" indent="-609600">
              <a:buFont typeface="Wingdings" pitchFamily="2" charset="2"/>
              <a:buAutoNum type="arabicPeriod"/>
              <a:defRPr/>
            </a:pPr>
            <a:r>
              <a:rPr lang="en-US" sz="3600" dirty="0">
                <a:latin typeface="OPEN SAN"/>
                <a:cs typeface="Times New Roman" panose="02020603050405020304" pitchFamily="18" charset="0"/>
              </a:rPr>
              <a:t>Sex</a:t>
            </a:r>
          </a:p>
          <a:p>
            <a:pPr marL="609600" indent="-609600">
              <a:buFont typeface="Wingdings" pitchFamily="2" charset="2"/>
              <a:buAutoNum type="arabicPeriod"/>
              <a:defRPr/>
            </a:pPr>
            <a:r>
              <a:rPr lang="en-US" sz="3600" dirty="0">
                <a:latin typeface="OPEN SAN"/>
                <a:cs typeface="Times New Roman" panose="02020603050405020304" pitchFamily="18" charset="0"/>
              </a:rPr>
              <a:t>Ethnic Background</a:t>
            </a:r>
          </a:p>
          <a:p>
            <a:pPr marL="609600" indent="-609600">
              <a:buFont typeface="Wingdings" pitchFamily="2" charset="2"/>
              <a:buAutoNum type="arabicPeriod"/>
              <a:defRPr/>
            </a:pPr>
            <a:r>
              <a:rPr lang="en-US" sz="3600" dirty="0">
                <a:latin typeface="OPEN SAN"/>
                <a:cs typeface="Times New Roman" panose="02020603050405020304" pitchFamily="18" charset="0"/>
              </a:rPr>
              <a:t>Age</a:t>
            </a:r>
          </a:p>
          <a:p>
            <a:pPr algn="ctr"/>
            <a:endParaRPr lang="en-US" sz="1800" dirty="0"/>
          </a:p>
        </p:txBody>
      </p:sp>
      <p:pic>
        <p:nvPicPr>
          <p:cNvPr id="4" name="Picture 2">
            <a:extLst>
              <a:ext uri="{FF2B5EF4-FFF2-40B4-BE49-F238E27FC236}">
                <a16:creationId xmlns:a16="http://schemas.microsoft.com/office/drawing/2014/main" id="{B11B079A-7BBD-A401-F4F8-5CA6A1831A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73" y="151023"/>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141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2397</Words>
  <Application>Microsoft Office PowerPoint</Application>
  <PresentationFormat>Widescreen</PresentationFormat>
  <Paragraphs>352</Paragraphs>
  <Slides>71</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71</vt:i4>
      </vt:variant>
    </vt:vector>
  </HeadingPairs>
  <TitlesOfParts>
    <vt:vector size="87" baseType="lpstr">
      <vt:lpstr>Arial Unicode MS</vt:lpstr>
      <vt:lpstr>Algerian</vt:lpstr>
      <vt:lpstr>Arial</vt:lpstr>
      <vt:lpstr>Arial Black</vt:lpstr>
      <vt:lpstr>Bookman Old Style</vt:lpstr>
      <vt:lpstr>Bradley Hand ITC</vt:lpstr>
      <vt:lpstr>Calibri</vt:lpstr>
      <vt:lpstr>Cambria</vt:lpstr>
      <vt:lpstr>Open san</vt:lpstr>
      <vt:lpstr>Open san</vt:lpstr>
      <vt:lpstr>Open Sans</vt:lpstr>
      <vt:lpstr>Open Sans</vt:lpstr>
      <vt:lpstr>Open Sans Semibold</vt:lpstr>
      <vt:lpstr>Times New Roman</vt:lpstr>
      <vt:lpstr>Wingdings</vt:lpstr>
      <vt:lpstr>Office Theme</vt:lpstr>
      <vt:lpstr>PowerPoint Presentation</vt:lpstr>
      <vt:lpstr>OBJECTIVE</vt:lpstr>
      <vt:lpstr>BASIC LIFE SUPPORT</vt:lpstr>
      <vt:lpstr>CHAIN OF SURVIVAL</vt:lpstr>
      <vt:lpstr> CHAIN OF SURVIVAL </vt:lpstr>
      <vt:lpstr>  CHAIN OF SURVIVAL  EARLY CPR</vt:lpstr>
      <vt:lpstr> CHAIN OF SURVIVAL </vt:lpstr>
      <vt:lpstr>CHAIN OF SURVIVAL</vt:lpstr>
      <vt:lpstr>HEART ATTACK</vt:lpstr>
      <vt:lpstr>HEART ATTACK </vt:lpstr>
      <vt:lpstr>HEART ATTACK </vt:lpstr>
      <vt:lpstr>CARDIOVASCULAR SYSTEM</vt:lpstr>
      <vt:lpstr>CARDIOVASCULAR SYSTEM</vt:lpstr>
      <vt:lpstr>HEART</vt:lpstr>
      <vt:lpstr>ELECTRICAL IMPULSE IN HEART</vt:lpstr>
      <vt:lpstr>RESPIRATORY SYSTEM</vt:lpstr>
      <vt:lpstr>RESPIRATORY SYSTEM</vt:lpstr>
      <vt:lpstr>RESPIRATORY SYSTEM</vt:lpstr>
      <vt:lpstr>RESPIRATORY SYSTEM</vt:lpstr>
      <vt:lpstr>RESPIRATORY SYSTEM</vt:lpstr>
      <vt:lpstr>RESPIRATORY SYSTEM</vt:lpstr>
      <vt:lpstr>CLINICAL DEATH</vt:lpstr>
      <vt:lpstr>BIOLOGICAL DEATH</vt:lpstr>
      <vt:lpstr> METHOD OF AIRWAY OPENING  </vt:lpstr>
      <vt:lpstr> HEAD-TILT   CHIN-LIFT  </vt:lpstr>
      <vt:lpstr> METHOD OF AIRWAY OPENING  </vt:lpstr>
      <vt:lpstr> METHOD OF AIRWAY OPENING  </vt:lpstr>
      <vt:lpstr> ARTIFICIAL VENTILATION </vt:lpstr>
      <vt:lpstr> TECHNIQUE OF ARTIFICIAL VENTILATION </vt:lpstr>
      <vt:lpstr> HAZARDS TO RESCUERS  </vt:lpstr>
      <vt:lpstr> HAZARDS TO VICTIMS </vt:lpstr>
      <vt:lpstr>PowerPoint Presentation</vt:lpstr>
      <vt:lpstr>CAUSES OF AIRWAY OBSTRUCTION</vt:lpstr>
      <vt:lpstr> RECOGNIZING   FBAO </vt:lpstr>
      <vt:lpstr>SIGN OF PARTIAL AIR OBSTRUCTION</vt:lpstr>
      <vt:lpstr>RECOGNIZING   FBAO</vt:lpstr>
      <vt:lpstr> MANAGING FBAO IN ADULTS AND CHILDREN </vt:lpstr>
      <vt:lpstr>FBAO</vt:lpstr>
      <vt:lpstr>MANAGING FBAO IN ADULTS AND CHILDREN</vt:lpstr>
      <vt:lpstr>ABDOMINAL THRUST </vt:lpstr>
      <vt:lpstr>FINGER SWEEP</vt:lpstr>
      <vt:lpstr>CHEST THRUSTS</vt:lpstr>
      <vt:lpstr>MANAGING FBAO IN INFANTS</vt:lpstr>
      <vt:lpstr> Cardiopulmonary Resuscitation  (CPR)  </vt:lpstr>
      <vt:lpstr>PREPARING FOR CPR</vt:lpstr>
      <vt:lpstr>PREPARING FOR CPR</vt:lpstr>
      <vt:lpstr>CPR CHEST COMPRESSION</vt:lpstr>
      <vt:lpstr>CPR CHEST COMPRESSION</vt:lpstr>
      <vt:lpstr>ADULT CPR SUMMARY – 9 YEARS AND OLDER</vt:lpstr>
      <vt:lpstr>CHILD CPR SUMMARY –(1TO9YEARS)</vt:lpstr>
      <vt:lpstr> CPR CHEST COMPRESSION FOR INFANTS </vt:lpstr>
      <vt:lpstr>CPR CHEST COMPRESSION FOR INFANTS</vt:lpstr>
      <vt:lpstr>INFANT CPR SUMMARY – 1 YEAR OLD AND UNDER</vt:lpstr>
      <vt:lpstr>SIGN OF SUCCESSFUL CPR</vt:lpstr>
      <vt:lpstr>SIGN OF SUCCESSFUL CPR</vt:lpstr>
      <vt:lpstr>WHEN NOT TO BEGIN CPR</vt:lpstr>
      <vt:lpstr>SIGN OF CERTAIN DEATH</vt:lpstr>
      <vt:lpstr>                   Continue….</vt:lpstr>
      <vt:lpstr>COLD WATER DROWNING </vt:lpstr>
      <vt:lpstr>COMPLICATION CAUSED BY CPR</vt:lpstr>
      <vt:lpstr>PNEUMOTHORAX</vt:lpstr>
      <vt:lpstr>HAEMOTHORAX</vt:lpstr>
      <vt:lpstr>MISTAKES IN PERFORMING CPR</vt:lpstr>
      <vt:lpstr>MISTAKES IN PERFORMING CPR</vt:lpstr>
      <vt:lpstr>MISTAKES IN PERFORMING CPR</vt:lpstr>
      <vt:lpstr>MISTAKES IN PERFORMING CPR</vt:lpstr>
      <vt:lpstr>INTERRUPTION IN CPR</vt:lpstr>
      <vt:lpstr> REVIEW</vt:lpstr>
      <vt:lpstr>PowerPoint Presentation</vt:lpstr>
      <vt:lpstr>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Priji r</dc:creator>
  <cp:lastModifiedBy>NDRF ACADEMY</cp:lastModifiedBy>
  <cp:revision>337</cp:revision>
  <dcterms:created xsi:type="dcterms:W3CDTF">2006-08-16T00:00:00Z</dcterms:created>
  <dcterms:modified xsi:type="dcterms:W3CDTF">2025-12-31T12:11:43Z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C0DD3D1501734C42A16090F79B2BF542_12</vt:lpwstr>
  </property>
  <property fmtid="{D5CDD505-2E9C-101B-9397-08002B2CF9AE}" pid="3" name="KSOProductBuildVer">
    <vt:lpwstr>1033-12.2.0.17153</vt:lpwstr>
  </property>
</Properties>
</file>