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58" r:id="rId5"/>
    <p:sldId id="325" r:id="rId6"/>
    <p:sldId id="323" r:id="rId7"/>
    <p:sldId id="324" r:id="rId8"/>
    <p:sldId id="322" r:id="rId9"/>
    <p:sldId id="326" r:id="rId10"/>
    <p:sldId id="118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6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2060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351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6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Patient Assessment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4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 </a:t>
              </a:r>
              <a:r>
                <a:rPr lang="en-US" b="1" dirty="0">
                  <a:solidFill>
                    <a:schemeClr val="bg1"/>
                  </a:solidFill>
                </a:rPr>
                <a:t>6 - 1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76FD596-4AB9-A54B-8E69-9CF37BFA9CA3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C1B8886F-431A-4E7C-63C6-7A3398758BA5}"/>
              </a:ext>
            </a:extLst>
          </p:cNvPr>
          <p:cNvSpPr txBox="1"/>
          <p:nvPr/>
        </p:nvSpPr>
        <p:spPr>
          <a:xfrm>
            <a:off x="6782875" y="6857464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10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" name="List the five general procedures a medical first responder should complete when arriving at the scene.…">
            <a:extLst>
              <a:ext uri="{FF2B5EF4-FFF2-40B4-BE49-F238E27FC236}">
                <a16:creationId xmlns:a16="http://schemas.microsoft.com/office/drawing/2014/main" id="{1C26C4F8-A393-BCD7-E2BC-197C76E2B5E8}"/>
              </a:ext>
            </a:extLst>
          </p:cNvPr>
          <p:cNvSpPr txBox="1"/>
          <p:nvPr/>
        </p:nvSpPr>
        <p:spPr>
          <a:xfrm>
            <a:off x="11546216" y="5446144"/>
            <a:ext cx="11983623" cy="51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five general procedures a medical first responder should complete when arriving at the scene.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six phases of the patient assessment plan.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CAA04B4A-3446-D07E-0B7A-B405425236F2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DDFB6565-72EF-003C-AE08-6B83E67C101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54F5CA14-AABE-7C96-4518-C85009FF341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76970757-F26B-DDE5-9AF7-3B4C2D9AA22F}"/>
              </a:ext>
            </a:extLst>
          </p:cNvPr>
          <p:cNvGrpSpPr/>
          <p:nvPr/>
        </p:nvGrpSpPr>
        <p:grpSpPr>
          <a:xfrm>
            <a:off x="9844663" y="8497378"/>
            <a:ext cx="1219201" cy="1681958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5B2DFE1C-64F1-C887-E629-B729EF880B4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58C64375-504A-A719-6B63-7FF162E17FA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List the six steps of the initial assessment.…">
            <a:extLst>
              <a:ext uri="{FF2B5EF4-FFF2-40B4-BE49-F238E27FC236}">
                <a16:creationId xmlns:a16="http://schemas.microsoft.com/office/drawing/2014/main" id="{8C394292-9DD5-79E5-06EA-BB69DBF07A73}"/>
              </a:ext>
            </a:extLst>
          </p:cNvPr>
          <p:cNvSpPr txBox="1"/>
          <p:nvPr/>
        </p:nvSpPr>
        <p:spPr>
          <a:xfrm>
            <a:off x="11656862" y="5612025"/>
            <a:ext cx="12224968" cy="345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the six steps of the initial assessment.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a complete physical examination as defined in this lesson.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034EAB9C-4F95-0886-6578-EC9234DDFE3C}"/>
              </a:ext>
            </a:extLst>
          </p:cNvPr>
          <p:cNvGrpSpPr/>
          <p:nvPr/>
        </p:nvGrpSpPr>
        <p:grpSpPr>
          <a:xfrm>
            <a:off x="9844663" y="5334220"/>
            <a:ext cx="1219201" cy="1681959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BCC44FF-50CC-7387-A849-4A187FBE5B1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90C9CA3C-531E-1A86-9D80-049559FD5C80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69FBF6BB-0671-838B-7AC8-B1B2C319DC98}"/>
              </a:ext>
            </a:extLst>
          </p:cNvPr>
          <p:cNvGrpSpPr/>
          <p:nvPr/>
        </p:nvGrpSpPr>
        <p:grpSpPr>
          <a:xfrm>
            <a:off x="9844663" y="7032576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F0BB5B0-B0B8-E2B6-FFBF-7582C8425DC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BE1BE98C-DC85-B021-9DFC-F01AE3080E4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640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89000" indent="-889000">
              <a:spcBef>
                <a:spcPts val="5000"/>
              </a:spcBef>
              <a:buSzPct val="100000"/>
              <a:buAutoNum type="arabicParenR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Ensure your own personal safety.</a:t>
            </a:r>
          </a:p>
          <a:p>
            <a:pPr marL="889000" indent="-889000">
              <a:spcBef>
                <a:spcPts val="5000"/>
              </a:spcBef>
              <a:buSzPct val="100000"/>
              <a:buAutoNum type="arabicParenR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Ensure patient safety.</a:t>
            </a:r>
          </a:p>
          <a:p>
            <a:pPr marL="889000" indent="-889000">
              <a:spcBef>
                <a:spcPts val="5000"/>
              </a:spcBef>
              <a:buSzPct val="100000"/>
              <a:buAutoNum type="arabicParenR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Establish a general impression of the scene and begin initial assessment of the patient.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6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Arrival on the Scene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DD74-7A82-65B4-8AA3-A6A27EEC5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BD7C30B-0245-B12A-B27A-EB76DEA1A02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115F150-2105-9C21-CE7C-61EF9C82152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FEB0545-285F-9E47-9117-A79AED33E54C}"/>
              </a:ext>
            </a:extLst>
          </p:cNvPr>
          <p:cNvSpPr txBox="1"/>
          <p:nvPr/>
        </p:nvSpPr>
        <p:spPr>
          <a:xfrm>
            <a:off x="8564880" y="3888736"/>
            <a:ext cx="15076257" cy="475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89000" indent="-889000">
              <a:spcBef>
                <a:spcPts val="5000"/>
              </a:spcBef>
              <a:buSzPct val="100000"/>
              <a:buAutoNum type="arabicParenR" startAt="4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Identify and treat life-threatening conditions.</a:t>
            </a:r>
          </a:p>
          <a:p>
            <a:pPr marL="889000" indent="-889000">
              <a:spcBef>
                <a:spcPts val="5000"/>
              </a:spcBef>
              <a:buSzPct val="100000"/>
              <a:buAutoNum type="arabicParenR" startAt="4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Stabilize and continue to monitor the patient.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30B657D8-24F2-0191-9E74-224E9B1D110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0D7B95C-6677-E0C5-0DF6-FDDC3E488FD5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A74DF4B-09D8-EF90-7DEF-145B1A59C71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1CC37B8-B11D-9C86-5102-58E449100E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86156-2C53-3DFA-50A4-F3F1D34D6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7D64BAB-6A9F-EBD3-A98E-B2DC0DE60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46A35B9-9937-97E5-0551-E4A8E363EBAD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Arrival on the Scene</a:t>
            </a:r>
          </a:p>
        </p:txBody>
      </p:sp>
    </p:spTree>
    <p:extLst>
      <p:ext uri="{BB962C8B-B14F-4D97-AF65-F5344CB8AC3E}">
        <p14:creationId xmlns:p14="http://schemas.microsoft.com/office/powerpoint/2010/main" val="38567775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7A3344-BF35-293C-EF1B-3DDF00191EE8}"/>
              </a:ext>
            </a:extLst>
          </p:cNvPr>
          <p:cNvGrpSpPr/>
          <p:nvPr/>
        </p:nvGrpSpPr>
        <p:grpSpPr>
          <a:xfrm>
            <a:off x="1075799" y="6662251"/>
            <a:ext cx="22862321" cy="4902587"/>
            <a:chOff x="1075799" y="6662251"/>
            <a:chExt cx="22862321" cy="4902587"/>
          </a:xfrm>
        </p:grpSpPr>
        <p:sp>
          <p:nvSpPr>
            <p:cNvPr id="2" name="Rounded Rectangle">
              <a:extLst>
                <a:ext uri="{FF2B5EF4-FFF2-40B4-BE49-F238E27FC236}">
                  <a16:creationId xmlns:a16="http://schemas.microsoft.com/office/drawing/2014/main" id="{BF9F150A-D70C-E059-6FFF-0BE8D3B6C563}"/>
                </a:ext>
              </a:extLst>
            </p:cNvPr>
            <p:cNvSpPr/>
            <p:nvPr/>
          </p:nvSpPr>
          <p:spPr>
            <a:xfrm>
              <a:off x="1075799" y="851683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3" name="The scene itself (observe, plan, react)">
              <a:extLst>
                <a:ext uri="{FF2B5EF4-FFF2-40B4-BE49-F238E27FC236}">
                  <a16:creationId xmlns:a16="http://schemas.microsoft.com/office/drawing/2014/main" id="{15B6E4B3-7B38-6831-B11B-3D597FC79A0A}"/>
                </a:ext>
              </a:extLst>
            </p:cNvPr>
            <p:cNvSpPr txBox="1"/>
            <p:nvPr/>
          </p:nvSpPr>
          <p:spPr>
            <a:xfrm>
              <a:off x="1236772" y="9101037"/>
              <a:ext cx="7050077" cy="1841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The scene itself </a:t>
              </a:r>
              <a:r>
                <a:rPr sz="5200"/>
                <a:t>(observe, plan, react)</a:t>
              </a:r>
            </a:p>
          </p:txBody>
        </p:sp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5714198D-1982-55CB-222E-E2499558755B}"/>
                </a:ext>
              </a:extLst>
            </p:cNvPr>
            <p:cNvSpPr/>
            <p:nvPr/>
          </p:nvSpPr>
          <p:spPr>
            <a:xfrm>
              <a:off x="8823960" y="8516837"/>
              <a:ext cx="7366000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5" name="Patient…">
              <a:extLst>
                <a:ext uri="{FF2B5EF4-FFF2-40B4-BE49-F238E27FC236}">
                  <a16:creationId xmlns:a16="http://schemas.microsoft.com/office/drawing/2014/main" id="{1174B893-C20C-D001-03BB-A7CD27B2E506}"/>
                </a:ext>
              </a:extLst>
            </p:cNvPr>
            <p:cNvSpPr txBox="1"/>
            <p:nvPr/>
          </p:nvSpPr>
          <p:spPr>
            <a:xfrm>
              <a:off x="10008179" y="9101037"/>
              <a:ext cx="4997561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Patient 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(if responsive)</a:t>
              </a:r>
            </a:p>
          </p:txBody>
        </p: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76D8204A-88E7-6033-884B-8B9BCDB52F76}"/>
                </a:ext>
              </a:extLst>
            </p:cNvPr>
            <p:cNvGrpSpPr/>
            <p:nvPr/>
          </p:nvGrpSpPr>
          <p:grpSpPr>
            <a:xfrm>
              <a:off x="4393718" y="6662251"/>
              <a:ext cx="1219201" cy="1681958"/>
              <a:chOff x="0" y="115975"/>
              <a:chExt cx="1219200" cy="1681957"/>
            </a:xfrm>
          </p:grpSpPr>
          <p:sp>
            <p:nvSpPr>
              <p:cNvPr id="7" name="Circle">
                <a:extLst>
                  <a:ext uri="{FF2B5EF4-FFF2-40B4-BE49-F238E27FC236}">
                    <a16:creationId xmlns:a16="http://schemas.microsoft.com/office/drawing/2014/main" id="{EE032827-892C-1F45-14B9-66E067F6E93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" name="1">
                <a:extLst>
                  <a:ext uri="{FF2B5EF4-FFF2-40B4-BE49-F238E27FC236}">
                    <a16:creationId xmlns:a16="http://schemas.microsoft.com/office/drawing/2014/main" id="{652E761F-6516-75DF-9BD7-38433ADF10ED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</p:grpSp>
        <p:sp>
          <p:nvSpPr>
            <p:cNvPr id="9" name="Rounded Rectangle">
              <a:extLst>
                <a:ext uri="{FF2B5EF4-FFF2-40B4-BE49-F238E27FC236}">
                  <a16:creationId xmlns:a16="http://schemas.microsoft.com/office/drawing/2014/main" id="{DE5212A1-ECE5-FF41-94AB-398FA8B3343F}"/>
                </a:ext>
              </a:extLst>
            </p:cNvPr>
            <p:cNvSpPr/>
            <p:nvPr/>
          </p:nvSpPr>
          <p:spPr>
            <a:xfrm>
              <a:off x="16572119" y="851683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0" name="Relatives or bystanders">
              <a:extLst>
                <a:ext uri="{FF2B5EF4-FFF2-40B4-BE49-F238E27FC236}">
                  <a16:creationId xmlns:a16="http://schemas.microsoft.com/office/drawing/2014/main" id="{375433DD-C83B-A1CE-1FD8-2D46B47F6247}"/>
                </a:ext>
              </a:extLst>
            </p:cNvPr>
            <p:cNvSpPr txBox="1"/>
            <p:nvPr/>
          </p:nvSpPr>
          <p:spPr>
            <a:xfrm>
              <a:off x="17813101" y="9101037"/>
              <a:ext cx="4884038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Relatives or bystanders</a:t>
              </a:r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BD1A089-0EA2-F05E-CA6B-A4EECD9851EC}"/>
                </a:ext>
              </a:extLst>
            </p:cNvPr>
            <p:cNvGrpSpPr/>
            <p:nvPr/>
          </p:nvGrpSpPr>
          <p:grpSpPr>
            <a:xfrm>
              <a:off x="11897360" y="6662251"/>
              <a:ext cx="1219200" cy="1681958"/>
              <a:chOff x="0" y="115975"/>
              <a:chExt cx="1219200" cy="1681957"/>
            </a:xfrm>
          </p:grpSpPr>
          <p:sp>
            <p:nvSpPr>
              <p:cNvPr id="12" name="Circle">
                <a:extLst>
                  <a:ext uri="{FF2B5EF4-FFF2-40B4-BE49-F238E27FC236}">
                    <a16:creationId xmlns:a16="http://schemas.microsoft.com/office/drawing/2014/main" id="{F8DBEDFE-F538-F79A-51F4-8CCA54D5BB7F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2">
                <a:extLst>
                  <a:ext uri="{FF2B5EF4-FFF2-40B4-BE49-F238E27FC236}">
                    <a16:creationId xmlns:a16="http://schemas.microsoft.com/office/drawing/2014/main" id="{E5EC6B8B-B2F4-6EA7-E3B5-C60F42E91AEA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4D37C637-92F0-5332-2BC8-DBB1B5C22F0F}"/>
                </a:ext>
              </a:extLst>
            </p:cNvPr>
            <p:cNvGrpSpPr/>
            <p:nvPr/>
          </p:nvGrpSpPr>
          <p:grpSpPr>
            <a:xfrm>
              <a:off x="19645519" y="6662251"/>
              <a:ext cx="1219201" cy="1681958"/>
              <a:chOff x="0" y="115975"/>
              <a:chExt cx="1219200" cy="1681957"/>
            </a:xfrm>
          </p:grpSpPr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45A6B71B-EC41-CCC9-69DB-D636FEE2ED40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3">
                <a:extLst>
                  <a:ext uri="{FF2B5EF4-FFF2-40B4-BE49-F238E27FC236}">
                    <a16:creationId xmlns:a16="http://schemas.microsoft.com/office/drawing/2014/main" id="{A852C898-82C2-40EE-5027-36F936A61E1C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10518857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Immediate Sources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D518E-5BEE-87B6-FADB-899949E0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84A1BA24-3B70-A9A7-F953-8A456DB35247}"/>
              </a:ext>
            </a:extLst>
          </p:cNvPr>
          <p:cNvSpPr txBox="1"/>
          <p:nvPr/>
        </p:nvSpPr>
        <p:spPr>
          <a:xfrm>
            <a:off x="1138382" y="2482640"/>
            <a:ext cx="10518857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Immediate Sources of Information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86928C-11A0-CD01-C722-9F4EED236013}"/>
              </a:ext>
            </a:extLst>
          </p:cNvPr>
          <p:cNvGrpSpPr/>
          <p:nvPr/>
        </p:nvGrpSpPr>
        <p:grpSpPr>
          <a:xfrm>
            <a:off x="1014839" y="4802540"/>
            <a:ext cx="22862321" cy="6782187"/>
            <a:chOff x="1014839" y="4802540"/>
            <a:chExt cx="22862321" cy="6782187"/>
          </a:xfrm>
        </p:grpSpPr>
        <p:sp>
          <p:nvSpPr>
            <p:cNvPr id="52" name="Rounded Rectangle">
              <a:extLst>
                <a:ext uri="{FF2B5EF4-FFF2-40B4-BE49-F238E27FC236}">
                  <a16:creationId xmlns:a16="http://schemas.microsoft.com/office/drawing/2014/main" id="{FA994EA3-2976-1D8B-11B3-29AB4B1D4C8D}"/>
                </a:ext>
              </a:extLst>
            </p:cNvPr>
            <p:cNvSpPr/>
            <p:nvPr/>
          </p:nvSpPr>
          <p:spPr>
            <a:xfrm>
              <a:off x="1014839" y="6657126"/>
              <a:ext cx="7366001" cy="4927601"/>
            </a:xfrm>
            <a:prstGeom prst="roundRect">
              <a:avLst>
                <a:gd name="adj" fmla="val 257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53" name="The mechanism of injury (forces that caused the injury; kinematics).">
              <a:extLst>
                <a:ext uri="{FF2B5EF4-FFF2-40B4-BE49-F238E27FC236}">
                  <a16:creationId xmlns:a16="http://schemas.microsoft.com/office/drawing/2014/main" id="{16DA78B2-710C-71C9-CA87-98499225EE52}"/>
                </a:ext>
              </a:extLst>
            </p:cNvPr>
            <p:cNvSpPr txBox="1"/>
            <p:nvPr/>
          </p:nvSpPr>
          <p:spPr>
            <a:xfrm>
              <a:off x="1175812" y="7241326"/>
              <a:ext cx="7050077" cy="3759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The mechanism of injury (forces that caused the injury; kinematics).</a:t>
              </a:r>
            </a:p>
          </p:txBody>
        </p:sp>
        <p:sp>
          <p:nvSpPr>
            <p:cNvPr id="54" name="Rounded Rectangle">
              <a:extLst>
                <a:ext uri="{FF2B5EF4-FFF2-40B4-BE49-F238E27FC236}">
                  <a16:creationId xmlns:a16="http://schemas.microsoft.com/office/drawing/2014/main" id="{1C05D2DD-E03A-23E1-90B8-A689F3BC5E36}"/>
                </a:ext>
              </a:extLst>
            </p:cNvPr>
            <p:cNvSpPr/>
            <p:nvPr/>
          </p:nvSpPr>
          <p:spPr>
            <a:xfrm>
              <a:off x="8763000" y="6657126"/>
              <a:ext cx="7366000" cy="4927601"/>
            </a:xfrm>
            <a:prstGeom prst="roundRect">
              <a:avLst>
                <a:gd name="adj" fmla="val 257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55" name="Any remarkable deformity or obvious injury.">
              <a:extLst>
                <a:ext uri="{FF2B5EF4-FFF2-40B4-BE49-F238E27FC236}">
                  <a16:creationId xmlns:a16="http://schemas.microsoft.com/office/drawing/2014/main" id="{A76B52E8-9A27-61D0-D46D-8C8C524F8C94}"/>
                </a:ext>
              </a:extLst>
            </p:cNvPr>
            <p:cNvSpPr txBox="1"/>
            <p:nvPr/>
          </p:nvSpPr>
          <p:spPr>
            <a:xfrm>
              <a:off x="9220009" y="7241326"/>
              <a:ext cx="6451982" cy="2819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Any remarkable deformity or obvious injury.</a:t>
              </a:r>
            </a:p>
          </p:txBody>
        </p:sp>
        <p:grpSp>
          <p:nvGrpSpPr>
            <p:cNvPr id="56" name="Group">
              <a:extLst>
                <a:ext uri="{FF2B5EF4-FFF2-40B4-BE49-F238E27FC236}">
                  <a16:creationId xmlns:a16="http://schemas.microsoft.com/office/drawing/2014/main" id="{D2D1F245-F45D-9A57-0261-C2BA0C9ECA50}"/>
                </a:ext>
              </a:extLst>
            </p:cNvPr>
            <p:cNvGrpSpPr/>
            <p:nvPr/>
          </p:nvGrpSpPr>
          <p:grpSpPr>
            <a:xfrm>
              <a:off x="4332758" y="4802540"/>
              <a:ext cx="1219201" cy="1681958"/>
              <a:chOff x="0" y="115975"/>
              <a:chExt cx="1219200" cy="1681957"/>
            </a:xfrm>
          </p:grpSpPr>
          <p:sp>
            <p:nvSpPr>
              <p:cNvPr id="65" name="Circle">
                <a:extLst>
                  <a:ext uri="{FF2B5EF4-FFF2-40B4-BE49-F238E27FC236}">
                    <a16:creationId xmlns:a16="http://schemas.microsoft.com/office/drawing/2014/main" id="{EBDC605C-36FF-F8B0-4727-4D089FDA42A9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4">
                <a:extLst>
                  <a:ext uri="{FF2B5EF4-FFF2-40B4-BE49-F238E27FC236}">
                    <a16:creationId xmlns:a16="http://schemas.microsoft.com/office/drawing/2014/main" id="{A8DAE111-01C4-7A2A-B7FC-405575E016EB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4</a:t>
                </a:r>
              </a:p>
            </p:txBody>
          </p:sp>
        </p:grpSp>
        <p:sp>
          <p:nvSpPr>
            <p:cNvPr id="57" name="Rounded Rectangle">
              <a:extLst>
                <a:ext uri="{FF2B5EF4-FFF2-40B4-BE49-F238E27FC236}">
                  <a16:creationId xmlns:a16="http://schemas.microsoft.com/office/drawing/2014/main" id="{CFB0B99C-2970-20CB-764F-95AE0096DA78}"/>
                </a:ext>
              </a:extLst>
            </p:cNvPr>
            <p:cNvSpPr/>
            <p:nvPr/>
          </p:nvSpPr>
          <p:spPr>
            <a:xfrm>
              <a:off x="16511159" y="6657126"/>
              <a:ext cx="7366001" cy="4927601"/>
            </a:xfrm>
            <a:prstGeom prst="roundRect">
              <a:avLst>
                <a:gd name="adj" fmla="val 257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58" name="Any sign or characteristics of certain types of injury or illness.">
              <a:extLst>
                <a:ext uri="{FF2B5EF4-FFF2-40B4-BE49-F238E27FC236}">
                  <a16:creationId xmlns:a16="http://schemas.microsoft.com/office/drawing/2014/main" id="{4A88E916-10FA-2C12-63B5-1BBAB15AAC85}"/>
                </a:ext>
              </a:extLst>
            </p:cNvPr>
            <p:cNvSpPr txBox="1"/>
            <p:nvPr/>
          </p:nvSpPr>
          <p:spPr>
            <a:xfrm>
              <a:off x="16752028" y="7241326"/>
              <a:ext cx="6884262" cy="3759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Any sign or characteristics of certain types of injury or illness.</a:t>
              </a:r>
            </a:p>
          </p:txBody>
        </p:sp>
        <p:grpSp>
          <p:nvGrpSpPr>
            <p:cNvPr id="59" name="Group">
              <a:extLst>
                <a:ext uri="{FF2B5EF4-FFF2-40B4-BE49-F238E27FC236}">
                  <a16:creationId xmlns:a16="http://schemas.microsoft.com/office/drawing/2014/main" id="{58908C8C-DE67-5021-4D10-CAD8FC6461CB}"/>
                </a:ext>
              </a:extLst>
            </p:cNvPr>
            <p:cNvGrpSpPr/>
            <p:nvPr/>
          </p:nvGrpSpPr>
          <p:grpSpPr>
            <a:xfrm>
              <a:off x="11836400" y="4802540"/>
              <a:ext cx="1219200" cy="1681958"/>
              <a:chOff x="0" y="115975"/>
              <a:chExt cx="1219200" cy="1681957"/>
            </a:xfrm>
          </p:grpSpPr>
          <p:sp>
            <p:nvSpPr>
              <p:cNvPr id="63" name="Circle">
                <a:extLst>
                  <a:ext uri="{FF2B5EF4-FFF2-40B4-BE49-F238E27FC236}">
                    <a16:creationId xmlns:a16="http://schemas.microsoft.com/office/drawing/2014/main" id="{D614A4DB-31AD-261F-FB62-C913296498A3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5">
                <a:extLst>
                  <a:ext uri="{FF2B5EF4-FFF2-40B4-BE49-F238E27FC236}">
                    <a16:creationId xmlns:a16="http://schemas.microsoft.com/office/drawing/2014/main" id="{B70DD0FF-3E05-8EF8-A766-5BE133B91B7A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5</a:t>
                </a:r>
              </a:p>
            </p:txBody>
          </p:sp>
        </p:grpSp>
        <p:grpSp>
          <p:nvGrpSpPr>
            <p:cNvPr id="60" name="Group">
              <a:extLst>
                <a:ext uri="{FF2B5EF4-FFF2-40B4-BE49-F238E27FC236}">
                  <a16:creationId xmlns:a16="http://schemas.microsoft.com/office/drawing/2014/main" id="{25097DA8-F328-B83A-8EAF-1ED949D221BF}"/>
                </a:ext>
              </a:extLst>
            </p:cNvPr>
            <p:cNvGrpSpPr/>
            <p:nvPr/>
          </p:nvGrpSpPr>
          <p:grpSpPr>
            <a:xfrm>
              <a:off x="19584559" y="4802540"/>
              <a:ext cx="1219201" cy="1681958"/>
              <a:chOff x="0" y="115975"/>
              <a:chExt cx="1219200" cy="1681957"/>
            </a:xfrm>
          </p:grpSpPr>
          <p:sp>
            <p:nvSpPr>
              <p:cNvPr id="61" name="Circle">
                <a:extLst>
                  <a:ext uri="{FF2B5EF4-FFF2-40B4-BE49-F238E27FC236}">
                    <a16:creationId xmlns:a16="http://schemas.microsoft.com/office/drawing/2014/main" id="{B5C4256E-6732-925F-D243-5D0C70AEDDA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6">
                <a:extLst>
                  <a:ext uri="{FF2B5EF4-FFF2-40B4-BE49-F238E27FC236}">
                    <a16:creationId xmlns:a16="http://schemas.microsoft.com/office/drawing/2014/main" id="{0793B73E-1E4F-E19A-9DD2-8F19B3336F2C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61126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1818D-64C6-99D4-0B07-B7B177A7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F936FB0-C011-7B4F-ECD4-4B3A3FDEA95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F690436-F051-8A6B-6C51-7919DB20981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379F2AA-5E4D-A202-8B5A-A3D408108D51}"/>
              </a:ext>
            </a:extLst>
          </p:cNvPr>
          <p:cNvSpPr txBox="1"/>
          <p:nvPr/>
        </p:nvSpPr>
        <p:spPr>
          <a:xfrm>
            <a:off x="8564880" y="3888736"/>
            <a:ext cx="15076257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A process used to identify and treat conditions posing an immediate threat to the patient’s life.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B4DF3C-C42B-EECD-623B-340CB75DEC91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0F4D2D2C-B991-A126-BF29-E474AEC6202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A00622A-6F71-8494-5413-7365DDEEE0E0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93D855E-8189-D2D4-31FC-632F82A26F2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A92193F-D577-2B43-4EC7-195A1F555C2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7BF34-8CF9-628A-09A8-9C63E11A2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8980DC7-30AE-1461-2068-0DF57DF3D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EDE7C06-3662-ACD2-71C2-F6FA61300E6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Initial Assessment</a:t>
            </a:r>
          </a:p>
        </p:txBody>
      </p:sp>
    </p:spTree>
    <p:extLst>
      <p:ext uri="{BB962C8B-B14F-4D97-AF65-F5344CB8AC3E}">
        <p14:creationId xmlns:p14="http://schemas.microsoft.com/office/powerpoint/2010/main" val="34344387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7AFE2-0DF9-9481-8E2F-FE8512301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07DB71F-ADE3-A071-5671-D3607ABC944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DF8D361-28FD-D1B6-94C8-C3C421B63A9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879884D-446F-190A-2E1B-84EA3D4224D2}"/>
              </a:ext>
            </a:extLst>
          </p:cNvPr>
          <p:cNvSpPr txBox="1"/>
          <p:nvPr/>
        </p:nvSpPr>
        <p:spPr>
          <a:xfrm>
            <a:off x="8564880" y="3888736"/>
            <a:ext cx="15076257" cy="546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The main purpose of the physical exam is to reveal any injury or medical problem that could pose a threat to patient survival if left untreated.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AAF155DA-EB7C-D321-A54A-5AA8D8C8D3E5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403C66A8-DAF7-3435-D2EA-14A47150178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1440C02-ED0B-9CC4-0C5F-D72767BC6850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6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9D2A04-2052-6D67-CEB3-2CDFD03C76F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E1FDCE8-3B00-92CC-04DE-C31A38EF192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729C2-AA77-85D7-877F-9C445665B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A942EBF-8BE9-A602-0471-3C9BCBF5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F6F6A36-CAB5-1F46-D3B5-51BA849C30EA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Physical Exam</a:t>
            </a:r>
          </a:p>
        </p:txBody>
      </p:sp>
    </p:spTree>
    <p:extLst>
      <p:ext uri="{BB962C8B-B14F-4D97-AF65-F5344CB8AC3E}">
        <p14:creationId xmlns:p14="http://schemas.microsoft.com/office/powerpoint/2010/main" val="34523577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283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47</cp:revision>
  <dcterms:modified xsi:type="dcterms:W3CDTF">2026-01-05T12:26:30Z</dcterms:modified>
</cp:coreProperties>
</file>