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5" r:id="rId4"/>
    <p:sldId id="6187" r:id="rId5"/>
    <p:sldId id="6277" r:id="rId6"/>
    <p:sldId id="6183" r:id="rId7"/>
    <p:sldId id="6226" r:id="rId8"/>
    <p:sldId id="6278" r:id="rId9"/>
    <p:sldId id="6279" r:id="rId10"/>
    <p:sldId id="6281" r:id="rId11"/>
    <p:sldId id="6280" r:id="rId12"/>
    <p:sldId id="6282" r:id="rId13"/>
    <p:sldId id="6283" r:id="rId14"/>
    <p:sldId id="6284" r:id="rId15"/>
    <p:sldId id="6285" r:id="rId16"/>
    <p:sldId id="6286" r:id="rId17"/>
    <p:sldId id="6287" r:id="rId18"/>
    <p:sldId id="6288" r:id="rId19"/>
    <p:sldId id="6289" r:id="rId20"/>
    <p:sldId id="6246" r:id="rId21"/>
    <p:sldId id="1188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87805" autoAdjust="0"/>
  </p:normalViewPr>
  <p:slideViewPr>
    <p:cSldViewPr snapToGrid="0">
      <p:cViewPr varScale="1">
        <p:scale>
          <a:sx n="36" d="100"/>
          <a:sy n="36" d="100"/>
        </p:scale>
        <p:origin x="113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013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2D0CD-5BBB-6573-40FB-6081DE0C8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E7A3AE-177E-2EA4-7662-7682C705C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BE99C-87EC-AA1B-BFB2-8722C02FF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5656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F36F0-B77C-AA9D-92E4-96664A523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891DD-7C48-6592-9B82-DEAB6EF7B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01DA2-C5AF-213A-3751-65083B191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4175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ACCEE-CB4B-1AC4-920E-00B3F5FF7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FF6FE2-F2B9-F486-AB6D-2E772CB2F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9F3A05-6CF6-906E-E03E-037C2D33F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31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BE516-1475-E3D0-5388-A2E0AA82E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60414-56D3-2956-9F1C-F5307BF67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5076BE-303C-0039-8A62-F9F9D893B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0877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787CF-C30F-BFC3-58DF-4C94EA311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E3B08-C1EA-810D-E27A-5E0CA0CC4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B4556-D0BC-BD23-D7EE-7DA168B62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7896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F0AB7-4DDF-9450-D3D1-A12DEE5C4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E22B2-E16C-A219-BB88-754F075C3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042A7-3774-9ACE-A066-5EC88DA93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2108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7416C-6F67-2A97-C4C1-418864445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A670E1-45E2-D6EA-38EA-61520C8CA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339266-189F-B999-E7B2-6917DB724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2406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70814-7AF5-7184-FCD7-D78024609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288675-1EA2-C440-687D-CABEB5F00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D41DE-567A-1E2F-FCE1-D325C5113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9378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C7011-D6ED-90D3-1867-4F26A5B6E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83FAE-4317-E310-B1A5-1291DAA4F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CAB2E-69F1-CA11-C266-797F76B70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54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5EA4A-3612-C3BA-84B3-8364FFC6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5509E7-ED76-02BC-5486-752F6A7F6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6209F-B2A7-498E-AC04-247D3C3F9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320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64F91-4671-DF5B-BE5E-5DBB5E6A9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47AA2-4DD7-3AE8-8CF0-B956E18DB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CB728-1FB0-25FF-50AB-66622B28B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767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60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D4DF0-CE68-6335-987B-32D863AA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A2CA4-3AA4-0CAC-D105-8704BAF96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C3350-9B97-55DC-996C-1C9933637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During infectious outbreaks, explain adapted rites (e.g., brief family viewing with PPE) rather than refusal.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932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1DEA5-2C6E-E9ED-4B29-545F920A8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0578BF-CA34-7506-0271-AAE580501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FA22D-3941-D8D5-3BEB-42FEDEC75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During infectious outbreaks, explain adapted rites (e.g., brief family viewing with PPE) rather than refusal.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4198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07A03-4706-8728-1B29-7A9287FC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BCC10-847B-B417-7172-F91A107FD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420FC3-23DE-305E-EE0A-9916A9F1C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154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3FAF6-697E-E961-FD88-C4204E296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5524C-58A6-579C-8D33-C28B5C450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7008C-6A14-F42F-6136-02FF57F65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662545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During infectious outbreaks, explain adapted rites (e.g., brief family viewing with PPE) rather than refusal.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583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8AEB8-4526-C240-A171-AE1757072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60D031-26B3-7304-632F-CAA057C28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DBF98-C7C7-2B99-FF9F-141C2783F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669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E6F64D-072B-5C16-8390-E9539D78A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A9A9A-ECAC-42DE-BB3D-CC5D81945209}" type="datetime1">
              <a:rPr lang="en-US" altLang="en-US"/>
              <a:pPr>
                <a:defRPr/>
              </a:pPr>
              <a:t>12/31/2025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E4A77F-DF84-72F4-E826-10026F69A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7E816F-A6EA-DFDC-C7EF-3427C3478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310C-725F-4662-A184-21EB55881ADE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57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DBM-CM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AFFBE-1A2B-E1F8-A28F-73DC8AC026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EC3A5-9A61-1D5F-19D1-F4378BF8E6EB}"/>
              </a:ext>
            </a:extLst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r="720"/>
          <a:stretch/>
        </p:blipFill>
        <p:spPr>
          <a:xfrm flipH="1"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0" y="-46404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53877" y="3857801"/>
            <a:ext cx="10382141" cy="422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LESSON 06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dirty="0"/>
              <a:t>PSYCHOSOCIAL Issues, LEGAL ASPECTS AND BODY RECOVERY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6 - 1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28071" y="209487"/>
            <a:ext cx="16234425" cy="180940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 Black" panose="020B0A04020102020204" pitchFamily="34" charset="0"/>
              </a:rPr>
              <a:t>Dead Body Management and Caracas Management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 | DBM-CM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3943" y="8078547"/>
            <a:ext cx="5486400" cy="34551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A9AEF-AB38-7144-38E6-1F20536B3EA5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Duties of…">
            <a:extLst>
              <a:ext uri="{FF2B5EF4-FFF2-40B4-BE49-F238E27FC236}">
                <a16:creationId xmlns:a16="http://schemas.microsoft.com/office/drawing/2014/main" id="{9FD0304A-1E42-BEC1-292E-EAEF96852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119" y="8028137"/>
            <a:ext cx="9634164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altLang="en-US" b="1" dirty="0">
                <a:latin typeface="Open Sans" panose="020B0606030504020204" pitchFamily="34" charset="0"/>
              </a:rPr>
              <a:t>Presented By:- Kamlesh Dhoundiyal,2IC</a:t>
            </a:r>
            <a:endParaRPr lang="en-US" altLang="en-US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DA3E0-B1FE-A00C-2526-3AB4C8438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BF602014-A94A-712B-8BE6-EC94EA6D1C99}"/>
              </a:ext>
            </a:extLst>
          </p:cNvPr>
          <p:cNvSpPr txBox="1"/>
          <p:nvPr/>
        </p:nvSpPr>
        <p:spPr>
          <a:xfrm>
            <a:off x="8784771" y="5351787"/>
            <a:ext cx="15382807" cy="7007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religious rites where possible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blanket prohibitions; explain risks clearly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religious/cultural liaison support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2647B70-682C-6B4E-0317-8577C7A2649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FF9F3CD-6D87-B7EB-0C46-8FFF229EFE2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B6643781-AFD5-366A-4051-E381D32D2BAE}"/>
              </a:ext>
            </a:extLst>
          </p:cNvPr>
          <p:cNvSpPr txBox="1"/>
          <p:nvPr/>
        </p:nvSpPr>
        <p:spPr>
          <a:xfrm>
            <a:off x="742862" y="2812493"/>
            <a:ext cx="9348195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Stigma, Religion &amp; Cultural Sensitivity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61FA26-D13A-2F57-FE64-F3D04BCA8D1B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8202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92E68-8B00-0F6B-4084-CA17978D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FB4D772-E34B-775E-E452-4127EEF0979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557998A-6716-1828-AE32-E7325DDF622D}"/>
              </a:ext>
            </a:extLst>
          </p:cNvPr>
          <p:cNvSpPr txBox="1"/>
          <p:nvPr/>
        </p:nvSpPr>
        <p:spPr>
          <a:xfrm>
            <a:off x="8564880" y="3888736"/>
            <a:ext cx="15382807" cy="700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Police/Magistrate have primary legal authority (CrPC provisions)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NDRF functions as rescue/support; coordinate with police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 chain of command &amp; orders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9ACA5196-E7A2-B93C-377A-DA9EBE4F86E7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4B269E6-55FA-7A0F-FCAC-FEA1491EA84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E2FBBC9-CCDF-700A-CCBC-592F6149A2C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8CA9EF9-559F-1E1A-4423-313BFA89B581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Legal Authority &amp; On-Scene Roles</a:t>
            </a:r>
            <a:endParaRPr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E83C9-C31E-51A2-B4BC-5088079B35C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685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608B3-5928-08FD-2B77-96AFF357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58A8CCC-B81E-0CDD-4300-BCD7CCF8F93B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A168919-D578-F183-BA1A-44ECD7A7BBF6}"/>
              </a:ext>
            </a:extLst>
          </p:cNvPr>
          <p:cNvSpPr txBox="1"/>
          <p:nvPr/>
        </p:nvSpPr>
        <p:spPr>
          <a:xfrm>
            <a:off x="8564880" y="3888736"/>
            <a:ext cx="15382807" cy="936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records for identification and investigation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protocols for unclaimed bodies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post-mortem as required by law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Coordination with police, medical, and legal departments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153BD01-E51B-E144-2E0A-412377C7960C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9C71591-19EE-43A2-ACE9-7308CA31C28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2DFF01F-BF54-BAE6-D3CF-10DE4E3EECE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F0F7959-C1FC-B349-FEE1-21B0C889FA52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Legal Aspects of 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7AD03-F466-3279-2BCF-04AD5C13F8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610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0244F-6324-4779-7938-1BC68D91B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28907D3-DA4C-3052-F176-F491C344FDB8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A6D1DB8-EC55-7DD9-E0F7-86E2198528DE}"/>
              </a:ext>
            </a:extLst>
          </p:cNvPr>
          <p:cNvSpPr txBox="1"/>
          <p:nvPr/>
        </p:nvSpPr>
        <p:spPr>
          <a:xfrm>
            <a:off x="8564880" y="3888736"/>
            <a:ext cx="15382807" cy="7990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 34 (g) chapter IV: DDMA may make arrangements for disposal of the unclaimed dead bodies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 53: Theft of the belongings of, or misappropriation of the relief material for, disaster victims is punishable offence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49E0D3A-8FE5-19D6-D529-8BDFF7387D19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D969B58-61CC-436D-6E92-53A8154AC05E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F7B873A-7DFF-D596-B89E-3FE2C6D9589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5F084C0C-0EA3-4C65-787F-2D18EFB52E7C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Legal Aspects of 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0D474-F8EF-A5F1-7360-BD82E5F6BBB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FA5B4-04F9-98DF-83CD-B997DA15D588}"/>
              </a:ext>
            </a:extLst>
          </p:cNvPr>
          <p:cNvSpPr txBox="1">
            <a:spLocks/>
          </p:cNvSpPr>
          <p:nvPr/>
        </p:nvSpPr>
        <p:spPr>
          <a:xfrm>
            <a:off x="742863" y="5186579"/>
            <a:ext cx="901065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IN" sz="4800" b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DM ACT-2005</a:t>
            </a:r>
            <a:endParaRPr lang="en-IN" sz="4800" b="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043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2C5D6-F708-C750-D3C1-2179FD502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B358982-A102-061C-BEA7-BC55C28F1CB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270BD6D-596A-0128-A7FA-74B2470754F0}"/>
              </a:ext>
            </a:extLst>
          </p:cNvPr>
          <p:cNvSpPr txBox="1"/>
          <p:nvPr/>
        </p:nvSpPr>
        <p:spPr>
          <a:xfrm>
            <a:off x="8564880" y="3888736"/>
            <a:ext cx="15382807" cy="3393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 startAt="3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Section 54: Curtail distress and anxiety caused by rumors/ Penal provisions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ADABDFC-73A8-BDC3-E0AF-CCA2D824E080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C9ACA4B-D781-8466-0C76-4D9FC2D489A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00F655D-D466-EDFB-06D8-EDA931F1DD2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B3CC5A3B-279D-3AF5-8213-D32A1E7F47B9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Legal Aspects of 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02142-2CBC-224C-CA6E-F2052913B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29A60-771B-8A6D-5427-B1905E0857B2}"/>
              </a:ext>
            </a:extLst>
          </p:cNvPr>
          <p:cNvSpPr txBox="1">
            <a:spLocks/>
          </p:cNvSpPr>
          <p:nvPr/>
        </p:nvSpPr>
        <p:spPr>
          <a:xfrm>
            <a:off x="742863" y="5186579"/>
            <a:ext cx="901065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IN" sz="4800" b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DM ACT-2005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B681EE-D02C-CDEF-EF7E-749275542CE4}"/>
              </a:ext>
            </a:extLst>
          </p:cNvPr>
          <p:cNvSpPr txBox="1">
            <a:spLocks/>
          </p:cNvSpPr>
          <p:nvPr/>
        </p:nvSpPr>
        <p:spPr>
          <a:xfrm>
            <a:off x="742863" y="6104887"/>
            <a:ext cx="901065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IN" sz="4800" b="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lang="en-IN" sz="4800" b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872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BB697-88A2-79ED-E501-33ED1DCC2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5450546-8799-326C-049E-BA4CC1A25F9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E644788-8992-ED80-5EC8-E44253C18060}"/>
              </a:ext>
            </a:extLst>
          </p:cNvPr>
          <p:cNvSpPr txBox="1"/>
          <p:nvPr/>
        </p:nvSpPr>
        <p:spPr>
          <a:xfrm>
            <a:off x="8564880" y="3888736"/>
            <a:ext cx="15382807" cy="9107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 Inquiry or an Inquest is required to ascertain the cause of all sudden, suspicious or unnatural deaths 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disaster situations, legal obligations of carrying out of a post-mortem in each and every case can be waived off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0EB70F7-4324-5316-D088-E06502678AD7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D80990F-CC38-D98E-58CF-5B81DA61678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1C7F507-0F90-C3EA-B157-3667432A424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B7B515F-701D-F6E8-ACAB-70A1F52EBC79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Legal Aspects of 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C73CA-4D33-D734-5919-FDE9C5BD6B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2169F7-CD07-AAC0-A5CC-673B4DE907CC}"/>
              </a:ext>
            </a:extLst>
          </p:cNvPr>
          <p:cNvSpPr txBox="1">
            <a:spLocks/>
          </p:cNvSpPr>
          <p:nvPr/>
        </p:nvSpPr>
        <p:spPr>
          <a:xfrm>
            <a:off x="742863" y="5186578"/>
            <a:ext cx="7113118" cy="167142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sz="4000" b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 PC Sections 174 and 176/ BNSS Sections 173 and 174</a:t>
            </a:r>
            <a:endParaRPr lang="en-IN" sz="4000" b="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1049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7FA71-13D6-962D-A85E-7CED8C2F0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F66DDDB-5B7A-3A5D-75EC-2DB19104926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785823C-7F89-76DE-16AE-C1154B824F56}"/>
              </a:ext>
            </a:extLst>
          </p:cNvPr>
          <p:cNvSpPr txBox="1"/>
          <p:nvPr/>
        </p:nvSpPr>
        <p:spPr>
          <a:xfrm>
            <a:off x="8564880" y="3888736"/>
            <a:ext cx="15382807" cy="5756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5.2.9 stresses the need for creating adequate mortuary facilities 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 and speedy disposal of dead bodies and animal carcasses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E290EAF-6B24-82A2-388F-A6AAEFEDF2F8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427F475-69EE-73A0-837C-565CD22033E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A66D31F-1CFC-B0B2-7B39-6D876CFC8FB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C1590209-E251-EA67-8AC7-E3B1022C45BC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Legal Aspects of 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E6B26-D3FE-4303-9509-A051A52EC74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BBCB0-DF2C-9B45-8518-8398A7C1C051}"/>
              </a:ext>
            </a:extLst>
          </p:cNvPr>
          <p:cNvSpPr txBox="1">
            <a:spLocks/>
          </p:cNvSpPr>
          <p:nvPr/>
        </p:nvSpPr>
        <p:spPr>
          <a:xfrm>
            <a:off x="742863" y="5186578"/>
            <a:ext cx="7113118" cy="19979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sz="4400" b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Policy on Disaster Management (2009) </a:t>
            </a:r>
            <a:endParaRPr lang="en-IN" sz="4400" b="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8522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8885D-D493-45C8-6348-C83D70665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31E5841-A3D4-A389-C73E-3B5EA849247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7B4D1E2-787F-EFED-A316-DE69778144CF}"/>
              </a:ext>
            </a:extLst>
          </p:cNvPr>
          <p:cNvSpPr txBox="1"/>
          <p:nvPr/>
        </p:nvSpPr>
        <p:spPr>
          <a:xfrm>
            <a:off x="8564880" y="3888736"/>
            <a:ext cx="15382807" cy="830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per IRS a nodal officer viz. Dead Body Management Group-in-charge in the Response Branch of Operations Section who will coordinate proper management of dead bodies.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Responsible for recovery, retrieval, identification, storage, preservation and final disposal 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DCC5A48-AA7C-476B-0E17-BDA8DF1380C2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B5563F1-91D3-4347-F4A9-1FF65F172F4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68BFC64-BE91-5AB7-ED83-788C79F717C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4976ABD-8B66-09FD-C8AB-56FD7474FDF5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Legal Aspects of 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0A04A-45BE-33C6-E70E-F421B13768E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F0CC4-1EE8-4892-064E-77039EF3112F}"/>
              </a:ext>
            </a:extLst>
          </p:cNvPr>
          <p:cNvSpPr txBox="1">
            <a:spLocks/>
          </p:cNvSpPr>
          <p:nvPr/>
        </p:nvSpPr>
        <p:spPr>
          <a:xfrm>
            <a:off x="742863" y="5186578"/>
            <a:ext cx="7385704" cy="27817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sz="5400" b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Command, Control and Coordination</a:t>
            </a:r>
            <a:endParaRPr lang="en-IN" sz="5400" b="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783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12282-4003-0B50-B0B1-0CCBED99E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921EA65-AF1F-1773-E634-73A75098BF7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8B020F0-1013-11C8-3877-EA2E44168156}"/>
              </a:ext>
            </a:extLst>
          </p:cNvPr>
          <p:cNvSpPr txBox="1"/>
          <p:nvPr/>
        </p:nvSpPr>
        <p:spPr>
          <a:xfrm>
            <a:off x="8564880" y="3888736"/>
            <a:ext cx="15382807" cy="639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Dignity of the deceased is protected under Article 21 jurisprudence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discriminatory practices; equitable treatment for unclaimed bodies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Transparency with families &amp; courts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F31578E-4C7F-6814-425F-61451DFEEC65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A6CAE4C-D511-65BF-EBBC-0137DD9E40C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79EE860-3C0D-1179-C22D-4B74D1742B3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5310CF5D-2669-E2F7-D45D-F957B98740E1}"/>
              </a:ext>
            </a:extLst>
          </p:cNvPr>
          <p:cNvSpPr txBox="1"/>
          <p:nvPr/>
        </p:nvSpPr>
        <p:spPr>
          <a:xfrm>
            <a:off x="742863" y="2812493"/>
            <a:ext cx="7113118" cy="440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Ethical &amp; Human Rights </a:t>
            </a:r>
            <a:r>
              <a:rPr lang="en-US" sz="6000" dirty="0"/>
              <a:t>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F79BA-1563-A667-943A-C8B4DDC52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883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8CF3D-BCC7-3DDE-3E9E-A9F638FFA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1055BDF-6E99-A52D-1503-20C2CA9F40A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41CBE59-1132-48C9-3B00-0B27F11288EB}"/>
              </a:ext>
            </a:extLst>
          </p:cNvPr>
          <p:cNvSpPr txBox="1"/>
          <p:nvPr/>
        </p:nvSpPr>
        <p:spPr>
          <a:xfrm>
            <a:off x="8564880" y="3888736"/>
            <a:ext cx="15382807" cy="639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Pre-deployment: PFA kit, PPE, dead-body tags, cameras, property tags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On-scene: Establish cordon, family liaison, documentation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Post-operation: After-action, mental-health check, record handover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7FA79B1-39B0-8917-1CED-D6E08A1B081B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14CB255-1B4D-0B20-A74F-EA90632245E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AE4B530-CC4C-0DFF-F4AD-8981863AA13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F042C35-5F5E-7DFF-E845-C8CE430981B0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Practical Checklist for NDRF Rescuers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9204B-57DB-A71C-BC2F-F0E07D908C6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78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451002" y="4793811"/>
            <a:ext cx="11469939" cy="6559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Acquaint with Animal first aid and its importance</a:t>
            </a:r>
            <a:r>
              <a:rPr dirty="0"/>
              <a:t>.</a:t>
            </a:r>
            <a:endParaRPr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03 classification of Animal emergencies</a:t>
            </a: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Responders safety and animal restraint during first aid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79381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32322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44662" y="9976509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CC602-7DB6-B322-6FEC-4BA0A468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05C48F7-26CC-F55B-5C75-527DE86AA26E}"/>
              </a:ext>
            </a:extLst>
          </p:cNvPr>
          <p:cNvSpPr txBox="1"/>
          <p:nvPr/>
        </p:nvSpPr>
        <p:spPr>
          <a:xfrm>
            <a:off x="8784771" y="5351787"/>
            <a:ext cx="15382807" cy="809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NDMA: Management of the Dead in the Aftermath of Disasters (2010).</a:t>
            </a: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NDMA: National Guidelines on MHPSS (2023 revision).</a:t>
            </a: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MoHFW</a:t>
            </a: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: Guidelines on Dead Body Management (COVID-19, 2020).</a:t>
            </a: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NDRF: SOPs and CSSR SOP (NDRF website).</a:t>
            </a: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CrPC Section 174; Supreme Court: Ashray Adhikar Abhiyan v Union of India (2002).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091524A-DAB2-457A-A163-B2DFC40D010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marL="0" marR="0" lvl="0" indent="0" algn="l" defTabSz="16625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50F9418-411D-7294-3D83-4B4E054C6DF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FB464E6-BE12-ADC0-6D8D-BD77D9351BBD}"/>
              </a:ext>
            </a:extLst>
          </p:cNvPr>
          <p:cNvSpPr txBox="1"/>
          <p:nvPr/>
        </p:nvSpPr>
        <p:spPr>
          <a:xfrm>
            <a:off x="742862" y="2812493"/>
            <a:ext cx="6996881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Key references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9FA71A-CE28-DCE5-A414-9530B0DA2F0C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169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68731B-87F5-7AC6-6955-8A0846207CE9}"/>
              </a:ext>
            </a:extLst>
          </p:cNvPr>
          <p:cNvSpPr/>
          <p:nvPr/>
        </p:nvSpPr>
        <p:spPr>
          <a:xfrm>
            <a:off x="153459" y="1"/>
            <a:ext cx="24077083" cy="135625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48B17D2D-1800-A5BE-CDB0-F0D6A2BD7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731" y="6553731"/>
            <a:ext cx="608542" cy="608542"/>
          </a:xfrm>
          <a:prstGeom prst="rect">
            <a:avLst/>
          </a:prstGeom>
          <a:noFill/>
        </p:spPr>
        <p:txBody>
          <a:bodyPr lIns="182880" tIns="91440" rIns="182880" bIns="91440"/>
          <a:lstStyle/>
          <a:p>
            <a:pPr>
              <a:defRPr/>
            </a:pPr>
            <a:endParaRPr lang="en-IN" sz="2800"/>
          </a:p>
        </p:txBody>
      </p:sp>
      <p:sp>
        <p:nvSpPr>
          <p:cNvPr id="41988" name="Slide Number Placeholder 1">
            <a:extLst>
              <a:ext uri="{FF2B5EF4-FFF2-40B4-BE49-F238E27FC236}">
                <a16:creationId xmlns:a16="http://schemas.microsoft.com/office/drawing/2014/main" id="{57001B55-EC0A-9B45-D9F5-F90AB0ADC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B8E0073-7CED-4BFE-9C4E-B11FC8F6A1CE}" type="slidenum">
              <a:rPr lang="en-IN" altLang="en-US"/>
              <a:pPr/>
              <a:t>21</a:t>
            </a:fld>
            <a:endParaRPr lang="en-IN" altLang="en-US"/>
          </a:p>
        </p:txBody>
      </p:sp>
      <p:sp>
        <p:nvSpPr>
          <p:cNvPr id="41989" name="Rounded Rectangle">
            <a:extLst>
              <a:ext uri="{FF2B5EF4-FFF2-40B4-BE49-F238E27FC236}">
                <a16:creationId xmlns:a16="http://schemas.microsoft.com/office/drawing/2014/main" id="{5B780F5F-98BD-4DBE-0F50-28D9566DB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917" y="291042"/>
            <a:ext cx="13610167" cy="1252273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/>
          <a:lstStyle/>
          <a:p>
            <a:endParaRPr lang="en-US" altLang="en-US" sz="6000">
              <a:latin typeface="Open Sans" panose="020B0606030504020204" pitchFamily="34" charset="0"/>
            </a:endParaRPr>
          </a:p>
        </p:txBody>
      </p:sp>
      <p:sp>
        <p:nvSpPr>
          <p:cNvPr id="41990" name="Duties of…">
            <a:extLst>
              <a:ext uri="{FF2B5EF4-FFF2-40B4-BE49-F238E27FC236}">
                <a16:creationId xmlns:a16="http://schemas.microsoft.com/office/drawing/2014/main" id="{A62130D6-4087-4DBE-732E-D0645EA0B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80" y="6461125"/>
            <a:ext cx="7448020" cy="138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>
            <a:spAutoFit/>
          </a:bodyPr>
          <a:lstStyle/>
          <a:p>
            <a:pPr algn="ctr"/>
            <a:r>
              <a:rPr lang="en-US" altLang="en-US" sz="8000" b="1">
                <a:latin typeface="Open Sans" panose="020B0606030504020204" pitchFamily="34" charset="0"/>
              </a:rPr>
              <a:t>THANK YOU </a:t>
            </a:r>
            <a:r>
              <a:rPr lang="en-US" altLang="en-US" sz="800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41991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23B0C69-6DD1-5637-B711-CABA5B1B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731" y="1031875"/>
            <a:ext cx="9752542" cy="1107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3">
            <a:extLst>
              <a:ext uri="{FF2B5EF4-FFF2-40B4-BE49-F238E27FC236}">
                <a16:creationId xmlns:a16="http://schemas.microsoft.com/office/drawing/2014/main" id="{B89B7BA9-634A-045D-AF05-2DEC07E27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81563" cy="29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6">
            <a:extLst>
              <a:ext uri="{FF2B5EF4-FFF2-40B4-BE49-F238E27FC236}">
                <a16:creationId xmlns:a16="http://schemas.microsoft.com/office/drawing/2014/main" id="{1132EB92-E51E-EB92-8399-A1734AA9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981" y="13230"/>
            <a:ext cx="2775478" cy="24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56862" y="4893571"/>
            <a:ext cx="11672690" cy="658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procedure of examination of injured animal</a:t>
            </a: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first aid procedure during various emergencies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Aquent with procedure for handling of snake bite and poisoning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44663" y="7385703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493105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2" name="Group">
            <a:extLst>
              <a:ext uri="{FF2B5EF4-FFF2-40B4-BE49-F238E27FC236}">
                <a16:creationId xmlns:a16="http://schemas.microsoft.com/office/drawing/2014/main" id="{FF597B6C-B59A-499C-CF18-E6F7F02B4A32}"/>
              </a:ext>
            </a:extLst>
          </p:cNvPr>
          <p:cNvGrpSpPr/>
          <p:nvPr/>
        </p:nvGrpSpPr>
        <p:grpSpPr>
          <a:xfrm>
            <a:off x="9908162" y="9840355"/>
            <a:ext cx="1219201" cy="1681958"/>
            <a:chOff x="0" y="128675"/>
            <a:chExt cx="1219200" cy="1681957"/>
          </a:xfrm>
        </p:grpSpPr>
        <p:sp>
          <p:nvSpPr>
            <p:cNvPr id="3" name="Circle">
              <a:extLst>
                <a:ext uri="{FF2B5EF4-FFF2-40B4-BE49-F238E27FC236}">
                  <a16:creationId xmlns:a16="http://schemas.microsoft.com/office/drawing/2014/main" id="{85B0F7F8-4645-8AB8-907A-B404F6E7C40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8AC68587-7787-82E9-A318-CADACDCD54FE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11EB4-C3ED-7273-0E01-4A3D45448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F77172B-EA70-6A03-127C-5284E651BF74}"/>
              </a:ext>
            </a:extLst>
          </p:cNvPr>
          <p:cNvSpPr txBox="1"/>
          <p:nvPr/>
        </p:nvSpPr>
        <p:spPr>
          <a:xfrm>
            <a:off x="8784771" y="5351787"/>
            <a:ext cx="15382807" cy="589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Shock, denial, acute grief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Anger, guilt, anxiety, somatic symptoms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for information &amp; humane communication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4131807-2FF8-DD0D-7236-0BF72902314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8AF0C0C-0C64-8E63-D258-4A0872CD75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582200C-6AFA-E4E5-EA53-285AED5BC613}"/>
              </a:ext>
            </a:extLst>
          </p:cNvPr>
          <p:cNvSpPr txBox="1"/>
          <p:nvPr/>
        </p:nvSpPr>
        <p:spPr>
          <a:xfrm>
            <a:off x="742862" y="2812493"/>
            <a:ext cx="7715337" cy="422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dirty="0"/>
              <a:t>Psychosocial Reactions </a:t>
            </a:r>
            <a:r>
              <a:rPr lang="en-IN" sz="6000" dirty="0">
                <a:solidFill>
                  <a:srgbClr val="FF0000"/>
                </a:solidFill>
              </a:rPr>
              <a:t>(Survivors &amp; Families)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6869C-1974-0E81-AFC3-98A1437A558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821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2E7E8-AD68-E47A-8362-E91D13362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56B32CA-C337-8A0D-ACE8-E0AAAD2E5D8B}"/>
              </a:ext>
            </a:extLst>
          </p:cNvPr>
          <p:cNvSpPr txBox="1"/>
          <p:nvPr/>
        </p:nvSpPr>
        <p:spPr>
          <a:xfrm>
            <a:off x="8784771" y="5351787"/>
            <a:ext cx="15382807" cy="7007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Vicarious trauma, moral injury, acute stress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Sleep disturbance, irritability, risky coping (substances)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&amp; safety consequences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1A935EA-F103-8FF4-6384-DAEE9DACB47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78184CD-E295-E3FB-541D-8BCC2109FBE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197E7FEF-2933-5DDD-F033-B8F66590C5D1}"/>
              </a:ext>
            </a:extLst>
          </p:cNvPr>
          <p:cNvSpPr txBox="1"/>
          <p:nvPr/>
        </p:nvSpPr>
        <p:spPr>
          <a:xfrm>
            <a:off x="742862" y="2812493"/>
            <a:ext cx="771533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dirty="0"/>
              <a:t>Psychosocial Impact on Rescuers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A40FDC-E70C-E6E0-535D-F1A97785904E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06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E9AC4-CC6C-BEDC-A9E7-9A50BB23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0404C1D-6261-61DD-76F9-29B93FB9536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F2F23FE-75B3-A98D-57CD-0D4ABEF48677}"/>
              </a:ext>
            </a:extLst>
          </p:cNvPr>
          <p:cNvSpPr txBox="1"/>
          <p:nvPr/>
        </p:nvSpPr>
        <p:spPr>
          <a:xfrm>
            <a:off x="8564880" y="3888736"/>
            <a:ext cx="15382807" cy="8247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psychological support to responders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grief counseling to families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cultural and religious practices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sensationalism and maintain confidentiality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AC309B2-A3BA-4595-DE5A-2F68CDE2F30D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35702F7-FA42-5BEE-045A-1D2C0D42350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0B1BE17-F014-5D7E-2F37-0F5CDAC722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BCBC726-52B5-8FD8-1363-2E929D717D62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Psycho-social Aspects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871E6-BF94-77D8-D587-FDDAF76744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92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E909E-7132-D644-0860-225CCC74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4E6F2D6-E99E-409D-1FA8-53AEC4342244}"/>
              </a:ext>
            </a:extLst>
          </p:cNvPr>
          <p:cNvSpPr txBox="1"/>
          <p:nvPr/>
        </p:nvSpPr>
        <p:spPr>
          <a:xfrm>
            <a:off x="8784771" y="5351787"/>
            <a:ext cx="15382807" cy="7007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religious rites where possible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blanket prohibitions; explain risks clearly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religious/cultural liaison support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E1275E4-492E-7033-5EF6-C63497C90B2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7BB4367-B3A6-949C-A1AD-1D7F34EDDDD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078AE19-B194-DC91-3DD8-E6AA8716FD69}"/>
              </a:ext>
            </a:extLst>
          </p:cNvPr>
          <p:cNvSpPr txBox="1"/>
          <p:nvPr/>
        </p:nvSpPr>
        <p:spPr>
          <a:xfrm>
            <a:off x="742862" y="2812493"/>
            <a:ext cx="9348195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Stigma, Religion &amp; Cultural Sensitivity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6127E6-FC9C-DC7A-3854-537DD836139A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108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AA28E-3DE5-CEDF-2BE9-1B6FEBDB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632B5FA-02CC-EF43-486E-EE4028B3972A}"/>
              </a:ext>
            </a:extLst>
          </p:cNvPr>
          <p:cNvSpPr txBox="1"/>
          <p:nvPr/>
        </p:nvSpPr>
        <p:spPr>
          <a:xfrm>
            <a:off x="8784771" y="5351787"/>
            <a:ext cx="15382807" cy="7007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religious rites where possible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blanket prohibitions; explain risks clearly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religious/cultural liaison support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38EED6E-C9EA-19B2-B517-41E10E24063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F3436833-B342-A1AF-2E90-3DCACE49FB7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657C420-5FA7-0620-0E01-D1D60B51D76A}"/>
              </a:ext>
            </a:extLst>
          </p:cNvPr>
          <p:cNvSpPr txBox="1"/>
          <p:nvPr/>
        </p:nvSpPr>
        <p:spPr>
          <a:xfrm>
            <a:off x="742862" y="2812493"/>
            <a:ext cx="9348195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Stigma, Religion &amp; Cultural Sensitivity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349247-A6A1-2DC9-D0E3-695AA5C8411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4898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02778-3FF5-2F89-F311-2D120101C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5CA560-827B-A905-455D-8A446670B37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D06D6D7-7D60-C8D8-F982-B9FCEA9F746D}"/>
              </a:ext>
            </a:extLst>
          </p:cNvPr>
          <p:cNvSpPr txBox="1"/>
          <p:nvPr/>
        </p:nvSpPr>
        <p:spPr>
          <a:xfrm>
            <a:off x="8564880" y="3888736"/>
            <a:ext cx="15382807" cy="936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Pre-deployment briefings &amp; limits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Buddy system, rotation, mandatory rest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Critical incident stress debriefing (CISD) if needed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mental-health brief during roll-call; monitor each other's sleep and appetite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B58B0D6-44FC-BB07-F102-EC637A419DC0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6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1B6BD65-646B-9D12-FF1F-689B4A1D028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F8D2FD5-0B75-EECE-C809-B64DEC732B3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C054DA6-9F3A-7C93-BFDA-8FAD7C43EA64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Responder Self-care &amp; Peer Support</a:t>
            </a:r>
            <a:endParaRPr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B9930-780C-B3C5-57E7-649E568253A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928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819</Words>
  <Application>Microsoft Office PowerPoint</Application>
  <PresentationFormat>Custom</PresentationFormat>
  <Paragraphs>136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91</cp:revision>
  <dcterms:modified xsi:type="dcterms:W3CDTF">2025-12-31T12:16:19Z</dcterms:modified>
</cp:coreProperties>
</file>