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7" r:id="rId2"/>
    <p:sldId id="270" r:id="rId3"/>
    <p:sldId id="282" r:id="rId4"/>
    <p:sldId id="262" r:id="rId5"/>
    <p:sldId id="266" r:id="rId6"/>
    <p:sldId id="283" r:id="rId7"/>
    <p:sldId id="284" r:id="rId8"/>
    <p:sldId id="285" r:id="rId9"/>
    <p:sldId id="286" r:id="rId10"/>
    <p:sldId id="263" r:id="rId11"/>
    <p:sldId id="280" r:id="rId12"/>
    <p:sldId id="269" r:id="rId13"/>
    <p:sldId id="267" r:id="rId14"/>
    <p:sldId id="288" r:id="rId15"/>
    <p:sldId id="276" r:id="rId16"/>
    <p:sldId id="277" r:id="rId17"/>
    <p:sldId id="273" r:id="rId18"/>
    <p:sldId id="271" r:id="rId19"/>
    <p:sldId id="348" r:id="rId20"/>
    <p:sldId id="350" r:id="rId21"/>
    <p:sldId id="11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B185B-DE3D-46A5-9B67-A5796E8E2F8C}" v="1" dt="2025-04-03T12:26:23.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ul Kumar" userId="eaa8108a85f67eff" providerId="LiveId" clId="{A78B185B-DE3D-46A5-9B67-A5796E8E2F8C}"/>
    <pc:docChg chg="addSld delSld modSld">
      <pc:chgData name="Rahul Kumar" userId="eaa8108a85f67eff" providerId="LiveId" clId="{A78B185B-DE3D-46A5-9B67-A5796E8E2F8C}" dt="2025-04-03T12:26:25.717" v="2" actId="47"/>
      <pc:docMkLst>
        <pc:docMk/>
      </pc:docMkLst>
      <pc:sldChg chg="new del">
        <pc:chgData name="Rahul Kumar" userId="eaa8108a85f67eff" providerId="LiveId" clId="{A78B185B-DE3D-46A5-9B67-A5796E8E2F8C}" dt="2025-04-03T12:26:25.717" v="2" actId="47"/>
        <pc:sldMkLst>
          <pc:docMk/>
          <pc:sldMk cId="291427108" sldId="256"/>
        </pc:sldMkLst>
      </pc:sldChg>
      <pc:sldChg chg="add">
        <pc:chgData name="Rahul Kumar" userId="eaa8108a85f67eff" providerId="LiveId" clId="{A78B185B-DE3D-46A5-9B67-A5796E8E2F8C}" dt="2025-04-03T12:26:23.330" v="1"/>
        <pc:sldMkLst>
          <pc:docMk/>
          <pc:sldMk cId="938012071" sldId="262"/>
        </pc:sldMkLst>
      </pc:sldChg>
      <pc:sldChg chg="add">
        <pc:chgData name="Rahul Kumar" userId="eaa8108a85f67eff" providerId="LiveId" clId="{A78B185B-DE3D-46A5-9B67-A5796E8E2F8C}" dt="2025-04-03T12:26:23.330" v="1"/>
        <pc:sldMkLst>
          <pc:docMk/>
          <pc:sldMk cId="1685753812" sldId="263"/>
        </pc:sldMkLst>
      </pc:sldChg>
      <pc:sldChg chg="add">
        <pc:chgData name="Rahul Kumar" userId="eaa8108a85f67eff" providerId="LiveId" clId="{A78B185B-DE3D-46A5-9B67-A5796E8E2F8C}" dt="2025-04-03T12:26:23.330" v="1"/>
        <pc:sldMkLst>
          <pc:docMk/>
          <pc:sldMk cId="3695469475" sldId="266"/>
        </pc:sldMkLst>
      </pc:sldChg>
      <pc:sldChg chg="add">
        <pc:chgData name="Rahul Kumar" userId="eaa8108a85f67eff" providerId="LiveId" clId="{A78B185B-DE3D-46A5-9B67-A5796E8E2F8C}" dt="2025-04-03T12:26:23.330" v="1"/>
        <pc:sldMkLst>
          <pc:docMk/>
          <pc:sldMk cId="1573429519" sldId="267"/>
        </pc:sldMkLst>
      </pc:sldChg>
      <pc:sldChg chg="add">
        <pc:chgData name="Rahul Kumar" userId="eaa8108a85f67eff" providerId="LiveId" clId="{A78B185B-DE3D-46A5-9B67-A5796E8E2F8C}" dt="2025-04-03T12:26:23.330" v="1"/>
        <pc:sldMkLst>
          <pc:docMk/>
          <pc:sldMk cId="743207745" sldId="268"/>
        </pc:sldMkLst>
      </pc:sldChg>
      <pc:sldChg chg="add">
        <pc:chgData name="Rahul Kumar" userId="eaa8108a85f67eff" providerId="LiveId" clId="{A78B185B-DE3D-46A5-9B67-A5796E8E2F8C}" dt="2025-04-03T12:26:23.330" v="1"/>
        <pc:sldMkLst>
          <pc:docMk/>
          <pc:sldMk cId="4039484610" sldId="269"/>
        </pc:sldMkLst>
      </pc:sldChg>
      <pc:sldChg chg="add">
        <pc:chgData name="Rahul Kumar" userId="eaa8108a85f67eff" providerId="LiveId" clId="{A78B185B-DE3D-46A5-9B67-A5796E8E2F8C}" dt="2025-04-03T12:26:23.330" v="1"/>
        <pc:sldMkLst>
          <pc:docMk/>
          <pc:sldMk cId="2553541490" sldId="270"/>
        </pc:sldMkLst>
      </pc:sldChg>
      <pc:sldChg chg="add">
        <pc:chgData name="Rahul Kumar" userId="eaa8108a85f67eff" providerId="LiveId" clId="{A78B185B-DE3D-46A5-9B67-A5796E8E2F8C}" dt="2025-04-03T12:26:23.330" v="1"/>
        <pc:sldMkLst>
          <pc:docMk/>
          <pc:sldMk cId="1861684890" sldId="271"/>
        </pc:sldMkLst>
      </pc:sldChg>
      <pc:sldChg chg="add">
        <pc:chgData name="Rahul Kumar" userId="eaa8108a85f67eff" providerId="LiveId" clId="{A78B185B-DE3D-46A5-9B67-A5796E8E2F8C}" dt="2025-04-03T12:26:23.330" v="1"/>
        <pc:sldMkLst>
          <pc:docMk/>
          <pc:sldMk cId="249481066" sldId="273"/>
        </pc:sldMkLst>
      </pc:sldChg>
      <pc:sldChg chg="add">
        <pc:chgData name="Rahul Kumar" userId="eaa8108a85f67eff" providerId="LiveId" clId="{A78B185B-DE3D-46A5-9B67-A5796E8E2F8C}" dt="2025-04-03T12:26:23.330" v="1"/>
        <pc:sldMkLst>
          <pc:docMk/>
          <pc:sldMk cId="1280183610" sldId="276"/>
        </pc:sldMkLst>
      </pc:sldChg>
      <pc:sldChg chg="add">
        <pc:chgData name="Rahul Kumar" userId="eaa8108a85f67eff" providerId="LiveId" clId="{A78B185B-DE3D-46A5-9B67-A5796E8E2F8C}" dt="2025-04-03T12:26:23.330" v="1"/>
        <pc:sldMkLst>
          <pc:docMk/>
          <pc:sldMk cId="3363514795" sldId="277"/>
        </pc:sldMkLst>
      </pc:sldChg>
      <pc:sldChg chg="add">
        <pc:chgData name="Rahul Kumar" userId="eaa8108a85f67eff" providerId="LiveId" clId="{A78B185B-DE3D-46A5-9B67-A5796E8E2F8C}" dt="2025-04-03T12:26:23.330" v="1"/>
        <pc:sldMkLst>
          <pc:docMk/>
          <pc:sldMk cId="600478356" sldId="279"/>
        </pc:sldMkLst>
      </pc:sldChg>
      <pc:sldChg chg="add">
        <pc:chgData name="Rahul Kumar" userId="eaa8108a85f67eff" providerId="LiveId" clId="{A78B185B-DE3D-46A5-9B67-A5796E8E2F8C}" dt="2025-04-03T12:26:23.330" v="1"/>
        <pc:sldMkLst>
          <pc:docMk/>
          <pc:sldMk cId="3084660802" sldId="280"/>
        </pc:sldMkLst>
      </pc:sldChg>
      <pc:sldChg chg="add">
        <pc:chgData name="Rahul Kumar" userId="eaa8108a85f67eff" providerId="LiveId" clId="{A78B185B-DE3D-46A5-9B67-A5796E8E2F8C}" dt="2025-04-03T12:26:23.330" v="1"/>
        <pc:sldMkLst>
          <pc:docMk/>
          <pc:sldMk cId="2381428791" sldId="282"/>
        </pc:sldMkLst>
      </pc:sldChg>
      <pc:sldChg chg="add">
        <pc:chgData name="Rahul Kumar" userId="eaa8108a85f67eff" providerId="LiveId" clId="{A78B185B-DE3D-46A5-9B67-A5796E8E2F8C}" dt="2025-04-03T12:26:23.330" v="1"/>
        <pc:sldMkLst>
          <pc:docMk/>
          <pc:sldMk cId="2982275115" sldId="283"/>
        </pc:sldMkLst>
      </pc:sldChg>
      <pc:sldChg chg="add">
        <pc:chgData name="Rahul Kumar" userId="eaa8108a85f67eff" providerId="LiveId" clId="{A78B185B-DE3D-46A5-9B67-A5796E8E2F8C}" dt="2025-04-03T12:26:23.330" v="1"/>
        <pc:sldMkLst>
          <pc:docMk/>
          <pc:sldMk cId="4250516992" sldId="284"/>
        </pc:sldMkLst>
      </pc:sldChg>
      <pc:sldChg chg="add">
        <pc:chgData name="Rahul Kumar" userId="eaa8108a85f67eff" providerId="LiveId" clId="{A78B185B-DE3D-46A5-9B67-A5796E8E2F8C}" dt="2025-04-03T12:26:23.330" v="1"/>
        <pc:sldMkLst>
          <pc:docMk/>
          <pc:sldMk cId="3646636501" sldId="285"/>
        </pc:sldMkLst>
      </pc:sldChg>
      <pc:sldChg chg="add">
        <pc:chgData name="Rahul Kumar" userId="eaa8108a85f67eff" providerId="LiveId" clId="{A78B185B-DE3D-46A5-9B67-A5796E8E2F8C}" dt="2025-04-03T12:26:23.330" v="1"/>
        <pc:sldMkLst>
          <pc:docMk/>
          <pc:sldMk cId="2901178932" sldId="286"/>
        </pc:sldMkLst>
      </pc:sldChg>
      <pc:sldChg chg="add">
        <pc:chgData name="Rahul Kumar" userId="eaa8108a85f67eff" providerId="LiveId" clId="{A78B185B-DE3D-46A5-9B67-A5796E8E2F8C}" dt="2025-04-03T12:26:23.330" v="1"/>
        <pc:sldMkLst>
          <pc:docMk/>
          <pc:sldMk cId="312849041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4B88D-0B97-4B67-8A40-25EB6C1A5115}"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43F3A-EA70-4EC1-B27F-23BDAB2A047A}" type="slidenum">
              <a:rPr lang="en-US" smtClean="0"/>
              <a:t>‹#›</a:t>
            </a:fld>
            <a:endParaRPr lang="en-US"/>
          </a:p>
        </p:txBody>
      </p:sp>
    </p:spTree>
    <p:extLst>
      <p:ext uri="{BB962C8B-B14F-4D97-AF65-F5344CB8AC3E}">
        <p14:creationId xmlns:p14="http://schemas.microsoft.com/office/powerpoint/2010/main" val="261088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158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BEC2-B624-1EF0-CABE-9366C034A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7E50DDA-6CFE-7619-122A-4C5B38E1C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6D9CDE5-5444-5AD5-C64E-F01529F02647}"/>
              </a:ext>
            </a:extLst>
          </p:cNvPr>
          <p:cNvSpPr>
            <a:spLocks noGrp="1"/>
          </p:cNvSpPr>
          <p:nvPr>
            <p:ph type="dt" sz="half" idx="10"/>
          </p:nvPr>
        </p:nvSpPr>
        <p:spPr/>
        <p:txBody>
          <a:bodyPr/>
          <a:lstStyle/>
          <a:p>
            <a:fld id="{D5B866E4-C10B-4139-9B72-38E33CF59163}" type="datetime1">
              <a:rPr lang="en-IN" smtClean="0"/>
              <a:t>31-12-2025</a:t>
            </a:fld>
            <a:endParaRPr lang="en-IN"/>
          </a:p>
        </p:txBody>
      </p:sp>
      <p:sp>
        <p:nvSpPr>
          <p:cNvPr id="5" name="Footer Placeholder 4">
            <a:extLst>
              <a:ext uri="{FF2B5EF4-FFF2-40B4-BE49-F238E27FC236}">
                <a16:creationId xmlns:a16="http://schemas.microsoft.com/office/drawing/2014/main" id="{F79EDB87-3453-1D4A-4AE3-5733FF22F35A}"/>
              </a:ext>
            </a:extLst>
          </p:cNvPr>
          <p:cNvSpPr>
            <a:spLocks noGrp="1"/>
          </p:cNvSpPr>
          <p:nvPr>
            <p:ph type="ftr" sz="quarter" idx="11"/>
          </p:nvPr>
        </p:nvSpPr>
        <p:spPr/>
        <p:txBody>
          <a:bodyPr/>
          <a:lstStyle/>
          <a:p>
            <a:r>
              <a:rPr lang="en-IN"/>
              <a:t>2nd BN NDRF KOLKATA</a:t>
            </a:r>
          </a:p>
        </p:txBody>
      </p:sp>
      <p:sp>
        <p:nvSpPr>
          <p:cNvPr id="6" name="Slide Number Placeholder 5">
            <a:extLst>
              <a:ext uri="{FF2B5EF4-FFF2-40B4-BE49-F238E27FC236}">
                <a16:creationId xmlns:a16="http://schemas.microsoft.com/office/drawing/2014/main" id="{A750E0D6-868A-3C9E-0D6B-DC5ACE88550F}"/>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134606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3B1C-FCFA-DAB5-7D5A-39862EC86D3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00E220F-5E36-95E2-4323-C9F368D8C1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3C51A5-34AA-A863-5B93-AFAC82B7CC33}"/>
              </a:ext>
            </a:extLst>
          </p:cNvPr>
          <p:cNvSpPr>
            <a:spLocks noGrp="1"/>
          </p:cNvSpPr>
          <p:nvPr>
            <p:ph type="dt" sz="half" idx="10"/>
          </p:nvPr>
        </p:nvSpPr>
        <p:spPr/>
        <p:txBody>
          <a:bodyPr/>
          <a:lstStyle/>
          <a:p>
            <a:fld id="{1D4AC234-BAE1-462B-A3D2-9BFDB8696707}" type="datetime1">
              <a:rPr lang="en-IN" smtClean="0"/>
              <a:t>31-12-2025</a:t>
            </a:fld>
            <a:endParaRPr lang="en-IN"/>
          </a:p>
        </p:txBody>
      </p:sp>
      <p:sp>
        <p:nvSpPr>
          <p:cNvPr id="5" name="Footer Placeholder 4">
            <a:extLst>
              <a:ext uri="{FF2B5EF4-FFF2-40B4-BE49-F238E27FC236}">
                <a16:creationId xmlns:a16="http://schemas.microsoft.com/office/drawing/2014/main" id="{CEDCF253-CEF6-5EF5-1D9B-86D771AE2D57}"/>
              </a:ext>
            </a:extLst>
          </p:cNvPr>
          <p:cNvSpPr>
            <a:spLocks noGrp="1"/>
          </p:cNvSpPr>
          <p:nvPr>
            <p:ph type="ftr" sz="quarter" idx="11"/>
          </p:nvPr>
        </p:nvSpPr>
        <p:spPr/>
        <p:txBody>
          <a:bodyPr/>
          <a:lstStyle/>
          <a:p>
            <a:r>
              <a:rPr lang="en-IN"/>
              <a:t>2nd BN NDRF KOLKATA</a:t>
            </a:r>
          </a:p>
        </p:txBody>
      </p:sp>
      <p:sp>
        <p:nvSpPr>
          <p:cNvPr id="6" name="Slide Number Placeholder 5">
            <a:extLst>
              <a:ext uri="{FF2B5EF4-FFF2-40B4-BE49-F238E27FC236}">
                <a16:creationId xmlns:a16="http://schemas.microsoft.com/office/drawing/2014/main" id="{AB65714B-BF8E-135F-DF1E-DC7434879965}"/>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167206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825E59-D3D0-E7A6-9D68-678DD972A6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33ABA93-48AE-0AE7-A0C7-3C1BAE902A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DEA00D-58B3-6FF1-3FFF-A55583400446}"/>
              </a:ext>
            </a:extLst>
          </p:cNvPr>
          <p:cNvSpPr>
            <a:spLocks noGrp="1"/>
          </p:cNvSpPr>
          <p:nvPr>
            <p:ph type="dt" sz="half" idx="10"/>
          </p:nvPr>
        </p:nvSpPr>
        <p:spPr/>
        <p:txBody>
          <a:bodyPr/>
          <a:lstStyle/>
          <a:p>
            <a:fld id="{EEED694C-D8B7-4F50-B510-7ABEC9CD657C}" type="datetime1">
              <a:rPr lang="en-IN" smtClean="0"/>
              <a:t>31-12-2025</a:t>
            </a:fld>
            <a:endParaRPr lang="en-IN"/>
          </a:p>
        </p:txBody>
      </p:sp>
      <p:sp>
        <p:nvSpPr>
          <p:cNvPr id="5" name="Footer Placeholder 4">
            <a:extLst>
              <a:ext uri="{FF2B5EF4-FFF2-40B4-BE49-F238E27FC236}">
                <a16:creationId xmlns:a16="http://schemas.microsoft.com/office/drawing/2014/main" id="{7D14A371-42BC-A29B-7819-8AA93B790968}"/>
              </a:ext>
            </a:extLst>
          </p:cNvPr>
          <p:cNvSpPr>
            <a:spLocks noGrp="1"/>
          </p:cNvSpPr>
          <p:nvPr>
            <p:ph type="ftr" sz="quarter" idx="11"/>
          </p:nvPr>
        </p:nvSpPr>
        <p:spPr/>
        <p:txBody>
          <a:bodyPr/>
          <a:lstStyle/>
          <a:p>
            <a:r>
              <a:rPr lang="en-IN"/>
              <a:t>2nd BN NDRF KOLKATA</a:t>
            </a:r>
          </a:p>
        </p:txBody>
      </p:sp>
      <p:sp>
        <p:nvSpPr>
          <p:cNvPr id="6" name="Slide Number Placeholder 5">
            <a:extLst>
              <a:ext uri="{FF2B5EF4-FFF2-40B4-BE49-F238E27FC236}">
                <a16:creationId xmlns:a16="http://schemas.microsoft.com/office/drawing/2014/main" id="{9952F3F8-554D-C9B3-93E5-887019D4F90D}"/>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52594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95874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2F5B-931A-10D3-8D78-211159E22C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37C232-FD8A-9A42-48C6-A4356FD359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75948E8-C0A2-0D6A-6738-68E9067611A9}"/>
              </a:ext>
            </a:extLst>
          </p:cNvPr>
          <p:cNvSpPr>
            <a:spLocks noGrp="1"/>
          </p:cNvSpPr>
          <p:nvPr>
            <p:ph type="dt" sz="half" idx="10"/>
          </p:nvPr>
        </p:nvSpPr>
        <p:spPr/>
        <p:txBody>
          <a:bodyPr/>
          <a:lstStyle/>
          <a:p>
            <a:fld id="{0090D31A-DAD5-419A-9003-17E972CD9A2C}" type="datetime1">
              <a:rPr lang="en-IN" smtClean="0"/>
              <a:t>31-12-2025</a:t>
            </a:fld>
            <a:endParaRPr lang="en-IN"/>
          </a:p>
        </p:txBody>
      </p:sp>
      <p:sp>
        <p:nvSpPr>
          <p:cNvPr id="5" name="Footer Placeholder 4">
            <a:extLst>
              <a:ext uri="{FF2B5EF4-FFF2-40B4-BE49-F238E27FC236}">
                <a16:creationId xmlns:a16="http://schemas.microsoft.com/office/drawing/2014/main" id="{1ABDF147-7D9D-3182-0AF7-41215EE69C6D}"/>
              </a:ext>
            </a:extLst>
          </p:cNvPr>
          <p:cNvSpPr>
            <a:spLocks noGrp="1"/>
          </p:cNvSpPr>
          <p:nvPr>
            <p:ph type="ftr" sz="quarter" idx="11"/>
          </p:nvPr>
        </p:nvSpPr>
        <p:spPr/>
        <p:txBody>
          <a:bodyPr/>
          <a:lstStyle/>
          <a:p>
            <a:r>
              <a:rPr lang="en-IN"/>
              <a:t>2nd BN NDRF KOLKATA</a:t>
            </a:r>
          </a:p>
        </p:txBody>
      </p:sp>
      <p:sp>
        <p:nvSpPr>
          <p:cNvPr id="6" name="Slide Number Placeholder 5">
            <a:extLst>
              <a:ext uri="{FF2B5EF4-FFF2-40B4-BE49-F238E27FC236}">
                <a16:creationId xmlns:a16="http://schemas.microsoft.com/office/drawing/2014/main" id="{087CE9BA-DDD4-70EE-6B9C-89ED492D2A3E}"/>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372776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01C4-270A-E7EA-4BD0-0487E874D8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A3215B8-DED1-F4C1-E922-0A5BF6867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AF660-521A-76E6-27E7-C81CC540161D}"/>
              </a:ext>
            </a:extLst>
          </p:cNvPr>
          <p:cNvSpPr>
            <a:spLocks noGrp="1"/>
          </p:cNvSpPr>
          <p:nvPr>
            <p:ph type="dt" sz="half" idx="10"/>
          </p:nvPr>
        </p:nvSpPr>
        <p:spPr/>
        <p:txBody>
          <a:bodyPr/>
          <a:lstStyle/>
          <a:p>
            <a:fld id="{E0AE4299-0A87-486A-BC80-12D483862C02}" type="datetime1">
              <a:rPr lang="en-IN" smtClean="0"/>
              <a:t>31-12-2025</a:t>
            </a:fld>
            <a:endParaRPr lang="en-IN"/>
          </a:p>
        </p:txBody>
      </p:sp>
      <p:sp>
        <p:nvSpPr>
          <p:cNvPr id="5" name="Footer Placeholder 4">
            <a:extLst>
              <a:ext uri="{FF2B5EF4-FFF2-40B4-BE49-F238E27FC236}">
                <a16:creationId xmlns:a16="http://schemas.microsoft.com/office/drawing/2014/main" id="{B60B9F46-8F9E-6607-D258-B3310F27F4EE}"/>
              </a:ext>
            </a:extLst>
          </p:cNvPr>
          <p:cNvSpPr>
            <a:spLocks noGrp="1"/>
          </p:cNvSpPr>
          <p:nvPr>
            <p:ph type="ftr" sz="quarter" idx="11"/>
          </p:nvPr>
        </p:nvSpPr>
        <p:spPr/>
        <p:txBody>
          <a:bodyPr/>
          <a:lstStyle/>
          <a:p>
            <a:r>
              <a:rPr lang="en-IN"/>
              <a:t>2nd BN NDRF KOLKATA</a:t>
            </a:r>
          </a:p>
        </p:txBody>
      </p:sp>
      <p:sp>
        <p:nvSpPr>
          <p:cNvPr id="6" name="Slide Number Placeholder 5">
            <a:extLst>
              <a:ext uri="{FF2B5EF4-FFF2-40B4-BE49-F238E27FC236}">
                <a16:creationId xmlns:a16="http://schemas.microsoft.com/office/drawing/2014/main" id="{A55BEBE4-71CC-E519-468A-181F373FDBBB}"/>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209057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2ADB-059C-2487-98BA-C374891A2C5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486BE84-2C21-9696-9805-83FFA74EF5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1C2E5FE-E5C0-9EC7-CF30-063F2BA191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E222925-0477-7572-8D43-05D09E881C69}"/>
              </a:ext>
            </a:extLst>
          </p:cNvPr>
          <p:cNvSpPr>
            <a:spLocks noGrp="1"/>
          </p:cNvSpPr>
          <p:nvPr>
            <p:ph type="dt" sz="half" idx="10"/>
          </p:nvPr>
        </p:nvSpPr>
        <p:spPr/>
        <p:txBody>
          <a:bodyPr/>
          <a:lstStyle/>
          <a:p>
            <a:fld id="{2208B220-0994-412D-B037-4F6CB2F0F560}" type="datetime1">
              <a:rPr lang="en-IN" smtClean="0"/>
              <a:t>31-12-2025</a:t>
            </a:fld>
            <a:endParaRPr lang="en-IN"/>
          </a:p>
        </p:txBody>
      </p:sp>
      <p:sp>
        <p:nvSpPr>
          <p:cNvPr id="6" name="Footer Placeholder 5">
            <a:extLst>
              <a:ext uri="{FF2B5EF4-FFF2-40B4-BE49-F238E27FC236}">
                <a16:creationId xmlns:a16="http://schemas.microsoft.com/office/drawing/2014/main" id="{E08D2AE0-E631-B113-50F2-7F2CDA3D96B4}"/>
              </a:ext>
            </a:extLst>
          </p:cNvPr>
          <p:cNvSpPr>
            <a:spLocks noGrp="1"/>
          </p:cNvSpPr>
          <p:nvPr>
            <p:ph type="ftr" sz="quarter" idx="11"/>
          </p:nvPr>
        </p:nvSpPr>
        <p:spPr/>
        <p:txBody>
          <a:bodyPr/>
          <a:lstStyle/>
          <a:p>
            <a:r>
              <a:rPr lang="en-IN"/>
              <a:t>2nd BN NDRF KOLKATA</a:t>
            </a:r>
          </a:p>
        </p:txBody>
      </p:sp>
      <p:sp>
        <p:nvSpPr>
          <p:cNvPr id="7" name="Slide Number Placeholder 6">
            <a:extLst>
              <a:ext uri="{FF2B5EF4-FFF2-40B4-BE49-F238E27FC236}">
                <a16:creationId xmlns:a16="http://schemas.microsoft.com/office/drawing/2014/main" id="{8880ACFD-FF94-F38C-435D-FF5F1D7627C5}"/>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73733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A0CC-5B7E-EFFE-D7BB-E600A6FAE12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A9B531-A00C-2479-C0DD-97AE6A1D19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6952A3-8577-FF3F-571A-63C473BCD4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08E4E16-3C90-30AA-2D7D-DA7456C081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993F41-6803-85F7-3394-F0A73F9040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DD06C22-98D6-373B-B638-B89D74658750}"/>
              </a:ext>
            </a:extLst>
          </p:cNvPr>
          <p:cNvSpPr>
            <a:spLocks noGrp="1"/>
          </p:cNvSpPr>
          <p:nvPr>
            <p:ph type="dt" sz="half" idx="10"/>
          </p:nvPr>
        </p:nvSpPr>
        <p:spPr/>
        <p:txBody>
          <a:bodyPr/>
          <a:lstStyle/>
          <a:p>
            <a:fld id="{285EAD33-9311-4053-8C77-9280533FB171}" type="datetime1">
              <a:rPr lang="en-IN" smtClean="0"/>
              <a:t>31-12-2025</a:t>
            </a:fld>
            <a:endParaRPr lang="en-IN"/>
          </a:p>
        </p:txBody>
      </p:sp>
      <p:sp>
        <p:nvSpPr>
          <p:cNvPr id="8" name="Footer Placeholder 7">
            <a:extLst>
              <a:ext uri="{FF2B5EF4-FFF2-40B4-BE49-F238E27FC236}">
                <a16:creationId xmlns:a16="http://schemas.microsoft.com/office/drawing/2014/main" id="{BDB54C80-1D91-CF61-E2E1-A1B1A271CA98}"/>
              </a:ext>
            </a:extLst>
          </p:cNvPr>
          <p:cNvSpPr>
            <a:spLocks noGrp="1"/>
          </p:cNvSpPr>
          <p:nvPr>
            <p:ph type="ftr" sz="quarter" idx="11"/>
          </p:nvPr>
        </p:nvSpPr>
        <p:spPr/>
        <p:txBody>
          <a:bodyPr/>
          <a:lstStyle/>
          <a:p>
            <a:r>
              <a:rPr lang="en-IN"/>
              <a:t>2nd BN NDRF KOLKATA</a:t>
            </a:r>
          </a:p>
        </p:txBody>
      </p:sp>
      <p:sp>
        <p:nvSpPr>
          <p:cNvPr id="9" name="Slide Number Placeholder 8">
            <a:extLst>
              <a:ext uri="{FF2B5EF4-FFF2-40B4-BE49-F238E27FC236}">
                <a16:creationId xmlns:a16="http://schemas.microsoft.com/office/drawing/2014/main" id="{8451333F-1848-DDEA-C44E-F428F4ADCA25}"/>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46398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0AFD-1573-9F97-D032-4A409C3B6D6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E0A973A-5A5B-D0C8-FDBB-5AAB89C59F7A}"/>
              </a:ext>
            </a:extLst>
          </p:cNvPr>
          <p:cNvSpPr>
            <a:spLocks noGrp="1"/>
          </p:cNvSpPr>
          <p:nvPr>
            <p:ph type="dt" sz="half" idx="10"/>
          </p:nvPr>
        </p:nvSpPr>
        <p:spPr/>
        <p:txBody>
          <a:bodyPr/>
          <a:lstStyle/>
          <a:p>
            <a:fld id="{F29F1190-38C5-4D3D-BD02-EBE80A305415}" type="datetime1">
              <a:rPr lang="en-IN" smtClean="0"/>
              <a:t>31-12-2025</a:t>
            </a:fld>
            <a:endParaRPr lang="en-IN"/>
          </a:p>
        </p:txBody>
      </p:sp>
      <p:sp>
        <p:nvSpPr>
          <p:cNvPr id="4" name="Footer Placeholder 3">
            <a:extLst>
              <a:ext uri="{FF2B5EF4-FFF2-40B4-BE49-F238E27FC236}">
                <a16:creationId xmlns:a16="http://schemas.microsoft.com/office/drawing/2014/main" id="{0EF8FE93-B2D5-447A-6240-CE9A686407E0}"/>
              </a:ext>
            </a:extLst>
          </p:cNvPr>
          <p:cNvSpPr>
            <a:spLocks noGrp="1"/>
          </p:cNvSpPr>
          <p:nvPr>
            <p:ph type="ftr" sz="quarter" idx="11"/>
          </p:nvPr>
        </p:nvSpPr>
        <p:spPr/>
        <p:txBody>
          <a:bodyPr/>
          <a:lstStyle/>
          <a:p>
            <a:r>
              <a:rPr lang="en-IN"/>
              <a:t>2nd BN NDRF KOLKATA</a:t>
            </a:r>
          </a:p>
        </p:txBody>
      </p:sp>
      <p:sp>
        <p:nvSpPr>
          <p:cNvPr id="5" name="Slide Number Placeholder 4">
            <a:extLst>
              <a:ext uri="{FF2B5EF4-FFF2-40B4-BE49-F238E27FC236}">
                <a16:creationId xmlns:a16="http://schemas.microsoft.com/office/drawing/2014/main" id="{2CDB7D3E-4BA6-DE97-DE03-C1FF12C49890}"/>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180085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F8466-E4B5-930B-B766-AFED79A37182}"/>
              </a:ext>
            </a:extLst>
          </p:cNvPr>
          <p:cNvSpPr>
            <a:spLocks noGrp="1"/>
          </p:cNvSpPr>
          <p:nvPr>
            <p:ph type="dt" sz="half" idx="10"/>
          </p:nvPr>
        </p:nvSpPr>
        <p:spPr/>
        <p:txBody>
          <a:bodyPr/>
          <a:lstStyle/>
          <a:p>
            <a:fld id="{27DC1F54-E81E-4486-9B29-6FA225DBFD69}" type="datetime1">
              <a:rPr lang="en-IN" smtClean="0"/>
              <a:t>31-12-2025</a:t>
            </a:fld>
            <a:endParaRPr lang="en-IN"/>
          </a:p>
        </p:txBody>
      </p:sp>
      <p:sp>
        <p:nvSpPr>
          <p:cNvPr id="3" name="Footer Placeholder 2">
            <a:extLst>
              <a:ext uri="{FF2B5EF4-FFF2-40B4-BE49-F238E27FC236}">
                <a16:creationId xmlns:a16="http://schemas.microsoft.com/office/drawing/2014/main" id="{4890E1C3-F328-387D-2BCB-719DF6F0C00C}"/>
              </a:ext>
            </a:extLst>
          </p:cNvPr>
          <p:cNvSpPr>
            <a:spLocks noGrp="1"/>
          </p:cNvSpPr>
          <p:nvPr>
            <p:ph type="ftr" sz="quarter" idx="11"/>
          </p:nvPr>
        </p:nvSpPr>
        <p:spPr/>
        <p:txBody>
          <a:bodyPr/>
          <a:lstStyle/>
          <a:p>
            <a:r>
              <a:rPr lang="en-IN"/>
              <a:t>2nd BN NDRF KOLKATA</a:t>
            </a:r>
          </a:p>
        </p:txBody>
      </p:sp>
      <p:sp>
        <p:nvSpPr>
          <p:cNvPr id="4" name="Slide Number Placeholder 3">
            <a:extLst>
              <a:ext uri="{FF2B5EF4-FFF2-40B4-BE49-F238E27FC236}">
                <a16:creationId xmlns:a16="http://schemas.microsoft.com/office/drawing/2014/main" id="{528835B5-0579-C839-05D1-821ED8D8400F}"/>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93163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A58A-B731-3139-C758-234C0C912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3E993DD-0334-1E9E-CF59-A5E7A9881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8F3B6DB-28CA-D6A8-6078-E00720B90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503FD-BB71-686A-31C3-BE3105F2461C}"/>
              </a:ext>
            </a:extLst>
          </p:cNvPr>
          <p:cNvSpPr>
            <a:spLocks noGrp="1"/>
          </p:cNvSpPr>
          <p:nvPr>
            <p:ph type="dt" sz="half" idx="10"/>
          </p:nvPr>
        </p:nvSpPr>
        <p:spPr/>
        <p:txBody>
          <a:bodyPr/>
          <a:lstStyle/>
          <a:p>
            <a:fld id="{22702B97-7204-4626-9923-A3ADF9636092}" type="datetime1">
              <a:rPr lang="en-IN" smtClean="0"/>
              <a:t>31-12-2025</a:t>
            </a:fld>
            <a:endParaRPr lang="en-IN"/>
          </a:p>
        </p:txBody>
      </p:sp>
      <p:sp>
        <p:nvSpPr>
          <p:cNvPr id="6" name="Footer Placeholder 5">
            <a:extLst>
              <a:ext uri="{FF2B5EF4-FFF2-40B4-BE49-F238E27FC236}">
                <a16:creationId xmlns:a16="http://schemas.microsoft.com/office/drawing/2014/main" id="{B319C92B-E396-101D-891E-6022969DD2BA}"/>
              </a:ext>
            </a:extLst>
          </p:cNvPr>
          <p:cNvSpPr>
            <a:spLocks noGrp="1"/>
          </p:cNvSpPr>
          <p:nvPr>
            <p:ph type="ftr" sz="quarter" idx="11"/>
          </p:nvPr>
        </p:nvSpPr>
        <p:spPr/>
        <p:txBody>
          <a:bodyPr/>
          <a:lstStyle/>
          <a:p>
            <a:r>
              <a:rPr lang="en-IN"/>
              <a:t>2nd BN NDRF KOLKATA</a:t>
            </a:r>
          </a:p>
        </p:txBody>
      </p:sp>
      <p:sp>
        <p:nvSpPr>
          <p:cNvPr id="7" name="Slide Number Placeholder 6">
            <a:extLst>
              <a:ext uri="{FF2B5EF4-FFF2-40B4-BE49-F238E27FC236}">
                <a16:creationId xmlns:a16="http://schemas.microsoft.com/office/drawing/2014/main" id="{4513ACF5-0D11-204E-F323-BB9EADB7BC39}"/>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32159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8CC2-1D51-0DD0-5762-00CAB0413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0A1BE2B-022D-CC00-D153-D521A7EB5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A697B86-B6EF-6FD8-9BF5-439C454D2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F5058-8B39-DB02-C0B3-2397EA1F5026}"/>
              </a:ext>
            </a:extLst>
          </p:cNvPr>
          <p:cNvSpPr>
            <a:spLocks noGrp="1"/>
          </p:cNvSpPr>
          <p:nvPr>
            <p:ph type="dt" sz="half" idx="10"/>
          </p:nvPr>
        </p:nvSpPr>
        <p:spPr/>
        <p:txBody>
          <a:bodyPr/>
          <a:lstStyle/>
          <a:p>
            <a:fld id="{D93E1510-A201-4169-95CD-0D2D8440EC7D}" type="datetime1">
              <a:rPr lang="en-IN" smtClean="0"/>
              <a:t>31-12-2025</a:t>
            </a:fld>
            <a:endParaRPr lang="en-IN"/>
          </a:p>
        </p:txBody>
      </p:sp>
      <p:sp>
        <p:nvSpPr>
          <p:cNvPr id="6" name="Footer Placeholder 5">
            <a:extLst>
              <a:ext uri="{FF2B5EF4-FFF2-40B4-BE49-F238E27FC236}">
                <a16:creationId xmlns:a16="http://schemas.microsoft.com/office/drawing/2014/main" id="{333E332F-113D-00DC-3747-413D08C5C716}"/>
              </a:ext>
            </a:extLst>
          </p:cNvPr>
          <p:cNvSpPr>
            <a:spLocks noGrp="1"/>
          </p:cNvSpPr>
          <p:nvPr>
            <p:ph type="ftr" sz="quarter" idx="11"/>
          </p:nvPr>
        </p:nvSpPr>
        <p:spPr/>
        <p:txBody>
          <a:bodyPr/>
          <a:lstStyle/>
          <a:p>
            <a:r>
              <a:rPr lang="en-IN"/>
              <a:t>2nd BN NDRF KOLKATA</a:t>
            </a:r>
          </a:p>
        </p:txBody>
      </p:sp>
      <p:sp>
        <p:nvSpPr>
          <p:cNvPr id="7" name="Slide Number Placeholder 6">
            <a:extLst>
              <a:ext uri="{FF2B5EF4-FFF2-40B4-BE49-F238E27FC236}">
                <a16:creationId xmlns:a16="http://schemas.microsoft.com/office/drawing/2014/main" id="{39205FE5-BABC-5695-414D-AA39F0D14C18}"/>
              </a:ext>
            </a:extLst>
          </p:cNvPr>
          <p:cNvSpPr>
            <a:spLocks noGrp="1"/>
          </p:cNvSpPr>
          <p:nvPr>
            <p:ph type="sldNum" sz="quarter" idx="12"/>
          </p:nvPr>
        </p:nvSpPr>
        <p:spPr/>
        <p:txBody>
          <a:bodyPr/>
          <a:lstStyle/>
          <a:p>
            <a:fld id="{87B9B5E4-F821-496D-91DA-44511F1B5E45}" type="slidenum">
              <a:rPr lang="en-IN" smtClean="0"/>
              <a:t>‹#›</a:t>
            </a:fld>
            <a:endParaRPr lang="en-IN"/>
          </a:p>
        </p:txBody>
      </p:sp>
    </p:spTree>
    <p:extLst>
      <p:ext uri="{BB962C8B-B14F-4D97-AF65-F5344CB8AC3E}">
        <p14:creationId xmlns:p14="http://schemas.microsoft.com/office/powerpoint/2010/main" val="387348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F038BC-BE5D-BE27-BFE2-EE4E266BB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692FEF0-EBA3-EC3D-FC62-E107BC1FE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4FC952-E356-878F-1B12-656E442F1C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5A50B-3DBE-4844-8EEB-B2E7AAF2F53B}" type="datetime1">
              <a:rPr lang="en-IN" smtClean="0"/>
              <a:t>31-12-2025</a:t>
            </a:fld>
            <a:endParaRPr lang="en-IN"/>
          </a:p>
        </p:txBody>
      </p:sp>
      <p:sp>
        <p:nvSpPr>
          <p:cNvPr id="5" name="Footer Placeholder 4">
            <a:extLst>
              <a:ext uri="{FF2B5EF4-FFF2-40B4-BE49-F238E27FC236}">
                <a16:creationId xmlns:a16="http://schemas.microsoft.com/office/drawing/2014/main" id="{63E58579-D850-62F9-F928-47E1642ED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2nd BN NDRF KOLKATA</a:t>
            </a:r>
          </a:p>
        </p:txBody>
      </p:sp>
      <p:sp>
        <p:nvSpPr>
          <p:cNvPr id="6" name="Slide Number Placeholder 5">
            <a:extLst>
              <a:ext uri="{FF2B5EF4-FFF2-40B4-BE49-F238E27FC236}">
                <a16:creationId xmlns:a16="http://schemas.microsoft.com/office/drawing/2014/main" id="{FB104D41-3B66-8666-585F-2A089CA2A4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9B5E4-F821-496D-91DA-44511F1B5E45}" type="slidenum">
              <a:rPr lang="en-IN" smtClean="0"/>
              <a:t>‹#›</a:t>
            </a:fld>
            <a:endParaRPr lang="en-IN"/>
          </a:p>
        </p:txBody>
      </p:sp>
      <p:pic>
        <p:nvPicPr>
          <p:cNvPr id="7" name="Picture 6">
            <a:extLst>
              <a:ext uri="{FF2B5EF4-FFF2-40B4-BE49-F238E27FC236}">
                <a16:creationId xmlns:a16="http://schemas.microsoft.com/office/drawing/2014/main" id="{90EE4B0D-BD62-17D9-4F62-A31D6ACD4B5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35680" y="43657"/>
            <a:ext cx="1356320" cy="1143000"/>
          </a:xfrm>
          <a:prstGeom prst="rect">
            <a:avLst/>
          </a:prstGeom>
        </p:spPr>
      </p:pic>
      <p:pic>
        <p:nvPicPr>
          <p:cNvPr id="8" name="Picture 7">
            <a:extLst>
              <a:ext uri="{FF2B5EF4-FFF2-40B4-BE49-F238E27FC236}">
                <a16:creationId xmlns:a16="http://schemas.microsoft.com/office/drawing/2014/main" id="{B817D1DE-6FC8-8E3A-30A9-8590CBB0C83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188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25400" y="-440349"/>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a:solidFill>
                  <a:srgbClr val="535353"/>
                </a:solidFill>
                <a:latin typeface="Open Sans SemiBold"/>
                <a:ea typeface="Open Sans SemiBold"/>
                <a:cs typeface="Open Sans SemiBold"/>
                <a:sym typeface="Open Sans SemiBold"/>
              </a:rPr>
              <a:t>PEER | CSSR | INDIA</a:t>
            </a:r>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100" name="Google Shape;100;p14"/>
          <p:cNvSpPr/>
          <p:nvPr/>
        </p:nvSpPr>
        <p:spPr>
          <a:xfrm>
            <a:off x="-19051" y="-816691"/>
            <a:ext cx="12204701"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9809469" cy="1972695"/>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5" y="-152400"/>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330" y="-152400"/>
            <a:ext cx="13198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29330" y="-271587"/>
            <a:ext cx="1356320" cy="1143000"/>
          </a:xfrm>
          <a:prstGeom prst="rect">
            <a:avLst/>
          </a:prstGeom>
        </p:spPr>
      </p:pic>
      <p:sp>
        <p:nvSpPr>
          <p:cNvPr id="19" name="TextBox 18"/>
          <p:cNvSpPr txBox="1"/>
          <p:nvPr/>
        </p:nvSpPr>
        <p:spPr>
          <a:xfrm>
            <a:off x="-24680" y="2624642"/>
            <a:ext cx="8837531" cy="830997"/>
          </a:xfrm>
          <a:prstGeom prst="rect">
            <a:avLst/>
          </a:prstGeom>
          <a:solidFill>
            <a:srgbClr val="C00000"/>
          </a:solidFill>
        </p:spPr>
        <p:txBody>
          <a:bodyPr wrap="square" rtlCol="0">
            <a:spAutoFit/>
          </a:bodyPr>
          <a:lstStyle/>
          <a:p>
            <a:pPr algn="ctr"/>
            <a:r>
              <a:rPr lang="en-IN"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CONCEPT OF EOC </a:t>
            </a:r>
          </a:p>
        </p:txBody>
      </p:sp>
      <p:sp>
        <p:nvSpPr>
          <p:cNvPr id="2" name="Duties of…">
            <a:extLst>
              <a:ext uri="{FF2B5EF4-FFF2-40B4-BE49-F238E27FC236}">
                <a16:creationId xmlns:a16="http://schemas.microsoft.com/office/drawing/2014/main" id="{7C666C9B-80A2-D1C2-CE79-0E25DA823BDD}"/>
              </a:ext>
            </a:extLst>
          </p:cNvPr>
          <p:cNvSpPr txBox="1"/>
          <p:nvPr/>
        </p:nvSpPr>
        <p:spPr>
          <a:xfrm>
            <a:off x="7440577" y="5740777"/>
            <a:ext cx="4862965" cy="356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1800" b="1" dirty="0">
                <a:latin typeface="Open sans"/>
              </a:rPr>
              <a:t>Presented By:- Kamlesh Dhoundiyal,2IC</a:t>
            </a:r>
            <a:endParaRPr lang="en-US" sz="1800" dirty="0">
              <a:latin typeface="Open sans"/>
            </a:endParaRPr>
          </a:p>
        </p:txBody>
      </p:sp>
    </p:spTree>
    <p:extLst>
      <p:ext uri="{BB962C8B-B14F-4D97-AF65-F5344CB8AC3E}">
        <p14:creationId xmlns:p14="http://schemas.microsoft.com/office/powerpoint/2010/main" val="25574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55D846D3-6C88-2083-6407-80A1971B3DF5}"/>
              </a:ext>
            </a:extLst>
          </p:cNvPr>
          <p:cNvSpPr>
            <a:spLocks noGrp="1"/>
          </p:cNvSpPr>
          <p:nvPr>
            <p:ph idx="1"/>
          </p:nvPr>
        </p:nvSpPr>
        <p:spPr>
          <a:xfrm>
            <a:off x="4908842" y="1295400"/>
            <a:ext cx="7206958" cy="5394320"/>
          </a:xfrm>
        </p:spPr>
        <p:txBody>
          <a:bodyPr>
            <a:noAutofit/>
          </a:bodyPr>
          <a:lstStyle/>
          <a:p>
            <a:pPr marL="0" indent="0">
              <a:buNone/>
            </a:pPr>
            <a:r>
              <a:rPr lang="en-IN" sz="2000" dirty="0">
                <a:latin typeface="Open Sans" panose="020B0606030504020204" pitchFamily="34" charset="0"/>
                <a:ea typeface="Open Sans" panose="020B0606030504020204" pitchFamily="34" charset="0"/>
                <a:cs typeface="Open Sans" panose="020B0606030504020204" pitchFamily="34" charset="0"/>
              </a:rPr>
              <a:t>1. </a:t>
            </a:r>
            <a:r>
              <a:rPr lang="en-IN" sz="2000" b="1" dirty="0">
                <a:latin typeface="Open Sans" panose="020B0606030504020204" pitchFamily="34" charset="0"/>
                <a:ea typeface="Open Sans" panose="020B0606030504020204" pitchFamily="34" charset="0"/>
                <a:cs typeface="Open Sans" panose="020B0606030504020204" pitchFamily="34" charset="0"/>
              </a:rPr>
              <a:t>24/7 operations</a:t>
            </a:r>
            <a:r>
              <a:rPr lang="en-IN" sz="2000" dirty="0">
                <a:latin typeface="Open Sans" panose="020B0606030504020204" pitchFamily="34" charset="0"/>
                <a:ea typeface="Open Sans" panose="020B0606030504020204" pitchFamily="34" charset="0"/>
                <a:cs typeface="Open Sans" panose="020B0606030504020204" pitchFamily="34" charset="0"/>
              </a:rPr>
              <a:t>: Continuous monitoring and response capabilities.</a:t>
            </a:r>
          </a:p>
          <a:p>
            <a:pPr marL="0" indent="0">
              <a:buNone/>
            </a:pPr>
            <a:r>
              <a:rPr lang="en-IN" sz="2000" dirty="0">
                <a:latin typeface="Open Sans" panose="020B0606030504020204" pitchFamily="34" charset="0"/>
                <a:ea typeface="Open Sans" panose="020B0606030504020204" pitchFamily="34" charset="0"/>
                <a:cs typeface="Open Sans" panose="020B0606030504020204" pitchFamily="34" charset="0"/>
              </a:rPr>
              <a:t>2. </a:t>
            </a:r>
            <a:r>
              <a:rPr lang="en-IN" sz="2000" b="1" dirty="0">
                <a:latin typeface="Open Sans" panose="020B0606030504020204" pitchFamily="34" charset="0"/>
                <a:ea typeface="Open Sans" panose="020B0606030504020204" pitchFamily="34" charset="0"/>
                <a:cs typeface="Open Sans" panose="020B0606030504020204" pitchFamily="34" charset="0"/>
              </a:rPr>
              <a:t>Multi-agency representation</a:t>
            </a:r>
            <a:r>
              <a:rPr lang="en-IN" sz="2000" dirty="0">
                <a:latin typeface="Open Sans" panose="020B0606030504020204" pitchFamily="34" charset="0"/>
                <a:ea typeface="Open Sans" panose="020B0606030504020204" pitchFamily="34" charset="0"/>
                <a:cs typeface="Open Sans" panose="020B0606030504020204" pitchFamily="34" charset="0"/>
              </a:rPr>
              <a:t>: Collaboration among various stakeholders.</a:t>
            </a:r>
          </a:p>
          <a:p>
            <a:pPr marL="0" indent="0">
              <a:buNone/>
            </a:pPr>
            <a:r>
              <a:rPr lang="en-IN" sz="2000" dirty="0">
                <a:latin typeface="Open Sans" panose="020B0606030504020204" pitchFamily="34" charset="0"/>
                <a:ea typeface="Open Sans" panose="020B0606030504020204" pitchFamily="34" charset="0"/>
                <a:cs typeface="Open Sans" panose="020B0606030504020204" pitchFamily="34" charset="0"/>
              </a:rPr>
              <a:t>3. </a:t>
            </a:r>
            <a:r>
              <a:rPr lang="en-IN" sz="2000" b="1" dirty="0">
                <a:latin typeface="Open Sans" panose="020B0606030504020204" pitchFamily="34" charset="0"/>
                <a:ea typeface="Open Sans" panose="020B0606030504020204" pitchFamily="34" charset="0"/>
                <a:cs typeface="Open Sans" panose="020B0606030504020204" pitchFamily="34" charset="0"/>
              </a:rPr>
              <a:t>Advanced technology</a:t>
            </a:r>
            <a:r>
              <a:rPr lang="en-IN" sz="2000" dirty="0">
                <a:latin typeface="Open Sans" panose="020B0606030504020204" pitchFamily="34" charset="0"/>
                <a:ea typeface="Open Sans" panose="020B0606030504020204" pitchFamily="34" charset="0"/>
                <a:cs typeface="Open Sans" panose="020B0606030504020204" pitchFamily="34" charset="0"/>
              </a:rPr>
              <a:t>: Utilization of specialized software, communication tools, and data analytics.</a:t>
            </a:r>
          </a:p>
          <a:p>
            <a:pPr marL="0" indent="0">
              <a:buNone/>
            </a:pPr>
            <a:r>
              <a:rPr lang="en-IN" sz="2000" dirty="0">
                <a:latin typeface="Open Sans" panose="020B0606030504020204" pitchFamily="34" charset="0"/>
                <a:ea typeface="Open Sans" panose="020B0606030504020204" pitchFamily="34" charset="0"/>
                <a:cs typeface="Open Sans" panose="020B0606030504020204" pitchFamily="34" charset="0"/>
              </a:rPr>
              <a:t>4. </a:t>
            </a:r>
            <a:r>
              <a:rPr lang="en-IN" sz="2000" b="1" dirty="0">
                <a:latin typeface="Open Sans" panose="020B0606030504020204" pitchFamily="34" charset="0"/>
                <a:ea typeface="Open Sans" panose="020B0606030504020204" pitchFamily="34" charset="0"/>
                <a:cs typeface="Open Sans" panose="020B0606030504020204" pitchFamily="34" charset="0"/>
              </a:rPr>
              <a:t>Flexible and adaptable</a:t>
            </a:r>
            <a:r>
              <a:rPr lang="en-IN" sz="2000" dirty="0">
                <a:latin typeface="Open Sans" panose="020B0606030504020204" pitchFamily="34" charset="0"/>
                <a:ea typeface="Open Sans" panose="020B0606030504020204" pitchFamily="34" charset="0"/>
                <a:cs typeface="Open Sans" panose="020B0606030504020204" pitchFamily="34" charset="0"/>
              </a:rPr>
              <a:t>: Scalability to accommodate changing situations and needs.</a:t>
            </a:r>
          </a:p>
          <a:p>
            <a:pPr marL="0" indent="0">
              <a:buNone/>
            </a:pPr>
            <a:r>
              <a:rPr lang="en-IN" sz="2000" dirty="0">
                <a:latin typeface="Open Sans" panose="020B0606030504020204" pitchFamily="34" charset="0"/>
                <a:ea typeface="Open Sans" panose="020B0606030504020204" pitchFamily="34" charset="0"/>
                <a:cs typeface="Open Sans" panose="020B0606030504020204" pitchFamily="34" charset="0"/>
              </a:rPr>
              <a:t>5. </a:t>
            </a:r>
            <a:r>
              <a:rPr lang="en-IN" sz="2000" b="1" dirty="0">
                <a:latin typeface="Open Sans" panose="020B0606030504020204" pitchFamily="34" charset="0"/>
                <a:ea typeface="Open Sans" panose="020B0606030504020204" pitchFamily="34" charset="0"/>
                <a:cs typeface="Open Sans" panose="020B0606030504020204" pitchFamily="34" charset="0"/>
              </a:rPr>
              <a:t>Trained personnel</a:t>
            </a:r>
            <a:r>
              <a:rPr lang="en-IN" sz="2000" dirty="0">
                <a:latin typeface="Open Sans" panose="020B0606030504020204" pitchFamily="34" charset="0"/>
                <a:ea typeface="Open Sans" panose="020B0606030504020204" pitchFamily="34" charset="0"/>
                <a:cs typeface="Open Sans" panose="020B0606030504020204" pitchFamily="34" charset="0"/>
              </a:rPr>
              <a:t>: Staff with expertise in emergency management, communication, and coordination.</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In EOC main functionality it framed on the control room system from where it detect all the weather forecast and idea prediction about.</a:t>
            </a:r>
          </a:p>
          <a:p>
            <a:pPr marL="0" indent="0">
              <a:buNone/>
            </a:pPr>
            <a:endParaRPr lang="en-US" altLang="en-US" dirty="0">
              <a:latin typeface="Times New Roman" panose="02020603050405020304" pitchFamily="18" charset="0"/>
              <a:ea typeface="+mj-ea"/>
              <a:cs typeface="Times New Roman" panose="02020603050405020304" pitchFamily="18" charset="0"/>
            </a:endParaRPr>
          </a:p>
        </p:txBody>
      </p:sp>
      <p:sp>
        <p:nvSpPr>
          <p:cNvPr id="14" name="Rectangle 2">
            <a:extLst>
              <a:ext uri="{FF2B5EF4-FFF2-40B4-BE49-F238E27FC236}">
                <a16:creationId xmlns:a16="http://schemas.microsoft.com/office/drawing/2014/main" id="{2885EF91-2D07-6F23-8FC7-0EB0F4EF43E4}"/>
              </a:ext>
            </a:extLst>
          </p:cNvPr>
          <p:cNvSpPr>
            <a:spLocks noGrp="1"/>
          </p:cNvSpPr>
          <p:nvPr>
            <p:ph type="title"/>
          </p:nvPr>
        </p:nvSpPr>
        <p:spPr>
          <a:xfrm>
            <a:off x="152444" y="1147252"/>
            <a:ext cx="4837471" cy="2281748"/>
          </a:xfrm>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KEY CHARACTERISTICS OF AN EOC</a:t>
            </a:r>
            <a:endPar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2400"/>
          </a:p>
        </p:txBody>
      </p:sp>
    </p:spTree>
    <p:extLst>
      <p:ext uri="{BB962C8B-B14F-4D97-AF65-F5344CB8AC3E}">
        <p14:creationId xmlns:p14="http://schemas.microsoft.com/office/powerpoint/2010/main" val="168575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55D846D3-6C88-2083-6407-80A1971B3DF5}"/>
              </a:ext>
            </a:extLst>
          </p:cNvPr>
          <p:cNvSpPr>
            <a:spLocks noGrp="1"/>
          </p:cNvSpPr>
          <p:nvPr>
            <p:ph idx="1"/>
          </p:nvPr>
        </p:nvSpPr>
        <p:spPr>
          <a:xfrm>
            <a:off x="6754760" y="1524000"/>
            <a:ext cx="4319639" cy="4525963"/>
          </a:xfrm>
        </p:spPr>
        <p:txBody>
          <a:bodyPr>
            <a:noAutofit/>
          </a:bodyPr>
          <a:lstStyle/>
          <a:p>
            <a:pPr>
              <a:lnSpc>
                <a:spcPct val="150000"/>
              </a:lnSpc>
            </a:pPr>
            <a:r>
              <a:rPr lang="en-IN" sz="3733" dirty="0">
                <a:latin typeface="Times New Roman" panose="02020603050405020304" pitchFamily="18" charset="0"/>
                <a:ea typeface="+mj-ea"/>
                <a:cs typeface="Times New Roman" panose="02020603050405020304" pitchFamily="18" charset="0"/>
              </a:rPr>
              <a:t>- </a:t>
            </a:r>
            <a:r>
              <a:rPr lang="en-IN" dirty="0">
                <a:latin typeface="Open Sans" panose="020B0606030504020204" pitchFamily="34" charset="0"/>
                <a:ea typeface="Open Sans" panose="020B0606030504020204" pitchFamily="34" charset="0"/>
                <a:cs typeface="Open Sans" panose="020B0606030504020204" pitchFamily="34" charset="0"/>
              </a:rPr>
              <a:t>Management Section</a:t>
            </a:r>
          </a:p>
          <a:p>
            <a:pPr>
              <a:lnSpc>
                <a:spcPct val="150000"/>
              </a:lnSpc>
            </a:pPr>
            <a:r>
              <a:rPr lang="en-IN" dirty="0">
                <a:latin typeface="Open Sans" panose="020B0606030504020204" pitchFamily="34" charset="0"/>
                <a:ea typeface="Open Sans" panose="020B0606030504020204" pitchFamily="34" charset="0"/>
                <a:cs typeface="Open Sans" panose="020B0606030504020204" pitchFamily="34" charset="0"/>
              </a:rPr>
              <a:t>- Operations Section</a:t>
            </a:r>
          </a:p>
          <a:p>
            <a:pPr>
              <a:lnSpc>
                <a:spcPct val="150000"/>
              </a:lnSpc>
            </a:pPr>
            <a:r>
              <a:rPr lang="en-IN" dirty="0">
                <a:latin typeface="Open Sans" panose="020B0606030504020204" pitchFamily="34" charset="0"/>
                <a:ea typeface="Open Sans" panose="020B0606030504020204" pitchFamily="34" charset="0"/>
                <a:cs typeface="Open Sans" panose="020B0606030504020204" pitchFamily="34" charset="0"/>
              </a:rPr>
              <a:t>- Planning Section</a:t>
            </a:r>
          </a:p>
          <a:p>
            <a:pPr>
              <a:lnSpc>
                <a:spcPct val="150000"/>
              </a:lnSpc>
            </a:pPr>
            <a:r>
              <a:rPr lang="en-IN" dirty="0">
                <a:latin typeface="Open Sans" panose="020B0606030504020204" pitchFamily="34" charset="0"/>
                <a:ea typeface="Open Sans" panose="020B0606030504020204" pitchFamily="34" charset="0"/>
                <a:cs typeface="Open Sans" panose="020B0606030504020204" pitchFamily="34" charset="0"/>
              </a:rPr>
              <a:t>- Logistics Section</a:t>
            </a:r>
          </a:p>
          <a:p>
            <a:pPr>
              <a:lnSpc>
                <a:spcPct val="150000"/>
              </a:lnSpc>
            </a:pPr>
            <a:r>
              <a:rPr lang="en-IN" dirty="0">
                <a:latin typeface="Open Sans" panose="020B0606030504020204" pitchFamily="34" charset="0"/>
                <a:ea typeface="Open Sans" panose="020B0606030504020204" pitchFamily="34" charset="0"/>
                <a:cs typeface="Open Sans" panose="020B0606030504020204" pitchFamily="34" charset="0"/>
              </a:rPr>
              <a:t>- Finance Section</a:t>
            </a:r>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2">
            <a:extLst>
              <a:ext uri="{FF2B5EF4-FFF2-40B4-BE49-F238E27FC236}">
                <a16:creationId xmlns:a16="http://schemas.microsoft.com/office/drawing/2014/main" id="{2885EF91-2D07-6F23-8FC7-0EB0F4EF43E4}"/>
              </a:ext>
            </a:extLst>
          </p:cNvPr>
          <p:cNvSpPr>
            <a:spLocks noGrp="1"/>
          </p:cNvSpPr>
          <p:nvPr>
            <p:ph type="title"/>
          </p:nvPr>
        </p:nvSpPr>
        <p:spPr>
          <a:xfrm>
            <a:off x="1392072" y="1753223"/>
            <a:ext cx="4703928" cy="1090093"/>
          </a:xfrm>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EOC STRUCTURE</a:t>
            </a:r>
            <a:endPar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2400"/>
          </a:p>
        </p:txBody>
      </p:sp>
    </p:spTree>
    <p:extLst>
      <p:ext uri="{BB962C8B-B14F-4D97-AF65-F5344CB8AC3E}">
        <p14:creationId xmlns:p14="http://schemas.microsoft.com/office/powerpoint/2010/main" val="308466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55D846D3-6C88-2083-6407-80A1971B3DF5}"/>
              </a:ext>
            </a:extLst>
          </p:cNvPr>
          <p:cNvSpPr>
            <a:spLocks noGrp="1"/>
          </p:cNvSpPr>
          <p:nvPr>
            <p:ph idx="1"/>
          </p:nvPr>
        </p:nvSpPr>
        <p:spPr>
          <a:xfrm>
            <a:off x="5891979" y="1318418"/>
            <a:ext cx="6223821" cy="4525963"/>
          </a:xfrm>
          <a:effectLst>
            <a:glow rad="127000">
              <a:schemeClr val="accent1">
                <a:alpha val="0"/>
              </a:schemeClr>
            </a:glow>
            <a:softEdge rad="0"/>
          </a:effectLst>
        </p:spPr>
        <p:txBody>
          <a:bodyPr>
            <a:normAutofit fontScale="92500" lnSpcReduction="20000"/>
          </a:bodyPr>
          <a:lstStyle/>
          <a:p>
            <a:pPr marL="0" indent="0">
              <a:buNone/>
            </a:pPr>
            <a:r>
              <a:rPr lang="en-IN" sz="2400" dirty="0">
                <a:latin typeface="Times New Roman" panose="02020603050405020304" pitchFamily="18" charset="0"/>
                <a:cs typeface="Times New Roman" panose="02020603050405020304" pitchFamily="18" charset="0"/>
              </a:rPr>
              <a:t>1</a:t>
            </a:r>
            <a:r>
              <a:rPr lang="en-IN" sz="2400" dirty="0">
                <a:latin typeface="Open Sans" panose="020B0606030504020204" pitchFamily="34" charset="0"/>
                <a:ea typeface="Open Sans" panose="020B0606030504020204" pitchFamily="34" charset="0"/>
                <a:cs typeface="Open Sans" panose="020B0606030504020204" pitchFamily="34" charset="0"/>
              </a:rPr>
              <a:t>. </a:t>
            </a:r>
            <a:r>
              <a:rPr lang="en-IN" sz="2400" b="1" dirty="0">
                <a:latin typeface="Open Sans" panose="020B0606030504020204" pitchFamily="34" charset="0"/>
                <a:ea typeface="Open Sans" panose="020B0606030504020204" pitchFamily="34" charset="0"/>
                <a:cs typeface="Open Sans" panose="020B0606030504020204" pitchFamily="34" charset="0"/>
              </a:rPr>
              <a:t>Emergency response</a:t>
            </a:r>
            <a:r>
              <a:rPr lang="en-IN" sz="2400" dirty="0">
                <a:latin typeface="Open Sans" panose="020B0606030504020204" pitchFamily="34" charset="0"/>
                <a:ea typeface="Open Sans" panose="020B0606030504020204" pitchFamily="34" charset="0"/>
                <a:cs typeface="Open Sans" panose="020B0606030504020204" pitchFamily="34" charset="0"/>
              </a:rPr>
              <a:t>: Coordinating immediate response efforts.</a:t>
            </a:r>
          </a:p>
          <a:p>
            <a:pPr marL="0" indent="0">
              <a:buNone/>
            </a:pPr>
            <a:r>
              <a:rPr lang="en-IN" sz="24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en-IN" sz="2400" dirty="0">
                <a:latin typeface="Open Sans" panose="020B0606030504020204" pitchFamily="34" charset="0"/>
                <a:ea typeface="Open Sans" panose="020B0606030504020204" pitchFamily="34" charset="0"/>
                <a:cs typeface="Open Sans" panose="020B0606030504020204" pitchFamily="34" charset="0"/>
              </a:rPr>
              <a:t>2. </a:t>
            </a:r>
            <a:r>
              <a:rPr lang="en-IN" sz="2400" b="1" dirty="0">
                <a:latin typeface="Open Sans" panose="020B0606030504020204" pitchFamily="34" charset="0"/>
                <a:ea typeface="Open Sans" panose="020B0606030504020204" pitchFamily="34" charset="0"/>
                <a:cs typeface="Open Sans" panose="020B0606030504020204" pitchFamily="34" charset="0"/>
              </a:rPr>
              <a:t>Crisis management</a:t>
            </a:r>
            <a:r>
              <a:rPr lang="en-IN" sz="2400" dirty="0">
                <a:latin typeface="Open Sans" panose="020B0606030504020204" pitchFamily="34" charset="0"/>
                <a:ea typeface="Open Sans" panose="020B0606030504020204" pitchFamily="34" charset="0"/>
                <a:cs typeface="Open Sans" panose="020B0606030504020204" pitchFamily="34" charset="0"/>
              </a:rPr>
              <a:t>: Managing the overall response and recovery efforts.</a:t>
            </a:r>
          </a:p>
          <a:p>
            <a:pPr marL="0" indent="0">
              <a:buNone/>
            </a:pPr>
            <a:r>
              <a:rPr lang="en-IN" sz="24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en-IN" sz="2400" dirty="0">
                <a:latin typeface="Open Sans" panose="020B0606030504020204" pitchFamily="34" charset="0"/>
                <a:ea typeface="Open Sans" panose="020B0606030504020204" pitchFamily="34" charset="0"/>
                <a:cs typeface="Open Sans" panose="020B0606030504020204" pitchFamily="34" charset="0"/>
              </a:rPr>
              <a:t>3. </a:t>
            </a:r>
            <a:r>
              <a:rPr lang="en-IN" sz="2400" b="1" dirty="0">
                <a:latin typeface="Open Sans" panose="020B0606030504020204" pitchFamily="34" charset="0"/>
                <a:ea typeface="Open Sans" panose="020B0606030504020204" pitchFamily="34" charset="0"/>
                <a:cs typeface="Open Sans" panose="020B0606030504020204" pitchFamily="34" charset="0"/>
              </a:rPr>
              <a:t>Disaster recovery</a:t>
            </a:r>
            <a:r>
              <a:rPr lang="en-IN" sz="2400" dirty="0">
                <a:latin typeface="Open Sans" panose="020B0606030504020204" pitchFamily="34" charset="0"/>
                <a:ea typeface="Open Sans" panose="020B0606030504020204" pitchFamily="34" charset="0"/>
                <a:cs typeface="Open Sans" panose="020B0606030504020204" pitchFamily="34" charset="0"/>
              </a:rPr>
              <a:t>: Coordinating long-term recovery and rebuilding efforts.</a:t>
            </a:r>
          </a:p>
          <a:p>
            <a:pPr marL="0" indent="0">
              <a:buNone/>
            </a:pPr>
            <a:r>
              <a:rPr lang="en-IN" sz="24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en-IN" sz="2400" dirty="0">
                <a:latin typeface="Open Sans" panose="020B0606030504020204" pitchFamily="34" charset="0"/>
                <a:ea typeface="Open Sans" panose="020B0606030504020204" pitchFamily="34" charset="0"/>
                <a:cs typeface="Open Sans" panose="020B0606030504020204" pitchFamily="34" charset="0"/>
              </a:rPr>
              <a:t>4. </a:t>
            </a:r>
            <a:r>
              <a:rPr lang="en-IN" sz="2400" b="1" dirty="0">
                <a:latin typeface="Open Sans" panose="020B0606030504020204" pitchFamily="34" charset="0"/>
                <a:ea typeface="Open Sans" panose="020B0606030504020204" pitchFamily="34" charset="0"/>
                <a:cs typeface="Open Sans" panose="020B0606030504020204" pitchFamily="34" charset="0"/>
              </a:rPr>
              <a:t>Business continuity</a:t>
            </a:r>
            <a:r>
              <a:rPr lang="en-IN" sz="2400" dirty="0">
                <a:latin typeface="Open Sans" panose="020B0606030504020204" pitchFamily="34" charset="0"/>
                <a:ea typeface="Open Sans" panose="020B0606030504020204" pitchFamily="34" charset="0"/>
                <a:cs typeface="Open Sans" panose="020B0606030504020204" pitchFamily="34" charset="0"/>
              </a:rPr>
              <a:t>: Ensuring continuity of critical operations and services.</a:t>
            </a:r>
          </a:p>
          <a:p>
            <a:pPr marL="0" indent="0">
              <a:buNone/>
            </a:pPr>
            <a:r>
              <a:rPr lang="en-IN" sz="24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en-IN" sz="2400" dirty="0">
                <a:latin typeface="Open Sans" panose="020B0606030504020204" pitchFamily="34" charset="0"/>
                <a:ea typeface="Open Sans" panose="020B0606030504020204" pitchFamily="34" charset="0"/>
                <a:cs typeface="Open Sans" panose="020B0606030504020204" pitchFamily="34" charset="0"/>
              </a:rPr>
              <a:t>5. </a:t>
            </a:r>
            <a:r>
              <a:rPr lang="en-IN" sz="2400" b="1" dirty="0">
                <a:latin typeface="Open Sans" panose="020B0606030504020204" pitchFamily="34" charset="0"/>
                <a:ea typeface="Open Sans" panose="020B0606030504020204" pitchFamily="34" charset="0"/>
                <a:cs typeface="Open Sans" panose="020B0606030504020204" pitchFamily="34" charset="0"/>
              </a:rPr>
              <a:t>Community outreach</a:t>
            </a:r>
            <a:r>
              <a:rPr lang="en-IN" sz="2400" dirty="0">
                <a:latin typeface="Open Sans" panose="020B0606030504020204" pitchFamily="34" charset="0"/>
                <a:ea typeface="Open Sans" panose="020B0606030504020204" pitchFamily="34" charset="0"/>
                <a:cs typeface="Open Sans" panose="020B0606030504020204" pitchFamily="34" charset="0"/>
              </a:rPr>
              <a:t>: Providing information and support to the public.</a:t>
            </a:r>
          </a:p>
        </p:txBody>
      </p:sp>
      <p:sp>
        <p:nvSpPr>
          <p:cNvPr id="14" name="Rectangle 2">
            <a:extLst>
              <a:ext uri="{FF2B5EF4-FFF2-40B4-BE49-F238E27FC236}">
                <a16:creationId xmlns:a16="http://schemas.microsoft.com/office/drawing/2014/main" id="{2885EF91-2D07-6F23-8FC7-0EB0F4EF43E4}"/>
              </a:ext>
            </a:extLst>
          </p:cNvPr>
          <p:cNvSpPr>
            <a:spLocks noGrp="1"/>
          </p:cNvSpPr>
          <p:nvPr>
            <p:ph type="title"/>
          </p:nvPr>
        </p:nvSpPr>
        <p:spPr>
          <a:xfrm>
            <a:off x="-90948" y="1936291"/>
            <a:ext cx="6186948" cy="1143000"/>
          </a:xfrm>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FUNCTIONS OF AN EOC</a:t>
            </a:r>
            <a:endPar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2400"/>
          </a:p>
        </p:txBody>
      </p:sp>
    </p:spTree>
    <p:extLst>
      <p:ext uri="{BB962C8B-B14F-4D97-AF65-F5344CB8AC3E}">
        <p14:creationId xmlns:p14="http://schemas.microsoft.com/office/powerpoint/2010/main" val="403948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2400"/>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172200" y="1088922"/>
            <a:ext cx="5791200" cy="5193890"/>
          </a:xfrm>
          <a:noFill/>
        </p:spPr>
        <p:txBody>
          <a:bodyPr>
            <a:noAutofit/>
          </a:bodyPr>
          <a:lstStyle/>
          <a:p>
            <a:pPr>
              <a:lnSpc>
                <a:spcPct val="200000"/>
              </a:lnSpc>
            </a:pPr>
            <a:r>
              <a:rPr lang="en-IN" sz="3733" dirty="0">
                <a:latin typeface="Times New Roman" panose="02020603050405020304" pitchFamily="18" charset="0"/>
                <a:cs typeface="Times New Roman" panose="02020603050405020304" pitchFamily="18" charset="0"/>
              </a:rPr>
              <a:t>- </a:t>
            </a:r>
            <a:r>
              <a:rPr lang="en-IN" sz="2400" dirty="0">
                <a:latin typeface="Open Sans" panose="020B0606030504020204" pitchFamily="34" charset="0"/>
                <a:ea typeface="Open Sans" panose="020B0606030504020204" pitchFamily="34" charset="0"/>
                <a:cs typeface="Open Sans" panose="020B0606030504020204" pitchFamily="34" charset="0"/>
              </a:rPr>
              <a:t>Situation assessment and monitoring</a:t>
            </a:r>
          </a:p>
          <a:p>
            <a:pPr>
              <a:lnSpc>
                <a:spcPct val="200000"/>
              </a:lnSpc>
            </a:pPr>
            <a:r>
              <a:rPr lang="en-IN" sz="2400" dirty="0">
                <a:latin typeface="Open Sans" panose="020B0606030504020204" pitchFamily="34" charset="0"/>
                <a:ea typeface="Open Sans" panose="020B0606030504020204" pitchFamily="34" charset="0"/>
                <a:cs typeface="Open Sans" panose="020B0606030504020204" pitchFamily="34" charset="0"/>
              </a:rPr>
              <a:t>- Resource allocation and management</a:t>
            </a:r>
          </a:p>
          <a:p>
            <a:pPr>
              <a:lnSpc>
                <a:spcPct val="200000"/>
              </a:lnSpc>
            </a:pPr>
            <a:r>
              <a:rPr lang="en-IN" sz="2400" dirty="0">
                <a:latin typeface="Open Sans" panose="020B0606030504020204" pitchFamily="34" charset="0"/>
                <a:ea typeface="Open Sans" panose="020B0606030504020204" pitchFamily="34" charset="0"/>
                <a:cs typeface="Open Sans" panose="020B0606030504020204" pitchFamily="34" charset="0"/>
              </a:rPr>
              <a:t>- Communication and coordination</a:t>
            </a:r>
          </a:p>
          <a:p>
            <a:pPr>
              <a:lnSpc>
                <a:spcPct val="200000"/>
              </a:lnSpc>
            </a:pPr>
            <a:r>
              <a:rPr lang="en-IN" sz="2400" dirty="0">
                <a:latin typeface="Open Sans" panose="020B0606030504020204" pitchFamily="34" charset="0"/>
                <a:ea typeface="Open Sans" panose="020B0606030504020204" pitchFamily="34" charset="0"/>
                <a:cs typeface="Open Sans" panose="020B0606030504020204" pitchFamily="34" charset="0"/>
              </a:rPr>
              <a:t>- Decision-making and planning</a:t>
            </a: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97194" y="1551038"/>
            <a:ext cx="4962832" cy="1143000"/>
          </a:xfrm>
          <a:noFill/>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EOC OPERATIONS</a:t>
            </a:r>
          </a:p>
        </p:txBody>
      </p:sp>
    </p:spTree>
    <p:extLst>
      <p:ext uri="{BB962C8B-B14F-4D97-AF65-F5344CB8AC3E}">
        <p14:creationId xmlns:p14="http://schemas.microsoft.com/office/powerpoint/2010/main" val="1573429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2400"/>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594556" y="1324897"/>
            <a:ext cx="6364748" cy="4775200"/>
          </a:xfrm>
          <a:noFill/>
        </p:spPr>
        <p:txBody>
          <a:bodyPr>
            <a:noAutofit/>
          </a:bodyPr>
          <a:lstStyle/>
          <a:p>
            <a:pPr marL="609585" indent="-609585"/>
            <a:r>
              <a:rPr lang="en-US" sz="2400" dirty="0">
                <a:latin typeface="Open Sans" panose="020B0606030504020204" pitchFamily="34" charset="0"/>
                <a:ea typeface="Open Sans" panose="020B0606030504020204" pitchFamily="34" charset="0"/>
                <a:cs typeface="Open Sans" panose="020B0606030504020204" pitchFamily="34" charset="0"/>
              </a:rPr>
              <a:t>To rescue Victims.</a:t>
            </a:r>
          </a:p>
          <a:p>
            <a:pPr marL="609585" indent="-609585"/>
            <a:r>
              <a:rPr lang="en-US" sz="2400" dirty="0">
                <a:latin typeface="Open Sans" panose="020B0606030504020204" pitchFamily="34" charset="0"/>
                <a:ea typeface="Open Sans" panose="020B0606030504020204" pitchFamily="34" charset="0"/>
                <a:cs typeface="Open Sans" panose="020B0606030504020204" pitchFamily="34" charset="0"/>
              </a:rPr>
              <a:t>To provide shelter under campaign.</a:t>
            </a:r>
          </a:p>
          <a:p>
            <a:pPr marL="609585" indent="-609585"/>
            <a:r>
              <a:rPr lang="en-US" sz="2400" dirty="0">
                <a:latin typeface="Open Sans" panose="020B0606030504020204" pitchFamily="34" charset="0"/>
                <a:ea typeface="Open Sans" panose="020B0606030504020204" pitchFamily="34" charset="0"/>
                <a:cs typeface="Open Sans" panose="020B0606030504020204" pitchFamily="34" charset="0"/>
              </a:rPr>
              <a:t>Supply them with all requirements like</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       food, clothes etc.</a:t>
            </a:r>
          </a:p>
          <a:p>
            <a:pPr marL="609585" indent="-609585"/>
            <a:r>
              <a:rPr lang="en-US" sz="2400" dirty="0">
                <a:latin typeface="Open Sans" panose="020B0606030504020204" pitchFamily="34" charset="0"/>
                <a:ea typeface="Open Sans" panose="020B0606030504020204" pitchFamily="34" charset="0"/>
                <a:cs typeface="Open Sans" panose="020B0606030504020204" pitchFamily="34" charset="0"/>
              </a:rPr>
              <a:t>Also include medical services in it.</a:t>
            </a:r>
          </a:p>
          <a:p>
            <a:pPr marL="609585" indent="-609585"/>
            <a:r>
              <a:rPr lang="en-US" sz="2400" dirty="0">
                <a:latin typeface="Open Sans" panose="020B0606030504020204" pitchFamily="34" charset="0"/>
                <a:ea typeface="Open Sans" panose="020B0606030504020204" pitchFamily="34" charset="0"/>
                <a:cs typeface="Open Sans" panose="020B0606030504020204" pitchFamily="34" charset="0"/>
              </a:rPr>
              <a:t>Record the data by taking video and images of the Disaster.</a:t>
            </a:r>
          </a:p>
          <a:p>
            <a:pPr marL="609585" indent="-609585"/>
            <a:r>
              <a:rPr lang="en-US" sz="2400" dirty="0">
                <a:latin typeface="Open Sans" panose="020B0606030504020204" pitchFamily="34" charset="0"/>
                <a:ea typeface="Open Sans" panose="020B0606030504020204" pitchFamily="34" charset="0"/>
                <a:cs typeface="Open Sans" panose="020B0606030504020204" pitchFamily="34" charset="0"/>
              </a:rPr>
              <a:t>In victims campaign they also provide with the unit who use help them not to loose hope and being positive toward life.</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41555" y="1138084"/>
            <a:ext cx="4874342" cy="1143000"/>
          </a:xfrm>
          <a:noFill/>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EOC OPERATIONS</a:t>
            </a:r>
          </a:p>
        </p:txBody>
      </p:sp>
    </p:spTree>
    <p:extLst>
      <p:ext uri="{BB962C8B-B14F-4D97-AF65-F5344CB8AC3E}">
        <p14:creationId xmlns:p14="http://schemas.microsoft.com/office/powerpoint/2010/main" val="312849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2400"/>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096000" y="1397000"/>
            <a:ext cx="5638800" cy="4572000"/>
          </a:xfrm>
          <a:noFill/>
        </p:spPr>
        <p:txBody>
          <a:bodyPr>
            <a:noAutofit/>
          </a:bodyPr>
          <a:lstStyle/>
          <a:p>
            <a:pPr>
              <a:lnSpc>
                <a:spcPct val="150000"/>
              </a:lnSpc>
            </a:pPr>
            <a:r>
              <a:rPr lang="en-IN" sz="3733" dirty="0">
                <a:latin typeface="Times New Roman" panose="02020603050405020304" pitchFamily="18" charset="0"/>
                <a:cs typeface="Times New Roman" pitchFamily="18" charset="0"/>
              </a:rPr>
              <a:t>- </a:t>
            </a:r>
            <a:r>
              <a:rPr lang="en-IN" sz="2400" dirty="0">
                <a:latin typeface="Open Sans" panose="020B0606030504020204" pitchFamily="34" charset="0"/>
                <a:ea typeface="Open Sans" panose="020B0606030504020204" pitchFamily="34" charset="0"/>
                <a:cs typeface="Open Sans" panose="020B0606030504020204" pitchFamily="34" charset="0"/>
              </a:rPr>
              <a:t>Enhanced situational awareness</a:t>
            </a:r>
          </a:p>
          <a:p>
            <a:pPr>
              <a:lnSpc>
                <a:spcPct val="150000"/>
              </a:lnSpc>
            </a:pPr>
            <a:r>
              <a:rPr lang="en-IN" sz="2400" dirty="0">
                <a:latin typeface="Open Sans" panose="020B0606030504020204" pitchFamily="34" charset="0"/>
                <a:ea typeface="Open Sans" panose="020B0606030504020204" pitchFamily="34" charset="0"/>
                <a:cs typeface="Open Sans" panose="020B0606030504020204" pitchFamily="34" charset="0"/>
              </a:rPr>
              <a:t>- Improved decision-making</a:t>
            </a:r>
          </a:p>
          <a:p>
            <a:pPr>
              <a:lnSpc>
                <a:spcPct val="150000"/>
              </a:lnSpc>
            </a:pPr>
            <a:r>
              <a:rPr lang="en-IN" sz="2400" dirty="0">
                <a:latin typeface="Open Sans" panose="020B0606030504020204" pitchFamily="34" charset="0"/>
                <a:ea typeface="Open Sans" panose="020B0606030504020204" pitchFamily="34" charset="0"/>
                <a:cs typeface="Open Sans" panose="020B0606030504020204" pitchFamily="34" charset="0"/>
              </a:rPr>
              <a:t>-Reduced response times</a:t>
            </a:r>
          </a:p>
          <a:p>
            <a:pPr>
              <a:lnSpc>
                <a:spcPct val="150000"/>
              </a:lnSpc>
            </a:pPr>
            <a:r>
              <a:rPr lang="en-IN" sz="2400" dirty="0">
                <a:latin typeface="Open Sans" panose="020B0606030504020204" pitchFamily="34" charset="0"/>
                <a:ea typeface="Open Sans" panose="020B0606030504020204" pitchFamily="34" charset="0"/>
                <a:cs typeface="Open Sans" panose="020B0606030504020204" pitchFamily="34" charset="0"/>
              </a:rPr>
              <a:t>- Increased coordination and collaboration</a:t>
            </a:r>
          </a:p>
          <a:p>
            <a:pPr>
              <a:lnSpc>
                <a:spcPct val="150000"/>
              </a:lnSpc>
            </a:pPr>
            <a:r>
              <a:rPr lang="en-IN" sz="2400" dirty="0">
                <a:latin typeface="Open Sans" panose="020B0606030504020204" pitchFamily="34" charset="0"/>
                <a:ea typeface="Open Sans" panose="020B0606030504020204" pitchFamily="34" charset="0"/>
                <a:cs typeface="Open Sans" panose="020B0606030504020204" pitchFamily="34" charset="0"/>
              </a:rPr>
              <a:t>- Improved resource allocation</a:t>
            </a: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752600" y="2857500"/>
            <a:ext cx="3281516" cy="1143000"/>
          </a:xfrm>
          <a:noFill/>
        </p:spPr>
        <p:txBody>
          <a:bodyPr>
            <a:no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BENEFITS</a:t>
            </a:r>
          </a:p>
        </p:txBody>
      </p:sp>
    </p:spTree>
    <p:extLst>
      <p:ext uri="{BB962C8B-B14F-4D97-AF65-F5344CB8AC3E}">
        <p14:creationId xmlns:p14="http://schemas.microsoft.com/office/powerpoint/2010/main" val="128018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2400"/>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3600" y="1295400"/>
            <a:ext cx="6071419" cy="4572000"/>
          </a:xfrm>
          <a:noFill/>
        </p:spPr>
        <p:txBody>
          <a:bodyPr>
            <a:noAutofit/>
          </a:bodyPr>
          <a:lstStyle/>
          <a:p>
            <a:pPr>
              <a:lnSpc>
                <a:spcPct val="150000"/>
              </a:lnSpc>
            </a:pPr>
            <a:r>
              <a:rPr lang="en-IN" sz="3733" dirty="0">
                <a:latin typeface="Times New Roman" panose="02020603050405020304" pitchFamily="18" charset="0"/>
                <a:cs typeface="Times New Roman" pitchFamily="18" charset="0"/>
              </a:rPr>
              <a:t>- </a:t>
            </a:r>
            <a:r>
              <a:rPr lang="en-IN" dirty="0">
                <a:latin typeface="Open Sans" panose="020B0606030504020204" pitchFamily="34" charset="0"/>
                <a:ea typeface="Open Sans" panose="020B0606030504020204" pitchFamily="34" charset="0"/>
                <a:cs typeface="Open Sans" panose="020B0606030504020204" pitchFamily="34" charset="0"/>
              </a:rPr>
              <a:t>Regular training and exercises</a:t>
            </a:r>
          </a:p>
          <a:p>
            <a:pPr>
              <a:lnSpc>
                <a:spcPct val="150000"/>
              </a:lnSpc>
            </a:pPr>
            <a:r>
              <a:rPr lang="en-IN" dirty="0">
                <a:latin typeface="Open Sans" panose="020B0606030504020204" pitchFamily="34" charset="0"/>
                <a:ea typeface="Open Sans" panose="020B0606030504020204" pitchFamily="34" charset="0"/>
                <a:cs typeface="Open Sans" panose="020B0606030504020204" pitchFamily="34" charset="0"/>
              </a:rPr>
              <a:t>- Clear policies and procedures</a:t>
            </a:r>
          </a:p>
          <a:p>
            <a:pPr>
              <a:lnSpc>
                <a:spcPct val="150000"/>
              </a:lnSpc>
            </a:pPr>
            <a:r>
              <a:rPr lang="en-IN" dirty="0">
                <a:latin typeface="Open Sans" panose="020B0606030504020204" pitchFamily="34" charset="0"/>
                <a:ea typeface="Open Sans" panose="020B0606030504020204" pitchFamily="34" charset="0"/>
                <a:cs typeface="Open Sans" panose="020B0606030504020204" pitchFamily="34" charset="0"/>
              </a:rPr>
              <a:t>- Strong communication and coordination</a:t>
            </a:r>
          </a:p>
          <a:p>
            <a:pPr>
              <a:lnSpc>
                <a:spcPct val="150000"/>
              </a:lnSpc>
            </a:pPr>
            <a:r>
              <a:rPr lang="en-IN" dirty="0">
                <a:latin typeface="Open Sans" panose="020B0606030504020204" pitchFamily="34" charset="0"/>
                <a:ea typeface="Open Sans" panose="020B0606030504020204" pitchFamily="34" charset="0"/>
                <a:cs typeface="Open Sans" panose="020B0606030504020204" pitchFamily="34" charset="0"/>
              </a:rPr>
              <a:t>- Continuous improvement and evaluation</a:t>
            </a: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66019" y="1580536"/>
            <a:ext cx="4392561" cy="1143000"/>
          </a:xfrm>
          <a:noFill/>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BEST PRACTICES</a:t>
            </a:r>
          </a:p>
        </p:txBody>
      </p:sp>
    </p:spTree>
    <p:extLst>
      <p:ext uri="{BB962C8B-B14F-4D97-AF65-F5344CB8AC3E}">
        <p14:creationId xmlns:p14="http://schemas.microsoft.com/office/powerpoint/2010/main" val="336351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2400"/>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27533" y="1342771"/>
            <a:ext cx="6681019" cy="4572000"/>
          </a:xfrm>
          <a:noFill/>
        </p:spPr>
        <p:txBody>
          <a:bodyPr>
            <a:no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EOC is the main responsive body that use to make into the call whenever situation take place and provide with all sources requirement and need.</a:t>
            </a:r>
          </a:p>
          <a:p>
            <a:r>
              <a:rPr lang="en-US" sz="2400" dirty="0">
                <a:latin typeface="Open Sans" panose="020B0606030504020204" pitchFamily="34" charset="0"/>
                <a:ea typeface="Open Sans" panose="020B0606030504020204" pitchFamily="34" charset="0"/>
                <a:cs typeface="Open Sans" panose="020B0606030504020204" pitchFamily="34" charset="0"/>
              </a:rPr>
              <a:t>It is the intermediate functional unit who response towards affected area and also fetch information to the authorities.</a:t>
            </a:r>
          </a:p>
          <a:p>
            <a:r>
              <a:rPr lang="en-US" sz="2400" dirty="0">
                <a:latin typeface="Open Sans" panose="020B0606030504020204" pitchFamily="34" charset="0"/>
                <a:ea typeface="Open Sans" panose="020B0606030504020204" pitchFamily="34" charset="0"/>
                <a:cs typeface="Open Sans" panose="020B0606030504020204" pitchFamily="34" charset="0"/>
              </a:rPr>
              <a:t>At different level and different teams are marked who provide their services</a:t>
            </a:r>
          </a:p>
          <a:p>
            <a:r>
              <a:rPr lang="en-IN" sz="2400" dirty="0">
                <a:latin typeface="Open Sans" panose="020B0606030504020204" pitchFamily="34" charset="0"/>
                <a:ea typeface="Open Sans" panose="020B0606030504020204" pitchFamily="34" charset="0"/>
                <a:cs typeface="Open Sans" panose="020B0606030504020204" pitchFamily="34" charset="0"/>
              </a:rPr>
              <a:t>An effective EOC enables swift, coordinated, and informed decision-making, ultimately reducing the impact of emergencies and enhancing community resilience</a:t>
            </a:r>
            <a:r>
              <a:rPr lang="en-US" sz="2400" dirty="0">
                <a:latin typeface="Open Sans" panose="020B0606030504020204" pitchFamily="34" charset="0"/>
                <a:ea typeface="Open Sans" panose="020B0606030504020204" pitchFamily="34" charset="0"/>
                <a:cs typeface="Open Sans" panose="020B0606030504020204" pitchFamily="34" charset="0"/>
              </a:rPr>
              <a:t> </a:t>
            </a:r>
          </a:p>
          <a:p>
            <a:endParaRPr lang="en-IN" sz="2667" dirty="0">
              <a:latin typeface="Times New Roman" panose="02020603050405020304" pitchFamily="18" charset="0"/>
              <a:cs typeface="Times New Roman" pitchFamily="18"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76545" y="2857500"/>
            <a:ext cx="3910213" cy="1143000"/>
          </a:xfrm>
          <a:noFill/>
        </p:spPr>
        <p:txBody>
          <a:bodyPr>
            <a:normAutofit/>
          </a:bodyPr>
          <a:lstStyle/>
          <a:p>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CONCLUSION</a:t>
            </a:r>
            <a:endPar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48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2400"/>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459794" y="1498600"/>
            <a:ext cx="5275006" cy="4775200"/>
          </a:xfrm>
          <a:noFill/>
        </p:spPr>
        <p:txBody>
          <a:bodyPr>
            <a:noAutofit/>
          </a:bodyPr>
          <a:lstStyle/>
          <a:p>
            <a:pPr>
              <a:buFont typeface="Wingdings" panose="05000000000000000000" pitchFamily="2" charset="2"/>
              <a:buChar char="§"/>
            </a:pPr>
            <a:r>
              <a:rPr lang="en-IN" dirty="0">
                <a:latin typeface="Open Sans" panose="020B0606030504020204" pitchFamily="34" charset="0"/>
                <a:ea typeface="Open Sans" panose="020B0606030504020204" pitchFamily="34" charset="0"/>
                <a:cs typeface="Open Sans" panose="020B0606030504020204" pitchFamily="34" charset="0"/>
              </a:rPr>
              <a:t>Introduction</a:t>
            </a:r>
          </a:p>
          <a:p>
            <a:pPr>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Level of Activation</a:t>
            </a:r>
          </a:p>
          <a:p>
            <a:pPr>
              <a:buFont typeface="Wingdings" panose="05000000000000000000" pitchFamily="2" charset="2"/>
              <a:buChar char="§"/>
            </a:pPr>
            <a:r>
              <a:rPr lang="en-IN" dirty="0">
                <a:latin typeface="Open Sans" panose="020B0606030504020204" pitchFamily="34" charset="0"/>
                <a:ea typeface="Open Sans" panose="020B0606030504020204" pitchFamily="34" charset="0"/>
                <a:cs typeface="Open Sans" panose="020B0606030504020204" pitchFamily="34" charset="0"/>
              </a:rPr>
              <a:t>Key characteristics of an EOC</a:t>
            </a:r>
          </a:p>
          <a:p>
            <a:pPr>
              <a:buFont typeface="Wingdings" panose="05000000000000000000" pitchFamily="2" charset="2"/>
              <a:buChar char="§"/>
            </a:pPr>
            <a:r>
              <a:rPr lang="en-IN" dirty="0">
                <a:latin typeface="Open Sans" panose="020B0606030504020204" pitchFamily="34" charset="0"/>
                <a:ea typeface="Open Sans" panose="020B0606030504020204" pitchFamily="34" charset="0"/>
                <a:cs typeface="Open Sans" panose="020B0606030504020204" pitchFamily="34" charset="0"/>
              </a:rPr>
              <a:t>EOC Structure</a:t>
            </a:r>
          </a:p>
          <a:p>
            <a:pPr>
              <a:buFont typeface="Wingdings" panose="05000000000000000000" pitchFamily="2" charset="2"/>
              <a:buChar char="§"/>
            </a:pPr>
            <a:r>
              <a:rPr lang="en-IN" dirty="0">
                <a:latin typeface="Open Sans" panose="020B0606030504020204" pitchFamily="34" charset="0"/>
                <a:ea typeface="Open Sans" panose="020B0606030504020204" pitchFamily="34" charset="0"/>
                <a:cs typeface="Open Sans" panose="020B0606030504020204" pitchFamily="34" charset="0"/>
              </a:rPr>
              <a:t>Functions of an EOC</a:t>
            </a:r>
          </a:p>
          <a:p>
            <a:pPr>
              <a:buFont typeface="Wingdings" panose="05000000000000000000" pitchFamily="2" charset="2"/>
              <a:buChar char="§"/>
            </a:pPr>
            <a:r>
              <a:rPr lang="en-IN" dirty="0">
                <a:latin typeface="Open Sans" panose="020B0606030504020204" pitchFamily="34" charset="0"/>
                <a:ea typeface="Open Sans" panose="020B0606030504020204" pitchFamily="34" charset="0"/>
                <a:cs typeface="Open Sans" panose="020B0606030504020204" pitchFamily="34" charset="0"/>
              </a:rPr>
              <a:t>EOC Operations</a:t>
            </a:r>
          </a:p>
          <a:p>
            <a:pPr>
              <a:buFont typeface="Wingdings" panose="05000000000000000000" pitchFamily="2" charset="2"/>
              <a:buChar char="§"/>
            </a:pPr>
            <a:r>
              <a:rPr lang="en-IN" dirty="0">
                <a:latin typeface="Open Sans" panose="020B0606030504020204" pitchFamily="34" charset="0"/>
                <a:ea typeface="Open Sans" panose="020B0606030504020204" pitchFamily="34" charset="0"/>
                <a:cs typeface="Open Sans" panose="020B0606030504020204" pitchFamily="34" charset="0"/>
              </a:rPr>
              <a:t>Benefits and Best Practices</a:t>
            </a:r>
          </a:p>
          <a:p>
            <a:pPr>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Conclusion</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242984" y="1301955"/>
            <a:ext cx="2740742" cy="1143000"/>
          </a:xfrm>
          <a:noFill/>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REVIEW</a:t>
            </a:r>
          </a:p>
        </p:txBody>
      </p:sp>
    </p:spTree>
    <p:extLst>
      <p:ext uri="{BB962C8B-B14F-4D97-AF65-F5344CB8AC3E}">
        <p14:creationId xmlns:p14="http://schemas.microsoft.com/office/powerpoint/2010/main" val="186168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sp>
        <p:nvSpPr>
          <p:cNvPr id="2" name="Content Placeholder 1"/>
          <p:cNvSpPr>
            <a:spLocks noGrp="1"/>
          </p:cNvSpPr>
          <p:nvPr>
            <p:ph idx="1"/>
          </p:nvPr>
        </p:nvSpPr>
        <p:spPr>
          <a:xfrm>
            <a:off x="2514600" y="2362200"/>
            <a:ext cx="7612380" cy="2771775"/>
          </a:xfrm>
        </p:spPr>
        <p:txBody>
          <a:bodyPr>
            <a:normAutofit/>
          </a:bodyPr>
          <a:lstStyle/>
          <a:p>
            <a:pPr marL="0" indent="0" algn="ctr">
              <a:buNone/>
            </a:pPr>
            <a:r>
              <a:rPr lang="en-US" sz="4800" dirty="0">
                <a:ln w="12700" cap="flat" cmpd="sng">
                  <a:solidFill>
                    <a:srgbClr val="EAEAEA"/>
                  </a:solidFill>
                  <a:prstDash val="solid"/>
                  <a:headEnd type="none" w="med" len="med"/>
                  <a:tailEnd type="none" w="med" len="med"/>
                </a:ln>
                <a:solidFill>
                  <a:srgbClr val="FF0000"/>
                </a:solidFill>
                <a:latin typeface="Open sans"/>
                <a:ea typeface="Arial Black" panose="020B0A04020102020204" charset="0"/>
                <a:cs typeface="Times New Roman" panose="02020603050405020304" pitchFamily="18" charset="0"/>
                <a:sym typeface="+mn-ea"/>
              </a:rPr>
              <a:t>ANY QUESTION </a:t>
            </a:r>
            <a:r>
              <a:rPr lang="en-US" sz="4000" dirty="0">
                <a:ln w="12700" cap="flat" cmpd="sng">
                  <a:solidFill>
                    <a:srgbClr val="EAEAEA"/>
                  </a:solidFill>
                  <a:prstDash val="solid"/>
                  <a:headEnd type="none" w="med" len="med"/>
                  <a:tailEnd type="none" w="med" len="med"/>
                </a:ln>
                <a:solidFill>
                  <a:srgbClr val="FF0000"/>
                </a:solidFill>
                <a:latin typeface="Open sans"/>
                <a:ea typeface="Arial Black" panose="020B0A04020102020204" charset="0"/>
                <a:cs typeface="Times New Roman" panose="02020603050405020304" pitchFamily="18" charset="0"/>
                <a:sym typeface="+mn-ea"/>
              </a:rPr>
              <a:t>?</a:t>
            </a:r>
          </a:p>
        </p:txBody>
      </p:sp>
      <p:pic>
        <p:nvPicPr>
          <p:cNvPr id="3" name="Picture 2">
            <a:extLst>
              <a:ext uri="{FF2B5EF4-FFF2-40B4-BE49-F238E27FC236}">
                <a16:creationId xmlns:a16="http://schemas.microsoft.com/office/drawing/2014/main" id="{ABBACA84-0D04-1087-9F20-A5B8CF8381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34" y="66887"/>
            <a:ext cx="1185892" cy="847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0"/>
            <a:ext cx="1268994" cy="990600"/>
          </a:xfrm>
          <a:prstGeom prst="rect">
            <a:avLst/>
          </a:prstGeom>
        </p:spPr>
      </p:pic>
    </p:spTree>
    <p:extLst>
      <p:ext uri="{BB962C8B-B14F-4D97-AF65-F5344CB8AC3E}">
        <p14:creationId xmlns:p14="http://schemas.microsoft.com/office/powerpoint/2010/main" val="172746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2400"/>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7138218" y="1092200"/>
            <a:ext cx="4596581" cy="5892800"/>
          </a:xfrm>
          <a:noFill/>
        </p:spPr>
        <p:txBody>
          <a:bodyPr>
            <a:noAutofit/>
          </a:bodyPr>
          <a:lstStyle/>
          <a:p>
            <a:pPr marL="0" indent="0" algn="just">
              <a:lnSpc>
                <a:spcPct val="120000"/>
              </a:lnSpc>
              <a:buNone/>
            </a:pPr>
            <a:r>
              <a:rPr lang="en-US" sz="2400" b="1" dirty="0">
                <a:latin typeface="Open Sans" panose="020B0606030504020204" pitchFamily="34" charset="0"/>
                <a:ea typeface="Open Sans" panose="020B0606030504020204" pitchFamily="34" charset="0"/>
                <a:cs typeface="Open Sans" panose="020B0606030504020204" pitchFamily="34" charset="0"/>
              </a:rPr>
              <a:t>Upon completing this lesson, you will become familiar with</a:t>
            </a:r>
            <a:r>
              <a:rPr lang="en-IN" sz="2400" b="1" dirty="0">
                <a:latin typeface="Open Sans" panose="020B0606030504020204" pitchFamily="34" charset="0"/>
                <a:ea typeface="Open Sans" panose="020B0606030504020204" pitchFamily="34" charset="0"/>
                <a:cs typeface="Open Sans" panose="020B0606030504020204" pitchFamily="34" charset="0"/>
              </a:rPr>
              <a:t> :-</a:t>
            </a:r>
          </a:p>
          <a:p>
            <a:pPr>
              <a:buFont typeface="Wingdings" panose="05000000000000000000" pitchFamily="2" charset="2"/>
              <a:buChar char="§"/>
            </a:pPr>
            <a:r>
              <a:rPr lang="en-IN" sz="2400" dirty="0">
                <a:latin typeface="Open Sans" panose="020B0606030504020204" pitchFamily="34" charset="0"/>
                <a:ea typeface="Open Sans" panose="020B0606030504020204" pitchFamily="34" charset="0"/>
                <a:cs typeface="Open Sans" panose="020B0606030504020204" pitchFamily="34" charset="0"/>
              </a:rPr>
              <a:t>Introduction</a:t>
            </a:r>
          </a:p>
          <a:p>
            <a:pPr>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Level of Activation</a:t>
            </a:r>
          </a:p>
          <a:p>
            <a:pPr>
              <a:buFont typeface="Wingdings" panose="05000000000000000000" pitchFamily="2" charset="2"/>
              <a:buChar char="§"/>
            </a:pPr>
            <a:r>
              <a:rPr lang="en-IN" sz="2400" dirty="0">
                <a:latin typeface="Open Sans" panose="020B0606030504020204" pitchFamily="34" charset="0"/>
                <a:ea typeface="Open Sans" panose="020B0606030504020204" pitchFamily="34" charset="0"/>
                <a:cs typeface="Open Sans" panose="020B0606030504020204" pitchFamily="34" charset="0"/>
              </a:rPr>
              <a:t>Key characteristics of an EOC</a:t>
            </a:r>
          </a:p>
          <a:p>
            <a:pPr>
              <a:buFont typeface="Wingdings" panose="05000000000000000000" pitchFamily="2" charset="2"/>
              <a:buChar char="§"/>
            </a:pPr>
            <a:r>
              <a:rPr lang="en-IN" sz="2400" dirty="0">
                <a:latin typeface="Open Sans" panose="020B0606030504020204" pitchFamily="34" charset="0"/>
                <a:ea typeface="Open Sans" panose="020B0606030504020204" pitchFamily="34" charset="0"/>
                <a:cs typeface="Open Sans" panose="020B0606030504020204" pitchFamily="34" charset="0"/>
              </a:rPr>
              <a:t>EOC Structure</a:t>
            </a:r>
          </a:p>
          <a:p>
            <a:pPr>
              <a:buFont typeface="Wingdings" panose="05000000000000000000" pitchFamily="2" charset="2"/>
              <a:buChar char="§"/>
            </a:pPr>
            <a:r>
              <a:rPr lang="en-IN" sz="2400" dirty="0">
                <a:latin typeface="Open Sans" panose="020B0606030504020204" pitchFamily="34" charset="0"/>
                <a:ea typeface="Open Sans" panose="020B0606030504020204" pitchFamily="34" charset="0"/>
                <a:cs typeface="Open Sans" panose="020B0606030504020204" pitchFamily="34" charset="0"/>
              </a:rPr>
              <a:t>Functions of an EOC</a:t>
            </a:r>
          </a:p>
          <a:p>
            <a:pPr>
              <a:buFont typeface="Wingdings" panose="05000000000000000000" pitchFamily="2" charset="2"/>
              <a:buChar char="§"/>
            </a:pPr>
            <a:r>
              <a:rPr lang="en-IN" sz="2400" dirty="0">
                <a:latin typeface="Open Sans" panose="020B0606030504020204" pitchFamily="34" charset="0"/>
                <a:ea typeface="Open Sans" panose="020B0606030504020204" pitchFamily="34" charset="0"/>
                <a:cs typeface="Open Sans" panose="020B0606030504020204" pitchFamily="34" charset="0"/>
              </a:rPr>
              <a:t>EOC Operations</a:t>
            </a:r>
          </a:p>
          <a:p>
            <a:pPr>
              <a:buFont typeface="Wingdings" panose="05000000000000000000" pitchFamily="2" charset="2"/>
              <a:buChar char="§"/>
            </a:pPr>
            <a:r>
              <a:rPr lang="en-IN" sz="2400" dirty="0">
                <a:latin typeface="Open Sans" panose="020B0606030504020204" pitchFamily="34" charset="0"/>
                <a:ea typeface="Open Sans" panose="020B0606030504020204" pitchFamily="34" charset="0"/>
                <a:cs typeface="Open Sans" panose="020B0606030504020204" pitchFamily="34" charset="0"/>
              </a:rPr>
              <a:t>Benefits and Best Practices</a:t>
            </a:r>
          </a:p>
          <a:p>
            <a:pPr>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Conclusion</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270818" y="803787"/>
            <a:ext cx="3497826" cy="1143000"/>
          </a:xfrm>
          <a:noFill/>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OBJECTIVE</a:t>
            </a:r>
          </a:p>
        </p:txBody>
      </p:sp>
      <p:sp>
        <p:nvSpPr>
          <p:cNvPr id="3" name="TextBox 2">
            <a:extLst>
              <a:ext uri="{FF2B5EF4-FFF2-40B4-BE49-F238E27FC236}">
                <a16:creationId xmlns:a16="http://schemas.microsoft.com/office/drawing/2014/main" id="{BFA93DC7-8361-955D-CF20-5A40591564EC}"/>
              </a:ext>
            </a:extLst>
          </p:cNvPr>
          <p:cNvSpPr txBox="1"/>
          <p:nvPr/>
        </p:nvSpPr>
        <p:spPr>
          <a:xfrm>
            <a:off x="1308918" y="1678214"/>
            <a:ext cx="4596582" cy="1598386"/>
          </a:xfrm>
          <a:prstGeom prst="rect">
            <a:avLst/>
          </a:prstGeom>
          <a:noFill/>
        </p:spPr>
        <p:txBody>
          <a:bodyPr wrap="square">
            <a:spAutoFit/>
          </a:bodyPr>
          <a:lstStyle/>
          <a:p>
            <a:pPr marL="0" indent="0" algn="just">
              <a:lnSpc>
                <a:spcPct val="120000"/>
              </a:lnSpc>
              <a:buNone/>
            </a:pPr>
            <a:r>
              <a:rPr lang="en-US" sz="2800" b="1" dirty="0">
                <a:latin typeface="Times New Roman" panose="02020603050405020304" pitchFamily="18" charset="0"/>
                <a:cs typeface="Times New Roman" panose="02020603050405020304" pitchFamily="18" charset="0"/>
              </a:rPr>
              <a:t>Upon completing this lesson, you will become familiar with</a:t>
            </a:r>
            <a:r>
              <a:rPr lang="en-IN" sz="2800" b="1" dirty="0">
                <a:latin typeface="Times New Roman" panose="02020603050405020304" pitchFamily="18" charset="0"/>
                <a:cs typeface="Times New Roman" pitchFamily="18" charset="0"/>
              </a:rPr>
              <a:t> :-</a:t>
            </a:r>
          </a:p>
        </p:txBody>
      </p:sp>
    </p:spTree>
    <p:extLst>
      <p:ext uri="{BB962C8B-B14F-4D97-AF65-F5344CB8AC3E}">
        <p14:creationId xmlns:p14="http://schemas.microsoft.com/office/powerpoint/2010/main" val="2553541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38905"/>
            <a:ext cx="3581400" cy="1143000"/>
          </a:xfrm>
          <a:solidFill>
            <a:schemeClr val="bg1"/>
          </a:solidFill>
        </p:spPr>
        <p:txBody>
          <a:bodyPr>
            <a:normAutofit/>
          </a:bodyPr>
          <a:lstStyle/>
          <a:p>
            <a:r>
              <a:rPr lang="en-US" sz="4000" b="1" dirty="0">
                <a:solidFill>
                  <a:srgbClr val="FF0000"/>
                </a:solidFill>
                <a:latin typeface="Open sans"/>
                <a:cs typeface="Times New Roman" panose="02020603050405020304" pitchFamily="18" charset="0"/>
              </a:rPr>
              <a:t>EVALUATION</a:t>
            </a:r>
          </a:p>
        </p:txBody>
      </p:sp>
      <p:pic>
        <p:nvPicPr>
          <p:cNvPr id="4" name="Picture 3">
            <a:extLst>
              <a:ext uri="{FF2B5EF4-FFF2-40B4-BE49-F238E27FC236}">
                <a16:creationId xmlns:a16="http://schemas.microsoft.com/office/drawing/2014/main" id="{DCBBB43A-BD51-88CC-1690-187FE40988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34" y="66887"/>
            <a:ext cx="1185892" cy="8470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0"/>
            <a:ext cx="1268994" cy="990600"/>
          </a:xfrm>
          <a:prstGeom prst="rect">
            <a:avLst/>
          </a:prstGeom>
        </p:spPr>
      </p:pic>
      <p:sp>
        <p:nvSpPr>
          <p:cNvPr id="6" name="Rectangle 5"/>
          <p:cNvSpPr/>
          <p:nvPr/>
        </p:nvSpPr>
        <p:spPr>
          <a:xfrm>
            <a:off x="5213387" y="2038905"/>
            <a:ext cx="6096000" cy="1141274"/>
          </a:xfrm>
          <a:prstGeom prst="rect">
            <a:avLst/>
          </a:prstGeom>
        </p:spPr>
        <p:txBody>
          <a:bodyPr>
            <a:spAutoFit/>
          </a:bodyPr>
          <a:lstStyle/>
          <a:p>
            <a:pPr algn="just">
              <a:lnSpc>
                <a:spcPct val="150000"/>
              </a:lnSpc>
              <a:defRPr/>
            </a:pPr>
            <a:r>
              <a:rPr lang="en-US" sz="2400" dirty="0">
                <a:latin typeface="Open sans" panose="020B0606030504020204"/>
              </a:rPr>
              <a:t>Q1)EOC stands for ?</a:t>
            </a:r>
          </a:p>
          <a:p>
            <a:pPr algn="just">
              <a:lnSpc>
                <a:spcPct val="150000"/>
              </a:lnSpc>
              <a:defRPr/>
            </a:pPr>
            <a:r>
              <a:rPr lang="en-US" sz="2400">
                <a:latin typeface="Open sans" panose="020B0606030504020204"/>
              </a:rPr>
              <a:t>Ans________________________</a:t>
            </a:r>
            <a:endParaRPr lang="en-US" dirty="0">
              <a:latin typeface="Open sans" panose="020B0606030504020204"/>
            </a:endParaRPr>
          </a:p>
        </p:txBody>
      </p:sp>
    </p:spTree>
    <p:extLst>
      <p:ext uri="{BB962C8B-B14F-4D97-AF65-F5344CB8AC3E}">
        <p14:creationId xmlns:p14="http://schemas.microsoft.com/office/powerpoint/2010/main" val="418045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4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21</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70"/>
            <a:ext cx="6805307" cy="6261863"/>
          </a:xfrm>
          <a:prstGeom prst="roundRect">
            <a:avLst>
              <a:gd name="adj" fmla="val 1583"/>
            </a:avLst>
          </a:prstGeom>
          <a:solidFill>
            <a:srgbClr val="EAEAEA"/>
          </a:solidFill>
          <a:ln w="12700">
            <a:miter lim="400000"/>
          </a:ln>
        </p:spPr>
        <p:txBody>
          <a:bodyPr lIns="39143" tIns="39143" rIns="39143" bIns="39143"/>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4"/>
            <a:ext cx="3724569" cy="694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3" tIns="39143" rIns="39143" bIns="39143">
            <a:spAutoFit/>
          </a:bodyPr>
          <a:lstStyle/>
          <a:p>
            <a:pPr algn="ctr"/>
            <a:r>
              <a:rPr lang="en-US" sz="4000" b="1" dirty="0">
                <a:latin typeface="Open sans"/>
              </a:rPr>
              <a:t>THANK YOU </a:t>
            </a:r>
            <a:r>
              <a:rPr lang="en-US" sz="4000"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16212"/>
            <a:ext cx="4876800" cy="5534781"/>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0" y="0"/>
            <a:ext cx="2440349" cy="1463019"/>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0817617" y="6619"/>
            <a:ext cx="1387083" cy="1227775"/>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13" name="Title 1">
            <a:extLst>
              <a:ext uri="{FF2B5EF4-FFF2-40B4-BE49-F238E27FC236}">
                <a16:creationId xmlns:a16="http://schemas.microsoft.com/office/drawing/2014/main" id="{32B4DCDB-014D-4A14-87B8-A4C60143CEA2}"/>
              </a:ext>
            </a:extLst>
          </p:cNvPr>
          <p:cNvSpPr txBox="1">
            <a:spLocks/>
          </p:cNvSpPr>
          <p:nvPr/>
        </p:nvSpPr>
        <p:spPr>
          <a:xfrm>
            <a:off x="4473677" y="1328072"/>
            <a:ext cx="7623298" cy="2078883"/>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67" b="1" dirty="0">
                <a:latin typeface="Open Sans" panose="020B0606030504020204" pitchFamily="34" charset="0"/>
                <a:ea typeface="Open Sans" panose="020B0606030504020204" pitchFamily="34" charset="0"/>
                <a:cs typeface="Open Sans" panose="020B0606030504020204" pitchFamily="34" charset="0"/>
              </a:rPr>
              <a:t>Emergency            operation             center</a:t>
            </a:r>
            <a:endParaRPr lang="x-none" sz="4267"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5" name="Straight Arrow Connector 14">
            <a:extLst>
              <a:ext uri="{FF2B5EF4-FFF2-40B4-BE49-F238E27FC236}">
                <a16:creationId xmlns:a16="http://schemas.microsoft.com/office/drawing/2014/main" id="{2E28B851-452A-4BF3-9061-A2DE32A74E96}"/>
              </a:ext>
            </a:extLst>
          </p:cNvPr>
          <p:cNvCxnSpPr/>
          <p:nvPr/>
        </p:nvCxnSpPr>
        <p:spPr>
          <a:xfrm flipV="1">
            <a:off x="4345858" y="2205195"/>
            <a:ext cx="963965" cy="2073429"/>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16" name="TextBox 15">
            <a:extLst>
              <a:ext uri="{FF2B5EF4-FFF2-40B4-BE49-F238E27FC236}">
                <a16:creationId xmlns:a16="http://schemas.microsoft.com/office/drawing/2014/main" id="{9CEB0872-EBF7-4ACC-A3E1-D5B0977835D4}"/>
              </a:ext>
            </a:extLst>
          </p:cNvPr>
          <p:cNvSpPr txBox="1"/>
          <p:nvPr/>
        </p:nvSpPr>
        <p:spPr>
          <a:xfrm>
            <a:off x="-205107" y="2610247"/>
            <a:ext cx="5177409" cy="707886"/>
          </a:xfrm>
          <a:prstGeom prst="rect">
            <a:avLst/>
          </a:prstGeom>
          <a:noFill/>
        </p:spPr>
        <p:txBody>
          <a:bodyPr wrap="square" rtlCol="0">
            <a:spAutoFit/>
          </a:bodyPr>
          <a:lstStyle/>
          <a:p>
            <a:pPr algn="ct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MEANING OF EOC</a:t>
            </a:r>
            <a:endParaRPr lang="x-none"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C1255636-A10D-4F4C-BC39-A978D203307D}"/>
              </a:ext>
            </a:extLst>
          </p:cNvPr>
          <p:cNvSpPr txBox="1"/>
          <p:nvPr/>
        </p:nvSpPr>
        <p:spPr>
          <a:xfrm>
            <a:off x="6246612" y="5464511"/>
            <a:ext cx="4036359" cy="1015663"/>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Process of healing and providings to maintain the sustain. </a:t>
            </a:r>
            <a:endParaRPr lang="x-none" sz="2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8" name="Straight Arrow Connector 17">
            <a:extLst>
              <a:ext uri="{FF2B5EF4-FFF2-40B4-BE49-F238E27FC236}">
                <a16:creationId xmlns:a16="http://schemas.microsoft.com/office/drawing/2014/main" id="{2E28B851-452A-4BF3-9061-A2DE32A74E96}"/>
              </a:ext>
            </a:extLst>
          </p:cNvPr>
          <p:cNvCxnSpPr/>
          <p:nvPr/>
        </p:nvCxnSpPr>
        <p:spPr>
          <a:xfrm flipV="1">
            <a:off x="7898166" y="2793180"/>
            <a:ext cx="101601" cy="2483885"/>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19" name="TextBox 18">
            <a:extLst>
              <a:ext uri="{FF2B5EF4-FFF2-40B4-BE49-F238E27FC236}">
                <a16:creationId xmlns:a16="http://schemas.microsoft.com/office/drawing/2014/main" id="{C1255636-A10D-4F4C-BC39-A978D203307D}"/>
              </a:ext>
            </a:extLst>
          </p:cNvPr>
          <p:cNvSpPr txBox="1"/>
          <p:nvPr/>
        </p:nvSpPr>
        <p:spPr>
          <a:xfrm>
            <a:off x="1969004" y="4368499"/>
            <a:ext cx="4036359" cy="707886"/>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Any Disaster occurred at particular instant</a:t>
            </a:r>
            <a:endParaRPr lang="x-none"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4D27D50D-BA7D-4B22-B8EA-DD5A71C342DA}"/>
              </a:ext>
            </a:extLst>
          </p:cNvPr>
          <p:cNvSpPr txBox="1"/>
          <p:nvPr/>
        </p:nvSpPr>
        <p:spPr>
          <a:xfrm>
            <a:off x="8487792" y="4435733"/>
            <a:ext cx="3628008" cy="1015663"/>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Any institutional organization that firmly stays responsible towards it.</a:t>
            </a:r>
            <a:endParaRPr lang="x-none" sz="2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1" name="Straight Arrow Connector 20">
            <a:extLst>
              <a:ext uri="{FF2B5EF4-FFF2-40B4-BE49-F238E27FC236}">
                <a16:creationId xmlns:a16="http://schemas.microsoft.com/office/drawing/2014/main" id="{2E28B851-452A-4BF3-9061-A2DE32A74E96}"/>
              </a:ext>
            </a:extLst>
          </p:cNvPr>
          <p:cNvCxnSpPr/>
          <p:nvPr/>
        </p:nvCxnSpPr>
        <p:spPr>
          <a:xfrm flipV="1">
            <a:off x="10776155" y="2200533"/>
            <a:ext cx="101601" cy="2235200"/>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8142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425245" y="2994589"/>
            <a:ext cx="4412226" cy="1189037"/>
          </a:xfrm>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INTRODUCTION</a:t>
            </a: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712110" y="1193800"/>
            <a:ext cx="7403690" cy="5588000"/>
          </a:xfrm>
        </p:spPr>
        <p:txBody>
          <a:bodyPr>
            <a:normAutofit lnSpcReduction="10000"/>
          </a:bodyPr>
          <a:lstStyle/>
          <a:p>
            <a:pPr algn="just"/>
            <a:r>
              <a:rPr lang="en-IN" sz="2400" dirty="0">
                <a:latin typeface="Open Sans" panose="020B0606030504020204" pitchFamily="34" charset="0"/>
                <a:ea typeface="Open Sans" panose="020B0606030504020204" pitchFamily="34" charset="0"/>
                <a:cs typeface="Open Sans" panose="020B0606030504020204" pitchFamily="34" charset="0"/>
              </a:rPr>
              <a:t>An Emergency Operations </a:t>
            </a:r>
            <a:r>
              <a:rPr lang="en-IN" sz="2400" dirty="0" err="1">
                <a:latin typeface="Open Sans" panose="020B0606030504020204" pitchFamily="34" charset="0"/>
                <a:ea typeface="Open Sans" panose="020B0606030504020204" pitchFamily="34" charset="0"/>
                <a:cs typeface="Open Sans" panose="020B0606030504020204" pitchFamily="34" charset="0"/>
              </a:rPr>
              <a:t>Center</a:t>
            </a:r>
            <a:r>
              <a:rPr lang="en-IN" sz="2400" dirty="0">
                <a:latin typeface="Open Sans" panose="020B0606030504020204" pitchFamily="34" charset="0"/>
                <a:ea typeface="Open Sans" panose="020B0606030504020204" pitchFamily="34" charset="0"/>
                <a:cs typeface="Open Sans" panose="020B0606030504020204" pitchFamily="34" charset="0"/>
              </a:rPr>
              <a:t> (EOC) is a centralized facility or virtual platform where officials gather to coordinate response and recovery efforts during emergencies, disasters, or major incidents. The EOC serves as the primary hub for:</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IN" sz="2400" dirty="0">
                <a:latin typeface="Open Sans" panose="020B0606030504020204" pitchFamily="34" charset="0"/>
                <a:ea typeface="Open Sans" panose="020B0606030504020204" pitchFamily="34" charset="0"/>
                <a:cs typeface="Open Sans" panose="020B0606030504020204" pitchFamily="34" charset="0"/>
              </a:rPr>
              <a:t>1. </a:t>
            </a:r>
            <a:r>
              <a:rPr lang="en-IN" sz="2400" b="1" dirty="0">
                <a:latin typeface="Open Sans" panose="020B0606030504020204" pitchFamily="34" charset="0"/>
                <a:ea typeface="Open Sans" panose="020B0606030504020204" pitchFamily="34" charset="0"/>
                <a:cs typeface="Open Sans" panose="020B0606030504020204" pitchFamily="34" charset="0"/>
              </a:rPr>
              <a:t>Situation assessment</a:t>
            </a:r>
            <a:r>
              <a:rPr lang="en-IN" sz="2400" dirty="0">
                <a:latin typeface="Open Sans" panose="020B0606030504020204" pitchFamily="34" charset="0"/>
                <a:ea typeface="Open Sans" panose="020B0606030504020204" pitchFamily="34" charset="0"/>
                <a:cs typeface="Open Sans" panose="020B0606030504020204" pitchFamily="34" charset="0"/>
              </a:rPr>
              <a:t>: Monitoring and analysing the situation to understand its scope, impact, and evolution.</a:t>
            </a:r>
          </a:p>
          <a:p>
            <a:r>
              <a:rPr lang="en-IN" sz="2400" dirty="0">
                <a:latin typeface="Open Sans" panose="020B0606030504020204" pitchFamily="34" charset="0"/>
                <a:ea typeface="Open Sans" panose="020B0606030504020204" pitchFamily="34" charset="0"/>
                <a:cs typeface="Open Sans" panose="020B0606030504020204" pitchFamily="34" charset="0"/>
              </a:rPr>
              <a:t> </a:t>
            </a:r>
          </a:p>
          <a:p>
            <a:r>
              <a:rPr lang="en-IN" sz="2400" dirty="0">
                <a:latin typeface="Open Sans" panose="020B0606030504020204" pitchFamily="34" charset="0"/>
                <a:ea typeface="Open Sans" panose="020B0606030504020204" pitchFamily="34" charset="0"/>
                <a:cs typeface="Open Sans" panose="020B0606030504020204" pitchFamily="34" charset="0"/>
              </a:rPr>
              <a:t>2. </a:t>
            </a:r>
            <a:r>
              <a:rPr lang="en-IN" sz="2400" b="1" dirty="0">
                <a:latin typeface="Open Sans" panose="020B0606030504020204" pitchFamily="34" charset="0"/>
                <a:ea typeface="Open Sans" panose="020B0606030504020204" pitchFamily="34" charset="0"/>
                <a:cs typeface="Open Sans" panose="020B0606030504020204" pitchFamily="34" charset="0"/>
              </a:rPr>
              <a:t>Decision-making</a:t>
            </a:r>
            <a:r>
              <a:rPr lang="en-IN" sz="2400" dirty="0">
                <a:latin typeface="Open Sans" panose="020B0606030504020204" pitchFamily="34" charset="0"/>
                <a:ea typeface="Open Sans" panose="020B0606030504020204" pitchFamily="34" charset="0"/>
                <a:cs typeface="Open Sans" panose="020B0606030504020204" pitchFamily="34" charset="0"/>
              </a:rPr>
              <a:t>: Coordinating response efforts, allocating resources, and making strategic decisions.</a:t>
            </a:r>
          </a:p>
          <a:p>
            <a:pPr marL="0" indent="0">
              <a:buNone/>
            </a:pPr>
            <a:r>
              <a:rPr lang="en-IN" sz="2400" dirty="0">
                <a:latin typeface="Open Sans" panose="020B0606030504020204" pitchFamily="34" charset="0"/>
                <a:ea typeface="Open Sans" panose="020B0606030504020204" pitchFamily="34" charset="0"/>
                <a:cs typeface="Open Sans" panose="020B0606030504020204" pitchFamily="34" charset="0"/>
              </a:rPr>
              <a:t> </a:t>
            </a: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Tree>
    <p:extLst>
      <p:ext uri="{BB962C8B-B14F-4D97-AF65-F5344CB8AC3E}">
        <p14:creationId xmlns:p14="http://schemas.microsoft.com/office/powerpoint/2010/main" val="93801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594248" y="1568450"/>
            <a:ext cx="4479197" cy="1143000"/>
          </a:xfrm>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INTRODUCTION</a:t>
            </a: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5961713" y="1568450"/>
            <a:ext cx="6046839" cy="5080000"/>
          </a:xfrm>
        </p:spPr>
        <p:txBody>
          <a:bodyPr>
            <a:noAutofit/>
          </a:bodyPr>
          <a:lstStyle/>
          <a:p>
            <a:r>
              <a:rPr lang="en-IN" sz="2400" dirty="0">
                <a:latin typeface="Open Sans" panose="020B0606030504020204" pitchFamily="34" charset="0"/>
                <a:ea typeface="Open Sans" panose="020B0606030504020204" pitchFamily="34" charset="0"/>
                <a:cs typeface="Open Sans" panose="020B0606030504020204" pitchFamily="34" charset="0"/>
              </a:rPr>
              <a:t>3. </a:t>
            </a:r>
            <a:r>
              <a:rPr lang="en-IN" sz="2400" b="1" dirty="0">
                <a:latin typeface="Open Sans" panose="020B0606030504020204" pitchFamily="34" charset="0"/>
                <a:ea typeface="Open Sans" panose="020B0606030504020204" pitchFamily="34" charset="0"/>
                <a:cs typeface="Open Sans" panose="020B0606030504020204" pitchFamily="34" charset="0"/>
              </a:rPr>
              <a:t>Communication</a:t>
            </a:r>
            <a:r>
              <a:rPr lang="en-IN" sz="2400" dirty="0">
                <a:latin typeface="Open Sans" panose="020B0606030504020204" pitchFamily="34" charset="0"/>
                <a:ea typeface="Open Sans" panose="020B0606030504020204" pitchFamily="34" charset="0"/>
                <a:cs typeface="Open Sans" panose="020B0606030504020204" pitchFamily="34" charset="0"/>
              </a:rPr>
              <a:t>: Facilitating information exchange among stakeholders, including emergency responders, government agencies, and the public.</a:t>
            </a:r>
          </a:p>
          <a:p>
            <a:r>
              <a:rPr lang="en-IN" sz="2400" dirty="0">
                <a:latin typeface="Open Sans" panose="020B0606030504020204" pitchFamily="34" charset="0"/>
                <a:ea typeface="Open Sans" panose="020B0606030504020204" pitchFamily="34" charset="0"/>
                <a:cs typeface="Open Sans" panose="020B0606030504020204" pitchFamily="34" charset="0"/>
              </a:rPr>
              <a:t>4. </a:t>
            </a:r>
            <a:r>
              <a:rPr lang="en-IN" sz="2400" b="1" dirty="0">
                <a:latin typeface="Open Sans" panose="020B0606030504020204" pitchFamily="34" charset="0"/>
                <a:ea typeface="Open Sans" panose="020B0606030504020204" pitchFamily="34" charset="0"/>
                <a:cs typeface="Open Sans" panose="020B0606030504020204" pitchFamily="34" charset="0"/>
              </a:rPr>
              <a:t>Resource management</a:t>
            </a:r>
            <a:r>
              <a:rPr lang="en-IN" sz="2400" dirty="0">
                <a:latin typeface="Open Sans" panose="020B0606030504020204" pitchFamily="34" charset="0"/>
                <a:ea typeface="Open Sans" panose="020B0606030504020204" pitchFamily="34" charset="0"/>
                <a:cs typeface="Open Sans" panose="020B0606030504020204" pitchFamily="34" charset="0"/>
              </a:rPr>
              <a:t>: Coordinating the allocation and deployment of resources, such as personnel, equipment, and supplies.</a:t>
            </a:r>
          </a:p>
          <a:p>
            <a:r>
              <a:rPr lang="en-IN" sz="2400" dirty="0">
                <a:latin typeface="Open Sans" panose="020B0606030504020204" pitchFamily="34" charset="0"/>
                <a:ea typeface="Open Sans" panose="020B0606030504020204" pitchFamily="34" charset="0"/>
                <a:cs typeface="Open Sans" panose="020B0606030504020204" pitchFamily="34" charset="0"/>
              </a:rPr>
              <a:t>5. </a:t>
            </a:r>
            <a:r>
              <a:rPr lang="en-IN" sz="2400" b="1" dirty="0">
                <a:latin typeface="Open Sans" panose="020B0606030504020204" pitchFamily="34" charset="0"/>
                <a:ea typeface="Open Sans" panose="020B0606030504020204" pitchFamily="34" charset="0"/>
                <a:cs typeface="Open Sans" panose="020B0606030504020204" pitchFamily="34" charset="0"/>
              </a:rPr>
              <a:t>Response coordination</a:t>
            </a:r>
            <a:r>
              <a:rPr lang="en-IN" sz="2400" dirty="0">
                <a:latin typeface="Open Sans" panose="020B0606030504020204" pitchFamily="34" charset="0"/>
                <a:ea typeface="Open Sans" panose="020B0606030504020204" pitchFamily="34" charset="0"/>
                <a:cs typeface="Open Sans" panose="020B0606030504020204" pitchFamily="34" charset="0"/>
              </a:rPr>
              <a:t>: Integrating efforts from various agencies, organizations, and jurisdictions to ensure a unified response.</a:t>
            </a:r>
          </a:p>
          <a:p>
            <a:pPr marL="0" indent="0">
              <a:buNone/>
            </a:pPr>
            <a:endParaRPr lang="en-IN" sz="32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Tree>
    <p:extLst>
      <p:ext uri="{BB962C8B-B14F-4D97-AF65-F5344CB8AC3E}">
        <p14:creationId xmlns:p14="http://schemas.microsoft.com/office/powerpoint/2010/main" val="369546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7" name="Rectangle 6"/>
          <p:cNvSpPr/>
          <p:nvPr/>
        </p:nvSpPr>
        <p:spPr>
          <a:xfrm>
            <a:off x="4319272" y="962676"/>
            <a:ext cx="7476979" cy="5078313"/>
          </a:xfrm>
          <a:prstGeom prst="rect">
            <a:avLst/>
          </a:prstGeom>
        </p:spPr>
        <p:txBody>
          <a:bodyPr wrap="square">
            <a:spAutoFit/>
          </a:bodyPr>
          <a:lstStyle/>
          <a:p>
            <a:endParaRPr lang="en-US" sz="3600" dirty="0">
              <a:latin typeface="Open Sans" panose="020B0606030504020204" pitchFamily="34" charset="0"/>
              <a:ea typeface="Open Sans" panose="020B0606030504020204" pitchFamily="34" charset="0"/>
              <a:cs typeface="Open Sans" panose="020B0606030504020204" pitchFamily="34" charset="0"/>
            </a:endParaRPr>
          </a:p>
          <a:p>
            <a:pPr marL="761981" indent="-761981">
              <a:buFont typeface="Wingdings" panose="05000000000000000000" pitchFamily="2" charset="2"/>
              <a:buChar char="Ø"/>
            </a:pPr>
            <a:r>
              <a:rPr lang="en-US" sz="2400" dirty="0">
                <a:latin typeface="Open Sans" panose="020B0606030504020204" pitchFamily="34" charset="0"/>
                <a:ea typeface="Open Sans" panose="020B0606030504020204" pitchFamily="34" charset="0"/>
                <a:cs typeface="Open Sans" panose="020B0606030504020204" pitchFamily="34" charset="0"/>
              </a:rPr>
              <a:t>National Emergency Operation Center   </a:t>
            </a:r>
          </a:p>
          <a:p>
            <a:pPr marL="761981" indent="-761981">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State Emergency Operation Center</a:t>
            </a:r>
          </a:p>
          <a:p>
            <a:pPr marL="761981" indent="-761981">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District Emergency Operation Center</a:t>
            </a:r>
          </a:p>
          <a:p>
            <a:r>
              <a:rPr lang="en-US" sz="2400" dirty="0">
                <a:latin typeface="Times New Roman" panose="02020603050405020304" pitchFamily="18" charset="0"/>
                <a:cs typeface="Times New Roman" panose="02020603050405020304" pitchFamily="18" charset="0"/>
              </a:rPr>
              <a:t>       (a) Other Sub-level Operation Center</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NEOC &amp; SEOC</a:t>
            </a:r>
            <a:r>
              <a:rPr lang="en-US" sz="2400" dirty="0">
                <a:latin typeface="Times New Roman" panose="02020603050405020304" pitchFamily="18" charset="0"/>
                <a:cs typeface="Times New Roman" panose="02020603050405020304" pitchFamily="18" charset="0"/>
              </a:rPr>
              <a:t>:  These are the two major role played Operation </a:t>
            </a:r>
            <a:r>
              <a:rPr lang="en-US" sz="2400" dirty="0" err="1">
                <a:latin typeface="Times New Roman" panose="02020603050405020304" pitchFamily="18" charset="0"/>
                <a:cs typeface="Times New Roman" panose="02020603050405020304" pitchFamily="18" charset="0"/>
              </a:rPr>
              <a:t>centre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authority because it deal during the time of major Disaster. </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DEOC</a:t>
            </a:r>
            <a:r>
              <a:rPr lang="en-US" sz="2400" dirty="0">
                <a:latin typeface="Times New Roman" panose="02020603050405020304" pitchFamily="18" charset="0"/>
                <a:cs typeface="Times New Roman" panose="02020603050405020304" pitchFamily="18" charset="0"/>
              </a:rPr>
              <a:t>: It is also a main functional unit as it deals with all the minor and </a:t>
            </a:r>
            <a:r>
              <a:rPr lang="en-US" sz="2400" dirty="0" err="1">
                <a:latin typeface="Times New Roman" panose="02020603050405020304" pitchFamily="18" charset="0"/>
                <a:cs typeface="Times New Roman" panose="02020603050405020304" pitchFamily="18" charset="0"/>
              </a:rPr>
              <a:t>providable</a:t>
            </a:r>
            <a:r>
              <a:rPr lang="en-US" sz="2400" dirty="0">
                <a:latin typeface="Times New Roman" panose="02020603050405020304" pitchFamily="18" charset="0"/>
                <a:cs typeface="Times New Roman" panose="02020603050405020304" pitchFamily="18" charset="0"/>
              </a:rPr>
              <a:t> access to all small region areas with sub-level operation center under it.</a:t>
            </a:r>
            <a:r>
              <a:rPr lang="en-US" sz="2400" u="sng" dirty="0">
                <a:latin typeface="Times New Roman" panose="02020603050405020304" pitchFamily="18" charset="0"/>
                <a:cs typeface="Times New Roman" panose="02020603050405020304" pitchFamily="18" charset="0"/>
              </a:rPr>
              <a:t>                           </a:t>
            </a:r>
            <a:endParaRPr lang="x-none" sz="2400" u="sng"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0AC82F7-6612-DD31-3C3A-6A9D1875E4CF}"/>
              </a:ext>
            </a:extLst>
          </p:cNvPr>
          <p:cNvSpPr txBox="1"/>
          <p:nvPr/>
        </p:nvSpPr>
        <p:spPr>
          <a:xfrm>
            <a:off x="-850264" y="1603304"/>
            <a:ext cx="6096000" cy="1446550"/>
          </a:xfrm>
          <a:prstGeom prst="rect">
            <a:avLst/>
          </a:prstGeom>
          <a:noFill/>
        </p:spPr>
        <p:txBody>
          <a:bodyPr wrap="square">
            <a:spAutoFit/>
          </a:bodyPr>
          <a:lstStyle/>
          <a:p>
            <a:pPr algn="ctr"/>
            <a:r>
              <a:rPr lang="en-US" sz="4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LEVEL OF ACTIVATION: </a:t>
            </a:r>
          </a:p>
        </p:txBody>
      </p:sp>
    </p:spTree>
    <p:extLst>
      <p:ext uri="{BB962C8B-B14F-4D97-AF65-F5344CB8AC3E}">
        <p14:creationId xmlns:p14="http://schemas.microsoft.com/office/powerpoint/2010/main" val="298227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2">
            <a:extLst>
              <a:ext uri="{FF2B5EF4-FFF2-40B4-BE49-F238E27FC236}">
                <a16:creationId xmlns:a16="http://schemas.microsoft.com/office/drawing/2014/main" id="{31E89919-0E52-4E62-9ED5-2E3392E19490}"/>
              </a:ext>
            </a:extLst>
          </p:cNvPr>
          <p:cNvSpPr/>
          <p:nvPr/>
        </p:nvSpPr>
        <p:spPr>
          <a:xfrm>
            <a:off x="6095999" y="5340658"/>
            <a:ext cx="2258876" cy="928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32" name="Rectangle: Rounded Corners 2">
            <a:extLst>
              <a:ext uri="{FF2B5EF4-FFF2-40B4-BE49-F238E27FC236}">
                <a16:creationId xmlns:a16="http://schemas.microsoft.com/office/drawing/2014/main" id="{31E89919-0E52-4E62-9ED5-2E3392E19490}"/>
              </a:ext>
            </a:extLst>
          </p:cNvPr>
          <p:cNvSpPr/>
          <p:nvPr/>
        </p:nvSpPr>
        <p:spPr>
          <a:xfrm>
            <a:off x="6096001" y="3530009"/>
            <a:ext cx="2258876" cy="928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29" name="Rectangle: Rounded Corners 2">
            <a:extLst>
              <a:ext uri="{FF2B5EF4-FFF2-40B4-BE49-F238E27FC236}">
                <a16:creationId xmlns:a16="http://schemas.microsoft.com/office/drawing/2014/main" id="{31E89919-0E52-4E62-9ED5-2E3392E19490}"/>
              </a:ext>
            </a:extLst>
          </p:cNvPr>
          <p:cNvSpPr/>
          <p:nvPr/>
        </p:nvSpPr>
        <p:spPr>
          <a:xfrm>
            <a:off x="6009195" y="1776101"/>
            <a:ext cx="2258876" cy="928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
        <p:nvSpPr>
          <p:cNvPr id="14" name="Rectangle: Rounded Corners 2">
            <a:extLst>
              <a:ext uri="{FF2B5EF4-FFF2-40B4-BE49-F238E27FC236}">
                <a16:creationId xmlns:a16="http://schemas.microsoft.com/office/drawing/2014/main" id="{31E89919-0E52-4E62-9ED5-2E3392E19490}"/>
              </a:ext>
            </a:extLst>
          </p:cNvPr>
          <p:cNvSpPr/>
          <p:nvPr/>
        </p:nvSpPr>
        <p:spPr>
          <a:xfrm>
            <a:off x="6072325" y="61998"/>
            <a:ext cx="2258876" cy="928604"/>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5" name="TextBox 14">
            <a:extLst>
              <a:ext uri="{FF2B5EF4-FFF2-40B4-BE49-F238E27FC236}">
                <a16:creationId xmlns:a16="http://schemas.microsoft.com/office/drawing/2014/main" id="{483A793C-8CC9-44B0-B828-F6CA87118244}"/>
              </a:ext>
            </a:extLst>
          </p:cNvPr>
          <p:cNvSpPr txBox="1"/>
          <p:nvPr/>
        </p:nvSpPr>
        <p:spPr>
          <a:xfrm>
            <a:off x="6459369" y="25983"/>
            <a:ext cx="2509421"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NEOC</a:t>
            </a:r>
            <a:endParaRPr lang="x-none" sz="4800" dirty="0">
              <a:latin typeface="Times New Roman" panose="02020603050405020304" pitchFamily="18" charset="0"/>
              <a:cs typeface="Times New Roman" panose="02020603050405020304" pitchFamily="18" charset="0"/>
            </a:endParaRPr>
          </a:p>
        </p:txBody>
      </p:sp>
      <p:sp>
        <p:nvSpPr>
          <p:cNvPr id="16" name="Arrow: Down 6">
            <a:extLst>
              <a:ext uri="{FF2B5EF4-FFF2-40B4-BE49-F238E27FC236}">
                <a16:creationId xmlns:a16="http://schemas.microsoft.com/office/drawing/2014/main" id="{ED47E191-7932-4652-B353-E78BEB3A5114}"/>
              </a:ext>
            </a:extLst>
          </p:cNvPr>
          <p:cNvSpPr/>
          <p:nvPr/>
        </p:nvSpPr>
        <p:spPr>
          <a:xfrm>
            <a:off x="7086599" y="1057404"/>
            <a:ext cx="230325" cy="69245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8" name="TextBox 17">
            <a:extLst>
              <a:ext uri="{FF2B5EF4-FFF2-40B4-BE49-F238E27FC236}">
                <a16:creationId xmlns:a16="http://schemas.microsoft.com/office/drawing/2014/main" id="{F4EE73C5-23BB-440E-A25B-4AC8FDF0AC26}"/>
              </a:ext>
            </a:extLst>
          </p:cNvPr>
          <p:cNvSpPr txBox="1"/>
          <p:nvPr/>
        </p:nvSpPr>
        <p:spPr>
          <a:xfrm>
            <a:off x="6009195" y="1749860"/>
            <a:ext cx="238513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SEOC</a:t>
            </a:r>
            <a:endParaRPr lang="x-none" sz="2800" dirty="0">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54180199-486A-4EB4-BFA0-3BCFD4BF6EBD}"/>
              </a:ext>
            </a:extLst>
          </p:cNvPr>
          <p:cNvCxnSpPr/>
          <p:nvPr/>
        </p:nvCxnSpPr>
        <p:spPr>
          <a:xfrm>
            <a:off x="10605856" y="187022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0817FA9-9486-4BEB-9A82-192A65A1945B}"/>
              </a:ext>
            </a:extLst>
          </p:cNvPr>
          <p:cNvSpPr txBox="1"/>
          <p:nvPr/>
        </p:nvSpPr>
        <p:spPr>
          <a:xfrm>
            <a:off x="5994400" y="3530600"/>
            <a:ext cx="226084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DEOC</a:t>
            </a:r>
            <a:endParaRPr lang="x-none"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58777B26-7392-499B-B476-C24DE321B607}"/>
              </a:ext>
            </a:extLst>
          </p:cNvPr>
          <p:cNvSpPr txBox="1"/>
          <p:nvPr/>
        </p:nvSpPr>
        <p:spPr>
          <a:xfrm>
            <a:off x="5994401" y="5455047"/>
            <a:ext cx="261102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SUB LEVEL</a:t>
            </a:r>
            <a:endParaRPr lang="x-none" sz="24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572A330E-0522-4392-9190-143D7F451BAF}"/>
              </a:ext>
            </a:extLst>
          </p:cNvPr>
          <p:cNvSpPr txBox="1"/>
          <p:nvPr/>
        </p:nvSpPr>
        <p:spPr>
          <a:xfrm>
            <a:off x="8516508" y="1749860"/>
            <a:ext cx="4024553" cy="1734064"/>
          </a:xfrm>
          <a:prstGeom prst="rect">
            <a:avLst/>
          </a:prstGeom>
          <a:noFill/>
        </p:spPr>
        <p:txBody>
          <a:bodyPr wrap="square" rtlCol="0">
            <a:spAutoFit/>
          </a:bodyPr>
          <a:lstStyle/>
          <a:p>
            <a:r>
              <a:rPr lang="en-US" sz="2667" dirty="0">
                <a:latin typeface="Open Sans" panose="020B0606030504020204" pitchFamily="34" charset="0"/>
                <a:ea typeface="Open Sans" panose="020B0606030504020204" pitchFamily="34" charset="0"/>
                <a:cs typeface="Open Sans" panose="020B0606030504020204" pitchFamily="34" charset="0"/>
              </a:rPr>
              <a:t>Act as combined unit during the time of major </a:t>
            </a:r>
          </a:p>
          <a:p>
            <a:r>
              <a:rPr lang="en-US" sz="2667" dirty="0">
                <a:latin typeface="Open Sans" panose="020B0606030504020204" pitchFamily="34" charset="0"/>
                <a:ea typeface="Open Sans" panose="020B0606030504020204" pitchFamily="34" charset="0"/>
                <a:cs typeface="Open Sans" panose="020B0606030504020204" pitchFamily="34" charset="0"/>
              </a:rPr>
              <a:t>Threat .</a:t>
            </a:r>
            <a:endParaRPr lang="x-none" sz="2667"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Arrow: Down 6">
            <a:extLst>
              <a:ext uri="{FF2B5EF4-FFF2-40B4-BE49-F238E27FC236}">
                <a16:creationId xmlns:a16="http://schemas.microsoft.com/office/drawing/2014/main" id="{ED47E191-7932-4652-B353-E78BEB3A5114}"/>
              </a:ext>
            </a:extLst>
          </p:cNvPr>
          <p:cNvSpPr/>
          <p:nvPr/>
        </p:nvSpPr>
        <p:spPr>
          <a:xfrm>
            <a:off x="7010400" y="2838144"/>
            <a:ext cx="230325" cy="69245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33" name="Arrow: Down 6">
            <a:extLst>
              <a:ext uri="{FF2B5EF4-FFF2-40B4-BE49-F238E27FC236}">
                <a16:creationId xmlns:a16="http://schemas.microsoft.com/office/drawing/2014/main" id="{ED47E191-7932-4652-B353-E78BEB3A5114}"/>
              </a:ext>
            </a:extLst>
          </p:cNvPr>
          <p:cNvSpPr/>
          <p:nvPr/>
        </p:nvSpPr>
        <p:spPr>
          <a:xfrm>
            <a:off x="6854587" y="4648201"/>
            <a:ext cx="230325" cy="69245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2" name="TextBox 1">
            <a:extLst>
              <a:ext uri="{FF2B5EF4-FFF2-40B4-BE49-F238E27FC236}">
                <a16:creationId xmlns:a16="http://schemas.microsoft.com/office/drawing/2014/main" id="{B596452B-75F3-3A1E-3DEE-DAB02861BF3A}"/>
              </a:ext>
            </a:extLst>
          </p:cNvPr>
          <p:cNvSpPr txBox="1"/>
          <p:nvPr/>
        </p:nvSpPr>
        <p:spPr>
          <a:xfrm>
            <a:off x="-162690" y="2547761"/>
            <a:ext cx="6096000" cy="1446550"/>
          </a:xfrm>
          <a:prstGeom prst="rect">
            <a:avLst/>
          </a:prstGeom>
          <a:noFill/>
        </p:spPr>
        <p:txBody>
          <a:bodyPr wrap="square">
            <a:spAutoFit/>
          </a:bodyPr>
          <a:lstStyle/>
          <a:p>
            <a:pPr algn="ctr"/>
            <a:r>
              <a:rPr lang="en-US" sz="4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LEVEL OF ACTIVATION: </a:t>
            </a:r>
          </a:p>
        </p:txBody>
      </p:sp>
    </p:spTree>
    <p:extLst>
      <p:ext uri="{BB962C8B-B14F-4D97-AF65-F5344CB8AC3E}">
        <p14:creationId xmlns:p14="http://schemas.microsoft.com/office/powerpoint/2010/main" val="4250516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0" y="76200"/>
            <a:ext cx="12115799"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cxnSp>
        <p:nvCxnSpPr>
          <p:cNvPr id="20" name="Straight Arrow Connector 19">
            <a:extLst>
              <a:ext uri="{FF2B5EF4-FFF2-40B4-BE49-F238E27FC236}">
                <a16:creationId xmlns:a16="http://schemas.microsoft.com/office/drawing/2014/main" id="{54180199-486A-4EB4-BFA0-3BCFD4BF6EBD}"/>
              </a:ext>
            </a:extLst>
          </p:cNvPr>
          <p:cNvCxnSpPr/>
          <p:nvPr/>
        </p:nvCxnSpPr>
        <p:spPr>
          <a:xfrm>
            <a:off x="10605856" y="187022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01435E80-8BB8-43D5-BB91-12DCA545B3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1009" y="664433"/>
            <a:ext cx="2664542" cy="1935135"/>
          </a:xfrm>
          <a:prstGeom prst="rect">
            <a:avLst/>
          </a:prstGeom>
          <a:ln>
            <a:noFill/>
          </a:ln>
          <a:effectLst>
            <a:softEdge rad="112500"/>
          </a:effectLst>
        </p:spPr>
      </p:pic>
      <p:pic>
        <p:nvPicPr>
          <p:cNvPr id="28" name="Picture 27">
            <a:extLst>
              <a:ext uri="{FF2B5EF4-FFF2-40B4-BE49-F238E27FC236}">
                <a16:creationId xmlns:a16="http://schemas.microsoft.com/office/drawing/2014/main" id="{4CF47CA2-221D-4256-B29E-EC7C362748E0}"/>
              </a:ext>
            </a:extLst>
          </p:cNvPr>
          <p:cNvPicPr>
            <a:picLocks noChangeAspect="1"/>
          </p:cNvPicPr>
          <p:nvPr/>
        </p:nvPicPr>
        <p:blipFill>
          <a:blip r:embed="rId3"/>
          <a:stretch>
            <a:fillRect/>
          </a:stretch>
        </p:blipFill>
        <p:spPr>
          <a:xfrm>
            <a:off x="7685199" y="390732"/>
            <a:ext cx="3272127" cy="2664167"/>
          </a:xfrm>
          <a:prstGeom prst="rect">
            <a:avLst/>
          </a:prstGeom>
          <a:ln>
            <a:noFill/>
          </a:ln>
          <a:effectLst>
            <a:softEdge rad="112500"/>
          </a:effectLst>
        </p:spPr>
      </p:pic>
      <p:sp>
        <p:nvSpPr>
          <p:cNvPr id="31" name="TextBox 30">
            <a:extLst>
              <a:ext uri="{FF2B5EF4-FFF2-40B4-BE49-F238E27FC236}">
                <a16:creationId xmlns:a16="http://schemas.microsoft.com/office/drawing/2014/main" id="{4DB0E9C4-6911-43C1-9D42-329F16A40664}"/>
              </a:ext>
            </a:extLst>
          </p:cNvPr>
          <p:cNvSpPr txBox="1"/>
          <p:nvPr/>
        </p:nvSpPr>
        <p:spPr>
          <a:xfrm>
            <a:off x="3736257" y="3128083"/>
            <a:ext cx="4150009" cy="3170099"/>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This was the case handled by the district and State level authorities. </a:t>
            </a:r>
          </a:p>
          <a:p>
            <a:pPr marL="342900" indent="-342900">
              <a:buFont typeface="Wingdings" panose="05000000000000000000" pitchFamily="2" charset="2"/>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Local bodies and other sub level corporation also took part in supplying and helping</a:t>
            </a:r>
          </a:p>
          <a:p>
            <a:pPr marL="342900" indent="-342900">
              <a:buFont typeface="Wingdings" panose="05000000000000000000" pitchFamily="2" charset="2"/>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NDRF team  come forward and put plan into the Actions</a:t>
            </a:r>
            <a:endParaRPr lang="x-none"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4DB0E9C4-6911-43C1-9D42-329F16A40664}"/>
              </a:ext>
            </a:extLst>
          </p:cNvPr>
          <p:cNvSpPr txBox="1"/>
          <p:nvPr/>
        </p:nvSpPr>
        <p:spPr>
          <a:xfrm>
            <a:off x="7807610" y="3128083"/>
            <a:ext cx="4308190" cy="3580532"/>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This was the case handled by State and National  authorities of concern.</a:t>
            </a:r>
          </a:p>
          <a:p>
            <a:pPr marL="342900" indent="-342900">
              <a:buFont typeface="Wingdings" panose="05000000000000000000" pitchFamily="2" charset="2"/>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Conditions were worst, so not was the case of any local body to come forward.</a:t>
            </a:r>
          </a:p>
          <a:p>
            <a:pPr marL="342900" indent="-342900">
              <a:buFont typeface="Wingdings" panose="05000000000000000000" pitchFamily="2" charset="2"/>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
            </a:pPr>
            <a:r>
              <a:rPr lang="en-US" sz="2000" dirty="0">
                <a:latin typeface="Open Sans" panose="020B0606030504020204" pitchFamily="34" charset="0"/>
                <a:ea typeface="Open Sans" panose="020B0606030504020204" pitchFamily="34" charset="0"/>
                <a:cs typeface="Open Sans" panose="020B0606030504020204" pitchFamily="34" charset="0"/>
              </a:rPr>
              <a:t>BSF, trained forces were made available to help the livelihood. </a:t>
            </a:r>
            <a:endParaRPr lang="x-none" sz="2000" dirty="0">
              <a:latin typeface="Open Sans" panose="020B0606030504020204" pitchFamily="34" charset="0"/>
              <a:ea typeface="Open Sans" panose="020B0606030504020204" pitchFamily="34" charset="0"/>
              <a:cs typeface="Open Sans" panose="020B0606030504020204" pitchFamily="34" charset="0"/>
            </a:endParaRPr>
          </a:p>
          <a:p>
            <a:endParaRPr lang="x-none" sz="2667"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2313E8C-642E-D02F-2C44-44D47F9EA49B}"/>
              </a:ext>
            </a:extLst>
          </p:cNvPr>
          <p:cNvSpPr txBox="1"/>
          <p:nvPr/>
        </p:nvSpPr>
        <p:spPr>
          <a:xfrm>
            <a:off x="422788" y="875071"/>
            <a:ext cx="3057832" cy="3970318"/>
          </a:xfrm>
          <a:prstGeom prst="rect">
            <a:avLst/>
          </a:prstGeom>
          <a:noFill/>
        </p:spPr>
        <p:txBody>
          <a:bodyPr wrap="square" rtlCol="0">
            <a:spAutoFit/>
          </a:bodyPr>
          <a:lstStyle/>
          <a:p>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Cases handled by state, district and national level authorities</a:t>
            </a:r>
            <a:endParaRPr lang="en-IN"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4663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C46957E-3793-4247-B3AB-9EFE6A7A2B34}"/>
              </a:ext>
            </a:extLst>
          </p:cNvPr>
          <p:cNvPicPr>
            <a:picLocks noChangeAspect="1"/>
          </p:cNvPicPr>
          <p:nvPr/>
        </p:nvPicPr>
        <p:blipFill rotWithShape="1">
          <a:blip r:embed="rId2"/>
          <a:srcRect l="19178" t="11612" r="21901" b="12097"/>
          <a:stretch/>
        </p:blipFill>
        <p:spPr>
          <a:xfrm>
            <a:off x="7580671" y="1415845"/>
            <a:ext cx="3513960" cy="2546918"/>
          </a:xfrm>
          <a:prstGeom prst="rect">
            <a:avLst/>
          </a:prstGeom>
          <a:ln>
            <a:noFill/>
          </a:ln>
          <a:effectLst>
            <a:softEdge rad="88900"/>
          </a:effectLst>
        </p:spPr>
      </p:pic>
      <p:sp>
        <p:nvSpPr>
          <p:cNvPr id="24" name="TextBox 23">
            <a:extLst>
              <a:ext uri="{FF2B5EF4-FFF2-40B4-BE49-F238E27FC236}">
                <a16:creationId xmlns:a16="http://schemas.microsoft.com/office/drawing/2014/main" id="{2AFEB058-E083-48DE-8D09-3C7348859F82}"/>
              </a:ext>
            </a:extLst>
          </p:cNvPr>
          <p:cNvSpPr txBox="1"/>
          <p:nvPr/>
        </p:nvSpPr>
        <p:spPr>
          <a:xfrm>
            <a:off x="5810865" y="4038601"/>
            <a:ext cx="6194654" cy="2431435"/>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It was suggested since after the Kutch Earthquake it realized that Indian region need to be divide into different zoning system to predict the future behavior, possibility and the level of earthquake by SEOC of Gujrat. </a:t>
            </a:r>
            <a:endParaRPr lang="x-none"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0813056C-FA34-9CED-CD1D-04634E99DE2F}"/>
              </a:ext>
            </a:extLst>
          </p:cNvPr>
          <p:cNvSpPr txBox="1"/>
          <p:nvPr/>
        </p:nvSpPr>
        <p:spPr>
          <a:xfrm>
            <a:off x="-202020" y="1692355"/>
            <a:ext cx="6996109" cy="769441"/>
          </a:xfrm>
          <a:prstGeom prst="rect">
            <a:avLst/>
          </a:prstGeom>
          <a:noFill/>
        </p:spPr>
        <p:txBody>
          <a:bodyPr wrap="square">
            <a:spAutoFit/>
          </a:bodyPr>
          <a:lstStyle/>
          <a:p>
            <a:pPr algn="ctr"/>
            <a:r>
              <a:rPr lang="en-US" sz="4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LEVEL OF ACTIVATION: </a:t>
            </a:r>
          </a:p>
        </p:txBody>
      </p:sp>
    </p:spTree>
    <p:extLst>
      <p:ext uri="{BB962C8B-B14F-4D97-AF65-F5344CB8AC3E}">
        <p14:creationId xmlns:p14="http://schemas.microsoft.com/office/powerpoint/2010/main" val="2901178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904</Words>
  <Application>Microsoft Office PowerPoint</Application>
  <PresentationFormat>Widescreen</PresentationFormat>
  <Paragraphs>130</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Open Sans</vt:lpstr>
      <vt:lpstr>Open Sans</vt:lpstr>
      <vt:lpstr>Open Sans SemiBold</vt:lpstr>
      <vt:lpstr>Times New Roman</vt:lpstr>
      <vt:lpstr>Wingdings</vt:lpstr>
      <vt:lpstr>Office Theme</vt:lpstr>
      <vt:lpstr>PowerPoint Presentation</vt:lpstr>
      <vt:lpstr>OBJECTIVE</vt:lpstr>
      <vt:lpstr>PowerPoint Presentation</vt:lpstr>
      <vt:lpstr>INTRODUCTION</vt:lpstr>
      <vt:lpstr>INTRODUCTION</vt:lpstr>
      <vt:lpstr>PowerPoint Presentation</vt:lpstr>
      <vt:lpstr>PowerPoint Presentation</vt:lpstr>
      <vt:lpstr>PowerPoint Presentation</vt:lpstr>
      <vt:lpstr>PowerPoint Presentation</vt:lpstr>
      <vt:lpstr>KEY CHARACTERISTICS OF AN EOC</vt:lpstr>
      <vt:lpstr>EOC STRUCTURE</vt:lpstr>
      <vt:lpstr>FUNCTIONS OF AN EOC</vt:lpstr>
      <vt:lpstr>EOC OPERATIONS</vt:lpstr>
      <vt:lpstr>EOC OPERATIONS</vt:lpstr>
      <vt:lpstr>BENEFITS</vt:lpstr>
      <vt:lpstr>BEST PRACTICES</vt:lpstr>
      <vt:lpstr>CONCLUSION</vt:lpstr>
      <vt:lpstr>REVIEW</vt:lpstr>
      <vt:lpstr>PowerPoint Presentation</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Kumar</dc:creator>
  <cp:lastModifiedBy>NDRF ACADEMY</cp:lastModifiedBy>
  <cp:revision>19</cp:revision>
  <dcterms:created xsi:type="dcterms:W3CDTF">2025-04-03T12:25:47Z</dcterms:created>
  <dcterms:modified xsi:type="dcterms:W3CDTF">2025-12-31T12:00:34Z</dcterms:modified>
</cp:coreProperties>
</file>