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381" r:id="rId2"/>
    <p:sldId id="257" r:id="rId3"/>
    <p:sldId id="344" r:id="rId4"/>
    <p:sldId id="368" r:id="rId5"/>
    <p:sldId id="369" r:id="rId6"/>
    <p:sldId id="336" r:id="rId7"/>
    <p:sldId id="372" r:id="rId8"/>
    <p:sldId id="284" r:id="rId9"/>
    <p:sldId id="374" r:id="rId10"/>
    <p:sldId id="286" r:id="rId11"/>
    <p:sldId id="360" r:id="rId12"/>
    <p:sldId id="287" r:id="rId13"/>
    <p:sldId id="349" r:id="rId14"/>
    <p:sldId id="350" r:id="rId15"/>
    <p:sldId id="334" r:id="rId16"/>
    <p:sldId id="333" r:id="rId17"/>
    <p:sldId id="288" r:id="rId18"/>
    <p:sldId id="375" r:id="rId19"/>
    <p:sldId id="376" r:id="rId20"/>
    <p:sldId id="377" r:id="rId21"/>
    <p:sldId id="289" r:id="rId22"/>
    <p:sldId id="262" r:id="rId23"/>
    <p:sldId id="267" r:id="rId24"/>
    <p:sldId id="283" r:id="rId25"/>
    <p:sldId id="274" r:id="rId26"/>
    <p:sldId id="266" r:id="rId27"/>
    <p:sldId id="291" r:id="rId28"/>
    <p:sldId id="279" r:id="rId29"/>
    <p:sldId id="280" r:id="rId30"/>
    <p:sldId id="277" r:id="rId31"/>
    <p:sldId id="379" r:id="rId32"/>
    <p:sldId id="358" r:id="rId33"/>
    <p:sldId id="410" r:id="rId34"/>
    <p:sldId id="11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6" autoAdjust="0"/>
  </p:normalViewPr>
  <p:slideViewPr>
    <p:cSldViewPr>
      <p:cViewPr varScale="1">
        <p:scale>
          <a:sx n="78" d="100"/>
          <a:sy n="78" d="100"/>
        </p:scale>
        <p:origin x="94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E2688-26F5-43A0-9489-DD071571BE7F}" type="datetimeFigureOut">
              <a:rPr lang="en-US" smtClean="0"/>
              <a:pPr/>
              <a:t>12/31/2025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7E24F-4566-49AF-8D34-143A45634D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3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216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3A1882D-F552-28AC-C0F4-C9DB1DA944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8C6C598E-CFDF-4E4F-A9E7-FFCB2E01D898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5FF20648-6B27-5555-34BD-B286438A33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477FBDCE-F62F-7494-07A4-488F5B0E5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5486400" cy="3505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FontTx/>
              <a:buChar char="•"/>
            </a:pPr>
            <a:r>
              <a:rPr lang="en-US" altLang="en-US" sz="2800" b="1">
                <a:latin typeface="Tahoma" panose="020B0604030504040204" pitchFamily="34" charset="0"/>
              </a:rPr>
              <a:t>Calm the patient down to slow down blood circulation and retard the spread of venom.</a:t>
            </a:r>
          </a:p>
          <a:p>
            <a:pPr marL="457200" indent="-457200">
              <a:buFontTx/>
              <a:buChar char="•"/>
            </a:pPr>
            <a:r>
              <a:rPr lang="en-US" altLang="en-US" sz="2800" b="1">
                <a:latin typeface="Tahoma" panose="020B0604030504040204" pitchFamily="34" charset="0"/>
              </a:rPr>
              <a:t>Have the victim lie down with the affected limb lower than the heart.</a:t>
            </a:r>
          </a:p>
        </p:txBody>
      </p:sp>
    </p:spTree>
    <p:extLst>
      <p:ext uri="{BB962C8B-B14F-4D97-AF65-F5344CB8AC3E}">
        <p14:creationId xmlns:p14="http://schemas.microsoft.com/office/powerpoint/2010/main" val="6811545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DA9CB381-DD7A-2B6B-214D-DD5B84DA0A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DB4565DC-6B91-4D82-BF98-66E9849138F1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64BFD858-30F6-69F6-4690-2614B19DCC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6E8A2136-89FD-7275-B3D3-F64BABC5F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26247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384D1C2B-3129-BE96-CCE1-709ABD6A9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49291765-4AA1-44BA-8F60-B8D16E29984E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24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DEF902D7-38C0-2FA9-49FC-9B200E014FB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7515757-AA21-D422-E759-C6959171C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191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2B1E4B4B-898D-5F06-209A-B24BCE9CEE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FD2641E8-90F4-076A-E6AA-94F7E1036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5CBD87C-6EA5-B999-778E-2402519A66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9D2CC844-0136-4481-867D-A5A5D2D63633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3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96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>
            <a:extLst>
              <a:ext uri="{FF2B5EF4-FFF2-40B4-BE49-F238E27FC236}">
                <a16:creationId xmlns:a16="http://schemas.microsoft.com/office/drawing/2014/main" id="{8C915B16-461B-BC3A-8F61-4F371B9680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1" name="Notes Placeholder 2">
            <a:extLst>
              <a:ext uri="{FF2B5EF4-FFF2-40B4-BE49-F238E27FC236}">
                <a16:creationId xmlns:a16="http://schemas.microsoft.com/office/drawing/2014/main" id="{905E0640-423F-4C4F-BB1B-D59FF6780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2" name="Slide Number Placeholder 3">
            <a:extLst>
              <a:ext uri="{FF2B5EF4-FFF2-40B4-BE49-F238E27FC236}">
                <a16:creationId xmlns:a16="http://schemas.microsoft.com/office/drawing/2014/main" id="{42EAC686-E8F0-5ED1-6737-DC96753D42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1AC63D2C-2396-4613-AD2F-2BD5B995054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6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14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8EF4698D-404D-1D33-8184-700C9D8AB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ED3A4FFB-4D15-43A6-B6D2-CD4DB591F895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8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DDDA09E-F1E9-5CB2-A0DD-FD5AA67547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9225" y="76200"/>
            <a:ext cx="6635750" cy="37338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93A6515-F1F1-267C-6EE9-E98576B5B3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3733800"/>
            <a:ext cx="64770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Blip>
                <a:blip r:embed="rId3"/>
              </a:buBlip>
            </a:pPr>
            <a:endParaRPr lang="en-US" altLang="en-US" sz="2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42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565BE28F-15A7-F734-4016-D0493EBCD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AA1D5CCF-A11E-4363-9E41-FADF4FD4E293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10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Rectangle 1026">
            <a:extLst>
              <a:ext uri="{FF2B5EF4-FFF2-40B4-BE49-F238E27FC236}">
                <a16:creationId xmlns:a16="http://schemas.microsoft.com/office/drawing/2014/main" id="{4BA31731-268B-278E-6562-E76F415233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1027">
            <a:extLst>
              <a:ext uri="{FF2B5EF4-FFF2-40B4-BE49-F238E27FC236}">
                <a16:creationId xmlns:a16="http://schemas.microsoft.com/office/drawing/2014/main" id="{C68506D4-6FD0-FDF3-1637-A1C9784D17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419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sz="2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394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DE206790-6449-AEBA-1ED1-169F53F154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405A1CCF-43C9-40EC-AF50-5893D67524F0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12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Rectangle 1026">
            <a:extLst>
              <a:ext uri="{FF2B5EF4-FFF2-40B4-BE49-F238E27FC236}">
                <a16:creationId xmlns:a16="http://schemas.microsoft.com/office/drawing/2014/main" id="{AFEA0EB6-3D4B-7A05-669B-79C5A0EAE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6100" y="76200"/>
            <a:ext cx="5689600" cy="3200400"/>
          </a:xfrm>
          <a:ln/>
        </p:spPr>
      </p:sp>
      <p:sp>
        <p:nvSpPr>
          <p:cNvPr id="46084" name="Rectangle 1027">
            <a:extLst>
              <a:ext uri="{FF2B5EF4-FFF2-40B4-BE49-F238E27FC236}">
                <a16:creationId xmlns:a16="http://schemas.microsoft.com/office/drawing/2014/main" id="{985FAB6C-B779-3F01-3ADF-FDA13848D9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61722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sz="26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356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16A39612-B667-414D-2EEA-9A52D58175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CF13EA39-F169-4AA4-880F-072E026CC172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17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9704CBC-4D13-E273-F414-8DE956806A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46100" y="76200"/>
            <a:ext cx="5689600" cy="3200400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CA4CA35-FABD-1526-8D60-309A698699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3276600"/>
            <a:ext cx="6172200" cy="5867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Blip>
                <a:blip r:embed="rId3"/>
              </a:buBlip>
            </a:pPr>
            <a:endParaRPr lang="en-US" altLang="en-US" sz="26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835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986C6768-6F17-8D99-E8B0-8DB94D6DE9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DF35D223-B6F7-4B18-9FAC-2C3D27C9982C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19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37D73186-4F9B-A0B7-2B11-C17B797935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0" y="228600"/>
            <a:ext cx="5283200" cy="2971800"/>
          </a:xfrm>
          <a:ln/>
        </p:spPr>
      </p:sp>
      <p:sp>
        <p:nvSpPr>
          <p:cNvPr id="48132" name="Rectangle 5">
            <a:extLst>
              <a:ext uri="{FF2B5EF4-FFF2-40B4-BE49-F238E27FC236}">
                <a16:creationId xmlns:a16="http://schemas.microsoft.com/office/drawing/2014/main" id="{1292126C-5E46-71A7-6E77-0E2680620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61722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170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DBB5738B-D185-BE9C-6B91-38C97219AD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fld id="{AF034879-77CE-4CA6-B7A1-5F1DB2E24E74}" type="slidenum">
              <a:rPr lang="en-US" altLang="en-US" sz="1200" b="0">
                <a:solidFill>
                  <a:schemeClr val="tx1"/>
                </a:solidFill>
                <a:latin typeface="Times New Roman" panose="02020603050405020304" pitchFamily="18" charset="0"/>
              </a:rPr>
              <a:pPr/>
              <a:t>21</a:t>
            </a:fld>
            <a:endParaRPr lang="en-US" altLang="en-US" sz="12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155" name="Rectangle 1026">
            <a:extLst>
              <a:ext uri="{FF2B5EF4-FFF2-40B4-BE49-F238E27FC236}">
                <a16:creationId xmlns:a16="http://schemas.microsoft.com/office/drawing/2014/main" id="{F9927882-0F53-CB2E-F99E-D145F758D6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35000" y="228600"/>
            <a:ext cx="5283200" cy="2971800"/>
          </a:xfrm>
          <a:ln/>
        </p:spPr>
      </p:sp>
      <p:sp>
        <p:nvSpPr>
          <p:cNvPr id="49156" name="Rectangle 1027">
            <a:extLst>
              <a:ext uri="{FF2B5EF4-FFF2-40B4-BE49-F238E27FC236}">
                <a16:creationId xmlns:a16="http://schemas.microsoft.com/office/drawing/2014/main" id="{C7D7E84F-7398-AFD2-DA7F-7A4A675EA5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352800"/>
            <a:ext cx="6172200" cy="556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800" b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98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D29274-3C14-6A5B-211E-98BD91C4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7F5192-9729-B1F3-A1F4-C69F7561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D69711-C519-D67C-BF2B-D9DF49D97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C6971-75BC-4159-9700-A8DAD39BE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47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7FF1D02-9350-59C8-9943-EA412FF2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C79C6F1-C0C2-C2CE-41F2-20B7A4ABD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27BD00-2356-9765-14B1-13086E6D4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179F45-4F85-4ADB-9CE1-2D3BDBBD89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8751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Ref idx="1001">
        <a:schemeClr val="bg1"/>
      </p:bgRef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7" y="6438419"/>
            <a:ext cx="2321279" cy="26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/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9" y="6406669"/>
            <a:ext cx="697167" cy="30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/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20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50499" y="822964"/>
            <a:ext cx="9786062" cy="6035035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548680"/>
            <a:ext cx="9566656" cy="86895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12/31/2025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pic>
        <p:nvPicPr>
          <p:cNvPr id="2" name="Picture 9">
            <a:extLst>
              <a:ext uri="{FF2B5EF4-FFF2-40B4-BE49-F238E27FC236}">
                <a16:creationId xmlns:a16="http://schemas.microsoft.com/office/drawing/2014/main" id="{E0D7FA28-D35B-4A63-5E5A-78F9C95CF39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14288"/>
            <a:ext cx="152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D:\Rina\snake\Snake%20bite\%2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737265" y="1080655"/>
            <a:ext cx="11467435" cy="580934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7" y="6438419"/>
            <a:ext cx="2321279" cy="263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9" y="6406669"/>
            <a:ext cx="697167" cy="309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algn="ctr"/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1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78275" tIns="78275" rIns="78275" bIns="78275" rtlCol="0" anchor="t" anchorCtr="0">
            <a:noAutofit/>
          </a:bodyPr>
          <a:lstStyle/>
          <a:p>
            <a:fld id="{00000000-1234-1234-1234-123412341234}" type="slidenum">
              <a:rPr lang="en-US"/>
              <a:pPr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737265" y="1109961"/>
            <a:ext cx="11467435" cy="5790045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737266" y="3042330"/>
            <a:ext cx="9809469" cy="197269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1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8C508-74FF-BF50-9400-066E85E24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2" y="31175"/>
            <a:ext cx="1345949" cy="101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47C724-EB7E-ED25-3092-FDEAE4215C07}"/>
              </a:ext>
            </a:extLst>
          </p:cNvPr>
          <p:cNvSpPr txBox="1"/>
          <p:nvPr/>
        </p:nvSpPr>
        <p:spPr>
          <a:xfrm>
            <a:off x="3355321" y="1700808"/>
            <a:ext cx="6231321" cy="58477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FLOOD WATER AND RESCUE</a:t>
            </a:r>
            <a:endParaRPr lang="en-IN" sz="3200" b="1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449A2772-FB14-7091-5F58-4A9B8A0E5D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215" y="24011"/>
            <a:ext cx="1371431" cy="10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874929-E78F-55E5-8F5F-9DA6BCD73030}"/>
              </a:ext>
            </a:extLst>
          </p:cNvPr>
          <p:cNvSpPr txBox="1"/>
          <p:nvPr/>
        </p:nvSpPr>
        <p:spPr>
          <a:xfrm>
            <a:off x="1187056" y="3340563"/>
            <a:ext cx="6421582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N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 BITE AND FIRST AID KIT</a:t>
            </a:r>
            <a:endParaRPr lang="en-IN" sz="4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Duties of…">
            <a:extLst>
              <a:ext uri="{FF2B5EF4-FFF2-40B4-BE49-F238E27FC236}">
                <a16:creationId xmlns:a16="http://schemas.microsoft.com/office/drawing/2014/main" id="{409161DF-1F67-D0C3-C404-9B9E403DE951}"/>
              </a:ext>
            </a:extLst>
          </p:cNvPr>
          <p:cNvSpPr txBox="1"/>
          <p:nvPr/>
        </p:nvSpPr>
        <p:spPr>
          <a:xfrm>
            <a:off x="6301946" y="5642762"/>
            <a:ext cx="5914734" cy="417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200" b="1" dirty="0">
                <a:latin typeface="Open sans"/>
              </a:rPr>
              <a:t>Presented By:- Kamlesh Dhoundiyal,2IC</a:t>
            </a:r>
            <a:endParaRPr lang="en-US" sz="22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5">
            <a:extLst>
              <a:ext uri="{FF2B5EF4-FFF2-40B4-BE49-F238E27FC236}">
                <a16:creationId xmlns:a16="http://schemas.microsoft.com/office/drawing/2014/main" id="{78614714-3DC9-D274-4F29-A16EB11DF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1360" y="3429000"/>
            <a:ext cx="5760640" cy="193899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457200" indent="-4572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White hoop like marks along body and arrow or birds foot mark on head.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2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Found all over India, prefers dry scrub or desert. 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C98776FF-6739-6F69-AAB1-6FEFE8071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0744" y="2543913"/>
            <a:ext cx="8153400" cy="707886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SAW SCALED VIPER</a:t>
            </a:r>
          </a:p>
        </p:txBody>
      </p:sp>
      <p:pic>
        <p:nvPicPr>
          <p:cNvPr id="14341" name="Picture 7" descr="Book Sawscale Strip2">
            <a:extLst>
              <a:ext uri="{FF2B5EF4-FFF2-40B4-BE49-F238E27FC236}">
                <a16:creationId xmlns:a16="http://schemas.microsoft.com/office/drawing/2014/main" id="{6CAFF885-71B1-0EEE-7E65-4DED64CF1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1" r="4651"/>
          <a:stretch>
            <a:fillRect/>
          </a:stretch>
        </p:blipFill>
        <p:spPr bwMode="auto">
          <a:xfrm>
            <a:off x="6554817" y="1261319"/>
            <a:ext cx="3011016" cy="2011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8" descr="Book Sawscale Head">
            <a:extLst>
              <a:ext uri="{FF2B5EF4-FFF2-40B4-BE49-F238E27FC236}">
                <a16:creationId xmlns:a16="http://schemas.microsoft.com/office/drawing/2014/main" id="{671BC492-21A9-F8D6-6F92-3E815232A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186" y="1267913"/>
            <a:ext cx="2483768" cy="20112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73D5E6B-6BE0-11B8-A348-E5D9B6F5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DC30BE22-881E-B991-2B50-6634CD7EA7B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215" y="24011"/>
            <a:ext cx="1371431" cy="10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1E83F-0149-8ACD-F0A3-822684AEF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7768" y="404664"/>
            <a:ext cx="6624736" cy="6120680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marL="1138238" indent="-1017588" algn="just">
              <a:lnSpc>
                <a:spcPct val="90000"/>
              </a:lnSpc>
              <a:buBlip>
                <a:blip r:embed="rId2"/>
              </a:buBlip>
              <a:defRPr/>
            </a:pPr>
            <a:endParaRPr lang="en-US" sz="2400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  <a:p>
            <a:pPr marL="914400" indent="-863600" algn="just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Pharos or Saw scaled viper. It’s back is usually marked with black blotches of inverted V shaped markings </a:t>
            </a:r>
          </a:p>
          <a:p>
            <a:pPr marL="914400" indent="-863600" algn="just">
              <a:lnSpc>
                <a:spcPct val="150000"/>
              </a:lnSpc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914400" indent="-863600" algn="just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a small viper found all over India.</a:t>
            </a:r>
          </a:p>
          <a:p>
            <a:pPr marL="914400" indent="-863600" algn="just">
              <a:lnSpc>
                <a:spcPct val="150000"/>
              </a:lnSpc>
              <a:buNone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914400" indent="-863600" algn="just">
              <a:lnSpc>
                <a:spcPct val="150000"/>
              </a:lnSpc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abounds in Western India more than in any other part.  It prefers open dry rocky country or arid deserts.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2AB17F1-634E-80D1-6D3F-1146FDC62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5C68485-88A9-7503-94F0-161D4FD4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" y="2852936"/>
            <a:ext cx="4511824" cy="1323439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SAW SCALED VIPER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5">
            <a:extLst>
              <a:ext uri="{FF2B5EF4-FFF2-40B4-BE49-F238E27FC236}">
                <a16:creationId xmlns:a16="http://schemas.microsoft.com/office/drawing/2014/main" id="{A6D6413C-6C10-DF5D-9CA8-D795041C5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376" y="1988840"/>
            <a:ext cx="453650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n w="0"/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RUSSELL’S VIPER</a:t>
            </a:r>
          </a:p>
        </p:txBody>
      </p:sp>
      <p:sp>
        <p:nvSpPr>
          <p:cNvPr id="16389" name="Text Box 8">
            <a:extLst>
              <a:ext uri="{FF2B5EF4-FFF2-40B4-BE49-F238E27FC236}">
                <a16:creationId xmlns:a16="http://schemas.microsoft.com/office/drawing/2014/main" id="{BC61C9EA-788C-73F3-376E-9C71240A4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933" y="1874148"/>
            <a:ext cx="6888088" cy="267765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800" dirty="0"/>
              <a:t> 	</a:t>
            </a:r>
            <a:r>
              <a:rPr lang="en-US" altLang="en-US" sz="2800" b="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Black edged chain like marks and white V on head</a:t>
            </a:r>
          </a:p>
          <a:p>
            <a:pPr algn="just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800" b="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Hisses loudly when disturbed</a:t>
            </a:r>
          </a:p>
          <a:p>
            <a:pPr algn="just"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en-US" altLang="en-US" sz="2800" b="0" dirty="0">
                <a:ln w="0"/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Hides under trees, bushes and leaf litter during day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0A5B77D-DA74-5DDD-5B12-B8E7C52A6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F254B342-77C9-0C9B-13C6-6202678465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215" y="24011"/>
            <a:ext cx="1371431" cy="10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B5E5EFB8-5F9C-02DA-A5CF-4AD58C4B9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3912" y="1079476"/>
            <a:ext cx="6408712" cy="56600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Russell’s viper. It is a big stumpy snake 1/2 to 2 meters long with a short tail.</a:t>
            </a:r>
          </a:p>
          <a:p>
            <a:pPr>
              <a:lnSpc>
                <a:spcPct val="90000"/>
              </a:lnSpc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5138" indent="-46513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It’s back is also marked with black blotches of inverted V shaped markings</a:t>
            </a:r>
          </a:p>
          <a:p>
            <a:pPr marL="465138" indent="-465138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5138" indent="-465138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has the loudest hiss and biggest of fangs</a:t>
            </a:r>
          </a:p>
          <a:p>
            <a:pPr marL="465138" indent="-465138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prefers open country, cultivated fields and bushy or grassy fallow lands. </a:t>
            </a:r>
          </a:p>
          <a:p>
            <a:pPr marL="465138" indent="-465138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65138" indent="-465138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nocturnal and slow in its movements but is aggressive and holds its ground when aroused. </a:t>
            </a:r>
          </a:p>
          <a:p>
            <a:pPr marL="465138" indent="-465138" algn="just">
              <a:lnSpc>
                <a:spcPct val="90000"/>
              </a:lnSpc>
              <a:buBlip>
                <a:blip r:embed="rId2"/>
              </a:buBlip>
              <a:defRPr/>
            </a:pPr>
            <a:endParaRPr lang="en-US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E898BDD-AD2D-71D0-E2CB-A22994EB8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A08D4C9D-89D6-9F78-42E1-69E3FD064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215" y="24011"/>
            <a:ext cx="1371431" cy="10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2D0DDB6F-B3CF-E1D8-5672-8AB17C733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6" y="2924944"/>
            <a:ext cx="453650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n w="0"/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RUSSELL’S VIPER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AEA87A2F-EECB-5B5E-ACC0-3EEBFFEFF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0"/>
            <a:ext cx="8112224" cy="742357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defRPr/>
            </a:pPr>
            <a:endParaRPr lang="en-US" sz="4000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Majority of the snake bites are from these four common poisonous snakes of India :</a:t>
            </a:r>
          </a:p>
          <a:p>
            <a:pPr marL="914400" lvl="1" indent="-4572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The Indian Cobra,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The common Krait,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Saw scaled viper and the  </a:t>
            </a:r>
          </a:p>
          <a:p>
            <a:pPr marL="1028700" lvl="1" indent="-571500" algn="just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Russell’s viper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endParaRPr lang="en-US" sz="2800" dirty="0">
              <a:solidFill>
                <a:schemeClr val="tx1">
                  <a:lumMod val="95000"/>
                </a:schemeClr>
              </a:solidFill>
              <a:latin typeface="Arial" pitchFamily="34" charset="0"/>
            </a:endParaRPr>
          </a:p>
          <a:p>
            <a:pPr algn="just">
              <a:lnSpc>
                <a:spcPct val="90000"/>
              </a:lnSpc>
              <a:buFontTx/>
              <a:buBlip>
                <a:blip r:embed="rId2"/>
              </a:buBlip>
              <a:defRPr/>
            </a:pPr>
            <a:endParaRPr lang="en-US" sz="4000" dirty="0">
              <a:solidFill>
                <a:schemeClr val="tx1">
                  <a:lumMod val="95000"/>
                </a:schemeClr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EC27CDF-1A75-C579-565F-3044338CC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5F2D80CF-BD0F-18B2-0A34-4129030B74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215" y="24011"/>
            <a:ext cx="1371431" cy="10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656EFB2-706B-CC33-85FE-885782FDAB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16832"/>
            <a:ext cx="4536504" cy="70788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ln w="0"/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RUSSELL’S VIPER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FBFF9-37D6-5F64-99C8-075D5413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84784"/>
            <a:ext cx="5040560" cy="2235696"/>
          </a:xfrm>
          <a:solidFill>
            <a:schemeClr val="bg1"/>
          </a:solidFill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FEATURES OF POISONOUS AND NON-POISONOUS SNAKES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8B8E4C06-DDCE-C375-77A2-5B1EC1E921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5155" y="1344970"/>
            <a:ext cx="6891799" cy="5410200"/>
          </a:xfrm>
          <a:effectLst>
            <a:outerShdw dist="52363" dir="20757825" algn="ctr" rotWithShape="0">
              <a:srgbClr val="FF0000"/>
            </a:outerShdw>
          </a:effectLst>
          <a:extLst>
            <a:ext uri="{91240B29-F687-4F45-9708-019B960494DF}">
              <a14:hiddenLine xmlns:a14="http://schemas.microsoft.com/office/drawing/2010/main" w="9525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110B6D-EE6C-B916-5D57-3E14E6B1E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7E6BB533-FE09-2177-32B2-D0FDF3C84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62" y="1772816"/>
            <a:ext cx="5508104" cy="1268760"/>
          </a:xfrm>
          <a:solidFill>
            <a:schemeClr val="bg1"/>
          </a:solidFill>
          <a:ln>
            <a:solidFill>
              <a:srgbClr val="660066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NON-POISONOUS AND POISONOUS FANG MARKS</a:t>
            </a:r>
          </a:p>
        </p:txBody>
      </p:sp>
      <p:pic>
        <p:nvPicPr>
          <p:cNvPr id="94210" name="Picture 2">
            <a:extLst>
              <a:ext uri="{FF2B5EF4-FFF2-40B4-BE49-F238E27FC236}">
                <a16:creationId xmlns:a16="http://schemas.microsoft.com/office/drawing/2014/main" id="{C3A3A185-1E37-61BF-8B23-A6E9EEE2184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063" y="1284546"/>
            <a:ext cx="4780375" cy="4800600"/>
          </a:xfrm>
          <a:solidFill>
            <a:schemeClr val="accent4">
              <a:lumMod val="50000"/>
            </a:schemeClr>
          </a:solidFill>
          <a:ln cap="flat" algn="ctr"/>
          <a:effectLst>
            <a:outerShdw dist="52363" dir="20757825" algn="ctr" rotWithShape="0">
              <a:srgbClr val="FF0000"/>
            </a:outerShdw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0388695-5EDF-38A1-1260-747D2F2FA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Text Box 6">
            <a:extLst>
              <a:ext uri="{FF2B5EF4-FFF2-40B4-BE49-F238E27FC236}">
                <a16:creationId xmlns:a16="http://schemas.microsoft.com/office/drawing/2014/main" id="{12CD79D1-3793-B4BD-AFDB-6BAF7D33D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9709" y="1192683"/>
            <a:ext cx="6696744" cy="520142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25400" algn="ctr" rotWithShape="0">
              <a:srgbClr val="FF0000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tabLst>
                <a:tab pos="457200" algn="l"/>
                <a:tab pos="1371600" algn="l"/>
              </a:tabLst>
              <a:defRPr/>
            </a:pP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3200" dirty="0"/>
              <a:t>Neurotoxic</a:t>
            </a:r>
            <a:r>
              <a:rPr lang="en-US" sz="2800" dirty="0"/>
              <a:t>: </a:t>
            </a:r>
            <a:r>
              <a:rPr lang="en-US" sz="3200" dirty="0"/>
              <a:t>Cobra, Krait</a:t>
            </a:r>
          </a:p>
          <a:p>
            <a:pPr lvl="2">
              <a:spcBef>
                <a:spcPct val="50000"/>
              </a:spcBef>
              <a:buBlip>
                <a:blip r:embed="rId3"/>
              </a:buBlip>
              <a:tabLst>
                <a:tab pos="457200" algn="l"/>
                <a:tab pos="1371600" algn="l"/>
              </a:tabLst>
              <a:defRPr/>
            </a:pPr>
            <a:r>
              <a:rPr lang="en-US" sz="2800" dirty="0"/>
              <a:t>  Attacks nervous system and stops 	breathing</a:t>
            </a:r>
          </a:p>
          <a:p>
            <a:pPr>
              <a:spcBef>
                <a:spcPct val="50000"/>
              </a:spcBef>
              <a:tabLst>
                <a:tab pos="457200" algn="l"/>
                <a:tab pos="1371600" algn="l"/>
              </a:tabLst>
              <a:defRPr/>
            </a:pPr>
            <a:r>
              <a:rPr lang="en-US" sz="2800" dirty="0"/>
              <a:t> </a:t>
            </a:r>
            <a:r>
              <a:rPr lang="en-US" sz="3200" dirty="0"/>
              <a:t>Hemotoxic</a:t>
            </a:r>
            <a:r>
              <a:rPr lang="en-US" sz="2800" dirty="0"/>
              <a:t>: </a:t>
            </a:r>
            <a:r>
              <a:rPr lang="en-US" sz="3200" dirty="0"/>
              <a:t>All Vipers</a:t>
            </a:r>
          </a:p>
          <a:p>
            <a:pPr marL="1379538" lvl="2" indent="-465138">
              <a:spcBef>
                <a:spcPct val="50000"/>
              </a:spcBef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en-US" sz="2800" dirty="0"/>
              <a:t>  Causes blood to stop clotting and punctures blood vessels and victim dies   from blood loss.</a:t>
            </a:r>
          </a:p>
          <a:p>
            <a:pPr lvl="2">
              <a:spcBef>
                <a:spcPct val="50000"/>
              </a:spcBef>
              <a:buBlip>
                <a:blip r:embed="rId3"/>
              </a:buBlip>
              <a:tabLst>
                <a:tab pos="457200" algn="l"/>
                <a:tab pos="1371600" algn="l"/>
              </a:tabLst>
              <a:defRPr/>
            </a:pPr>
            <a:endParaRPr lang="en-US" sz="2800" dirty="0">
              <a:solidFill>
                <a:srgbClr val="0070C0"/>
              </a:solidFill>
            </a:endParaRPr>
          </a:p>
          <a:p>
            <a:pPr lvl="2">
              <a:spcBef>
                <a:spcPct val="50000"/>
              </a:spcBef>
              <a:tabLst>
                <a:tab pos="457200" algn="l"/>
                <a:tab pos="1371600" algn="l"/>
              </a:tabLst>
              <a:defRPr/>
            </a:pPr>
            <a:r>
              <a:rPr lang="en-US" sz="2800" dirty="0">
                <a:solidFill>
                  <a:srgbClr val="0070C0"/>
                </a:solidFill>
              </a:rPr>
              <a:t>	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2BC2C-3193-51B5-FFBB-8AB958471862}"/>
              </a:ext>
            </a:extLst>
          </p:cNvPr>
          <p:cNvSpPr txBox="1"/>
          <p:nvPr/>
        </p:nvSpPr>
        <p:spPr>
          <a:xfrm>
            <a:off x="479376" y="3501008"/>
            <a:ext cx="54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SNAKE VENOM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B1ABE6C-7DE9-6C16-F457-59615B502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173E59B8-5883-709C-51BF-B2BD74DD5B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3999"/>
          <a:stretch/>
        </p:blipFill>
        <p:spPr bwMode="auto">
          <a:xfrm>
            <a:off x="10888235" y="101714"/>
            <a:ext cx="1188719" cy="11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7F6C-F179-AF87-D8E7-9F570017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64" y="2376103"/>
            <a:ext cx="5076056" cy="14176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DOSE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BCE17-9E43-C5D2-9F3F-0778CD42D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6624" y="1267913"/>
            <a:ext cx="6275512" cy="5486400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dirty="0"/>
              <a:t>                                                 </a:t>
            </a:r>
            <a:r>
              <a:rPr lang="en-US" sz="7400" b="1" u="sng" dirty="0"/>
              <a:t>DOSE</a:t>
            </a:r>
            <a:r>
              <a:rPr lang="en-US" sz="7400" b="1" dirty="0"/>
              <a:t>             </a:t>
            </a:r>
            <a:r>
              <a:rPr lang="en-US" sz="7400" b="1" u="sng" dirty="0"/>
              <a:t>TIME</a:t>
            </a:r>
          </a:p>
          <a:p>
            <a:pPr>
              <a:lnSpc>
                <a:spcPct val="150000"/>
              </a:lnSpc>
              <a:defRPr/>
            </a:pPr>
            <a:r>
              <a:rPr lang="en-US" sz="7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Spectacled cobra               15 mg       		7 – 8 hrs</a:t>
            </a:r>
          </a:p>
          <a:p>
            <a:pPr>
              <a:lnSpc>
                <a:spcPct val="150000"/>
              </a:lnSpc>
              <a:defRPr/>
            </a:pPr>
            <a:r>
              <a:rPr lang="en-US" sz="7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Monocled cobra                15 mg        		7  - 8 hrs</a:t>
            </a:r>
          </a:p>
          <a:p>
            <a:pPr>
              <a:lnSpc>
                <a:spcPct val="150000"/>
              </a:lnSpc>
              <a:defRPr/>
            </a:pPr>
            <a:r>
              <a:rPr lang="en-US" sz="7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King cobra                           12 mg       		5  - 6 hrs</a:t>
            </a:r>
          </a:p>
          <a:p>
            <a:pPr>
              <a:lnSpc>
                <a:spcPct val="150000"/>
              </a:lnSpc>
              <a:defRPr/>
            </a:pPr>
            <a:r>
              <a:rPr lang="en-US" sz="7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Banded krait                       10 mg        		4 hrs</a:t>
            </a:r>
          </a:p>
          <a:p>
            <a:pPr>
              <a:lnSpc>
                <a:spcPct val="150000"/>
              </a:lnSpc>
              <a:defRPr/>
            </a:pPr>
            <a:r>
              <a:rPr lang="en-US" sz="7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krait                    1-3 mg      		2 ½ hrs</a:t>
            </a:r>
          </a:p>
          <a:p>
            <a:pPr>
              <a:lnSpc>
                <a:spcPct val="150000"/>
              </a:lnSpc>
              <a:defRPr/>
            </a:pPr>
            <a:r>
              <a:rPr lang="en-US" sz="7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Russells</a:t>
            </a:r>
            <a:r>
              <a:rPr lang="en-US" sz="7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viper                      42 mg        	3 days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974B24-227B-17D9-5A92-5CE3DA614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>
            <a:extLst>
              <a:ext uri="{FF2B5EF4-FFF2-40B4-BE49-F238E27FC236}">
                <a16:creationId xmlns:a16="http://schemas.microsoft.com/office/drawing/2014/main" id="{8BA7593E-33F0-007E-6729-C7BED411C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6109" y="1513384"/>
            <a:ext cx="3476179" cy="1647056"/>
          </a:xfrm>
          <a:effectLst>
            <a:outerShdw dist="508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SYMPTOMS OF SNAKE BITE</a:t>
            </a:r>
          </a:p>
        </p:txBody>
      </p:sp>
      <p:sp>
        <p:nvSpPr>
          <p:cNvPr id="4106" name="Rectangle 10">
            <a:extLst>
              <a:ext uri="{FF2B5EF4-FFF2-40B4-BE49-F238E27FC236}">
                <a16:creationId xmlns:a16="http://schemas.microsoft.com/office/drawing/2014/main" id="{63EB8878-4A75-FC70-71D2-42761F3830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92178" y="1484784"/>
            <a:ext cx="6984776" cy="471750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508000" indent="-508000"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</a:tabLs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Local symptoms of Bite</a:t>
            </a:r>
          </a:p>
          <a:p>
            <a:pPr marL="508000" indent="-508000"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</a:tabLst>
              <a:defRPr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0" indent="-508000" algn="ctr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</a:tabLst>
              <a:defRPr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Paired fang marks (Although often only  a single mark or a scratch may be present) </a:t>
            </a:r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Swelling</a:t>
            </a:r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Pain</a:t>
            </a:r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3"/>
              </a:buBlip>
              <a:tabLst>
                <a:tab pos="457200" algn="l"/>
              </a:tabLs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Bleeding from bite</a:t>
            </a:r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3"/>
              </a:buBlip>
              <a:tabLst>
                <a:tab pos="457200" algn="l"/>
              </a:tabLst>
              <a:defRPr/>
            </a:pP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08000" indent="-508000">
              <a:lnSpc>
                <a:spcPct val="8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</a:tabLst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NB: Kraits often have none of the above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8C8D9DA-AB61-4D31-4BE8-8BFD4D5D9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8467" y="836712"/>
            <a:ext cx="3847728" cy="1295400"/>
          </a:xfrm>
        </p:spPr>
        <p:txBody>
          <a:bodyPr>
            <a:no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</a:rPr>
              <a:t>          </a:t>
            </a:r>
            <a:r>
              <a:rPr lang="en-IN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984" y="1253686"/>
            <a:ext cx="4258816" cy="411953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 bite and its control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PHT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Kit </a:t>
            </a:r>
          </a:p>
          <a:p>
            <a:pPr marL="0" indent="0" algn="just">
              <a:buNone/>
            </a:pPr>
            <a:endParaRPr lang="en-IN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11314C8-8D2A-EB26-C65D-85BE607CB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DF8EF3-1CB8-09AE-EC62-96F994AECACC}"/>
              </a:ext>
            </a:extLst>
          </p:cNvPr>
          <p:cNvSpPr txBox="1"/>
          <p:nvPr/>
        </p:nvSpPr>
        <p:spPr>
          <a:xfrm>
            <a:off x="2423592" y="2113122"/>
            <a:ext cx="3200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After completion of this topic, you will able to describe : </a:t>
            </a:r>
          </a:p>
        </p:txBody>
      </p:sp>
    </p:spTree>
    <p:extLst>
      <p:ext uri="{BB962C8B-B14F-4D97-AF65-F5344CB8AC3E}">
        <p14:creationId xmlns:p14="http://schemas.microsoft.com/office/powerpoint/2010/main" val="3158638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EB8D267-F949-ACBC-34A2-B74C50D44AB8}"/>
              </a:ext>
            </a:extLst>
          </p:cNvPr>
          <p:cNvSpPr/>
          <p:nvPr/>
        </p:nvSpPr>
        <p:spPr>
          <a:xfrm>
            <a:off x="3143672" y="1317516"/>
            <a:ext cx="8928992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Symptoms of a snake bite appear quickly these are:</a:t>
            </a:r>
          </a:p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Significant swelling developing within 10  minutes </a:t>
            </a:r>
          </a:p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Nausea </a:t>
            </a:r>
          </a:p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Weakness </a:t>
            </a:r>
          </a:p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Temperature change </a:t>
            </a:r>
          </a:p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Pain</a:t>
            </a:r>
          </a:p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Black and blue discoloration may   appear  within 3-6 hours.</a:t>
            </a:r>
          </a:p>
          <a:p>
            <a:pPr marL="690563" indent="-690563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90563" indent="-690563">
              <a:buFont typeface="Arial" pitchFamily="34" charset="0"/>
              <a:buChar char="•"/>
              <a:defRPr/>
            </a:pPr>
            <a:endParaRPr lang="en-US" sz="3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217150C-D991-426F-7E5B-A24931A0B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28510965-454C-F406-EBA0-A5A9925DA0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6688" y="1484784"/>
            <a:ext cx="3476179" cy="1647056"/>
          </a:xfrm>
          <a:effectLst>
            <a:outerShdw dist="508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SYMPTOMS OF SNAKE BITE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1028">
            <a:extLst>
              <a:ext uri="{FF2B5EF4-FFF2-40B4-BE49-F238E27FC236}">
                <a16:creationId xmlns:a16="http://schemas.microsoft.com/office/drawing/2014/main" id="{0141D480-5909-08B4-47CA-4E09E26593B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126282" y="1095038"/>
            <a:ext cx="5850396" cy="5661248"/>
          </a:xfrm>
          <a:solidFill>
            <a:schemeClr val="bg1"/>
          </a:solidFill>
          <a:effectLst>
            <a:outerShdw dist="35921" dir="2700000" algn="ctr" rotWithShape="0">
              <a:srgbClr val="FF0000"/>
            </a:outerShdw>
          </a:effectLst>
        </p:spPr>
        <p:txBody>
          <a:bodyPr rtlCol="0">
            <a:normAutofit fontScale="55000" lnSpcReduction="20000"/>
          </a:bodyPr>
          <a:lstStyle/>
          <a:p>
            <a:pPr marL="571500" indent="-571500" algn="ctr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Drooping Eyelids</a:t>
            </a:r>
          </a:p>
          <a:p>
            <a:pPr marL="571500" indent="-571500" algn="ctr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Vision disturbances</a:t>
            </a:r>
          </a:p>
          <a:p>
            <a:pPr marL="1196086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 Difficulty breathing</a:t>
            </a:r>
          </a:p>
          <a:p>
            <a:pPr marL="571500" indent="-57150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itchFamily="34" charset="0"/>
            </a:endParaRPr>
          </a:p>
          <a:p>
            <a:pPr marL="571500" indent="-57150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 Hemotoxic</a:t>
            </a:r>
          </a:p>
          <a:p>
            <a:pPr marL="1196086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Continuous bleeding from bite site</a:t>
            </a:r>
          </a:p>
          <a:p>
            <a:pPr marL="1196086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 Bleeding from gums</a:t>
            </a:r>
          </a:p>
          <a:p>
            <a:pPr marL="1196086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 Appearance of bruise</a:t>
            </a:r>
          </a:p>
          <a:p>
            <a:pPr marL="1196086" lvl="1" indent="-571500">
              <a:lnSpc>
                <a:spcPct val="150000"/>
              </a:lnSpc>
              <a:buFont typeface="Wingdings" panose="05000000000000000000" pitchFamily="2" charset="2"/>
              <a:buChar char="§"/>
              <a:tabLst>
                <a:tab pos="457200" algn="l"/>
                <a:tab pos="623888" algn="l"/>
              </a:tabLst>
              <a:defRPr/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 Dark urine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A812631-3E59-D6A2-03BC-DADE1C5C4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04069B0-B1ED-A592-4209-F10AE0E5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3999"/>
          <a:stretch/>
        </p:blipFill>
        <p:spPr bwMode="auto">
          <a:xfrm>
            <a:off x="10888235" y="101714"/>
            <a:ext cx="1188719" cy="11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CBE580-6165-227B-3D0C-8CCBECA8BD74}"/>
              </a:ext>
            </a:extLst>
          </p:cNvPr>
          <p:cNvSpPr txBox="1"/>
          <p:nvPr/>
        </p:nvSpPr>
        <p:spPr>
          <a:xfrm>
            <a:off x="123947" y="1555415"/>
            <a:ext cx="5850396" cy="1840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0" indent="-508000" algn="ctr">
              <a:lnSpc>
                <a:spcPct val="150000"/>
              </a:lnSpc>
              <a:buClr>
                <a:schemeClr val="tx1">
                  <a:shade val="95000"/>
                </a:schemeClr>
              </a:buClr>
              <a:buNone/>
              <a:tabLst>
                <a:tab pos="457200" algn="l"/>
                <a:tab pos="623888" algn="l"/>
              </a:tabLst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SYMPTOMS SHOWING SPREAD OF VENOM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7">
            <a:extLst>
              <a:ext uri="{FF2B5EF4-FFF2-40B4-BE49-F238E27FC236}">
                <a16:creationId xmlns:a16="http://schemas.microsoft.com/office/drawing/2014/main" id="{AADE38DE-9E32-869A-F049-2FB09D0C58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5473" y="2971800"/>
            <a:ext cx="3598168" cy="914400"/>
          </a:xfrm>
          <a:effectLst>
            <a:outerShdw dist="45791" dir="2021404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2C88A47-7E79-D881-EC79-0DF38BF6EBA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01643" y="1556792"/>
            <a:ext cx="8280920" cy="4114800"/>
          </a:xfrm>
        </p:spPr>
        <p:txBody>
          <a:bodyPr>
            <a:noAutofit/>
          </a:bodyPr>
          <a:lstStyle/>
          <a:p>
            <a:pPr marL="279400" indent="-279400">
              <a:lnSpc>
                <a:spcPct val="150000"/>
              </a:lnSpc>
              <a:buBlip>
                <a:blip r:embed="rId3"/>
              </a:buBlip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Calm the patient down to slow down blood circulation and retard the spread of venom. </a:t>
            </a:r>
          </a:p>
          <a:p>
            <a:pPr marL="279400" indent="-279400">
              <a:lnSpc>
                <a:spcPct val="150000"/>
              </a:lnSpc>
              <a:buBlip>
                <a:blip r:embed="rId3"/>
              </a:buBlip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9400" indent="-279400">
              <a:lnSpc>
                <a:spcPct val="150000"/>
              </a:lnSpc>
              <a:buNone/>
            </a:pPr>
            <a:endParaRPr lang="en-US" alt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79400" indent="-279400">
              <a:lnSpc>
                <a:spcPct val="150000"/>
              </a:lnSpc>
              <a:buBlip>
                <a:blip r:embed="rId3"/>
              </a:buBlip>
            </a:pPr>
            <a:r>
              <a:rPr lang="en-US" alt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Have the victim lie down with the affected limb lower than the heart.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6F8B18E-603C-FEEB-90A7-9C8BE5EF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D5D88C7D-A457-A86C-B537-6937AEA406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8447" y="2192435"/>
            <a:ext cx="4248472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02168C40-D5E1-30F7-4FDB-620278A2816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75920" y="2202779"/>
            <a:ext cx="6696744" cy="3276600"/>
          </a:xfrm>
        </p:spPr>
        <p:txBody>
          <a:bodyPr rtlCol="0">
            <a:normAutofit/>
          </a:bodyPr>
          <a:lstStyle/>
          <a:p>
            <a:pPr marL="279400" indent="-279400" algn="just">
              <a:buBlip>
                <a:blip r:embed="rId3"/>
              </a:buBlip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Remove any rings, bracelets, boots, or other restricting items from the bitten extremity.</a:t>
            </a:r>
          </a:p>
          <a:p>
            <a:pPr marL="279400" indent="-279400">
              <a:buNone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(It may swell.)</a:t>
            </a:r>
          </a:p>
          <a:p>
            <a:pPr marL="279400" indent="-279400">
              <a:buBlip>
                <a:blip r:embed="rId3"/>
              </a:buBlip>
              <a:defRPr/>
            </a:pPr>
            <a:endParaRPr lang="en-US" b="1" dirty="0">
              <a:latin typeface="Tahoma" pitchFamily="34" charset="0"/>
            </a:endParaRPr>
          </a:p>
          <a:p>
            <a:pPr marL="279400" indent="-279400">
              <a:buNone/>
              <a:defRPr/>
            </a:pPr>
            <a:endParaRPr lang="en-US" b="1" dirty="0">
              <a:latin typeface="Tahoma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4F014C7-10B5-9ED8-1700-87AE30D44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:a16="http://schemas.microsoft.com/office/drawing/2014/main" id="{ED1616C5-469B-3A74-F5D4-C29B47F3A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9456" y="1628800"/>
            <a:ext cx="3672408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</p:txBody>
      </p:sp>
      <p:sp>
        <p:nvSpPr>
          <p:cNvPr id="28678" name="Text Box 11">
            <a:extLst>
              <a:ext uri="{FF2B5EF4-FFF2-40B4-BE49-F238E27FC236}">
                <a16:creationId xmlns:a16="http://schemas.microsoft.com/office/drawing/2014/main" id="{D64667C7-069A-706B-7CF7-06198818E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508" y="3140968"/>
            <a:ext cx="6172200" cy="9541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algn="ctr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wait for the symptoms to develop</a:t>
            </a:r>
            <a:endParaRPr lang="en-US" altLang="en-US" sz="2800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8679" name="Rectangle 13">
            <a:extLst>
              <a:ext uri="{FF2B5EF4-FFF2-40B4-BE49-F238E27FC236}">
                <a16:creationId xmlns:a16="http://schemas.microsoft.com/office/drawing/2014/main" id="{577752E8-34C9-AACB-515A-599B51333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952" y="1476400"/>
            <a:ext cx="6264696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9400" indent="-2794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algn="just"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dirty="0">
                <a:solidFill>
                  <a:schemeClr val="tx1"/>
                </a:solidFill>
              </a:rPr>
              <a:t> </a:t>
            </a:r>
            <a:r>
              <a:rPr lang="en-US" altLang="en-US" sz="2800" b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apply ice, cold packs or give alcohol or any other drug to the victim</a:t>
            </a:r>
          </a:p>
          <a:p>
            <a:pPr eaLnBrk="1" hangingPunct="1">
              <a:spcBef>
                <a:spcPct val="20000"/>
              </a:spcBef>
            </a:pPr>
            <a:endParaRPr lang="en-US" altLang="en-US" sz="2800" b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n-US" alt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8E2706-FB77-386E-21E0-9BA10FF8E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3EB64020-501F-01F8-1CFA-C6C768658A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1384" y="2286000"/>
            <a:ext cx="3742184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</p:txBody>
      </p:sp>
      <p:sp>
        <p:nvSpPr>
          <p:cNvPr id="29701" name="Text Box 9">
            <a:extLst>
              <a:ext uri="{FF2B5EF4-FFF2-40B4-BE49-F238E27FC236}">
                <a16:creationId xmlns:a16="http://schemas.microsoft.com/office/drawing/2014/main" id="{0D63C047-9602-65A4-81BC-1394AA564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017" y="1719499"/>
            <a:ext cx="6300700" cy="113300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algn="just" eaLnBrk="1" hangingPunct="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Immobilize the bitten limb, using a splint if possible and position it below the level Of the heart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86DD3FC-169C-EF24-0F5C-2DF13E3BE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449B68-4A38-B876-FE5D-720456828CF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140493" y="2996952"/>
            <a:ext cx="7056784" cy="3231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708660" indent="-5715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 give incision or attempt to suck out venom as it is ineffective at removing venom; and in Viper bites will cause serious bleeding. 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>
            <a:extLst>
              <a:ext uri="{FF2B5EF4-FFF2-40B4-BE49-F238E27FC236}">
                <a16:creationId xmlns:a16="http://schemas.microsoft.com/office/drawing/2014/main" id="{88D7C205-661A-573D-AE02-829BFC950C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3512" y="2420888"/>
            <a:ext cx="2875856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/>
            <a:r>
              <a:rPr lang="en-US" alt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07E74619-9A25-9D8D-D8F8-2DF4FD85B5A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023992" y="2348880"/>
            <a:ext cx="5832648" cy="323123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708660" indent="-5715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3600" b="1" dirty="0">
                <a:latin typeface="Tahoma" pitchFamily="34" charset="0"/>
              </a:rPr>
              <a:t> 	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 give incision or attempt to suck out venom as it is ineffective at removing venom; and in Viper bites will cause serious bleeding. </a:t>
            </a:r>
            <a:endParaRPr lang="en-US" sz="36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B6917D3-2D0B-F5DD-4834-45480C89A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3">
            <a:extLst>
              <a:ext uri="{FF2B5EF4-FFF2-40B4-BE49-F238E27FC236}">
                <a16:creationId xmlns:a16="http://schemas.microsoft.com/office/drawing/2014/main" id="{54480780-00D3-523A-4C72-CF6D7D54AE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3020" y="2484438"/>
            <a:ext cx="4606280" cy="1143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/>
            <a:r>
              <a:rPr lang="en-US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14D212F5-10F8-0E86-4DE3-01E827F658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528048" y="2301644"/>
            <a:ext cx="5112568" cy="1676400"/>
          </a:xfrm>
          <a:effectLst>
            <a:outerShdw dist="25400" algn="ctr" rotWithShape="0">
              <a:schemeClr val="tx1"/>
            </a:outerShdw>
          </a:effectLst>
        </p:spPr>
        <p:txBody>
          <a:bodyPr rtlCol="0">
            <a:normAutofit lnSpcReduction="10000"/>
          </a:bodyPr>
          <a:lstStyle/>
          <a:p>
            <a:pPr marL="548640" indent="-411480" algn="just">
              <a:lnSpc>
                <a:spcPct val="9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en-US" sz="3600" b="1" dirty="0">
                <a:latin typeface="Tahoma" pitchFamily="34" charset="0"/>
              </a:rPr>
              <a:t> 	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Cobra and Krait bites, the victim may stop breathing. They are not dead, start</a:t>
            </a:r>
            <a:endParaRPr lang="en-US" sz="3600" dirty="0">
              <a:solidFill>
                <a:srgbClr val="0066FF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750" name="AutoShape 6">
            <a:extLst>
              <a:ext uri="{FF2B5EF4-FFF2-40B4-BE49-F238E27FC236}">
                <a16:creationId xmlns:a16="http://schemas.microsoft.com/office/drawing/2014/main" id="{7101A918-5090-3809-94AA-D26AB503E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876800"/>
            <a:ext cx="6781800" cy="990600"/>
          </a:xfrm>
          <a:prstGeom prst="flowChartTerminator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1751" name="Text Box 9">
            <a:extLst>
              <a:ext uri="{FF2B5EF4-FFF2-40B4-BE49-F238E27FC236}">
                <a16:creationId xmlns:a16="http://schemas.microsoft.com/office/drawing/2014/main" id="{8BBA238E-0097-FCFC-9079-B58647BF0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581400"/>
            <a:ext cx="5638800" cy="579438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/>
          </a:p>
        </p:txBody>
      </p:sp>
      <p:sp>
        <p:nvSpPr>
          <p:cNvPr id="31752" name="AutoShape 10">
            <a:extLst>
              <a:ext uri="{FF2B5EF4-FFF2-40B4-BE49-F238E27FC236}">
                <a16:creationId xmlns:a16="http://schemas.microsoft.com/office/drawing/2014/main" id="{9F957EB2-BF98-6C6B-AAB0-6562169457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4800600"/>
            <a:ext cx="5257800" cy="1143000"/>
          </a:xfrm>
          <a:prstGeom prst="flowChartTerminator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2" name="Text Box 12">
            <a:extLst>
              <a:ext uri="{FF2B5EF4-FFF2-40B4-BE49-F238E27FC236}">
                <a16:creationId xmlns:a16="http://schemas.microsoft.com/office/drawing/2014/main" id="{C17A6716-E38B-01AD-CA62-1D17464D6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0744" y="3993688"/>
            <a:ext cx="4608512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marL="457200" indent="-457200" algn="ctr"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altLang="en-US" sz="2800" b="0" dirty="0">
                <a:solidFill>
                  <a:schemeClr val="tx1"/>
                </a:solidFill>
              </a:rPr>
              <a:t>Artificial Respiration</a:t>
            </a:r>
          </a:p>
          <a:p>
            <a:pPr marL="457200" indent="-457200" algn="ctr" eaLnBrk="1" hangingPunct="1">
              <a:spcBef>
                <a:spcPct val="50000"/>
              </a:spcBef>
              <a:buFont typeface="Wingdings" panose="05000000000000000000" pitchFamily="2" charset="2"/>
              <a:buChar char="§"/>
            </a:pPr>
            <a:r>
              <a:rPr lang="en-US" altLang="en-US" sz="2800" b="0" dirty="0">
                <a:solidFill>
                  <a:schemeClr val="tx1"/>
                </a:solidFill>
              </a:rPr>
              <a:t>This can be Life Saving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AA6E3-F8CE-EC5E-8F02-D59954038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4">
            <a:extLst>
              <a:ext uri="{FF2B5EF4-FFF2-40B4-BE49-F238E27FC236}">
                <a16:creationId xmlns:a16="http://schemas.microsoft.com/office/drawing/2014/main" id="{1429B493-427A-96BC-F980-5F50B3D45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2933700"/>
            <a:ext cx="4121109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DO’S</a:t>
            </a:r>
          </a:p>
        </p:txBody>
      </p:sp>
      <p:sp>
        <p:nvSpPr>
          <p:cNvPr id="70725" name="Rectangle 69">
            <a:extLst>
              <a:ext uri="{FF2B5EF4-FFF2-40B4-BE49-F238E27FC236}">
                <a16:creationId xmlns:a16="http://schemas.microsoft.com/office/drawing/2014/main" id="{68F93723-410A-4535-A541-867A9DC95E2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807968" y="1085273"/>
            <a:ext cx="5926559" cy="573325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rmAutofit fontScale="92500" lnSpcReduction="20000"/>
          </a:bodyPr>
          <a:lstStyle/>
          <a:p>
            <a:pPr marL="548640" indent="-411480">
              <a:lnSpc>
                <a:spcPct val="75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endParaRPr lang="en-US" b="1" dirty="0">
              <a:solidFill>
                <a:srgbClr val="FFFFCC"/>
              </a:solidFill>
              <a:latin typeface="Tahoma" pitchFamily="34" charset="0"/>
            </a:endParaRP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latin typeface="Tahoma" pitchFamily="34" charset="0"/>
              </a:rPr>
              <a:t>Keep victim calm.</a:t>
            </a:r>
          </a:p>
          <a:p>
            <a:pPr marL="137160" indent="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>
              <a:latin typeface="Tahoma" pitchFamily="34" charset="0"/>
            </a:endParaRP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itchFamily="34" charset="0"/>
              </a:rPr>
              <a:t>Immediately</a:t>
            </a:r>
            <a:r>
              <a:rPr lang="en-US" sz="2400" dirty="0">
                <a:latin typeface="Tahoma" pitchFamily="34" charset="0"/>
              </a:rPr>
              <a:t> have the victim lie flat without moving.</a:t>
            </a:r>
          </a:p>
          <a:p>
            <a:pPr marL="137160" indent="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>
              <a:latin typeface="Tahoma" pitchFamily="34" charset="0"/>
            </a:endParaRP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latin typeface="Tahoma" pitchFamily="34" charset="0"/>
              </a:rPr>
              <a:t>Immobilize the bitten limb, using a splint if possible and position it below the level of the heart.</a:t>
            </a:r>
          </a:p>
          <a:p>
            <a:pPr marL="137160" indent="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buNone/>
              <a:defRPr/>
            </a:pPr>
            <a:endParaRPr lang="en-US" sz="2400" dirty="0">
              <a:latin typeface="Tahoma" pitchFamily="34" charset="0"/>
            </a:endParaRP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400" dirty="0">
                <a:latin typeface="Tahoma" pitchFamily="34" charset="0"/>
              </a:rPr>
              <a:t>Get the victim to hospital urgently, lying flat, if possible.</a:t>
            </a:r>
          </a:p>
          <a:p>
            <a:pPr marL="548640" indent="-411480">
              <a:lnSpc>
                <a:spcPct val="75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endParaRPr lang="en-US" b="1" dirty="0">
              <a:latin typeface="Tahoma" pitchFamily="34" charset="0"/>
            </a:endParaRPr>
          </a:p>
        </p:txBody>
      </p:sp>
      <p:sp>
        <p:nvSpPr>
          <p:cNvPr id="32773" name="Rectangle 11">
            <a:extLst>
              <a:ext uri="{FF2B5EF4-FFF2-40B4-BE49-F238E27FC236}">
                <a16:creationId xmlns:a16="http://schemas.microsoft.com/office/drawing/2014/main" id="{4420E1E3-71DC-DD7B-916F-29DA63185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025" y="1525589"/>
            <a:ext cx="184731" cy="461665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2774" name="Picture 9" descr="D:\Rina\snake\Snake bite\ ">
            <a:extLst>
              <a:ext uri="{FF2B5EF4-FFF2-40B4-BE49-F238E27FC236}">
                <a16:creationId xmlns:a16="http://schemas.microsoft.com/office/drawing/2014/main" id="{9EAB8AB8-6249-C382-D034-0589D2F733F4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152558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Rectangle 14">
            <a:extLst>
              <a:ext uri="{FF2B5EF4-FFF2-40B4-BE49-F238E27FC236}">
                <a16:creationId xmlns:a16="http://schemas.microsoft.com/office/drawing/2014/main" id="{4733E7E8-F896-EA5B-FE4A-AD8E794AA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35" y="1525588"/>
            <a:ext cx="184731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2776" name="Picture 8" descr="D:\Rina\snake\Snake bite\ ">
            <a:extLst>
              <a:ext uri="{FF2B5EF4-FFF2-40B4-BE49-F238E27FC236}">
                <a16:creationId xmlns:a16="http://schemas.microsoft.com/office/drawing/2014/main" id="{0FA3E9D8-AE71-4FD0-88BE-EDDB897D1943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152558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Rectangle 17">
            <a:extLst>
              <a:ext uri="{FF2B5EF4-FFF2-40B4-BE49-F238E27FC236}">
                <a16:creationId xmlns:a16="http://schemas.microsoft.com/office/drawing/2014/main" id="{5DA682B7-4375-83CF-B2B0-5D6DFAEA8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35" y="1525588"/>
            <a:ext cx="184731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2778" name="Picture 7" descr="D:\Rina\snake\Snake bite\ ">
            <a:extLst>
              <a:ext uri="{FF2B5EF4-FFF2-40B4-BE49-F238E27FC236}">
                <a16:creationId xmlns:a16="http://schemas.microsoft.com/office/drawing/2014/main" id="{325244DB-25A2-569F-7518-0C2DE40169B7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152558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Rectangle 20">
            <a:extLst>
              <a:ext uri="{FF2B5EF4-FFF2-40B4-BE49-F238E27FC236}">
                <a16:creationId xmlns:a16="http://schemas.microsoft.com/office/drawing/2014/main" id="{F2087810-C107-FFEA-6E9D-64ACAD1D4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35" y="1525588"/>
            <a:ext cx="184731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pic>
        <p:nvPicPr>
          <p:cNvPr id="32780" name="Picture 6" descr="D:\Rina\snake\Snake bite\ ">
            <a:extLst>
              <a:ext uri="{FF2B5EF4-FFF2-40B4-BE49-F238E27FC236}">
                <a16:creationId xmlns:a16="http://schemas.microsoft.com/office/drawing/2014/main" id="{2328F525-BDC5-AA94-C478-0734A5EAB70C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152558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5" descr="D:\Rina\snake\Snake bite\ ">
            <a:extLst>
              <a:ext uri="{FF2B5EF4-FFF2-40B4-BE49-F238E27FC236}">
                <a16:creationId xmlns:a16="http://schemas.microsoft.com/office/drawing/2014/main" id="{0DA726C5-5B55-918B-E4E4-2E50A0A8BC8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025" y="1525589"/>
            <a:ext cx="1428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2" name="Rectangle 33">
            <a:extLst>
              <a:ext uri="{FF2B5EF4-FFF2-40B4-BE49-F238E27FC236}">
                <a16:creationId xmlns:a16="http://schemas.microsoft.com/office/drawing/2014/main" id="{2CF0A055-FF81-61C4-A148-73A942284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16464"/>
            <a:ext cx="3698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4"/>
              </a:buBlip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2783" name="Rectangle 29">
            <a:extLst>
              <a:ext uri="{FF2B5EF4-FFF2-40B4-BE49-F238E27FC236}">
                <a16:creationId xmlns:a16="http://schemas.microsoft.com/office/drawing/2014/main" id="{5B75B99E-35BF-55C8-BC2B-0DBD897A71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344738"/>
            <a:ext cx="3698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2784" name="Line 38">
            <a:extLst>
              <a:ext uri="{FF2B5EF4-FFF2-40B4-BE49-F238E27FC236}">
                <a16:creationId xmlns:a16="http://schemas.microsoft.com/office/drawing/2014/main" id="{D70FF2D4-29B6-7699-F7D0-5FB8BF43894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088188"/>
            <a:ext cx="8839200" cy="0"/>
          </a:xfrm>
          <a:prstGeom prst="line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sp>
        <p:nvSpPr>
          <p:cNvPr id="32785" name="Line 39">
            <a:extLst>
              <a:ext uri="{FF2B5EF4-FFF2-40B4-BE49-F238E27FC236}">
                <a16:creationId xmlns:a16="http://schemas.microsoft.com/office/drawing/2014/main" id="{6925503D-337C-610B-BA8F-C21C00070AE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1524000"/>
            <a:ext cx="0" cy="5564188"/>
          </a:xfrm>
          <a:prstGeom prst="line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sp>
        <p:nvSpPr>
          <p:cNvPr id="32786" name="Line 40">
            <a:extLst>
              <a:ext uri="{FF2B5EF4-FFF2-40B4-BE49-F238E27FC236}">
                <a16:creationId xmlns:a16="http://schemas.microsoft.com/office/drawing/2014/main" id="{57DAC2F2-4285-B617-1606-6C77DFF5AF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1524000"/>
            <a:ext cx="0" cy="5564188"/>
          </a:xfrm>
          <a:prstGeom prst="line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83D80CE-519E-04A3-1450-3054D92CA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9FD70CAE-56A9-965F-8E87-36A350BECC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1271" y="1877216"/>
            <a:ext cx="377049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ctr">
              <a:defRPr/>
            </a:pP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DONT’S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7DE109E1-E3DB-BF0D-CB71-F42616605E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effectLst>
            <a:outerShdw dist="12700" algn="ctr" rotWithShape="0">
              <a:srgbClr val="A50021"/>
            </a:outerShdw>
          </a:effectLst>
        </p:spPr>
        <p:txBody>
          <a:bodyPr rtlCol="0">
            <a:normAutofit/>
          </a:bodyPr>
          <a:lstStyle/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endParaRPr lang="en-US" sz="2600" b="1">
              <a:latin typeface="Tahoma" pitchFamily="34" charset="0"/>
            </a:endParaRPr>
          </a:p>
          <a:p>
            <a:pPr marL="548640" indent="-411480">
              <a:lnSpc>
                <a:spcPct val="8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endParaRPr lang="en-US" sz="2600" b="1">
              <a:latin typeface="Tahoma" pitchFamily="34" charset="0"/>
            </a:endParaRPr>
          </a:p>
        </p:txBody>
      </p:sp>
      <p:sp>
        <p:nvSpPr>
          <p:cNvPr id="33796" name="Rectangle 5">
            <a:extLst>
              <a:ext uri="{FF2B5EF4-FFF2-40B4-BE49-F238E27FC236}">
                <a16:creationId xmlns:a16="http://schemas.microsoft.com/office/drawing/2014/main" id="{8E64C61D-711E-A9A0-4289-DEDF55EAC6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0025" y="1525589"/>
            <a:ext cx="184731" cy="461665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endParaRPr lang="en-US" altLang="en-US" sz="2400" b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C3A6D0DE-08CD-F309-4D38-4DB541E2AD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35" y="1525588"/>
            <a:ext cx="184731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798" name="Rectangle 9">
            <a:extLst>
              <a:ext uri="{FF2B5EF4-FFF2-40B4-BE49-F238E27FC236}">
                <a16:creationId xmlns:a16="http://schemas.microsoft.com/office/drawing/2014/main" id="{4408642A-43CD-C504-C76A-0B203EC69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35" y="1525588"/>
            <a:ext cx="184731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799" name="Rectangle 11">
            <a:extLst>
              <a:ext uri="{FF2B5EF4-FFF2-40B4-BE49-F238E27FC236}">
                <a16:creationId xmlns:a16="http://schemas.microsoft.com/office/drawing/2014/main" id="{D25A2148-051F-ED32-DA93-3244059D1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635" y="1525588"/>
            <a:ext cx="184731" cy="923330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33800" name="Rectangle 14">
            <a:extLst>
              <a:ext uri="{FF2B5EF4-FFF2-40B4-BE49-F238E27FC236}">
                <a16:creationId xmlns:a16="http://schemas.microsoft.com/office/drawing/2014/main" id="{308383A6-D97F-7A40-8CE4-6B632282F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5537200"/>
            <a:ext cx="36988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3801" name="Rectangle 15">
            <a:extLst>
              <a:ext uri="{FF2B5EF4-FFF2-40B4-BE49-F238E27FC236}">
                <a16:creationId xmlns:a16="http://schemas.microsoft.com/office/drawing/2014/main" id="{CDB2B7CE-50A5-7DC5-E751-ED44E9158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716464"/>
            <a:ext cx="369888" cy="82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3802" name="Rectangle 16">
            <a:extLst>
              <a:ext uri="{FF2B5EF4-FFF2-40B4-BE49-F238E27FC236}">
                <a16:creationId xmlns:a16="http://schemas.microsoft.com/office/drawing/2014/main" id="{B99219A7-F1C6-033B-EDBA-47855B1D2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30601"/>
            <a:ext cx="369888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Blip>
                <a:blip r:embed="rId3"/>
              </a:buBlip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33803" name="Line 20">
            <a:extLst>
              <a:ext uri="{FF2B5EF4-FFF2-40B4-BE49-F238E27FC236}">
                <a16:creationId xmlns:a16="http://schemas.microsoft.com/office/drawing/2014/main" id="{D85EAAA3-14A3-6059-9DCE-769DDCC5E13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088188"/>
            <a:ext cx="8839200" cy="0"/>
          </a:xfrm>
          <a:prstGeom prst="line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sp>
        <p:nvSpPr>
          <p:cNvPr id="33804" name="Line 22">
            <a:extLst>
              <a:ext uri="{FF2B5EF4-FFF2-40B4-BE49-F238E27FC236}">
                <a16:creationId xmlns:a16="http://schemas.microsoft.com/office/drawing/2014/main" id="{C46C50D8-FEFA-D895-80A9-F9432167CC2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1524000"/>
            <a:ext cx="0" cy="5564188"/>
          </a:xfrm>
          <a:prstGeom prst="line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sp>
        <p:nvSpPr>
          <p:cNvPr id="33805" name="Rectangle 31">
            <a:extLst>
              <a:ext uri="{FF2B5EF4-FFF2-40B4-BE49-F238E27FC236}">
                <a16:creationId xmlns:a16="http://schemas.microsoft.com/office/drawing/2014/main" id="{AE6A6AB1-2CD4-074C-67F9-424D9C885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930526"/>
            <a:ext cx="7391400" cy="949325"/>
          </a:xfrm>
          <a:prstGeom prst="rect">
            <a:avLst/>
          </a:prstGeom>
          <a:noFill/>
          <a:ln>
            <a:noFill/>
          </a:ln>
          <a:effectLst>
            <a:outerShdw dist="381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endParaRPr lang="en-US" altLang="en-US" sz="2800">
              <a:solidFill>
                <a:schemeClr val="tx1"/>
              </a:solidFill>
            </a:endParaRPr>
          </a:p>
        </p:txBody>
      </p:sp>
      <p:sp>
        <p:nvSpPr>
          <p:cNvPr id="47118" name="Rectangle 30">
            <a:extLst>
              <a:ext uri="{FF2B5EF4-FFF2-40B4-BE49-F238E27FC236}">
                <a16:creationId xmlns:a16="http://schemas.microsoft.com/office/drawing/2014/main" id="{F89BCAD1-3671-38EB-3CD3-FF98298969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2" y="1601788"/>
            <a:ext cx="5994396" cy="5256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25400" algn="ctr" rotWithShape="0">
              <a:srgbClr val="FF0000"/>
            </a:outerShdw>
          </a:effectLst>
        </p:spPr>
        <p:txBody>
          <a:bodyPr/>
          <a:lstStyle/>
          <a:p>
            <a:pPr marL="630238" indent="-457200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apply any tourniquet or compression bandage. </a:t>
            </a:r>
          </a:p>
          <a:p>
            <a:pPr marL="630238" indent="-457200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cool the area of the bite.</a:t>
            </a:r>
          </a:p>
          <a:p>
            <a:pPr marL="630238" indent="-457200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try to catch the snake, we do  not need another victim, but take it to hospital if already killed.</a:t>
            </a:r>
          </a:p>
          <a:p>
            <a:pPr marL="630238" indent="-457200" algn="just" eaLnBrk="0" hangingPunct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sz="2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give the victim alcoholic drinks or Aspirin.</a:t>
            </a:r>
          </a:p>
        </p:txBody>
      </p:sp>
      <p:sp>
        <p:nvSpPr>
          <p:cNvPr id="33807" name="Line 35">
            <a:extLst>
              <a:ext uri="{FF2B5EF4-FFF2-40B4-BE49-F238E27FC236}">
                <a16:creationId xmlns:a16="http://schemas.microsoft.com/office/drawing/2014/main" id="{9394599B-ABD9-68D7-FE64-2EC7E5BFBED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768975"/>
            <a:ext cx="7391400" cy="0"/>
          </a:xfrm>
          <a:prstGeom prst="line">
            <a:avLst/>
          </a:prstGeom>
          <a:noFill/>
          <a:ln>
            <a:noFill/>
          </a:ln>
          <a:effectLst>
            <a:outerShdw dist="381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sp>
        <p:nvSpPr>
          <p:cNvPr id="33808" name="Line 36">
            <a:extLst>
              <a:ext uri="{FF2B5EF4-FFF2-40B4-BE49-F238E27FC236}">
                <a16:creationId xmlns:a16="http://schemas.microsoft.com/office/drawing/2014/main" id="{E0A6CC60-BC1D-D782-02BE-30383877F4B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981201"/>
            <a:ext cx="0" cy="3787775"/>
          </a:xfrm>
          <a:prstGeom prst="line">
            <a:avLst/>
          </a:prstGeom>
          <a:noFill/>
          <a:ln>
            <a:noFill/>
          </a:ln>
          <a:effectLst>
            <a:outerShdw dist="381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sp>
        <p:nvSpPr>
          <p:cNvPr id="33809" name="Line 37">
            <a:extLst>
              <a:ext uri="{FF2B5EF4-FFF2-40B4-BE49-F238E27FC236}">
                <a16:creationId xmlns:a16="http://schemas.microsoft.com/office/drawing/2014/main" id="{38AA367E-A688-2D04-F154-339114879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1981201"/>
            <a:ext cx="0" cy="3787775"/>
          </a:xfrm>
          <a:prstGeom prst="line">
            <a:avLst/>
          </a:prstGeom>
          <a:noFill/>
          <a:ln>
            <a:noFill/>
          </a:ln>
          <a:effectLst>
            <a:outerShdw dist="38100" algn="ctr" rotWithShape="0">
              <a:srgbClr val="A5002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IN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3FA0F4-F3A1-4E8B-78D0-CD133B56F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A066F3B8-F460-676C-5E9D-A1CA10E30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2348880"/>
            <a:ext cx="5760640" cy="2016224"/>
          </a:xfrm>
          <a:solidFill>
            <a:schemeClr val="bg1"/>
          </a:solidFill>
          <a:ln>
            <a:noFill/>
          </a:ln>
        </p:spPr>
        <p:txBody>
          <a:bodyPr rtlCol="0">
            <a:normAutofit fontScale="77500" lnSpcReduction="20000"/>
          </a:bodyPr>
          <a:lstStyle/>
          <a:p>
            <a:pPr>
              <a:buNone/>
              <a:defRPr/>
            </a:pPr>
            <a:r>
              <a:rPr lang="en-US" sz="4400" dirty="0"/>
              <a:t>                    </a:t>
            </a:r>
          </a:p>
          <a:p>
            <a:pPr algn="just">
              <a:buNone/>
              <a:defRPr/>
            </a:pPr>
            <a:r>
              <a:rPr lang="en-US" sz="4400" dirty="0">
                <a:solidFill>
                  <a:srgbClr val="FF0000"/>
                </a:solidFill>
              </a:rPr>
              <a:t>  </a:t>
            </a:r>
            <a:r>
              <a:rPr lang="en-US" sz="5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HISTORY OF SNAKE</a:t>
            </a:r>
          </a:p>
          <a:p>
            <a:pPr algn="just">
              <a:buNone/>
              <a:defRPr/>
            </a:pPr>
            <a:endParaRPr lang="en-US" sz="5200" b="1" dirty="0">
              <a:solidFill>
                <a:srgbClr val="FF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                                                           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34FD7F5-922D-48A8-2D79-20585E334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6089291-B58D-A4FA-922F-BE647E518A2A}"/>
              </a:ext>
            </a:extLst>
          </p:cNvPr>
          <p:cNvSpPr txBox="1"/>
          <p:nvPr/>
        </p:nvSpPr>
        <p:spPr>
          <a:xfrm>
            <a:off x="6816080" y="2708920"/>
            <a:ext cx="2599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Jurassic age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Tertiary age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:a16="http://schemas.microsoft.com/office/drawing/2014/main" id="{55E32788-7A03-1F2B-548E-D90124789F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384" y="1484784"/>
            <a:ext cx="4248472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88900" algn="ctr" rotWithShape="0">
              <a:srgbClr val="00330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/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MYTHS ABOUT SNAKES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AF78B8-13AD-6969-52B1-92F605FDD2AE}"/>
              </a:ext>
            </a:extLst>
          </p:cNvPr>
          <p:cNvSpPr txBox="1">
            <a:spLocks noChangeArrowheads="1"/>
          </p:cNvSpPr>
          <p:nvPr/>
        </p:nvSpPr>
        <p:spPr>
          <a:xfrm>
            <a:off x="5087888" y="1412776"/>
            <a:ext cx="6984776" cy="4800600"/>
          </a:xfrm>
          <a:prstGeom prst="rect">
            <a:avLst/>
          </a:prstGeom>
          <a:solidFill>
            <a:schemeClr val="bg1"/>
          </a:solidFill>
          <a:effectLst>
            <a:outerShdw dist="25400" algn="ctr" rotWithShape="0">
              <a:srgbClr val="FF0000"/>
            </a:outerShdw>
          </a:effectLst>
        </p:spPr>
        <p:txBody>
          <a:bodyPr rtlCol="0"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Cobras, particularly the King Cobras wear a Nagmani that makes one a millionaire!</a:t>
            </a: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Snakes suck milk from the udders of cows by coiling around their legs! </a:t>
            </a: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94360" indent="-457200" algn="just">
              <a:lnSpc>
                <a:spcPct val="150000"/>
              </a:lnSpc>
              <a:buClr>
                <a:schemeClr val="tx1">
                  <a:shade val="95000"/>
                </a:schemeClr>
              </a:buClr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Snakes like the sweet pungent smell of the '</a:t>
            </a:r>
            <a:r>
              <a:rPr lang="en-US" sz="28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Kevada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' or the 'Raat Rani’!</a:t>
            </a:r>
          </a:p>
          <a:p>
            <a:pPr marL="137160" indent="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sz="2800" dirty="0">
              <a:latin typeface="Tahoma" pitchFamily="34" charset="0"/>
            </a:endParaRPr>
          </a:p>
          <a:p>
            <a:pPr marL="548640" indent="-411480">
              <a:lnSpc>
                <a:spcPct val="75000"/>
              </a:lnSpc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en-US" b="1" dirty="0">
              <a:latin typeface="Tahoma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3C83D99-A028-CC60-9ED1-DE3C6B4C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C4E270D7-01B1-884B-1A33-5D6859C1C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14288"/>
            <a:ext cx="152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36763-4C02-8DC2-7764-068D3BCA72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C0B74-6766-67DC-18BA-FC6A970BC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23" y="1284546"/>
            <a:ext cx="2983632" cy="1295400"/>
          </a:xfrm>
        </p:spPr>
        <p:txBody>
          <a:bodyPr>
            <a:normAutofit/>
          </a:bodyPr>
          <a:lstStyle/>
          <a:p>
            <a:pPr algn="ctr"/>
            <a:r>
              <a:rPr lang="en-IN" sz="3600" b="1" dirty="0">
                <a:solidFill>
                  <a:srgbClr val="FF0000"/>
                </a:solidFill>
              </a:rPr>
              <a:t>          </a:t>
            </a:r>
            <a:r>
              <a:rPr lang="en-IN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</a:t>
            </a:r>
            <a:r>
              <a:rPr lang="en-IN" sz="3600" b="1" u="sng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F1381-1218-3B70-B924-7A2D5EB1E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1628800"/>
            <a:ext cx="7696200" cy="23907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 bite and its control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PHT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Aid Kit </a:t>
            </a:r>
          </a:p>
          <a:p>
            <a:pPr marL="0" indent="0" algn="just">
              <a:buNone/>
            </a:pPr>
            <a:endParaRPr lang="en-IN" sz="2800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88B939-EC86-014E-1D1A-19287D48D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>
            <a:extLst>
              <a:ext uri="{FF2B5EF4-FFF2-40B4-BE49-F238E27FC236}">
                <a16:creationId xmlns:a16="http://schemas.microsoft.com/office/drawing/2014/main" id="{386C1906-8F94-8F84-12EE-BC0FB5C03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-14288"/>
            <a:ext cx="152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8020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1464" y="2132856"/>
            <a:ext cx="9997440" cy="1143000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 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A5C211-21B1-ABC2-DB39-7EAA57E4F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>
            <a:extLst>
              <a:ext uri="{FF2B5EF4-FFF2-40B4-BE49-F238E27FC236}">
                <a16:creationId xmlns:a16="http://schemas.microsoft.com/office/drawing/2014/main" id="{76778109-30DE-D77F-8C01-731033373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0"/>
            <a:ext cx="152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>
            <a:extLst>
              <a:ext uri="{FF2B5EF4-FFF2-40B4-BE49-F238E27FC236}">
                <a16:creationId xmlns:a16="http://schemas.microsoft.com/office/drawing/2014/main" id="{C7E1F875-7D2D-A942-670D-7C78ED1B15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124200"/>
            <a:ext cx="4648200" cy="11430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FF0000"/>
                </a:solidFill>
                <a:latin typeface="Open Sans" panose="020B0606030504020204" pitchFamily="34" charset="0"/>
              </a:rPr>
              <a:t>EVALUATION</a:t>
            </a:r>
            <a:endParaRPr lang="en-IN" altLang="en-US" b="1">
              <a:solidFill>
                <a:srgbClr val="FF0000"/>
              </a:solidFill>
              <a:latin typeface="Open Sans" panose="020B0606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C2071-2424-B563-9A14-C8381AFC2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5880" y="1556792"/>
            <a:ext cx="5715000" cy="4525963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82296" indent="0" algn="ctr">
              <a:buNone/>
            </a:pPr>
            <a:r>
              <a:rPr lang="en-US" alt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Q1)Common poisonous snakes </a:t>
            </a:r>
            <a:br>
              <a:rPr lang="en-US" alt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alt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</a:t>
            </a:r>
            <a:r>
              <a:rPr lang="en-US" altLang="en-US" sz="28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india</a:t>
            </a:r>
            <a:r>
              <a:rPr lang="en-US" alt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are?</a:t>
            </a:r>
          </a:p>
          <a:p>
            <a:pPr marL="82296" indent="0" algn="ctr">
              <a:buNone/>
            </a:pPr>
            <a:r>
              <a:rPr lang="en-US" alt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Ans__________________________</a:t>
            </a:r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617749CA-86C9-ECB3-F207-77194B6565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81E6B76-F446-46AA-B87A-73C241D2A552}" type="slidenum">
              <a:rPr lang="en-US" altLang="en-US" sz="1400"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484905-0A00-F4CE-8B9D-78DE829F0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1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34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6" y="3230213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6211"/>
            <a:ext cx="4876800" cy="55347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7618" y="6618"/>
            <a:ext cx="1387082" cy="1227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815C2-5D3B-57C1-7A9F-5B0661A9F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772816"/>
            <a:ext cx="5256584" cy="1417638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FAMILY OF SNAKE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789E1-E361-2FA0-D947-C2F0689EB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0412" y="1916832"/>
            <a:ext cx="6192688" cy="5486400"/>
          </a:xfrm>
          <a:solidFill>
            <a:schemeClr val="bg1"/>
          </a:solidFill>
        </p:spPr>
        <p:txBody>
          <a:bodyPr rtlCol="0">
            <a:normAutofit/>
          </a:bodyPr>
          <a:lstStyle/>
          <a:p>
            <a:pPr marL="914400" indent="-862013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are </a:t>
            </a:r>
            <a:r>
              <a:rPr lang="en-US" sz="2800" b="1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family of snake</a:t>
            </a:r>
          </a:p>
          <a:p>
            <a:pPr marL="914400" indent="-862013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Three family are poisonous</a:t>
            </a:r>
          </a:p>
          <a:p>
            <a:pPr marL="1204913" indent="-63500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Elapidae</a:t>
            </a:r>
          </a:p>
          <a:p>
            <a:pPr marL="1204913" indent="-63500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Viperidae</a:t>
            </a:r>
          </a:p>
          <a:p>
            <a:pPr marL="1204913" indent="-635000">
              <a:buClr>
                <a:schemeClr val="tx1">
                  <a:shade val="9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Hydrophile</a:t>
            </a:r>
          </a:p>
          <a:p>
            <a:pPr marL="514350" indent="-514350">
              <a:buClr>
                <a:schemeClr val="tx1">
                  <a:shade val="95000"/>
                </a:schemeClr>
              </a:buClr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2830FE1-2206-194C-8430-A4A9F1399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BF854-8D21-F21A-FF3A-8E9232E3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775" y="1295159"/>
            <a:ext cx="5904656" cy="5141406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lvl="1"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 bites are a common occurrence, however 90% of the land snakes found in our country are not poisonous.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majority of cases, death takes place due to fright and not due to bite from a poisonous snake.</a:t>
            </a:r>
          </a:p>
          <a:p>
            <a:pPr lvl="1" algn="just">
              <a:lnSpc>
                <a:spcPct val="150000"/>
              </a:lnSpc>
              <a:defRPr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There is considerable color and pattern variation and it takes a trained eye to identify snakes correctly, it is not recommended that you should attempt to handle snakes</a:t>
            </a:r>
          </a:p>
          <a:p>
            <a:pPr lvl="1" algn="just">
              <a:lnSpc>
                <a:spcPct val="150000"/>
              </a:lnSpc>
              <a:defRPr/>
            </a:pPr>
            <a:endParaRPr lang="en-US" sz="32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7EA8BF1-86F5-B160-513E-BCDAE2472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2CE3544-2218-B03F-5DB5-7540836FAFBB}"/>
              </a:ext>
            </a:extLst>
          </p:cNvPr>
          <p:cNvSpPr txBox="1">
            <a:spLocks/>
          </p:cNvSpPr>
          <p:nvPr/>
        </p:nvSpPr>
        <p:spPr>
          <a:xfrm>
            <a:off x="1631504" y="2624437"/>
            <a:ext cx="3762164" cy="12414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3183BEAA-8F5F-7B27-F573-52D5472A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5480" y="2420888"/>
            <a:ext cx="3546140" cy="12414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SNAKES</a:t>
            </a:r>
          </a:p>
        </p:txBody>
      </p:sp>
      <p:sp>
        <p:nvSpPr>
          <p:cNvPr id="17411" name="Subtitle 2">
            <a:extLst>
              <a:ext uri="{FF2B5EF4-FFF2-40B4-BE49-F238E27FC236}">
                <a16:creationId xmlns:a16="http://schemas.microsoft.com/office/drawing/2014/main" id="{526E1861-8766-C095-872D-91668763B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7264" y="1284546"/>
            <a:ext cx="6624736" cy="56388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2500 - 3000 SPECIES WORLDWIDE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500 VENOMOUS SPECIES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 POISONOUS SPECIES IN INDIA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INCIDENCE &gt; 5 MILLION PER YEAR</a:t>
            </a:r>
          </a:p>
          <a:p>
            <a:pPr marL="457200" indent="-45720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DEATH IN TRANSIT, ? TRUE INCIDENCE</a:t>
            </a:r>
          </a:p>
          <a:p>
            <a:pPr marL="517525" indent="-517525" algn="just">
              <a:lnSpc>
                <a:spcPct val="150000"/>
              </a:lnSpc>
              <a:buFont typeface="Courier New" pitchFamily="49" charset="0"/>
              <a:buChar char="o"/>
              <a:defRPr/>
            </a:pPr>
            <a:endParaRPr lang="en-US" sz="3600" b="1" dirty="0">
              <a:solidFill>
                <a:schemeClr val="tx1"/>
              </a:solidFill>
            </a:endParaRPr>
          </a:p>
          <a:p>
            <a:pPr marL="517525" indent="-517525">
              <a:defRPr/>
            </a:pPr>
            <a:endParaRPr lang="en-US" sz="36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7F640E0-D342-E6D6-2200-DB63C904C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ACB32FCE-A8B2-AB2F-753A-036855601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128" y="1628800"/>
            <a:ext cx="4432934" cy="3870479"/>
          </a:xfrm>
          <a:solidFill>
            <a:schemeClr val="bg1"/>
          </a:solidFill>
        </p:spPr>
        <p:txBody>
          <a:bodyPr rtlCol="0">
            <a:normAutofit fontScale="25000" lnSpcReduction="20000"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sz="3600" dirty="0"/>
          </a:p>
          <a:p>
            <a:pPr marL="548640" indent="-41148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5100" dirty="0"/>
              <a:t>  </a:t>
            </a:r>
            <a:r>
              <a:rPr lang="en-US" sz="1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Spectacle cobra</a:t>
            </a:r>
          </a:p>
          <a:p>
            <a:pPr marL="548640" indent="-41148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1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Monocle cobra</a:t>
            </a:r>
          </a:p>
          <a:p>
            <a:pPr marL="548640" indent="-41148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1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King cobra</a:t>
            </a:r>
          </a:p>
          <a:p>
            <a:pPr marL="548640" indent="-41148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1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Common krait</a:t>
            </a:r>
          </a:p>
          <a:p>
            <a:pPr marL="548640" indent="-41148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1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Banded krait</a:t>
            </a:r>
          </a:p>
          <a:p>
            <a:pPr marL="548640" indent="-411480">
              <a:lnSpc>
                <a:spcPct val="150000"/>
              </a:lnSpc>
              <a:buClr>
                <a:schemeClr val="tx1">
                  <a:shade val="95000"/>
                </a:schemeClr>
              </a:buClr>
              <a:buFont typeface="Wingdings" pitchFamily="2" charset="2"/>
              <a:buChar char="v"/>
              <a:defRPr/>
            </a:pPr>
            <a:r>
              <a:rPr lang="en-US" sz="1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Russell viper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dirty="0"/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endParaRPr lang="en-US" sz="3600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  <a:p>
            <a:pPr marL="548640" indent="-411480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en-US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93A3D33-84E1-2EA4-52DC-C671021E5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029">
            <a:extLst>
              <a:ext uri="{FF2B5EF4-FFF2-40B4-BE49-F238E27FC236}">
                <a16:creationId xmlns:a16="http://schemas.microsoft.com/office/drawing/2014/main" id="{31349986-7271-9286-435E-B4C4A6604AAF}"/>
              </a:ext>
            </a:extLst>
          </p:cNvPr>
          <p:cNvSpPr txBox="1">
            <a:spLocks noChangeArrowheads="1"/>
          </p:cNvSpPr>
          <p:nvPr/>
        </p:nvSpPr>
        <p:spPr>
          <a:xfrm>
            <a:off x="551384" y="1772816"/>
            <a:ext cx="6696744" cy="2311152"/>
          </a:xfrm>
          <a:prstGeom prst="rect">
            <a:avLst/>
          </a:prstGeom>
          <a:effectLst>
            <a:outerShdw dist="52363" dir="20757825" algn="ctr" rotWithShape="0">
              <a:srgbClr val="A50021"/>
            </a:outerShdw>
          </a:effectLst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alt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</a:t>
            </a:r>
            <a:r>
              <a:rPr lang="en-US" alt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POISONOUS SNAKES </a:t>
            </a:r>
            <a:br>
              <a:rPr lang="en-US" alt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OF INDIA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6">
            <a:extLst>
              <a:ext uri="{FF2B5EF4-FFF2-40B4-BE49-F238E27FC236}">
                <a16:creationId xmlns:a16="http://schemas.microsoft.com/office/drawing/2014/main" id="{2774BE2D-524A-8AA8-A977-4B2BEDB5A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662423"/>
            <a:ext cx="6660232" cy="707886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INDIAN COBRA</a:t>
            </a:r>
          </a:p>
        </p:txBody>
      </p:sp>
      <p:pic>
        <p:nvPicPr>
          <p:cNvPr id="12292" name="Picture 7" descr="DSC00030">
            <a:extLst>
              <a:ext uri="{FF2B5EF4-FFF2-40B4-BE49-F238E27FC236}">
                <a16:creationId xmlns:a16="http://schemas.microsoft.com/office/drawing/2014/main" id="{BD2D55E6-FEA3-BAFD-BB6C-077A6360A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884" y="1176006"/>
            <a:ext cx="4191000" cy="1945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10">
            <a:extLst>
              <a:ext uri="{FF2B5EF4-FFF2-40B4-BE49-F238E27FC236}">
                <a16:creationId xmlns:a16="http://schemas.microsoft.com/office/drawing/2014/main" id="{9176E4A9-B953-BDA3-369D-44E0929EB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5434" y="3457453"/>
            <a:ext cx="4896544" cy="252376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>
            <a:outerShdw dist="25400" algn="ctr" rotWithShape="0">
              <a:srgbClr val="FF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en-US" sz="3200" dirty="0"/>
              <a:t> 	</a:t>
            </a:r>
            <a:r>
              <a:rPr lang="en-US" alt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Encountered all over India 	during day and night</a:t>
            </a:r>
          </a:p>
          <a:p>
            <a:pPr algn="just" eaLnBrk="1" hangingPunct="1">
              <a:spcBef>
                <a:spcPct val="50000"/>
              </a:spcBef>
              <a:buFontTx/>
              <a:buBlip>
                <a:blip r:embed="rId4"/>
              </a:buBlip>
            </a:pPr>
            <a:r>
              <a:rPr lang="en-US" alt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0C0C0"/>
                </a:highligh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Often found around or in human 	habitation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2C6CDA48-4E74-7EF0-A7BE-DDEFC55D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4">
            <a:extLst>
              <a:ext uri="{FF2B5EF4-FFF2-40B4-BE49-F238E27FC236}">
                <a16:creationId xmlns:a16="http://schemas.microsoft.com/office/drawing/2014/main" id="{5E7AAD7A-04DD-A842-E7FB-7614D812F2B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215" y="24011"/>
            <a:ext cx="1371431" cy="1049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9F8BA-C71A-9878-8188-598A0DB4B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147" y="476672"/>
            <a:ext cx="5364088" cy="6093296"/>
          </a:xfrm>
          <a:solidFill>
            <a:schemeClr val="bg1"/>
          </a:solidFill>
        </p:spPr>
        <p:txBody>
          <a:bodyPr rtlCol="0">
            <a:normAutofit fontScale="77500" lnSpcReduction="20000"/>
          </a:bodyPr>
          <a:lstStyle/>
          <a:p>
            <a:pPr marL="620713" indent="-568325" algn="just">
              <a:buFont typeface="Wingdings" pitchFamily="2" charset="2"/>
              <a:buChar char="v"/>
              <a:defRPr/>
            </a:pPr>
            <a:endParaRPr lang="en-US" dirty="0">
              <a:latin typeface="Arial" pitchFamily="34" charset="0"/>
            </a:endParaRPr>
          </a:p>
          <a:p>
            <a:pPr marL="620713" indent="-568325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is the Indian Cobra. It is identified by the hood which has a spectacle mark.</a:t>
            </a:r>
          </a:p>
          <a:p>
            <a:pPr marL="620713" indent="-568325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Cobras are likely to spread their hood and hiss loudly when agitated. </a:t>
            </a:r>
          </a:p>
          <a:p>
            <a:pPr marL="396875" indent="-396875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Found in most parts of the country.</a:t>
            </a:r>
          </a:p>
          <a:p>
            <a:pPr marL="620713" indent="-620713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often seen in bathrooms, dark corners of houses, dwelling rooms, stable, servants quarters of old bungalows and jungles.</a:t>
            </a:r>
          </a:p>
          <a:p>
            <a:pPr marL="620713" indent="-620713" algn="just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is active in day as well as night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4BBA87A-C126-D716-6912-5576B6252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3" y="151023"/>
            <a:ext cx="1345949" cy="113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FC43564-0FE7-E35B-C8D8-74FFDB0F89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23999"/>
          <a:stretch/>
        </p:blipFill>
        <p:spPr bwMode="auto">
          <a:xfrm>
            <a:off x="10888235" y="101714"/>
            <a:ext cx="1188719" cy="116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8309F084-4D6F-5A0D-BB71-3E33367F8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352" y="2564904"/>
            <a:ext cx="5112568" cy="1754326"/>
          </a:xfrm>
          <a:prstGeom prst="rect">
            <a:avLst/>
          </a:prstGeom>
          <a:noFill/>
          <a:ln>
            <a:noFill/>
          </a:ln>
          <a:effectLst>
            <a:outerShdw dist="52363" dir="20757825" algn="ctr" rotWithShape="0">
              <a:srgbClr val="FF0000"/>
            </a:outerShdw>
          </a:effectLst>
        </p:spPr>
        <p:txBody>
          <a:bodyPr wrap="square">
            <a:spAutoFit/>
          </a:bodyPr>
          <a:lstStyle>
            <a:lvl1pPr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 b="1">
                <a:solidFill>
                  <a:schemeClr val="accent2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</a:rPr>
              <a:t>THE INDIAN COBRA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1165</Words>
  <Application>Microsoft Office PowerPoint</Application>
  <PresentationFormat>Widescreen</PresentationFormat>
  <Paragraphs>196</Paragraphs>
  <Slides>34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8" baseType="lpstr">
      <vt:lpstr>Arial</vt:lpstr>
      <vt:lpstr>Bookman Old Style</vt:lpstr>
      <vt:lpstr>Calibri</vt:lpstr>
      <vt:lpstr>Courier New</vt:lpstr>
      <vt:lpstr>Gill Sans MT</vt:lpstr>
      <vt:lpstr>Open sans</vt:lpstr>
      <vt:lpstr>Open sans</vt:lpstr>
      <vt:lpstr>Open Sans SemiBold</vt:lpstr>
      <vt:lpstr>Tahoma</vt:lpstr>
      <vt:lpstr>Times New Roman</vt:lpstr>
      <vt:lpstr>Verdana</vt:lpstr>
      <vt:lpstr>Wingdings</vt:lpstr>
      <vt:lpstr>Wingdings 2</vt:lpstr>
      <vt:lpstr>Solstice</vt:lpstr>
      <vt:lpstr>PowerPoint Presentation</vt:lpstr>
      <vt:lpstr>          OBJECTIVES</vt:lpstr>
      <vt:lpstr>PowerPoint Presentation</vt:lpstr>
      <vt:lpstr>FAMILY OF SNAKE</vt:lpstr>
      <vt:lpstr>PowerPoint Presentation</vt:lpstr>
      <vt:lpstr>SNAKES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FEATURES OF POISONOUS AND NON-POISONOUS SNAKES</vt:lpstr>
      <vt:lpstr>NON-POISONOUS AND POISONOUS FANG MARKS</vt:lpstr>
      <vt:lpstr>PowerPoint Presentation</vt:lpstr>
      <vt:lpstr>EFFECTIVE DOSE</vt:lpstr>
      <vt:lpstr>SYMPTOMS OF SNAKE BITE</vt:lpstr>
      <vt:lpstr>SYMPTOMS OF SNAKE BITE</vt:lpstr>
      <vt:lpstr>PowerPoint Presentation</vt:lpstr>
      <vt:lpstr>FIRST AID</vt:lpstr>
      <vt:lpstr>FIRST AID</vt:lpstr>
      <vt:lpstr>FIRST AID</vt:lpstr>
      <vt:lpstr>FIRST AID</vt:lpstr>
      <vt:lpstr>FIRST AID</vt:lpstr>
      <vt:lpstr>FIRST AID</vt:lpstr>
      <vt:lpstr>DO’S</vt:lpstr>
      <vt:lpstr>DONT’S</vt:lpstr>
      <vt:lpstr>PowerPoint Presentation</vt:lpstr>
      <vt:lpstr>          REVIEW </vt:lpstr>
      <vt:lpstr>ANY QUESTION ? </vt:lpstr>
      <vt:lpstr>EVALUATION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Burns and Environmental Emergencies</dc:title>
  <dc:creator>DM_OFF_1</dc:creator>
  <cp:lastModifiedBy>NDRF ACADEMY</cp:lastModifiedBy>
  <cp:revision>129</cp:revision>
  <dcterms:created xsi:type="dcterms:W3CDTF">2006-08-16T00:00:00Z</dcterms:created>
  <dcterms:modified xsi:type="dcterms:W3CDTF">2025-12-31T11:51:30Z</dcterms:modified>
</cp:coreProperties>
</file>