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6" r:id="rId5"/>
    <p:sldId id="258" r:id="rId6"/>
    <p:sldId id="291" r:id="rId7"/>
    <p:sldId id="292" r:id="rId8"/>
    <p:sldId id="293" r:id="rId9"/>
    <p:sldId id="294" r:id="rId10"/>
    <p:sldId id="295" r:id="rId11"/>
    <p:sldId id="296" r:id="rId12"/>
    <p:sldId id="1188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351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3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Infectious Disease and Precautions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4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 </a:t>
              </a:r>
              <a:r>
                <a:rPr lang="en-US" b="1" dirty="0">
                  <a:solidFill>
                    <a:schemeClr val="bg1"/>
                  </a:solidFill>
                </a:rPr>
                <a:t>3 - 1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16F82BD-8032-3BB8-4103-0931BAAC6EBA}"/>
              </a:ext>
            </a:extLst>
          </p:cNvPr>
          <p:cNvSpPr txBox="1"/>
          <p:nvPr/>
        </p:nvSpPr>
        <p:spPr>
          <a:xfrm>
            <a:off x="602390" y="12905671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1D419B42-5105-A59B-4A94-868EF5FAFF34}"/>
              </a:ext>
            </a:extLst>
          </p:cNvPr>
          <p:cNvSpPr txBox="1"/>
          <p:nvPr/>
        </p:nvSpPr>
        <p:spPr>
          <a:xfrm>
            <a:off x="6782875" y="6787929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df" descr="image.pdf">
            <a:extLst>
              <a:ext uri="{FF2B5EF4-FFF2-40B4-BE49-F238E27FC236}">
                <a16:creationId xmlns:a16="http://schemas.microsoft.com/office/drawing/2014/main" id="{6BD91D68-DAC2-8AC0-7041-1ABEFA67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198"/>
          <a:stretch>
            <a:fillRect/>
          </a:stretch>
        </p:blipFill>
        <p:spPr>
          <a:xfrm>
            <a:off x="971154" y="4808533"/>
            <a:ext cx="7543593" cy="74950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NGER">
            <a:extLst>
              <a:ext uri="{FF2B5EF4-FFF2-40B4-BE49-F238E27FC236}">
                <a16:creationId xmlns:a16="http://schemas.microsoft.com/office/drawing/2014/main" id="{3C1A7EFC-B3D9-0AA8-3405-0A033B3D6899}"/>
              </a:ext>
            </a:extLst>
          </p:cNvPr>
          <p:cNvSpPr txBox="1"/>
          <p:nvPr/>
        </p:nvSpPr>
        <p:spPr>
          <a:xfrm>
            <a:off x="1065609" y="2574080"/>
            <a:ext cx="744913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DANGER</a:t>
            </a:r>
          </a:p>
        </p:txBody>
      </p:sp>
      <p:sp>
        <p:nvSpPr>
          <p:cNvPr id="4" name="All bodily fluids are considered infectious and you must take appropriate precautions for all patients at all times!">
            <a:extLst>
              <a:ext uri="{FF2B5EF4-FFF2-40B4-BE49-F238E27FC236}">
                <a16:creationId xmlns:a16="http://schemas.microsoft.com/office/drawing/2014/main" id="{08DEAEAE-2CA1-AD7C-C260-A89CCFAC0416}"/>
              </a:ext>
            </a:extLst>
          </p:cNvPr>
          <p:cNvSpPr txBox="1"/>
          <p:nvPr/>
        </p:nvSpPr>
        <p:spPr>
          <a:xfrm>
            <a:off x="9551225" y="6267941"/>
            <a:ext cx="12804531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All bodily fluids are considered infectious and you must take appropriate precautions for all patients at all times!</a:t>
            </a:r>
          </a:p>
        </p:txBody>
      </p:sp>
    </p:spTree>
    <p:extLst>
      <p:ext uri="{BB962C8B-B14F-4D97-AF65-F5344CB8AC3E}">
        <p14:creationId xmlns:p14="http://schemas.microsoft.com/office/powerpoint/2010/main" val="1381446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ways discard contaminated items properly so YOU don’t get infected!">
            <a:extLst>
              <a:ext uri="{FF2B5EF4-FFF2-40B4-BE49-F238E27FC236}">
                <a16:creationId xmlns:a16="http://schemas.microsoft.com/office/drawing/2014/main" id="{4A6D51C0-C4D3-9C51-6860-519FB0F18252}"/>
              </a:ext>
            </a:extLst>
          </p:cNvPr>
          <p:cNvSpPr txBox="1"/>
          <p:nvPr/>
        </p:nvSpPr>
        <p:spPr>
          <a:xfrm>
            <a:off x="8014069" y="4254998"/>
            <a:ext cx="8355863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Always discard contaminated items properly so YOU don’t get infected!</a:t>
            </a:r>
          </a:p>
        </p:txBody>
      </p:sp>
    </p:spTree>
    <p:extLst>
      <p:ext uri="{BB962C8B-B14F-4D97-AF65-F5344CB8AC3E}">
        <p14:creationId xmlns:p14="http://schemas.microsoft.com/office/powerpoint/2010/main" val="21947214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12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20D5963-5616-DE9C-DD87-2C9C0B0FB324}"/>
              </a:ext>
            </a:extLst>
          </p:cNvPr>
          <p:cNvSpPr txBox="1"/>
          <p:nvPr/>
        </p:nvSpPr>
        <p:spPr>
          <a:xfrm>
            <a:off x="11546216" y="5141344"/>
            <a:ext cx="11983623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infectious disease.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two means of transmission of infectious disease.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eight signs and symptoms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of infectious disease.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5E3421-B770-D67B-B505-B634661B2501}"/>
              </a:ext>
            </a:extLst>
          </p:cNvPr>
          <p:cNvGrpSpPr/>
          <p:nvPr/>
        </p:nvGrpSpPr>
        <p:grpSpPr>
          <a:xfrm>
            <a:off x="9844663" y="48414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3E608D0-447C-4381-4CFC-1FDF2EF8CD1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A225B2EF-9644-3ECA-56A9-7EF72F66EF9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603F42-8AF4-8F82-B4E1-4F168675EEC2}"/>
              </a:ext>
            </a:extLst>
          </p:cNvPr>
          <p:cNvGrpSpPr/>
          <p:nvPr/>
        </p:nvGrpSpPr>
        <p:grpSpPr>
          <a:xfrm>
            <a:off x="9844663" y="653131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C4D488-2B92-4391-3DF3-B93AE3690FB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7F705C2-AA21-13A7-AE2A-B796DBB3E5E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DBD89D4-DCBA-DB33-D63D-EFF81E524A11}"/>
              </a:ext>
            </a:extLst>
          </p:cNvPr>
          <p:cNvGrpSpPr/>
          <p:nvPr/>
        </p:nvGrpSpPr>
        <p:grpSpPr>
          <a:xfrm>
            <a:off x="9844663" y="900586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D544A6A-C9A8-0CF5-D680-5400A744C1B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7DA9F67D-45D5-9BA4-1F6F-49747E27A7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2227DBE3-C6B3-1EC1-6690-5AB372B51153}"/>
              </a:ext>
            </a:extLst>
          </p:cNvPr>
          <p:cNvSpPr txBox="1"/>
          <p:nvPr/>
        </p:nvSpPr>
        <p:spPr>
          <a:xfrm>
            <a:off x="11656862" y="4305372"/>
            <a:ext cx="12224968" cy="667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body substance isolation and list three categories of body substance isolation precautions.</a:t>
            </a:r>
          </a:p>
          <a:p>
            <a:pPr lvl="1" indent="0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components of the personal protective equipment (PPE) used for patient assessment and during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pre-hospital treatment.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A9526BB1-3B04-67F5-11EA-82DBD8174863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8E638A4-33B0-2E55-B0D9-CFADADDC5F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A778A5E-0E4A-BA7A-8718-B535B9210BE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5FA2C6D7-5A35-E9F4-4486-DAEFED2A1363}"/>
              </a:ext>
            </a:extLst>
          </p:cNvPr>
          <p:cNvGrpSpPr/>
          <p:nvPr/>
        </p:nvGrpSpPr>
        <p:grpSpPr>
          <a:xfrm>
            <a:off x="9844663" y="7312329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861B1E23-878E-DADD-AE3F-2A07CAF5B3A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34ECE582-AF4B-0F85-F69C-C7B5993EB4D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Infectious Diseases</a:t>
            </a:r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10137455" y="6585976"/>
            <a:ext cx="12441572" cy="37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Illnesses caused by pathogens, microorganisms such as bacteria or viruses, that can be transmitted.</a:t>
            </a:r>
          </a:p>
        </p:txBody>
      </p:sp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544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Direct contact:   </a:t>
            </a:r>
          </a:p>
          <a:p>
            <a:pPr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Which occurs through contact with bodily fluids, contact through open wounds or exposed tissues, or contact with mucous membranes    of the mouth, eyes or nose.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Methods of Transmission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9644-03D0-660C-1C23-18A9E44A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45B7776-BF56-47B5-3F39-522C75A7797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A164F9A-AFEC-4FBE-8285-8C6DB8A17B9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917402-CAEA-6BBB-B11A-4150CFF4A432}"/>
              </a:ext>
            </a:extLst>
          </p:cNvPr>
          <p:cNvSpPr txBox="1"/>
          <p:nvPr/>
        </p:nvSpPr>
        <p:spPr>
          <a:xfrm>
            <a:off x="8564880" y="3888736"/>
            <a:ext cx="15076257" cy="544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Indirect contact:    </a:t>
            </a:r>
          </a:p>
          <a:p>
            <a:pPr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Through airborne pathogens spread by tiny droplets sprayed during breathing, coughing or sneezing, or by way of contaminated objects, such as needles.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3459670-4721-B6AC-B12B-483B27D4832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300455C-95A5-27AC-A8C3-49090D4AD1B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8B733C-8A5E-45A6-4A2C-412E27E71CF7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1EE3036-E949-78FA-B04A-72181406E0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95F01AD-52F3-095D-AE70-F8907528C5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6E71-3358-C3F5-525E-6DE99A681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0993EF3-9FCD-A434-4B58-0768715CC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C2881F9-9ED3-D02B-F79B-A32E442D649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Methods of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353624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8C6092F2-B8FE-7D8F-43F0-E5BE577C4E17}"/>
              </a:ext>
            </a:extLst>
          </p:cNvPr>
          <p:cNvSpPr txBox="1"/>
          <p:nvPr/>
        </p:nvSpPr>
        <p:spPr>
          <a:xfrm>
            <a:off x="981290" y="242168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Infectious Disease</a:t>
            </a:r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8A64B50-42A4-2E00-693C-F89C84E8EA95}"/>
              </a:ext>
            </a:extLst>
          </p:cNvPr>
          <p:cNvSpPr txBox="1"/>
          <p:nvPr/>
        </p:nvSpPr>
        <p:spPr>
          <a:xfrm>
            <a:off x="10019966" y="5392783"/>
            <a:ext cx="13439514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Fever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Nausea, vomiting, dizziness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Yellowish coloration of the skin and whites of the eyes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Headache, chest or abdominal pain</a:t>
            </a:r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1D2031FC-5B1E-5B59-FB3A-BE6A4EF2BDCE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E4A5A64-2D0B-9F6F-FC38-FDA1C89B4560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732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7465-5929-A998-6087-F57A6BC0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BCB0D880-0F08-0D51-154C-C0D0BF062562}"/>
              </a:ext>
            </a:extLst>
          </p:cNvPr>
          <p:cNvSpPr txBox="1"/>
          <p:nvPr/>
        </p:nvSpPr>
        <p:spPr>
          <a:xfrm>
            <a:off x="981290" y="242168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Infectious Disease</a:t>
            </a:r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BC7C100-50A6-0DDB-DB13-C507A4DADAB0}"/>
              </a:ext>
            </a:extLst>
          </p:cNvPr>
          <p:cNvSpPr txBox="1"/>
          <p:nvPr/>
        </p:nvSpPr>
        <p:spPr>
          <a:xfrm>
            <a:off x="10019966" y="5392783"/>
            <a:ext cx="13439514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Coughing, shortness of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Diarrhea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Fatigue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Weight loss</a:t>
            </a:r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53E01086-1631-8BF3-6865-2AE310ACCDE1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926AD51-3C04-B649-5D0C-F7864DE03434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8434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7C58-5939-F8EC-020E-6EE87DA3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B4FD4FA-8064-8243-F700-840036F8507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7B5F2833-0E76-7A00-9604-2A17FB8F650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6312408-3F45-ABD3-3628-E9670EF8FBC2}"/>
              </a:ext>
            </a:extLst>
          </p:cNvPr>
          <p:cNvSpPr txBox="1"/>
          <p:nvPr/>
        </p:nvSpPr>
        <p:spPr>
          <a:xfrm>
            <a:off x="8564880" y="5222233"/>
            <a:ext cx="15076257" cy="410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</a:rPr>
              <a:t>A strict form of infection control based on the premise that blood and bodily fluids are infectious.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D0A0EFE-7ECD-11BF-ED49-8F59B37ABC41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6EE2C8F-7A1C-3A14-070D-4519F8EC7F8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F81B70-6A1B-9062-A3F5-BC4F6C821533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18FE53C-1E26-E60D-0EDF-FB598D4FFCC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54146F0-3E99-7CA1-A2B4-4FD5BD1185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C2F48-E775-340F-5941-5FC1C3DD2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36F888D-0B0D-5773-464D-7F0B55066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3BA8CF2-4CA2-43C1-ED67-1B95C7C8F53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Body Substance Isolation</a:t>
            </a:r>
          </a:p>
        </p:txBody>
      </p:sp>
    </p:spTree>
    <p:extLst>
      <p:ext uri="{BB962C8B-B14F-4D97-AF65-F5344CB8AC3E}">
        <p14:creationId xmlns:p14="http://schemas.microsoft.com/office/powerpoint/2010/main" val="31881391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312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38</cp:revision>
  <dcterms:modified xsi:type="dcterms:W3CDTF">2026-01-05T12:26:10Z</dcterms:modified>
</cp:coreProperties>
</file>