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8"/>
  </p:notesMasterIdLst>
  <p:sldIdLst>
    <p:sldId id="382" r:id="rId2"/>
    <p:sldId id="379" r:id="rId3"/>
    <p:sldId id="377" r:id="rId4"/>
    <p:sldId id="344" r:id="rId5"/>
    <p:sldId id="338" r:id="rId6"/>
    <p:sldId id="354" r:id="rId7"/>
    <p:sldId id="359" r:id="rId8"/>
    <p:sldId id="372" r:id="rId9"/>
    <p:sldId id="361" r:id="rId10"/>
    <p:sldId id="336" r:id="rId11"/>
    <p:sldId id="317" r:id="rId12"/>
    <p:sldId id="318" r:id="rId13"/>
    <p:sldId id="319" r:id="rId14"/>
    <p:sldId id="323" r:id="rId15"/>
    <p:sldId id="284" r:id="rId16"/>
    <p:sldId id="368" r:id="rId17"/>
    <p:sldId id="295" r:id="rId18"/>
    <p:sldId id="373" r:id="rId19"/>
    <p:sldId id="374" r:id="rId20"/>
    <p:sldId id="296" r:id="rId21"/>
    <p:sldId id="375" r:id="rId22"/>
    <p:sldId id="285" r:id="rId23"/>
    <p:sldId id="297" r:id="rId24"/>
    <p:sldId id="378" r:id="rId25"/>
    <p:sldId id="286" r:id="rId26"/>
    <p:sldId id="287" r:id="rId27"/>
    <p:sldId id="292" r:id="rId28"/>
    <p:sldId id="293" r:id="rId29"/>
    <p:sldId id="294" r:id="rId30"/>
    <p:sldId id="327" r:id="rId31"/>
    <p:sldId id="328" r:id="rId32"/>
    <p:sldId id="367" r:id="rId33"/>
    <p:sldId id="380" r:id="rId34"/>
    <p:sldId id="352" r:id="rId35"/>
    <p:sldId id="271" r:id="rId36"/>
    <p:sldId id="1188" r:id="rId37"/>
  </p:sldIdLst>
  <p:sldSz cx="9144000" cy="5143500" type="screen16x9"/>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guide id="3" orient="horz" pos="2148" userDrawn="1">
          <p15:clr>
            <a:srgbClr val="A4A3A4"/>
          </p15:clr>
        </p15:guide>
        <p15:guide id="4" pos="16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9815" autoAdjust="0"/>
  </p:normalViewPr>
  <p:slideViewPr>
    <p:cSldViewPr>
      <p:cViewPr varScale="1">
        <p:scale>
          <a:sx n="86" d="100"/>
          <a:sy n="86" d="100"/>
        </p:scale>
        <p:origin x="1440" y="84"/>
      </p:cViewPr>
      <p:guideLst>
        <p:guide orient="horz" pos="2880"/>
        <p:guide pos="2160"/>
        <p:guide orient="horz" pos="2148"/>
        <p:guide pos="16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9233ADCC-695D-4DBA-800A-B62667AD5B7D}" type="datetimeFigureOut">
              <a:rPr lang="en-US" smtClean="0"/>
              <a:pPr/>
              <a:t>12/31/2025</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6298EC3F-2632-4CD7-BEE5-6A3588CB8F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91;p1:note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Arial" panose="020B0604020202020204" pitchFamily="34" charset="0"/>
            </a:endParaRPr>
          </a:p>
        </p:txBody>
      </p:sp>
      <p:sp>
        <p:nvSpPr>
          <p:cNvPr id="9219" name="Google Shape;92;p1:notes"/>
          <p:cNvSpPr>
            <a:spLocks noGrp="1" noRot="1" noChangeAspect="1" noTextEdit="1"/>
          </p:cNvSpPr>
          <p:nvPr>
            <p:ph type="sldImg" idx="2"/>
          </p:nvPr>
        </p:nvSpPr>
        <p:spPr>
          <a:xfrm>
            <a:off x="3810000" y="514350"/>
            <a:ext cx="4572000" cy="257175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655779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98EC3F-2632-4CD7-BEE5-6A3588CB8FA7}"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normAutofit/>
          </a:bodyPr>
          <a:lstStyle/>
          <a:p>
            <a:br>
              <a:rPr lang="en-US" dirty="0"/>
            </a:br>
            <a:endParaRPr lang="en-US" dirty="0"/>
          </a:p>
        </p:txBody>
      </p:sp>
      <p:sp>
        <p:nvSpPr>
          <p:cNvPr id="4" name="Slide Number Placeholder 3"/>
          <p:cNvSpPr>
            <a:spLocks noGrp="1"/>
          </p:cNvSpPr>
          <p:nvPr>
            <p:ph type="sldNum" sz="quarter" idx="10"/>
          </p:nvPr>
        </p:nvSpPr>
        <p:spPr/>
        <p:txBody>
          <a:bodyPr/>
          <a:lstStyle/>
          <a:p>
            <a:fld id="{6298EC3F-2632-4CD7-BEE5-6A3588CB8FA7}"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98EC3F-2632-4CD7-BEE5-6A3588CB8FA7}"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298EC3F-2632-4CD7-BEE5-6A3588CB8FA7}" type="slidenum">
              <a:rPr lang="en-US" smtClean="0"/>
              <a:pPr/>
              <a:t>3</a:t>
            </a:fld>
            <a:endParaRPr lang="en-US"/>
          </a:p>
        </p:txBody>
      </p:sp>
    </p:spTree>
    <p:extLst>
      <p:ext uri="{BB962C8B-B14F-4D97-AF65-F5344CB8AC3E}">
        <p14:creationId xmlns:p14="http://schemas.microsoft.com/office/powerpoint/2010/main" val="32370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98EC3F-2632-4CD7-BEE5-6A3588CB8FA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98EC3F-2632-4CD7-BEE5-6A3588CB8FA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98EC3F-2632-4CD7-BEE5-6A3588CB8FA7}"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normAutofit/>
          </a:bodyPr>
          <a:lstStyle/>
          <a:p>
            <a:br>
              <a:rPr lang="en-US" dirty="0"/>
            </a:br>
            <a:endParaRPr lang="en-US" dirty="0"/>
          </a:p>
        </p:txBody>
      </p:sp>
      <p:sp>
        <p:nvSpPr>
          <p:cNvPr id="4" name="Slide Number Placeholder 3"/>
          <p:cNvSpPr>
            <a:spLocks noGrp="1"/>
          </p:cNvSpPr>
          <p:nvPr>
            <p:ph type="sldNum" sz="quarter" idx="10"/>
          </p:nvPr>
        </p:nvSpPr>
        <p:spPr/>
        <p:txBody>
          <a:bodyPr/>
          <a:lstStyle/>
          <a:p>
            <a:fld id="{6298EC3F-2632-4CD7-BEE5-6A3588CB8FA7}"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normAutofit/>
          </a:bodyPr>
          <a:lstStyle/>
          <a:p>
            <a:r>
              <a:rPr lang="en-US" dirty="0"/>
              <a:t>Overall guidance is if MHA</a:t>
            </a:r>
          </a:p>
        </p:txBody>
      </p:sp>
      <p:sp>
        <p:nvSpPr>
          <p:cNvPr id="4" name="Slide Number Placeholder 3"/>
          <p:cNvSpPr>
            <a:spLocks noGrp="1"/>
          </p:cNvSpPr>
          <p:nvPr>
            <p:ph type="sldNum" sz="quarter" idx="10"/>
          </p:nvPr>
        </p:nvSpPr>
        <p:spPr/>
        <p:txBody>
          <a:bodyPr/>
          <a:lstStyle/>
          <a:p>
            <a:fld id="{6298EC3F-2632-4CD7-BEE5-6A3588CB8FA7}"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98EC3F-2632-4CD7-BEE5-6A3588CB8FA7}"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98EC3F-2632-4CD7-BEE5-6A3588CB8FA7}"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6" indent="0" algn="ctr">
              <a:buNone/>
              <a:defRPr sz="1500"/>
            </a:lvl2pPr>
            <a:lvl3pPr marL="685793" indent="0" algn="ctr">
              <a:buNone/>
              <a:defRPr sz="1350"/>
            </a:lvl3pPr>
            <a:lvl4pPr marL="1028690" indent="0" algn="ctr">
              <a:buNone/>
              <a:defRPr sz="1200"/>
            </a:lvl4pPr>
            <a:lvl5pPr marL="1371587" indent="0" algn="ctr">
              <a:buNone/>
              <a:defRPr sz="1200"/>
            </a:lvl5pPr>
            <a:lvl6pPr marL="1714483" indent="0" algn="ctr">
              <a:buNone/>
              <a:defRPr sz="1200"/>
            </a:lvl6pPr>
            <a:lvl7pPr marL="2057379" indent="0" algn="ctr">
              <a:buNone/>
              <a:defRPr sz="1200"/>
            </a:lvl7pPr>
            <a:lvl8pPr marL="2400276" indent="0" algn="ctr">
              <a:buNone/>
              <a:defRPr sz="1200"/>
            </a:lvl8pPr>
            <a:lvl9pPr marL="2743173"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2B1E9D-197D-4C17-B406-0DC50485A7C4}" type="datetime1">
              <a:rPr lang="en-US" smtClean="0"/>
              <a:t>12/31/2025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13033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CBD674-A52B-4EDC-9B75-2AEAC6FC2678}" type="datetime1">
              <a:rPr lang="en-US" smtClean="0"/>
              <a:t>12/31/2025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27291834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CBD674-A52B-4EDC-9B75-2AEAC6FC2678}" type="datetime1">
              <a:rPr lang="en-US" smtClean="0"/>
              <a:t>12/31/2025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6044891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20" name="Google Shape;20;p2"/>
          <p:cNvSpPr txBox="1">
            <a:spLocks noGrp="1"/>
          </p:cNvSpPr>
          <p:nvPr>
            <p:ph type="sldNum" idx="12"/>
          </p:nvPr>
        </p:nvSpPr>
        <p:spPr>
          <a:xfrm>
            <a:off x="8538424" y="4805002"/>
            <a:ext cx="226583" cy="253976"/>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2309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5FA223-E6F6-4CEE-B95F-24A2FE5045D2}" type="datetime1">
              <a:rPr lang="en-US" smtClean="0"/>
              <a:t>12/31/2025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348775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96" indent="0">
              <a:buNone/>
              <a:defRPr sz="1500">
                <a:solidFill>
                  <a:schemeClr val="tx1">
                    <a:tint val="75000"/>
                  </a:schemeClr>
                </a:solidFill>
              </a:defRPr>
            </a:lvl2pPr>
            <a:lvl3pPr marL="685793" indent="0">
              <a:buNone/>
              <a:defRPr sz="1350">
                <a:solidFill>
                  <a:schemeClr val="tx1">
                    <a:tint val="75000"/>
                  </a:schemeClr>
                </a:solidFill>
              </a:defRPr>
            </a:lvl3pPr>
            <a:lvl4pPr marL="1028690" indent="0">
              <a:buNone/>
              <a:defRPr sz="1200">
                <a:solidFill>
                  <a:schemeClr val="tx1">
                    <a:tint val="75000"/>
                  </a:schemeClr>
                </a:solidFill>
              </a:defRPr>
            </a:lvl4pPr>
            <a:lvl5pPr marL="1371587" indent="0">
              <a:buNone/>
              <a:defRPr sz="1200">
                <a:solidFill>
                  <a:schemeClr val="tx1">
                    <a:tint val="75000"/>
                  </a:schemeClr>
                </a:solidFill>
              </a:defRPr>
            </a:lvl5pPr>
            <a:lvl6pPr marL="1714483" indent="0">
              <a:buNone/>
              <a:defRPr sz="1200">
                <a:solidFill>
                  <a:schemeClr val="tx1">
                    <a:tint val="75000"/>
                  </a:schemeClr>
                </a:solidFill>
              </a:defRPr>
            </a:lvl6pPr>
            <a:lvl7pPr marL="2057379" indent="0">
              <a:buNone/>
              <a:defRPr sz="1200">
                <a:solidFill>
                  <a:schemeClr val="tx1">
                    <a:tint val="75000"/>
                  </a:schemeClr>
                </a:solidFill>
              </a:defRPr>
            </a:lvl7pPr>
            <a:lvl8pPr marL="2400276" indent="0">
              <a:buNone/>
              <a:defRPr sz="1200">
                <a:solidFill>
                  <a:schemeClr val="tx1">
                    <a:tint val="75000"/>
                  </a:schemeClr>
                </a:solidFill>
              </a:defRPr>
            </a:lvl8pPr>
            <a:lvl9pPr marL="274317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CBD674-A52B-4EDC-9B75-2AEAC6FC2678}" type="datetime1">
              <a:rPr lang="en-US" smtClean="0"/>
              <a:t>12/31/2025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36949340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482114-2CD0-47ED-BED3-278C4DD5A9AE}" type="datetime1">
              <a:rPr lang="en-US" smtClean="0"/>
              <a:t>12/31/2025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42606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6" indent="0">
              <a:buNone/>
              <a:defRPr sz="1500" b="1"/>
            </a:lvl2pPr>
            <a:lvl3pPr marL="685793" indent="0">
              <a:buNone/>
              <a:defRPr sz="1350" b="1"/>
            </a:lvl3pPr>
            <a:lvl4pPr marL="1028690" indent="0">
              <a:buNone/>
              <a:defRPr sz="1200" b="1"/>
            </a:lvl4pPr>
            <a:lvl5pPr marL="1371587" indent="0">
              <a:buNone/>
              <a:defRPr sz="1200" b="1"/>
            </a:lvl5pPr>
            <a:lvl6pPr marL="1714483" indent="0">
              <a:buNone/>
              <a:defRPr sz="1200" b="1"/>
            </a:lvl6pPr>
            <a:lvl7pPr marL="2057379" indent="0">
              <a:buNone/>
              <a:defRPr sz="1200" b="1"/>
            </a:lvl7pPr>
            <a:lvl8pPr marL="2400276" indent="0">
              <a:buNone/>
              <a:defRPr sz="1200" b="1"/>
            </a:lvl8pPr>
            <a:lvl9pPr marL="2743173"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96" indent="0">
              <a:buNone/>
              <a:defRPr sz="1500" b="1"/>
            </a:lvl2pPr>
            <a:lvl3pPr marL="685793" indent="0">
              <a:buNone/>
              <a:defRPr sz="1350" b="1"/>
            </a:lvl3pPr>
            <a:lvl4pPr marL="1028690" indent="0">
              <a:buNone/>
              <a:defRPr sz="1200" b="1"/>
            </a:lvl4pPr>
            <a:lvl5pPr marL="1371587" indent="0">
              <a:buNone/>
              <a:defRPr sz="1200" b="1"/>
            </a:lvl5pPr>
            <a:lvl6pPr marL="1714483" indent="0">
              <a:buNone/>
              <a:defRPr sz="1200" b="1"/>
            </a:lvl6pPr>
            <a:lvl7pPr marL="2057379" indent="0">
              <a:buNone/>
              <a:defRPr sz="1200" b="1"/>
            </a:lvl7pPr>
            <a:lvl8pPr marL="2400276" indent="0">
              <a:buNone/>
              <a:defRPr sz="1200" b="1"/>
            </a:lvl8pPr>
            <a:lvl9pPr marL="2743173"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CBD674-A52B-4EDC-9B75-2AEAC6FC2678}" type="datetime1">
              <a:rPr lang="en-US" smtClean="0"/>
              <a:t>12/31/2025</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17704788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302CA-71CF-4FA6-A504-DC6FB7E826F3}" type="datetime1">
              <a:rPr lang="en-US" smtClean="0"/>
              <a:t>12/31/2025</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313973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59B86-2CD0-43D3-8773-FCE83067B091}" type="datetime1">
              <a:rPr lang="en-US" smtClean="0"/>
              <a:t>12/31/2025</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331235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6" indent="0">
              <a:buNone/>
              <a:defRPr sz="1050"/>
            </a:lvl2pPr>
            <a:lvl3pPr marL="685793" indent="0">
              <a:buNone/>
              <a:defRPr sz="900"/>
            </a:lvl3pPr>
            <a:lvl4pPr marL="1028690" indent="0">
              <a:buNone/>
              <a:defRPr sz="750"/>
            </a:lvl4pPr>
            <a:lvl5pPr marL="1371587" indent="0">
              <a:buNone/>
              <a:defRPr sz="750"/>
            </a:lvl5pPr>
            <a:lvl6pPr marL="1714483" indent="0">
              <a:buNone/>
              <a:defRPr sz="750"/>
            </a:lvl6pPr>
            <a:lvl7pPr marL="2057379" indent="0">
              <a:buNone/>
              <a:defRPr sz="750"/>
            </a:lvl7pPr>
            <a:lvl8pPr marL="2400276" indent="0">
              <a:buNone/>
              <a:defRPr sz="750"/>
            </a:lvl8pPr>
            <a:lvl9pPr marL="2743173"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8CBD674-A52B-4EDC-9B75-2AEAC6FC2678}" type="datetime1">
              <a:rPr lang="en-US" smtClean="0"/>
              <a:t>12/31/2025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34405462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6" indent="0">
              <a:buNone/>
              <a:defRPr sz="1050"/>
            </a:lvl2pPr>
            <a:lvl3pPr marL="685793" indent="0">
              <a:buNone/>
              <a:defRPr sz="900"/>
            </a:lvl3pPr>
            <a:lvl4pPr marL="1028690" indent="0">
              <a:buNone/>
              <a:defRPr sz="750"/>
            </a:lvl4pPr>
            <a:lvl5pPr marL="1371587" indent="0">
              <a:buNone/>
              <a:defRPr sz="750"/>
            </a:lvl5pPr>
            <a:lvl6pPr marL="1714483" indent="0">
              <a:buNone/>
              <a:defRPr sz="750"/>
            </a:lvl6pPr>
            <a:lvl7pPr marL="2057379" indent="0">
              <a:buNone/>
              <a:defRPr sz="750"/>
            </a:lvl7pPr>
            <a:lvl8pPr marL="2400276" indent="0">
              <a:buNone/>
              <a:defRPr sz="750"/>
            </a:lvl8pPr>
            <a:lvl9pPr marL="2743173"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8CBD674-A52B-4EDC-9B75-2AEAC6FC2678}" type="datetime1">
              <a:rPr lang="en-US" smtClean="0"/>
              <a:t>12/31/2025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366004802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8CBD674-A52B-4EDC-9B75-2AEAC6FC2678}" type="datetime1">
              <a:rPr lang="en-US" smtClean="0"/>
              <a:t>12/31/2025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GB" smtClean="0"/>
              <a:pPr/>
              <a:t>‹#›</a:t>
            </a:fld>
            <a:endParaRPr lang="en-GB"/>
          </a:p>
        </p:txBody>
      </p:sp>
      <p:pic>
        <p:nvPicPr>
          <p:cNvPr id="7" name="Picture 14"/>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1" y="41675"/>
            <a:ext cx="870348" cy="70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AC5261B-0D09-6BF8-B0F2-F6C31F6C12A4}"/>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587" y="0"/>
            <a:ext cx="1051214" cy="74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51330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lvl1pPr algn="l" defTabSz="68579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8" indent="-171448" algn="l" defTabSz="68579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5" indent="-171448" algn="l" defTabSz="68579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1" indent="-171448" algn="l" defTabSz="68579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38" indent="-171448" algn="l" defTabSz="68579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35" indent="-171448" algn="l" defTabSz="68579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31" indent="-171448" algn="l" defTabSz="68579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28" indent="-171448" algn="l" defTabSz="68579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24" indent="-171448" algn="l" defTabSz="68579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21" indent="-171448" algn="l" defTabSz="68579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3" rtl="0" eaLnBrk="1" latinLnBrk="0" hangingPunct="1">
        <a:defRPr sz="1350" kern="1200">
          <a:solidFill>
            <a:schemeClr val="tx1"/>
          </a:solidFill>
          <a:latin typeface="+mn-lt"/>
          <a:ea typeface="+mn-ea"/>
          <a:cs typeface="+mn-cs"/>
        </a:defRPr>
      </a:lvl1pPr>
      <a:lvl2pPr marL="342896" algn="l" defTabSz="685793" rtl="0" eaLnBrk="1" latinLnBrk="0" hangingPunct="1">
        <a:defRPr sz="1350" kern="1200">
          <a:solidFill>
            <a:schemeClr val="tx1"/>
          </a:solidFill>
          <a:latin typeface="+mn-lt"/>
          <a:ea typeface="+mn-ea"/>
          <a:cs typeface="+mn-cs"/>
        </a:defRPr>
      </a:lvl2pPr>
      <a:lvl3pPr marL="685793" algn="l" defTabSz="685793" rtl="0" eaLnBrk="1" latinLnBrk="0" hangingPunct="1">
        <a:defRPr sz="1350" kern="1200">
          <a:solidFill>
            <a:schemeClr val="tx1"/>
          </a:solidFill>
          <a:latin typeface="+mn-lt"/>
          <a:ea typeface="+mn-ea"/>
          <a:cs typeface="+mn-cs"/>
        </a:defRPr>
      </a:lvl3pPr>
      <a:lvl4pPr marL="1028690" algn="l" defTabSz="685793" rtl="0" eaLnBrk="1" latinLnBrk="0" hangingPunct="1">
        <a:defRPr sz="1350" kern="1200">
          <a:solidFill>
            <a:schemeClr val="tx1"/>
          </a:solidFill>
          <a:latin typeface="+mn-lt"/>
          <a:ea typeface="+mn-ea"/>
          <a:cs typeface="+mn-cs"/>
        </a:defRPr>
      </a:lvl4pPr>
      <a:lvl5pPr marL="1371587" algn="l" defTabSz="685793" rtl="0" eaLnBrk="1" latinLnBrk="0" hangingPunct="1">
        <a:defRPr sz="1350" kern="1200">
          <a:solidFill>
            <a:schemeClr val="tx1"/>
          </a:solidFill>
          <a:latin typeface="+mn-lt"/>
          <a:ea typeface="+mn-ea"/>
          <a:cs typeface="+mn-cs"/>
        </a:defRPr>
      </a:lvl5pPr>
      <a:lvl6pPr marL="1714483" algn="l" defTabSz="685793" rtl="0" eaLnBrk="1" latinLnBrk="0" hangingPunct="1">
        <a:defRPr sz="1350" kern="1200">
          <a:solidFill>
            <a:schemeClr val="tx1"/>
          </a:solidFill>
          <a:latin typeface="+mn-lt"/>
          <a:ea typeface="+mn-ea"/>
          <a:cs typeface="+mn-cs"/>
        </a:defRPr>
      </a:lvl6pPr>
      <a:lvl7pPr marL="2057379" algn="l" defTabSz="685793" rtl="0" eaLnBrk="1" latinLnBrk="0" hangingPunct="1">
        <a:defRPr sz="1350" kern="1200">
          <a:solidFill>
            <a:schemeClr val="tx1"/>
          </a:solidFill>
          <a:latin typeface="+mn-lt"/>
          <a:ea typeface="+mn-ea"/>
          <a:cs typeface="+mn-cs"/>
        </a:defRPr>
      </a:lvl7pPr>
      <a:lvl8pPr marL="2400276" algn="l" defTabSz="685793" rtl="0" eaLnBrk="1" latinLnBrk="0" hangingPunct="1">
        <a:defRPr sz="1350" kern="1200">
          <a:solidFill>
            <a:schemeClr val="tx1"/>
          </a:solidFill>
          <a:latin typeface="+mn-lt"/>
          <a:ea typeface="+mn-ea"/>
          <a:cs typeface="+mn-cs"/>
        </a:defRPr>
      </a:lvl8pPr>
      <a:lvl9pPr marL="2743173" algn="l" defTabSz="68579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oogle Shape;94;p14" descr="closeup-firefighter-holding-his-helmet-walking-towards-fire-truck.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3432" b="1559"/>
          <a:stretch>
            <a:fillRect/>
          </a:stretch>
        </p:blipFill>
        <p:spPr bwMode="auto">
          <a:xfrm>
            <a:off x="-1536700" y="-889000"/>
            <a:ext cx="122174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Google Shape;95;p14"/>
          <p:cNvSpPr txBox="1">
            <a:spLocks noChangeArrowheads="1"/>
          </p:cNvSpPr>
          <p:nvPr/>
        </p:nvSpPr>
        <p:spPr bwMode="auto">
          <a:xfrm>
            <a:off x="-1222375" y="5581652"/>
            <a:ext cx="2320925" cy="26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lgn="ctr">
              <a:spcBef>
                <a:spcPct val="0"/>
              </a:spcBef>
              <a:buClrTx/>
              <a:buFontTx/>
              <a:buNone/>
            </a:pPr>
            <a:r>
              <a:rPr lang="en-US" altLang="en-US" sz="1200">
                <a:solidFill>
                  <a:srgbClr val="535353"/>
                </a:solidFill>
                <a:latin typeface="Open Sans SemiBold" pitchFamily="34" charset="0"/>
                <a:cs typeface="Open Sans SemiBold" pitchFamily="34" charset="0"/>
                <a:sym typeface="Open Sans SemiBold" pitchFamily="34" charset="0"/>
              </a:rPr>
              <a:t>PEER | CSSR | INDIA</a:t>
            </a:r>
            <a:endParaRPr lang="en-US" altLang="en-US" sz="2000">
              <a:solidFill>
                <a:schemeClr val="tx1"/>
              </a:solidFill>
              <a:latin typeface="Arial" panose="020B0604020202020204" pitchFamily="34" charset="0"/>
            </a:endParaRPr>
          </a:p>
        </p:txBody>
      </p:sp>
      <p:sp>
        <p:nvSpPr>
          <p:cNvPr id="8196" name="Google Shape;96;p14"/>
          <p:cNvSpPr>
            <a:spLocks noChangeArrowheads="1"/>
          </p:cNvSpPr>
          <p:nvPr/>
        </p:nvSpPr>
        <p:spPr bwMode="auto">
          <a:xfrm>
            <a:off x="-1015998" y="5899150"/>
            <a:ext cx="1908175" cy="1016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spcBef>
                <a:spcPct val="0"/>
              </a:spcBef>
              <a:buClrTx/>
              <a:buFontTx/>
              <a:buNone/>
            </a:pPr>
            <a:endParaRPr lang="en-US" altLang="en-US" sz="9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197" name="Google Shape;97;p14"/>
          <p:cNvSpPr txBox="1">
            <a:spLocks noChangeArrowheads="1"/>
          </p:cNvSpPr>
          <p:nvPr/>
        </p:nvSpPr>
        <p:spPr bwMode="auto">
          <a:xfrm>
            <a:off x="9232901" y="5549899"/>
            <a:ext cx="698500" cy="54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lgn="ctr">
              <a:spcBef>
                <a:spcPct val="0"/>
              </a:spcBef>
              <a:buClrTx/>
              <a:buFontTx/>
              <a:buNone/>
            </a:pPr>
            <a:r>
              <a:rPr lang="en-US" altLang="en-US" sz="1500" b="1">
                <a:solidFill>
                  <a:srgbClr val="535353"/>
                </a:solidFill>
                <a:latin typeface="Open Sans" pitchFamily="34" charset="0"/>
                <a:cs typeface="Open Sans" pitchFamily="34" charset="0"/>
                <a:sym typeface="Open Sans" pitchFamily="34" charset="0"/>
              </a:rPr>
              <a:t>PPT 2 -</a:t>
            </a:r>
            <a:endParaRPr lang="en-US" altLang="en-US" sz="2000">
              <a:solidFill>
                <a:schemeClr val="tx1"/>
              </a:solidFill>
              <a:latin typeface="Arial" panose="020B0604020202020204" pitchFamily="34" charset="0"/>
            </a:endParaRPr>
          </a:p>
        </p:txBody>
      </p:sp>
      <p:sp>
        <p:nvSpPr>
          <p:cNvPr id="8198" name="Google Shape;98;p14"/>
          <p:cNvSpPr>
            <a:spLocks noChangeArrowheads="1"/>
          </p:cNvSpPr>
          <p:nvPr/>
        </p:nvSpPr>
        <p:spPr bwMode="auto">
          <a:xfrm>
            <a:off x="9245600" y="5899150"/>
            <a:ext cx="939800" cy="1016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spcBef>
                <a:spcPct val="0"/>
              </a:spcBef>
              <a:buClrTx/>
              <a:buFontTx/>
              <a:buNone/>
            </a:pPr>
            <a:endParaRPr lang="en-US" altLang="en-US" sz="9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199" name="Google Shape;99;p14"/>
          <p:cNvSpPr>
            <a:spLocks noGrp="1"/>
          </p:cNvSpPr>
          <p:nvPr>
            <p:ph type="sldNum" idx="12"/>
          </p:nvPr>
        </p:nvSpPr>
        <p:spPr bwMode="auto">
          <a:xfrm>
            <a:off x="9915525" y="5549899"/>
            <a:ext cx="192088" cy="338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07" indent="-285734">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2931" indent="-228587">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105" indent="-228587">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277" indent="-228587">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450" indent="-228587" defTabSz="457174"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622" indent="-228587" defTabSz="457174"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8794" indent="-228587" defTabSz="457174"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5967" indent="-228587" defTabSz="457174"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spcBef>
                <a:spcPct val="0"/>
              </a:spcBef>
              <a:buClrTx/>
              <a:buFontTx/>
              <a:buNone/>
            </a:pPr>
            <a:fld id="{9BC65B7E-5ADC-4530-AFB7-B7A24FCAE07D}" type="slidenum">
              <a:rPr lang="en-US" altLang="en-US">
                <a:solidFill>
                  <a:srgbClr val="535353"/>
                </a:solidFill>
                <a:latin typeface="Open Sans" pitchFamily="34" charset="0"/>
              </a:rPr>
              <a:pPr>
                <a:spcBef>
                  <a:spcPct val="0"/>
                </a:spcBef>
                <a:buClrTx/>
                <a:buFontTx/>
                <a:buNone/>
              </a:pPr>
              <a:t>1</a:t>
            </a:fld>
            <a:endParaRPr lang="en-US" altLang="en-US">
              <a:solidFill>
                <a:srgbClr val="535353"/>
              </a:solidFill>
              <a:latin typeface="Open Sans" pitchFamily="34" charset="0"/>
            </a:endParaRPr>
          </a:p>
        </p:txBody>
      </p:sp>
      <p:sp>
        <p:nvSpPr>
          <p:cNvPr id="8200" name="Google Shape;100;p14"/>
          <p:cNvSpPr>
            <a:spLocks noChangeArrowheads="1"/>
          </p:cNvSpPr>
          <p:nvPr/>
        </p:nvSpPr>
        <p:spPr bwMode="auto">
          <a:xfrm>
            <a:off x="-1509711" y="-838196"/>
            <a:ext cx="12204700" cy="6870700"/>
          </a:xfrm>
          <a:prstGeom prst="rect">
            <a:avLst/>
          </a:prstGeom>
          <a:solidFill>
            <a:srgbClr val="53535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spcBef>
                <a:spcPct val="0"/>
              </a:spcBef>
              <a:buClrTx/>
              <a:buFontTx/>
              <a:buNone/>
            </a:pPr>
            <a:endParaRPr lang="en-US" altLang="en-US" sz="9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8201" name="Google Shape;101;p14" descr="Imag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50481"/>
          <a:stretch>
            <a:fillRect/>
          </a:stretch>
        </p:blipFill>
        <p:spPr bwMode="auto">
          <a:xfrm>
            <a:off x="-1435099" y="1127126"/>
            <a:ext cx="120015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Google Shape;102;p14" descr="CSSR-logo-white-01.pn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915" y="-1049338"/>
            <a:ext cx="3790951"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Google Shape;103;p14"/>
          <p:cNvSpPr>
            <a:spLocks/>
          </p:cNvSpPr>
          <p:nvPr/>
        </p:nvSpPr>
        <p:spPr bwMode="auto">
          <a:xfrm flipH="1">
            <a:off x="-1524000" y="4740276"/>
            <a:ext cx="12192000" cy="1260475"/>
          </a:xfrm>
          <a:custGeom>
            <a:avLst/>
            <a:gdLst>
              <a:gd name="T0" fmla="*/ 0 w 21600"/>
              <a:gd name="T1" fmla="*/ 0 h 21600"/>
              <a:gd name="T2" fmla="*/ 0 w 21600"/>
              <a:gd name="T3" fmla="*/ 73555427 h 21600"/>
              <a:gd name="T4" fmla="*/ 2147483646 w 21600"/>
              <a:gd name="T5" fmla="*/ 73555427 h 21600"/>
              <a:gd name="T6" fmla="*/ 2147483646 w 21600"/>
              <a:gd name="T7" fmla="*/ 0 h 21600"/>
              <a:gd name="T8" fmla="*/ 2147483646 w 21600"/>
              <a:gd name="T9" fmla="*/ 0 h 21600"/>
              <a:gd name="T10" fmla="*/ 2147483646 w 21600"/>
              <a:gd name="T11" fmla="*/ 24157529 h 21600"/>
              <a:gd name="T12" fmla="*/ 2147483646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9125" tIns="39125" rIns="39125" bIns="39125"/>
          <a:lstStyle/>
          <a:p>
            <a:endParaRPr lang="en-IN"/>
          </a:p>
        </p:txBody>
      </p:sp>
      <p:pic>
        <p:nvPicPr>
          <p:cNvPr id="820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01686"/>
            <a:ext cx="1600200"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32901" y="-801686"/>
            <a:ext cx="1376363" cy="99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bject 3"/>
          <p:cNvSpPr txBox="1">
            <a:spLocks/>
          </p:cNvSpPr>
          <p:nvPr/>
        </p:nvSpPr>
        <p:spPr>
          <a:xfrm>
            <a:off x="-1320799" y="1587845"/>
            <a:ext cx="10741660" cy="943785"/>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81280" rIns="0" bIns="0" rtlCol="0">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marR="5080" algn="ctr">
              <a:lnSpc>
                <a:spcPct val="150000"/>
              </a:lnSpc>
              <a:spcBef>
                <a:spcPts val="640"/>
              </a:spcBef>
            </a:pPr>
            <a:r>
              <a:rPr lang="en-GB" sz="3733" b="1" spc="-5" dirty="0">
                <a:solidFill>
                  <a:schemeClr val="tx1"/>
                </a:solidFill>
                <a:latin typeface="Bookman Old Style" pitchFamily="18" charset="0"/>
              </a:rPr>
              <a:t>OVERVIEW OF DM ACT, POLICY AND PLAN </a:t>
            </a:r>
            <a:endParaRPr lang="en-GB" sz="3733" b="1" dirty="0">
              <a:solidFill>
                <a:schemeClr val="tx1"/>
              </a:solidFill>
              <a:latin typeface="Bookman Old Style" pitchFamily="18" charset="0"/>
            </a:endParaRPr>
          </a:p>
        </p:txBody>
      </p:sp>
      <p:sp>
        <p:nvSpPr>
          <p:cNvPr id="2" name="Duties of…">
            <a:extLst>
              <a:ext uri="{FF2B5EF4-FFF2-40B4-BE49-F238E27FC236}">
                <a16:creationId xmlns:a16="http://schemas.microsoft.com/office/drawing/2014/main" id="{1BE5C4C1-FD82-C2B8-CA6F-B47BC3EF21CB}"/>
              </a:ext>
            </a:extLst>
          </p:cNvPr>
          <p:cNvSpPr txBox="1"/>
          <p:nvPr/>
        </p:nvSpPr>
        <p:spPr>
          <a:xfrm>
            <a:off x="5943600" y="4886099"/>
            <a:ext cx="4862965" cy="356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1800" b="1" dirty="0">
                <a:latin typeface="Open sans"/>
              </a:rPr>
              <a:t>Presented By:- Kamlesh Dhoundiyal,2IC</a:t>
            </a:r>
            <a:endParaRPr lang="en-US" sz="1800" dirty="0">
              <a:latin typeface="Open sans"/>
            </a:endParaRPr>
          </a:p>
        </p:txBody>
      </p:sp>
    </p:spTree>
    <p:extLst>
      <p:ext uri="{BB962C8B-B14F-4D97-AF65-F5344CB8AC3E}">
        <p14:creationId xmlns:p14="http://schemas.microsoft.com/office/powerpoint/2010/main" val="50050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9" y="-491488"/>
            <a:ext cx="464819" cy="458724"/>
          </a:xfrm>
          <a:prstGeom prst="rect">
            <a:avLst/>
          </a:prstGeom>
        </p:spPr>
      </p:pic>
      <p:pic>
        <p:nvPicPr>
          <p:cNvPr id="198"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316" y="-288797"/>
            <a:ext cx="469392" cy="458724"/>
          </a:xfrm>
          <a:prstGeom prst="rect">
            <a:avLst/>
          </a:prstGeom>
        </p:spPr>
      </p:pic>
      <p:pic>
        <p:nvPicPr>
          <p:cNvPr id="199" name="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4732" y="-747522"/>
            <a:ext cx="585216" cy="627888"/>
          </a:xfrm>
          <a:prstGeom prst="rect">
            <a:avLst/>
          </a:prstGeom>
        </p:spPr>
      </p:pic>
      <p:pic>
        <p:nvPicPr>
          <p:cNvPr id="200" name="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0828" y="-753615"/>
            <a:ext cx="597408" cy="640079"/>
          </a:xfrm>
          <a:prstGeom prst="rect">
            <a:avLst/>
          </a:prstGeom>
        </p:spPr>
      </p:pic>
      <p:grpSp>
        <p:nvGrpSpPr>
          <p:cNvPr id="37" name="Group 36"/>
          <p:cNvGrpSpPr/>
          <p:nvPr/>
        </p:nvGrpSpPr>
        <p:grpSpPr>
          <a:xfrm>
            <a:off x="-1133855" y="-734617"/>
            <a:ext cx="5943175" cy="615553"/>
            <a:chOff x="390144" y="122633"/>
            <a:chExt cx="3178105" cy="333978"/>
          </a:xfrm>
        </p:grpSpPr>
        <p:sp>
          <p:nvSpPr>
            <p:cNvPr id="2" name="text 1"/>
            <p:cNvSpPr txBox="1"/>
            <p:nvPr/>
          </p:nvSpPr>
          <p:spPr>
            <a:xfrm>
              <a:off x="929639" y="122633"/>
              <a:ext cx="2638610" cy="300580"/>
            </a:xfrm>
            <a:prstGeom prst="rect">
              <a:avLst/>
            </a:prstGeom>
          </p:spPr>
          <p:txBody>
            <a:bodyPr vert="horz" wrap="none" lIns="0" tIns="0" rIns="0" bIns="0" rtlCol="0">
              <a:spAutoFit/>
            </a:bodyPr>
            <a:lstStyle/>
            <a:p>
              <a:r>
                <a:rPr lang="en-US" sz="3600" b="1" spc="11" dirty="0">
                  <a:solidFill>
                    <a:srgbClr val="FF0000"/>
                  </a:solidFill>
                  <a:latin typeface="Open Sans" panose="020B0606030504020204"/>
                  <a:cs typeface="Arial"/>
                </a:rPr>
                <a:t>INSTITUTIONAL FRAMEWORK</a:t>
              </a:r>
              <a:endParaRPr lang="en-US" sz="3600" b="1" dirty="0">
                <a:solidFill>
                  <a:srgbClr val="FF0000"/>
                </a:solidFill>
                <a:latin typeface="Open Sans" panose="020B0606030504020204"/>
                <a:cs typeface="Arial"/>
              </a:endParaRPr>
            </a:p>
          </p:txBody>
        </p:sp>
        <p:sp>
          <p:nvSpPr>
            <p:cNvPr id="3" name="text 1"/>
            <p:cNvSpPr txBox="1"/>
            <p:nvPr/>
          </p:nvSpPr>
          <p:spPr>
            <a:xfrm>
              <a:off x="390144" y="287576"/>
              <a:ext cx="160206" cy="169035"/>
            </a:xfrm>
            <a:prstGeom prst="rect">
              <a:avLst/>
            </a:prstGeom>
          </p:spPr>
          <p:txBody>
            <a:bodyPr vert="horz" wrap="none" lIns="0" tIns="0" rIns="0" bIns="0" rtlCol="0">
              <a:spAutoFit/>
            </a:bodyPr>
            <a:lstStyle/>
            <a:p>
              <a:r>
                <a:rPr lang="en-US" sz="2000" spc="11" dirty="0">
                  <a:solidFill>
                    <a:srgbClr val="3D3D3D"/>
                  </a:solidFill>
                  <a:latin typeface="Arial"/>
                  <a:cs typeface="Arial"/>
                </a:rPr>
                <a:t>09</a:t>
              </a:r>
              <a:endParaRPr sz="2000" dirty="0">
                <a:latin typeface="Arial"/>
                <a:cs typeface="Arial"/>
              </a:endParaRPr>
            </a:p>
          </p:txBody>
        </p:sp>
      </p:grpSp>
      <p:grpSp>
        <p:nvGrpSpPr>
          <p:cNvPr id="36" name="Group 35"/>
          <p:cNvGrpSpPr/>
          <p:nvPr/>
        </p:nvGrpSpPr>
        <p:grpSpPr>
          <a:xfrm>
            <a:off x="5496729" y="935661"/>
            <a:ext cx="3357805" cy="983208"/>
            <a:chOff x="7245096" y="1426464"/>
            <a:chExt cx="4108704" cy="1508760"/>
          </a:xfrm>
        </p:grpSpPr>
        <p:sp>
          <p:nvSpPr>
            <p:cNvPr id="308" name="object 308"/>
            <p:cNvSpPr/>
            <p:nvPr/>
          </p:nvSpPr>
          <p:spPr>
            <a:xfrm>
              <a:off x="7245096" y="2206752"/>
              <a:ext cx="428244" cy="728472"/>
            </a:xfrm>
            <a:custGeom>
              <a:avLst/>
              <a:gdLst/>
              <a:ahLst/>
              <a:cxnLst/>
              <a:rect l="l" t="t" r="r" b="b"/>
              <a:pathLst>
                <a:path w="428244" h="728472">
                  <a:moveTo>
                    <a:pt x="0" y="0"/>
                  </a:moveTo>
                  <a:lnTo>
                    <a:pt x="0" y="728472"/>
                  </a:lnTo>
                  <a:lnTo>
                    <a:pt x="428244" y="0"/>
                  </a:lnTo>
                  <a:close/>
                </a:path>
              </a:pathLst>
            </a:custGeom>
            <a:solidFill>
              <a:srgbClr val="35E0C3"/>
            </a:solidFill>
          </p:spPr>
          <p:txBody>
            <a:bodyPr wrap="square" lIns="0" tIns="0" rIns="0" bIns="0" rtlCol="0">
              <a:noAutofit/>
            </a:bodyPr>
            <a:lstStyle/>
            <a:p>
              <a:endParaRPr sz="2400"/>
            </a:p>
          </p:txBody>
        </p:sp>
        <p:sp>
          <p:nvSpPr>
            <p:cNvPr id="309" name="object 309"/>
            <p:cNvSpPr/>
            <p:nvPr/>
          </p:nvSpPr>
          <p:spPr>
            <a:xfrm>
              <a:off x="7245096" y="1426464"/>
              <a:ext cx="4108704" cy="979932"/>
            </a:xfrm>
            <a:custGeom>
              <a:avLst/>
              <a:gdLst/>
              <a:ahLst/>
              <a:cxnLst/>
              <a:rect l="l" t="t" r="r" b="b"/>
              <a:pathLst>
                <a:path w="4108704" h="979932">
                  <a:moveTo>
                    <a:pt x="0" y="42926"/>
                  </a:moveTo>
                  <a:cubicBezTo>
                    <a:pt x="0" y="19304"/>
                    <a:pt x="19304" y="0"/>
                    <a:pt x="42926" y="0"/>
                  </a:cubicBezTo>
                  <a:lnTo>
                    <a:pt x="4065778" y="0"/>
                  </a:lnTo>
                  <a:cubicBezTo>
                    <a:pt x="4089400" y="0"/>
                    <a:pt x="4108704" y="19304"/>
                    <a:pt x="4108704" y="42926"/>
                  </a:cubicBezTo>
                  <a:lnTo>
                    <a:pt x="4108704" y="937006"/>
                  </a:lnTo>
                  <a:cubicBezTo>
                    <a:pt x="4108704" y="960628"/>
                    <a:pt x="4089400" y="979932"/>
                    <a:pt x="4065778" y="979932"/>
                  </a:cubicBezTo>
                  <a:lnTo>
                    <a:pt x="42926" y="979932"/>
                  </a:lnTo>
                  <a:cubicBezTo>
                    <a:pt x="19304" y="979932"/>
                    <a:pt x="0" y="960628"/>
                    <a:pt x="0" y="937006"/>
                  </a:cubicBezTo>
                  <a:close/>
                </a:path>
              </a:pathLst>
            </a:custGeom>
            <a:solidFill>
              <a:srgbClr val="35E0C3"/>
            </a:solidFill>
          </p:spPr>
          <p:txBody>
            <a:bodyPr wrap="square" lIns="0" tIns="0" rIns="0" bIns="0" rtlCol="0">
              <a:noAutofit/>
            </a:bodyPr>
            <a:lstStyle/>
            <a:p>
              <a:endParaRPr sz="2400"/>
            </a:p>
          </p:txBody>
        </p:sp>
        <p:sp>
          <p:nvSpPr>
            <p:cNvPr id="310" name="object 310"/>
            <p:cNvSpPr/>
            <p:nvPr/>
          </p:nvSpPr>
          <p:spPr>
            <a:xfrm>
              <a:off x="10396728" y="1481328"/>
              <a:ext cx="915924" cy="870204"/>
            </a:xfrm>
            <a:custGeom>
              <a:avLst/>
              <a:gdLst/>
              <a:ahLst/>
              <a:cxnLst/>
              <a:rect l="l" t="t" r="r" b="b"/>
              <a:pathLst>
                <a:path w="915924" h="870204">
                  <a:moveTo>
                    <a:pt x="0" y="38227"/>
                  </a:moveTo>
                  <a:cubicBezTo>
                    <a:pt x="0" y="17145"/>
                    <a:pt x="17145" y="0"/>
                    <a:pt x="38227" y="0"/>
                  </a:cubicBezTo>
                  <a:lnTo>
                    <a:pt x="877697" y="0"/>
                  </a:lnTo>
                  <a:cubicBezTo>
                    <a:pt x="898779" y="0"/>
                    <a:pt x="915924" y="17145"/>
                    <a:pt x="915924" y="38227"/>
                  </a:cubicBezTo>
                  <a:lnTo>
                    <a:pt x="915924" y="831977"/>
                  </a:lnTo>
                  <a:cubicBezTo>
                    <a:pt x="915924" y="853059"/>
                    <a:pt x="898779" y="870204"/>
                    <a:pt x="877697" y="870204"/>
                  </a:cubicBezTo>
                  <a:lnTo>
                    <a:pt x="38227" y="870204"/>
                  </a:lnTo>
                  <a:cubicBezTo>
                    <a:pt x="17145" y="870204"/>
                    <a:pt x="0" y="853059"/>
                    <a:pt x="0" y="831977"/>
                  </a:cubicBezTo>
                  <a:close/>
                </a:path>
              </a:pathLst>
            </a:custGeom>
            <a:solidFill>
              <a:srgbClr val="FFFFFF"/>
            </a:solidFill>
          </p:spPr>
          <p:txBody>
            <a:bodyPr wrap="square" lIns="0" tIns="0" rIns="0" bIns="0" rtlCol="0">
              <a:noAutofit/>
            </a:bodyPr>
            <a:lstStyle/>
            <a:p>
              <a:endParaRPr sz="2400"/>
            </a:p>
          </p:txBody>
        </p:sp>
        <p:sp>
          <p:nvSpPr>
            <p:cNvPr id="4" name="text 1"/>
            <p:cNvSpPr txBox="1"/>
            <p:nvPr/>
          </p:nvSpPr>
          <p:spPr>
            <a:xfrm>
              <a:off x="10629265" y="1696133"/>
              <a:ext cx="216134" cy="276999"/>
            </a:xfrm>
            <a:prstGeom prst="rect">
              <a:avLst/>
            </a:prstGeom>
          </p:spPr>
          <p:txBody>
            <a:bodyPr vert="horz" wrap="none" lIns="0" tIns="0" rIns="0" bIns="0" rtlCol="0">
              <a:spAutoFit/>
            </a:bodyPr>
            <a:lstStyle/>
            <a:p>
              <a:r>
                <a:rPr spc="11" dirty="0">
                  <a:solidFill>
                    <a:srgbClr val="282828"/>
                  </a:solidFill>
                  <a:latin typeface="Arial"/>
                  <a:cs typeface="Arial"/>
                </a:rPr>
                <a:t>02</a:t>
              </a:r>
              <a:endParaRPr dirty="0">
                <a:latin typeface="Arial"/>
                <a:cs typeface="Arial"/>
              </a:endParaRPr>
            </a:p>
          </p:txBody>
        </p:sp>
        <p:sp>
          <p:nvSpPr>
            <p:cNvPr id="5" name="text 1"/>
            <p:cNvSpPr txBox="1"/>
            <p:nvPr/>
          </p:nvSpPr>
          <p:spPr>
            <a:xfrm>
              <a:off x="7391400" y="1752600"/>
              <a:ext cx="2183253" cy="615553"/>
            </a:xfrm>
            <a:prstGeom prst="rect">
              <a:avLst/>
            </a:prstGeom>
          </p:spPr>
          <p:txBody>
            <a:bodyPr vert="horz" wrap="none" lIns="0" tIns="0" rIns="0" bIns="0" rtlCol="0">
              <a:spAutoFit/>
            </a:bodyPr>
            <a:lstStyle/>
            <a:p>
              <a:r>
                <a:rPr lang="en-US" sz="1600" dirty="0">
                  <a:latin typeface="Arial"/>
                  <a:cs typeface="Arial"/>
                </a:rPr>
                <a:t>NEC(SEC-8) , SEC(SEC-20)</a:t>
              </a:r>
            </a:p>
            <a:p>
              <a:r>
                <a:rPr sz="2400" i="1" spc="11" dirty="0">
                  <a:solidFill>
                    <a:srgbClr val="282828"/>
                  </a:solidFill>
                  <a:latin typeface="Arial"/>
                  <a:cs typeface="Arial"/>
                </a:rPr>
                <a:t> </a:t>
              </a:r>
              <a:endParaRPr sz="2400" dirty="0">
                <a:latin typeface="Arial"/>
                <a:cs typeface="Arial"/>
              </a:endParaRPr>
            </a:p>
          </p:txBody>
        </p:sp>
      </p:grpSp>
      <p:grpSp>
        <p:nvGrpSpPr>
          <p:cNvPr id="35" name="Group 34"/>
          <p:cNvGrpSpPr/>
          <p:nvPr/>
        </p:nvGrpSpPr>
        <p:grpSpPr>
          <a:xfrm>
            <a:off x="5181600" y="2980619"/>
            <a:ext cx="4108704" cy="1020223"/>
            <a:chOff x="7245096" y="4634484"/>
            <a:chExt cx="4108704" cy="1508760"/>
          </a:xfrm>
        </p:grpSpPr>
        <p:sp>
          <p:nvSpPr>
            <p:cNvPr id="311" name="object 311"/>
            <p:cNvSpPr/>
            <p:nvPr/>
          </p:nvSpPr>
          <p:spPr>
            <a:xfrm>
              <a:off x="7245096" y="4634484"/>
              <a:ext cx="428244" cy="728472"/>
            </a:xfrm>
            <a:custGeom>
              <a:avLst/>
              <a:gdLst/>
              <a:ahLst/>
              <a:cxnLst/>
              <a:rect l="l" t="t" r="r" b="b"/>
              <a:pathLst>
                <a:path w="428244" h="728472">
                  <a:moveTo>
                    <a:pt x="0" y="728472"/>
                  </a:moveTo>
                  <a:lnTo>
                    <a:pt x="0" y="0"/>
                  </a:lnTo>
                  <a:lnTo>
                    <a:pt x="428244" y="728472"/>
                  </a:lnTo>
                  <a:close/>
                </a:path>
              </a:pathLst>
            </a:custGeom>
            <a:solidFill>
              <a:srgbClr val="395B65"/>
            </a:solidFill>
          </p:spPr>
          <p:txBody>
            <a:bodyPr wrap="square" lIns="0" tIns="0" rIns="0" bIns="0" rtlCol="0">
              <a:noAutofit/>
            </a:bodyPr>
            <a:lstStyle/>
            <a:p>
              <a:endParaRPr sz="2400"/>
            </a:p>
          </p:txBody>
        </p:sp>
        <p:sp>
          <p:nvSpPr>
            <p:cNvPr id="312" name="object 312"/>
            <p:cNvSpPr/>
            <p:nvPr/>
          </p:nvSpPr>
          <p:spPr>
            <a:xfrm>
              <a:off x="7245096" y="5163312"/>
              <a:ext cx="4108704" cy="979932"/>
            </a:xfrm>
            <a:custGeom>
              <a:avLst/>
              <a:gdLst/>
              <a:ahLst/>
              <a:cxnLst/>
              <a:rect l="l" t="t" r="r" b="b"/>
              <a:pathLst>
                <a:path w="4108704" h="979932">
                  <a:moveTo>
                    <a:pt x="0" y="42926"/>
                  </a:moveTo>
                  <a:cubicBezTo>
                    <a:pt x="0" y="19304"/>
                    <a:pt x="19304" y="0"/>
                    <a:pt x="42926" y="0"/>
                  </a:cubicBezTo>
                  <a:lnTo>
                    <a:pt x="4065778" y="0"/>
                  </a:lnTo>
                  <a:cubicBezTo>
                    <a:pt x="4089400" y="0"/>
                    <a:pt x="4108704" y="19304"/>
                    <a:pt x="4108704" y="42926"/>
                  </a:cubicBezTo>
                  <a:lnTo>
                    <a:pt x="4108704" y="936955"/>
                  </a:lnTo>
                  <a:cubicBezTo>
                    <a:pt x="4108704" y="960691"/>
                    <a:pt x="4089400" y="979932"/>
                    <a:pt x="4065778" y="979932"/>
                  </a:cubicBezTo>
                  <a:lnTo>
                    <a:pt x="42926" y="979932"/>
                  </a:lnTo>
                  <a:cubicBezTo>
                    <a:pt x="19304" y="979932"/>
                    <a:pt x="0" y="960691"/>
                    <a:pt x="0" y="936955"/>
                  </a:cubicBezTo>
                  <a:close/>
                </a:path>
              </a:pathLst>
            </a:custGeom>
            <a:solidFill>
              <a:srgbClr val="395B65"/>
            </a:solidFill>
          </p:spPr>
          <p:txBody>
            <a:bodyPr wrap="square" lIns="0" tIns="0" rIns="0" bIns="0" rtlCol="0">
              <a:noAutofit/>
            </a:bodyPr>
            <a:lstStyle/>
            <a:p>
              <a:endParaRPr sz="2400"/>
            </a:p>
          </p:txBody>
        </p:sp>
        <p:sp>
          <p:nvSpPr>
            <p:cNvPr id="313" name="object 313"/>
            <p:cNvSpPr/>
            <p:nvPr/>
          </p:nvSpPr>
          <p:spPr>
            <a:xfrm>
              <a:off x="10396728" y="5218176"/>
              <a:ext cx="915924" cy="870204"/>
            </a:xfrm>
            <a:custGeom>
              <a:avLst/>
              <a:gdLst/>
              <a:ahLst/>
              <a:cxnLst/>
              <a:rect l="l" t="t" r="r" b="b"/>
              <a:pathLst>
                <a:path w="915924" h="870204">
                  <a:moveTo>
                    <a:pt x="0" y="38227"/>
                  </a:moveTo>
                  <a:cubicBezTo>
                    <a:pt x="0" y="17145"/>
                    <a:pt x="17145" y="0"/>
                    <a:pt x="38227" y="0"/>
                  </a:cubicBezTo>
                  <a:lnTo>
                    <a:pt x="877697" y="0"/>
                  </a:lnTo>
                  <a:cubicBezTo>
                    <a:pt x="898779" y="0"/>
                    <a:pt x="915924" y="17145"/>
                    <a:pt x="915924" y="38227"/>
                  </a:cubicBezTo>
                  <a:lnTo>
                    <a:pt x="915924" y="832040"/>
                  </a:lnTo>
                  <a:cubicBezTo>
                    <a:pt x="915924" y="853110"/>
                    <a:pt x="898779" y="870204"/>
                    <a:pt x="877697" y="870204"/>
                  </a:cubicBezTo>
                  <a:lnTo>
                    <a:pt x="38227" y="870204"/>
                  </a:lnTo>
                  <a:cubicBezTo>
                    <a:pt x="17145" y="870204"/>
                    <a:pt x="0" y="853110"/>
                    <a:pt x="0" y="832040"/>
                  </a:cubicBezTo>
                  <a:close/>
                </a:path>
              </a:pathLst>
            </a:custGeom>
            <a:solidFill>
              <a:srgbClr val="FFFFFF"/>
            </a:solidFill>
          </p:spPr>
          <p:txBody>
            <a:bodyPr wrap="square" lIns="0" tIns="0" rIns="0" bIns="0" rtlCol="0">
              <a:noAutofit/>
            </a:bodyPr>
            <a:lstStyle/>
            <a:p>
              <a:endParaRPr sz="2400"/>
            </a:p>
          </p:txBody>
        </p:sp>
        <p:sp>
          <p:nvSpPr>
            <p:cNvPr id="6" name="text 1"/>
            <p:cNvSpPr txBox="1"/>
            <p:nvPr/>
          </p:nvSpPr>
          <p:spPr>
            <a:xfrm>
              <a:off x="10629265" y="5434531"/>
              <a:ext cx="259302" cy="276999"/>
            </a:xfrm>
            <a:prstGeom prst="rect">
              <a:avLst/>
            </a:prstGeom>
          </p:spPr>
          <p:txBody>
            <a:bodyPr vert="horz" wrap="none" lIns="0" tIns="0" rIns="0" bIns="0" rtlCol="0">
              <a:spAutoFit/>
            </a:bodyPr>
            <a:lstStyle/>
            <a:p>
              <a:r>
                <a:rPr spc="11" dirty="0">
                  <a:solidFill>
                    <a:srgbClr val="282828"/>
                  </a:solidFill>
                  <a:latin typeface="Arial"/>
                  <a:cs typeface="Arial"/>
                </a:rPr>
                <a:t>04</a:t>
              </a:r>
              <a:endParaRPr dirty="0">
                <a:latin typeface="Arial"/>
                <a:cs typeface="Arial"/>
              </a:endParaRPr>
            </a:p>
          </p:txBody>
        </p:sp>
        <p:sp>
          <p:nvSpPr>
            <p:cNvPr id="7" name="text 1"/>
            <p:cNvSpPr txBox="1"/>
            <p:nvPr/>
          </p:nvSpPr>
          <p:spPr>
            <a:xfrm>
              <a:off x="7574879" y="5486400"/>
              <a:ext cx="1645322" cy="646331"/>
            </a:xfrm>
            <a:prstGeom prst="rect">
              <a:avLst/>
            </a:prstGeom>
          </p:spPr>
          <p:txBody>
            <a:bodyPr vert="horz" wrap="none" lIns="0" tIns="0" rIns="0" bIns="0" rtlCol="0">
              <a:spAutoFit/>
            </a:bodyPr>
            <a:lstStyle/>
            <a:p>
              <a:r>
                <a:rPr lang="en-US" spc="-5" dirty="0">
                  <a:solidFill>
                    <a:schemeClr val="bg1"/>
                  </a:solidFill>
                  <a:latin typeface="Arial"/>
                  <a:cs typeface="Arial"/>
                </a:rPr>
                <a:t>NDRF (44 &amp; 45)</a:t>
              </a:r>
              <a:endParaRPr lang="en-US" dirty="0">
                <a:solidFill>
                  <a:schemeClr val="bg1"/>
                </a:solidFill>
                <a:latin typeface="Arial"/>
                <a:cs typeface="Arial"/>
              </a:endParaRPr>
            </a:p>
            <a:p>
              <a:r>
                <a:rPr sz="2400" i="1" spc="11" dirty="0">
                  <a:solidFill>
                    <a:srgbClr val="FFFFFF"/>
                  </a:solidFill>
                  <a:latin typeface="Arial"/>
                  <a:cs typeface="Arial"/>
                </a:rPr>
                <a:t> </a:t>
              </a:r>
              <a:endParaRPr sz="2400" dirty="0">
                <a:latin typeface="Arial"/>
                <a:cs typeface="Arial"/>
              </a:endParaRPr>
            </a:p>
          </p:txBody>
        </p:sp>
      </p:grpSp>
      <p:grpSp>
        <p:nvGrpSpPr>
          <p:cNvPr id="34" name="Group 33"/>
          <p:cNvGrpSpPr/>
          <p:nvPr/>
        </p:nvGrpSpPr>
        <p:grpSpPr>
          <a:xfrm>
            <a:off x="2186662" y="3162924"/>
            <a:ext cx="2895600" cy="890344"/>
            <a:chOff x="848867" y="4634484"/>
            <a:chExt cx="4107181" cy="1522476"/>
          </a:xfrm>
        </p:grpSpPr>
        <p:sp>
          <p:nvSpPr>
            <p:cNvPr id="314" name="object 314"/>
            <p:cNvSpPr/>
            <p:nvPr/>
          </p:nvSpPr>
          <p:spPr>
            <a:xfrm>
              <a:off x="4529328" y="4634484"/>
              <a:ext cx="426720" cy="728472"/>
            </a:xfrm>
            <a:custGeom>
              <a:avLst/>
              <a:gdLst/>
              <a:ahLst/>
              <a:cxnLst/>
              <a:rect l="l" t="t" r="r" b="b"/>
              <a:pathLst>
                <a:path w="426720" h="728472">
                  <a:moveTo>
                    <a:pt x="426720" y="728472"/>
                  </a:moveTo>
                  <a:lnTo>
                    <a:pt x="426720" y="0"/>
                  </a:lnTo>
                  <a:lnTo>
                    <a:pt x="0" y="728472"/>
                  </a:lnTo>
                  <a:close/>
                </a:path>
              </a:pathLst>
            </a:custGeom>
            <a:solidFill>
              <a:srgbClr val="35E0C3"/>
            </a:solidFill>
          </p:spPr>
          <p:txBody>
            <a:bodyPr wrap="square" lIns="0" tIns="0" rIns="0" bIns="0" rtlCol="0">
              <a:noAutofit/>
            </a:bodyPr>
            <a:lstStyle/>
            <a:p>
              <a:endParaRPr sz="2400"/>
            </a:p>
          </p:txBody>
        </p:sp>
        <p:sp>
          <p:nvSpPr>
            <p:cNvPr id="315" name="object 315"/>
            <p:cNvSpPr/>
            <p:nvPr/>
          </p:nvSpPr>
          <p:spPr>
            <a:xfrm>
              <a:off x="848867" y="5177028"/>
              <a:ext cx="4107180" cy="979932"/>
            </a:xfrm>
            <a:custGeom>
              <a:avLst/>
              <a:gdLst/>
              <a:ahLst/>
              <a:cxnLst/>
              <a:rect l="l" t="t" r="r" b="b"/>
              <a:pathLst>
                <a:path w="4107180" h="979932">
                  <a:moveTo>
                    <a:pt x="4107181" y="42926"/>
                  </a:moveTo>
                  <a:cubicBezTo>
                    <a:pt x="4107181" y="19304"/>
                    <a:pt x="4087877" y="0"/>
                    <a:pt x="4064255" y="0"/>
                  </a:cubicBezTo>
                  <a:lnTo>
                    <a:pt x="42977" y="0"/>
                  </a:lnTo>
                  <a:cubicBezTo>
                    <a:pt x="19241" y="0"/>
                    <a:pt x="0" y="19304"/>
                    <a:pt x="0" y="42926"/>
                  </a:cubicBezTo>
                  <a:lnTo>
                    <a:pt x="0" y="936955"/>
                  </a:lnTo>
                  <a:cubicBezTo>
                    <a:pt x="0" y="960691"/>
                    <a:pt x="19241" y="979932"/>
                    <a:pt x="42977" y="979932"/>
                  </a:cubicBezTo>
                  <a:lnTo>
                    <a:pt x="4064255" y="979932"/>
                  </a:lnTo>
                  <a:cubicBezTo>
                    <a:pt x="4087877" y="979932"/>
                    <a:pt x="4107181" y="960691"/>
                    <a:pt x="4107181" y="936955"/>
                  </a:cubicBezTo>
                  <a:close/>
                </a:path>
              </a:pathLst>
            </a:custGeom>
            <a:solidFill>
              <a:srgbClr val="35E0C3"/>
            </a:solidFill>
          </p:spPr>
          <p:txBody>
            <a:bodyPr wrap="square" lIns="0" tIns="0" rIns="0" bIns="0" rtlCol="0">
              <a:noAutofit/>
            </a:bodyPr>
            <a:lstStyle/>
            <a:p>
              <a:endParaRPr sz="2400"/>
            </a:p>
          </p:txBody>
        </p:sp>
        <p:sp>
          <p:nvSpPr>
            <p:cNvPr id="316" name="object 316"/>
            <p:cNvSpPr/>
            <p:nvPr/>
          </p:nvSpPr>
          <p:spPr>
            <a:xfrm>
              <a:off x="896112" y="5231892"/>
              <a:ext cx="915923" cy="870204"/>
            </a:xfrm>
            <a:custGeom>
              <a:avLst/>
              <a:gdLst/>
              <a:ahLst/>
              <a:cxnLst/>
              <a:rect l="l" t="t" r="r" b="b"/>
              <a:pathLst>
                <a:path w="915923" h="870204">
                  <a:moveTo>
                    <a:pt x="0" y="38227"/>
                  </a:moveTo>
                  <a:cubicBezTo>
                    <a:pt x="0" y="17145"/>
                    <a:pt x="17094" y="0"/>
                    <a:pt x="38163" y="0"/>
                  </a:cubicBezTo>
                  <a:lnTo>
                    <a:pt x="877697" y="0"/>
                  </a:lnTo>
                  <a:cubicBezTo>
                    <a:pt x="898779" y="0"/>
                    <a:pt x="915923" y="17145"/>
                    <a:pt x="915923" y="38227"/>
                  </a:cubicBezTo>
                  <a:lnTo>
                    <a:pt x="915923" y="832040"/>
                  </a:lnTo>
                  <a:cubicBezTo>
                    <a:pt x="915923" y="853110"/>
                    <a:pt x="898779" y="870204"/>
                    <a:pt x="877697" y="870204"/>
                  </a:cubicBezTo>
                  <a:lnTo>
                    <a:pt x="38163" y="870204"/>
                  </a:lnTo>
                  <a:cubicBezTo>
                    <a:pt x="17094" y="870204"/>
                    <a:pt x="0" y="853110"/>
                    <a:pt x="0" y="832040"/>
                  </a:cubicBezTo>
                  <a:close/>
                </a:path>
              </a:pathLst>
            </a:custGeom>
            <a:solidFill>
              <a:srgbClr val="FFFFFF"/>
            </a:solidFill>
          </p:spPr>
          <p:txBody>
            <a:bodyPr wrap="square" lIns="0" tIns="0" rIns="0" bIns="0" rtlCol="0">
              <a:noAutofit/>
            </a:bodyPr>
            <a:lstStyle/>
            <a:p>
              <a:endParaRPr sz="2400"/>
            </a:p>
          </p:txBody>
        </p:sp>
        <p:sp>
          <p:nvSpPr>
            <p:cNvPr id="8" name="text 1"/>
            <p:cNvSpPr txBox="1"/>
            <p:nvPr/>
          </p:nvSpPr>
          <p:spPr>
            <a:xfrm>
              <a:off x="1127760" y="5447362"/>
              <a:ext cx="288156" cy="283614"/>
            </a:xfrm>
            <a:prstGeom prst="rect">
              <a:avLst/>
            </a:prstGeom>
          </p:spPr>
          <p:txBody>
            <a:bodyPr vert="horz" wrap="none" lIns="0" tIns="0" rIns="0" bIns="0" rtlCol="0">
              <a:spAutoFit/>
            </a:bodyPr>
            <a:lstStyle/>
            <a:p>
              <a:r>
                <a:rPr sz="2000" spc="11" dirty="0">
                  <a:solidFill>
                    <a:srgbClr val="282828"/>
                  </a:solidFill>
                  <a:latin typeface="Arial"/>
                  <a:cs typeface="Arial"/>
                </a:rPr>
                <a:t>03</a:t>
              </a:r>
              <a:endParaRPr sz="2000" dirty="0">
                <a:latin typeface="Arial"/>
                <a:cs typeface="Arial"/>
              </a:endParaRPr>
            </a:p>
          </p:txBody>
        </p:sp>
        <p:sp>
          <p:nvSpPr>
            <p:cNvPr id="9" name="text 1"/>
            <p:cNvSpPr txBox="1"/>
            <p:nvPr/>
          </p:nvSpPr>
          <p:spPr>
            <a:xfrm>
              <a:off x="1923288" y="5465803"/>
              <a:ext cx="2724912" cy="567227"/>
            </a:xfrm>
            <a:prstGeom prst="rect">
              <a:avLst/>
            </a:prstGeom>
          </p:spPr>
          <p:txBody>
            <a:bodyPr vert="horz" wrap="square" lIns="0" tIns="0" rIns="0" bIns="0" rtlCol="0">
              <a:spAutoFit/>
            </a:bodyPr>
            <a:lstStyle/>
            <a:p>
              <a:pPr algn="ctr"/>
              <a:r>
                <a:rPr lang="en-US" sz="1600" spc="-5" dirty="0">
                  <a:latin typeface="Open Sans" panose="020B0606030504020204"/>
                  <a:cs typeface="Arial"/>
                </a:rPr>
                <a:t>NIDM ( 42&amp; 43)</a:t>
              </a:r>
              <a:endParaRPr lang="en-US" sz="1600" dirty="0">
                <a:latin typeface="Open Sans" panose="020B0606030504020204"/>
                <a:cs typeface="Arial"/>
              </a:endParaRPr>
            </a:p>
            <a:p>
              <a:r>
                <a:rPr sz="2400" i="1" spc="11" dirty="0">
                  <a:solidFill>
                    <a:srgbClr val="282828"/>
                  </a:solidFill>
                  <a:latin typeface="Arial"/>
                  <a:cs typeface="Arial"/>
                </a:rPr>
                <a:t> </a:t>
              </a:r>
              <a:endParaRPr sz="2400" dirty="0">
                <a:latin typeface="Arial"/>
                <a:cs typeface="Arial"/>
              </a:endParaRPr>
            </a:p>
          </p:txBody>
        </p:sp>
      </p:grpSp>
      <p:grpSp>
        <p:nvGrpSpPr>
          <p:cNvPr id="33" name="Group 32"/>
          <p:cNvGrpSpPr/>
          <p:nvPr/>
        </p:nvGrpSpPr>
        <p:grpSpPr>
          <a:xfrm>
            <a:off x="1999608" y="1011057"/>
            <a:ext cx="2986343" cy="954024"/>
            <a:chOff x="848867" y="1426464"/>
            <a:chExt cx="4107181" cy="1508760"/>
          </a:xfrm>
        </p:grpSpPr>
        <p:sp>
          <p:nvSpPr>
            <p:cNvPr id="317" name="object 317"/>
            <p:cNvSpPr/>
            <p:nvPr/>
          </p:nvSpPr>
          <p:spPr>
            <a:xfrm>
              <a:off x="4529328" y="2206752"/>
              <a:ext cx="426720" cy="728472"/>
            </a:xfrm>
            <a:custGeom>
              <a:avLst/>
              <a:gdLst/>
              <a:ahLst/>
              <a:cxnLst/>
              <a:rect l="l" t="t" r="r" b="b"/>
              <a:pathLst>
                <a:path w="426720" h="728472">
                  <a:moveTo>
                    <a:pt x="426720" y="0"/>
                  </a:moveTo>
                  <a:lnTo>
                    <a:pt x="426720" y="728472"/>
                  </a:lnTo>
                  <a:lnTo>
                    <a:pt x="0" y="0"/>
                  </a:lnTo>
                  <a:close/>
                </a:path>
              </a:pathLst>
            </a:custGeom>
            <a:solidFill>
              <a:srgbClr val="395B65"/>
            </a:solidFill>
          </p:spPr>
          <p:txBody>
            <a:bodyPr wrap="square" lIns="0" tIns="0" rIns="0" bIns="0" rtlCol="0">
              <a:noAutofit/>
            </a:bodyPr>
            <a:lstStyle/>
            <a:p>
              <a:endParaRPr sz="2400"/>
            </a:p>
          </p:txBody>
        </p:sp>
        <p:sp>
          <p:nvSpPr>
            <p:cNvPr id="318" name="object 318"/>
            <p:cNvSpPr/>
            <p:nvPr/>
          </p:nvSpPr>
          <p:spPr>
            <a:xfrm>
              <a:off x="848867" y="1426464"/>
              <a:ext cx="4107180" cy="979932"/>
            </a:xfrm>
            <a:custGeom>
              <a:avLst/>
              <a:gdLst/>
              <a:ahLst/>
              <a:cxnLst/>
              <a:rect l="l" t="t" r="r" b="b"/>
              <a:pathLst>
                <a:path w="4107180" h="979932">
                  <a:moveTo>
                    <a:pt x="4107181" y="42926"/>
                  </a:moveTo>
                  <a:cubicBezTo>
                    <a:pt x="4107181" y="19304"/>
                    <a:pt x="4087877" y="0"/>
                    <a:pt x="4064255" y="0"/>
                  </a:cubicBezTo>
                  <a:lnTo>
                    <a:pt x="42977" y="0"/>
                  </a:lnTo>
                  <a:cubicBezTo>
                    <a:pt x="19241" y="0"/>
                    <a:pt x="0" y="19304"/>
                    <a:pt x="0" y="42926"/>
                  </a:cubicBezTo>
                  <a:lnTo>
                    <a:pt x="0" y="937006"/>
                  </a:lnTo>
                  <a:cubicBezTo>
                    <a:pt x="0" y="960628"/>
                    <a:pt x="19241" y="979932"/>
                    <a:pt x="42977" y="979932"/>
                  </a:cubicBezTo>
                  <a:lnTo>
                    <a:pt x="4064255" y="979932"/>
                  </a:lnTo>
                  <a:cubicBezTo>
                    <a:pt x="4087877" y="979932"/>
                    <a:pt x="4107181" y="960628"/>
                    <a:pt x="4107181" y="937006"/>
                  </a:cubicBezTo>
                  <a:close/>
                </a:path>
              </a:pathLst>
            </a:custGeom>
            <a:solidFill>
              <a:srgbClr val="395B65"/>
            </a:solidFill>
          </p:spPr>
          <p:txBody>
            <a:bodyPr wrap="square" lIns="0" tIns="0" rIns="0" bIns="0" rtlCol="0">
              <a:noAutofit/>
            </a:bodyPr>
            <a:lstStyle/>
            <a:p>
              <a:endParaRPr sz="2400"/>
            </a:p>
          </p:txBody>
        </p:sp>
        <p:sp>
          <p:nvSpPr>
            <p:cNvPr id="319" name="object 319"/>
            <p:cNvSpPr/>
            <p:nvPr/>
          </p:nvSpPr>
          <p:spPr>
            <a:xfrm>
              <a:off x="896112" y="1481328"/>
              <a:ext cx="915923" cy="870204"/>
            </a:xfrm>
            <a:custGeom>
              <a:avLst/>
              <a:gdLst/>
              <a:ahLst/>
              <a:cxnLst/>
              <a:rect l="l" t="t" r="r" b="b"/>
              <a:pathLst>
                <a:path w="915923" h="870204">
                  <a:moveTo>
                    <a:pt x="0" y="38227"/>
                  </a:moveTo>
                  <a:cubicBezTo>
                    <a:pt x="0" y="17145"/>
                    <a:pt x="17094" y="0"/>
                    <a:pt x="38163" y="0"/>
                  </a:cubicBezTo>
                  <a:lnTo>
                    <a:pt x="877697" y="0"/>
                  </a:lnTo>
                  <a:cubicBezTo>
                    <a:pt x="898779" y="0"/>
                    <a:pt x="915923" y="17145"/>
                    <a:pt x="915923" y="38227"/>
                  </a:cubicBezTo>
                  <a:lnTo>
                    <a:pt x="915923" y="831977"/>
                  </a:lnTo>
                  <a:cubicBezTo>
                    <a:pt x="915923" y="853059"/>
                    <a:pt x="898779" y="870204"/>
                    <a:pt x="877697" y="870204"/>
                  </a:cubicBezTo>
                  <a:lnTo>
                    <a:pt x="38163" y="870204"/>
                  </a:lnTo>
                  <a:cubicBezTo>
                    <a:pt x="17094" y="870204"/>
                    <a:pt x="0" y="853059"/>
                    <a:pt x="0" y="831977"/>
                  </a:cubicBezTo>
                  <a:close/>
                </a:path>
              </a:pathLst>
            </a:custGeom>
            <a:solidFill>
              <a:srgbClr val="FFFFFF"/>
            </a:solidFill>
          </p:spPr>
          <p:txBody>
            <a:bodyPr wrap="square" lIns="0" tIns="0" rIns="0" bIns="0" rtlCol="0">
              <a:noAutofit/>
            </a:bodyPr>
            <a:lstStyle/>
            <a:p>
              <a:endParaRPr sz="2400"/>
            </a:p>
          </p:txBody>
        </p:sp>
        <p:sp>
          <p:nvSpPr>
            <p:cNvPr id="11" name="text 1"/>
            <p:cNvSpPr txBox="1"/>
            <p:nvPr/>
          </p:nvSpPr>
          <p:spPr>
            <a:xfrm>
              <a:off x="1127760" y="1696133"/>
              <a:ext cx="344394" cy="307777"/>
            </a:xfrm>
            <a:prstGeom prst="rect">
              <a:avLst/>
            </a:prstGeom>
          </p:spPr>
          <p:txBody>
            <a:bodyPr vert="horz" wrap="none" lIns="0" tIns="0" rIns="0" bIns="0" rtlCol="0">
              <a:spAutoFit/>
            </a:bodyPr>
            <a:lstStyle/>
            <a:p>
              <a:r>
                <a:rPr sz="2000" spc="11" dirty="0">
                  <a:solidFill>
                    <a:srgbClr val="282828"/>
                  </a:solidFill>
                  <a:latin typeface="Arial"/>
                  <a:cs typeface="Arial"/>
                </a:rPr>
                <a:t>01</a:t>
              </a:r>
              <a:endParaRPr sz="3200" dirty="0">
                <a:latin typeface="Arial"/>
                <a:cs typeface="Arial"/>
              </a:endParaRPr>
            </a:p>
          </p:txBody>
        </p:sp>
        <p:sp>
          <p:nvSpPr>
            <p:cNvPr id="12" name="text 1"/>
            <p:cNvSpPr txBox="1"/>
            <p:nvPr/>
          </p:nvSpPr>
          <p:spPr>
            <a:xfrm>
              <a:off x="1923288" y="1607403"/>
              <a:ext cx="2938383" cy="738664"/>
            </a:xfrm>
            <a:prstGeom prst="rect">
              <a:avLst/>
            </a:prstGeom>
          </p:spPr>
          <p:txBody>
            <a:bodyPr vert="horz" wrap="none" lIns="0" tIns="0" rIns="0" bIns="0" rtlCol="0">
              <a:spAutoFit/>
            </a:bodyPr>
            <a:lstStyle/>
            <a:p>
              <a:r>
                <a:rPr lang="en-US" sz="1600" spc="-5" dirty="0">
                  <a:solidFill>
                    <a:schemeClr val="bg1"/>
                  </a:solidFill>
                  <a:latin typeface="Arial"/>
                  <a:cs typeface="Arial"/>
                </a:rPr>
                <a:t>NDMA (SEC-03) , SDMA </a:t>
              </a:r>
            </a:p>
            <a:p>
              <a:r>
                <a:rPr lang="en-US" sz="1600" spc="-5" dirty="0">
                  <a:solidFill>
                    <a:schemeClr val="bg1"/>
                  </a:solidFill>
                  <a:latin typeface="Arial"/>
                  <a:cs typeface="Arial"/>
                </a:rPr>
                <a:t>(SEC-14), DDMA (SEC-25)</a:t>
              </a:r>
              <a:endParaRPr lang="en-US" sz="1600" dirty="0">
                <a:solidFill>
                  <a:schemeClr val="bg1"/>
                </a:solidFill>
                <a:latin typeface="Arial"/>
                <a:cs typeface="Arial"/>
              </a:endParaRPr>
            </a:p>
            <a:p>
              <a:r>
                <a:rPr lang="en-US" sz="1600" i="1" spc="11" dirty="0">
                  <a:solidFill>
                    <a:srgbClr val="FFFFFF"/>
                  </a:solidFill>
                  <a:latin typeface="Arial"/>
                  <a:cs typeface="Arial"/>
                </a:rPr>
                <a:t> </a:t>
              </a:r>
              <a:endParaRPr sz="1600" dirty="0">
                <a:latin typeface="Arial"/>
                <a:cs typeface="Arial"/>
              </a:endParaRPr>
            </a:p>
          </p:txBody>
        </p:sp>
      </p:grpSp>
      <p:grpSp>
        <p:nvGrpSpPr>
          <p:cNvPr id="38" name="Group 37"/>
          <p:cNvGrpSpPr/>
          <p:nvPr/>
        </p:nvGrpSpPr>
        <p:grpSpPr>
          <a:xfrm>
            <a:off x="4421124" y="1715073"/>
            <a:ext cx="1728219" cy="1596802"/>
            <a:chOff x="4166616" y="1856232"/>
            <a:chExt cx="3870959" cy="3870960"/>
          </a:xfrm>
        </p:grpSpPr>
        <p:pic>
          <p:nvPicPr>
            <p:cNvPr id="201" name="Imag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6072" y="2077212"/>
              <a:ext cx="3429000" cy="3429000"/>
            </a:xfrm>
            <a:prstGeom prst="rect">
              <a:avLst/>
            </a:prstGeom>
          </p:spPr>
        </p:pic>
        <p:sp>
          <p:nvSpPr>
            <p:cNvPr id="320" name="object 320"/>
            <p:cNvSpPr/>
            <p:nvPr/>
          </p:nvSpPr>
          <p:spPr>
            <a:xfrm>
              <a:off x="4166616" y="1856232"/>
              <a:ext cx="3870959" cy="3870960"/>
            </a:xfrm>
            <a:custGeom>
              <a:avLst/>
              <a:gdLst/>
              <a:ahLst/>
              <a:cxnLst/>
              <a:rect l="l" t="t" r="r" b="b"/>
              <a:pathLst>
                <a:path w="3870959" h="3870960">
                  <a:moveTo>
                    <a:pt x="12954" y="1935480"/>
                  </a:moveTo>
                  <a:lnTo>
                    <a:pt x="1935480" y="12954"/>
                  </a:lnTo>
                  <a:lnTo>
                    <a:pt x="3858006" y="1935480"/>
                  </a:lnTo>
                  <a:lnTo>
                    <a:pt x="1935480" y="3858006"/>
                  </a:lnTo>
                  <a:close/>
                </a:path>
              </a:pathLst>
            </a:custGeom>
            <a:ln w="25908">
              <a:solidFill>
                <a:srgbClr val="35E0C3"/>
              </a:solidFill>
            </a:ln>
          </p:spPr>
          <p:txBody>
            <a:bodyPr wrap="square" lIns="0" tIns="0" rIns="0" bIns="0" rtlCol="0">
              <a:noAutofit/>
            </a:bodyPr>
            <a:lstStyle/>
            <a:p>
              <a:endParaRPr sz="2400"/>
            </a:p>
          </p:txBody>
        </p:sp>
      </p:grpSp>
      <p:sp>
        <p:nvSpPr>
          <p:cNvPr id="10" name="object 3">
            <a:extLst>
              <a:ext uri="{FF2B5EF4-FFF2-40B4-BE49-F238E27FC236}">
                <a16:creationId xmlns:a16="http://schemas.microsoft.com/office/drawing/2014/main" id="{31392AD6-FDB5-4193-D693-B1955F30AC7A}"/>
              </a:ext>
            </a:extLst>
          </p:cNvPr>
          <p:cNvSpPr txBox="1">
            <a:spLocks/>
          </p:cNvSpPr>
          <p:nvPr/>
        </p:nvSpPr>
        <p:spPr>
          <a:xfrm>
            <a:off x="-104464" y="2032479"/>
            <a:ext cx="3429000" cy="1010661"/>
          </a:xfrm>
          <a:prstGeom prst="rect">
            <a:avLst/>
          </a:prstGeom>
          <a:noFill/>
        </p:spPr>
        <p:style>
          <a:lnRef idx="2">
            <a:schemeClr val="accent2"/>
          </a:lnRef>
          <a:fillRef idx="1">
            <a:schemeClr val="lt1"/>
          </a:fillRef>
          <a:effectRef idx="0">
            <a:schemeClr val="accent2"/>
          </a:effectRef>
          <a:fontRef idx="minor">
            <a:schemeClr val="dk1"/>
          </a:fontRef>
        </p:style>
        <p:txBody>
          <a:bodyPr vert="horz" wrap="square" lIns="0" tIns="13335" rIns="0" bIns="0" rtlCol="0" anchor="ctr">
            <a:spAutoFit/>
          </a:bodyPr>
          <a:lstStyle>
            <a:lvl1pPr algn="l" defTabSz="685793"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spcBef>
                <a:spcPts val="105"/>
              </a:spcBef>
            </a:pPr>
            <a:r>
              <a:rPr lang="en-IN" sz="3600" b="1">
                <a:solidFill>
                  <a:srgbClr val="FF0000"/>
                </a:solidFill>
                <a:latin typeface="Open Sans" panose="020B0606030504020204"/>
                <a:cs typeface="Arial"/>
              </a:rPr>
              <a:t>SECTIONS </a:t>
            </a:r>
            <a:r>
              <a:rPr lang="en-IN" sz="3600" b="1" spc="5">
                <a:solidFill>
                  <a:srgbClr val="FF0000"/>
                </a:solidFill>
                <a:latin typeface="Open Sans" panose="020B0606030504020204"/>
                <a:cs typeface="Arial"/>
              </a:rPr>
              <a:t>OF</a:t>
            </a:r>
            <a:r>
              <a:rPr lang="en-IN" sz="3600" b="1" spc="-95">
                <a:solidFill>
                  <a:srgbClr val="FF0000"/>
                </a:solidFill>
                <a:latin typeface="Open Sans" panose="020B0606030504020204"/>
                <a:cs typeface="Arial"/>
              </a:rPr>
              <a:t> </a:t>
            </a:r>
            <a:r>
              <a:rPr lang="en-IN" sz="3600" b="1">
                <a:solidFill>
                  <a:srgbClr val="FF0000"/>
                </a:solidFill>
                <a:latin typeface="Open Sans" panose="020B0606030504020204"/>
                <a:cs typeface="Arial"/>
              </a:rPr>
              <a:t>FRAMEWORK</a:t>
            </a:r>
            <a:endParaRPr lang="en-IN" sz="3600" b="1" dirty="0">
              <a:solidFill>
                <a:srgbClr val="FF0000"/>
              </a:solidFill>
              <a:latin typeface="Open Sans" panose="020B0606030504020204"/>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038600" y="895350"/>
            <a:ext cx="4876800" cy="3886198"/>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
        <p:nvSpPr>
          <p:cNvPr id="2" name="TextBox 1"/>
          <p:cNvSpPr txBox="1"/>
          <p:nvPr/>
        </p:nvSpPr>
        <p:spPr>
          <a:xfrm>
            <a:off x="0" y="1428750"/>
            <a:ext cx="3886200" cy="2308324"/>
          </a:xfrm>
          <a:prstGeom prst="rect">
            <a:avLst/>
          </a:prstGeom>
          <a:noFill/>
        </p:spPr>
        <p:txBody>
          <a:bodyPr wrap="square" rtlCol="0">
            <a:spAutoFit/>
          </a:bodyPr>
          <a:lstStyle/>
          <a:p>
            <a:r>
              <a:rPr lang="en-US" sz="3600" b="1" dirty="0">
                <a:solidFill>
                  <a:srgbClr val="FF0000"/>
                </a:solidFill>
                <a:latin typeface="Open Sans" panose="020B0606030504020204"/>
              </a:rPr>
              <a:t>LEGAL INSTITUITIONAL FRAMEWORK DM ACT 2005</a:t>
            </a:r>
            <a:endParaRPr lang="en-IN" sz="3600" b="1" dirty="0">
              <a:solidFill>
                <a:srgbClr val="FF0000"/>
              </a:solidFill>
              <a:latin typeface="Open Sans" panose="020B0606030504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62400" y="971550"/>
            <a:ext cx="4659086" cy="3886200"/>
          </a:xfrm>
          <a:prstGeom prst="rect">
            <a:avLst/>
          </a:prstGeom>
          <a:ln w="228600" cap="sq" cmpd="thickThin">
            <a:solidFill>
              <a:srgbClr val="C00000"/>
            </a:solidFill>
            <a:prstDash val="solid"/>
            <a:miter lim="800000"/>
          </a:ln>
          <a:effectLst>
            <a:innerShdw blurRad="76200">
              <a:srgbClr val="000000"/>
            </a:innerShdw>
          </a:effectLst>
        </p:spPr>
      </p:pic>
      <p:sp>
        <p:nvSpPr>
          <p:cNvPr id="4" name="TextBox 3"/>
          <p:cNvSpPr txBox="1"/>
          <p:nvPr/>
        </p:nvSpPr>
        <p:spPr>
          <a:xfrm>
            <a:off x="304800" y="1733550"/>
            <a:ext cx="3810000" cy="2554545"/>
          </a:xfrm>
          <a:prstGeom prst="rect">
            <a:avLst/>
          </a:prstGeom>
          <a:noFill/>
        </p:spPr>
        <p:txBody>
          <a:bodyPr wrap="square" rtlCol="0">
            <a:spAutoFit/>
          </a:bodyPr>
          <a:lstStyle/>
          <a:p>
            <a:r>
              <a:rPr lang="en-US" sz="3200" b="1" dirty="0">
                <a:solidFill>
                  <a:srgbClr val="FF0000"/>
                </a:solidFill>
                <a:latin typeface="Open Sans" panose="020B0606030504020204"/>
              </a:rPr>
              <a:t>NATIONAL LEVEL DISASTER MANAGEMENT COORDINATION MECHANISM</a:t>
            </a:r>
            <a:endParaRPr lang="en-IN" sz="3200" b="1" dirty="0">
              <a:solidFill>
                <a:srgbClr val="FF0000"/>
              </a:solidFill>
              <a:latin typeface="Open Sans" panose="020B0606030504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114800" y="1123950"/>
            <a:ext cx="4800600" cy="3733800"/>
          </a:xfrm>
          <a:prstGeom prst="rect">
            <a:avLst/>
          </a:prstGeom>
          <a:ln w="228600" cap="sq" cmpd="thickThin">
            <a:solidFill>
              <a:srgbClr val="C00000"/>
            </a:solidFill>
            <a:prstDash val="solid"/>
            <a:miter lim="800000"/>
          </a:ln>
          <a:effectLst>
            <a:innerShdw blurRad="76200">
              <a:srgbClr val="000000"/>
            </a:innerShdw>
          </a:effectLst>
        </p:spPr>
      </p:pic>
      <p:sp>
        <p:nvSpPr>
          <p:cNvPr id="2" name="TextBox 1"/>
          <p:cNvSpPr txBox="1"/>
          <p:nvPr/>
        </p:nvSpPr>
        <p:spPr>
          <a:xfrm>
            <a:off x="304800" y="1733550"/>
            <a:ext cx="3810000" cy="2062103"/>
          </a:xfrm>
          <a:prstGeom prst="rect">
            <a:avLst/>
          </a:prstGeom>
          <a:noFill/>
        </p:spPr>
        <p:txBody>
          <a:bodyPr wrap="square" rtlCol="0">
            <a:spAutoFit/>
          </a:bodyPr>
          <a:lstStyle/>
          <a:p>
            <a:r>
              <a:rPr lang="en-US" sz="3200" b="1" dirty="0">
                <a:solidFill>
                  <a:srgbClr val="FF0000"/>
                </a:solidFill>
                <a:latin typeface="Open Sans" panose="020B0606030504020204"/>
              </a:rPr>
              <a:t>STATE LEVEL DISASTER MANAGEMENT COORDINATION MECHANISM</a:t>
            </a:r>
            <a:endParaRPr lang="en-IN" sz="3200" b="1" dirty="0">
              <a:solidFill>
                <a:srgbClr val="FF0000"/>
              </a:solidFill>
              <a:latin typeface="Open Sans" panose="020B0606030504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bc\Desktop\dm act\dm act\role-of-government-in-disaster-management-at-central-tam-201320-2-638.jpg"/>
          <p:cNvPicPr>
            <a:picLocks noChangeAspect="1" noChangeArrowheads="1"/>
          </p:cNvPicPr>
          <p:nvPr/>
        </p:nvPicPr>
        <p:blipFill>
          <a:blip r:embed="rId3" cstate="print"/>
          <a:srcRect/>
          <a:stretch>
            <a:fillRect/>
          </a:stretch>
        </p:blipFill>
        <p:spPr bwMode="auto">
          <a:xfrm>
            <a:off x="3733800" y="895350"/>
            <a:ext cx="5257800" cy="3733800"/>
          </a:xfrm>
          <a:prstGeom prst="rect">
            <a:avLst/>
          </a:prstGeom>
          <a:noFill/>
        </p:spPr>
      </p:pic>
      <p:sp>
        <p:nvSpPr>
          <p:cNvPr id="3" name="TextBox 2"/>
          <p:cNvSpPr txBox="1"/>
          <p:nvPr/>
        </p:nvSpPr>
        <p:spPr>
          <a:xfrm>
            <a:off x="304800" y="884251"/>
            <a:ext cx="3810000" cy="1754326"/>
          </a:xfrm>
          <a:prstGeom prst="rect">
            <a:avLst/>
          </a:prstGeom>
          <a:noFill/>
        </p:spPr>
        <p:txBody>
          <a:bodyPr wrap="square" rtlCol="0">
            <a:spAutoFit/>
          </a:bodyPr>
          <a:lstStyle/>
          <a:p>
            <a:r>
              <a:rPr lang="en-US" sz="3600" b="1" dirty="0">
                <a:solidFill>
                  <a:srgbClr val="FF0000"/>
                </a:solidFill>
                <a:latin typeface="Open Sans" panose="020B0606030504020204"/>
              </a:rPr>
              <a:t>NODAL AGENCIES FOR DM</a:t>
            </a:r>
            <a:endParaRPr lang="en-IN" sz="3600" b="1" dirty="0">
              <a:solidFill>
                <a:srgbClr val="FF0000"/>
              </a:solidFill>
              <a:latin typeface="Open Sans" panose="020B0606030504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34610"/>
            <a:ext cx="3505200" cy="3121715"/>
          </a:xfrm>
          <a:ln>
            <a:solidFill>
              <a:schemeClr val="bg1"/>
            </a:solid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3600" dirty="0">
                <a:solidFill>
                  <a:srgbClr val="FF0000"/>
                </a:solidFill>
                <a:latin typeface="Open Sans" panose="020B0606030504020204"/>
              </a:rPr>
              <a:t>NATIONAL DISASTER MANAGEMENT AUTHORITY (NDMA)</a:t>
            </a:r>
            <a:br>
              <a:rPr lang="en-US" sz="3600" dirty="0">
                <a:solidFill>
                  <a:srgbClr val="FF0000"/>
                </a:solidFill>
                <a:latin typeface="Open Sans" panose="020B0606030504020204"/>
              </a:rPr>
            </a:br>
            <a:r>
              <a:rPr lang="en-US" sz="3600" dirty="0">
                <a:solidFill>
                  <a:srgbClr val="FF0000"/>
                </a:solidFill>
                <a:latin typeface="Open Sans" panose="020B0606030504020204"/>
              </a:rPr>
              <a:t>CHAPTER II (SEC.03-13)</a:t>
            </a:r>
          </a:p>
        </p:txBody>
      </p:sp>
      <p:sp>
        <p:nvSpPr>
          <p:cNvPr id="3" name="Text Placeholder 2"/>
          <p:cNvSpPr>
            <a:spLocks noGrp="1"/>
          </p:cNvSpPr>
          <p:nvPr>
            <p:ph idx="1"/>
          </p:nvPr>
        </p:nvSpPr>
        <p:spPr>
          <a:xfrm>
            <a:off x="4183711" y="971550"/>
            <a:ext cx="4953000" cy="3200400"/>
          </a:xfrm>
          <a:ln>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pPr algn="ctr">
              <a:buFont typeface="Wingdings" pitchFamily="2" charset="2"/>
              <a:buChar char="ü"/>
            </a:pPr>
            <a:r>
              <a:rPr lang="en-US" sz="1400" dirty="0">
                <a:latin typeface="Open Sans" panose="020B0606030504020204"/>
              </a:rPr>
              <a:t>Established in may 2005 by executive order but constituted on 27</a:t>
            </a:r>
            <a:r>
              <a:rPr lang="en-US" sz="1400" baseline="30000" dirty="0">
                <a:latin typeface="Open Sans" panose="020B0606030504020204"/>
              </a:rPr>
              <a:t>th</a:t>
            </a:r>
            <a:r>
              <a:rPr lang="en-US" sz="1400" dirty="0">
                <a:latin typeface="Open Sans" panose="020B0606030504020204"/>
              </a:rPr>
              <a:t> September 2006 under sec – 3(1) of DM act 2005</a:t>
            </a:r>
          </a:p>
          <a:p>
            <a:pPr algn="ctr">
              <a:buFont typeface="Wingdings" pitchFamily="2" charset="2"/>
              <a:buChar char="ü"/>
            </a:pPr>
            <a:r>
              <a:rPr lang="en-US" sz="1400" dirty="0">
                <a:latin typeface="Open Sans" panose="020B0606030504020204"/>
              </a:rPr>
              <a:t>National Disaster Management Authority (NDMA) under the Prime Minister with nine more members &amp; one vice chairman for laying down the policies, plans and  guidelines for disaster management.</a:t>
            </a:r>
          </a:p>
          <a:p>
            <a:pPr algn="ctr"/>
            <a:endParaRPr lang="en-US" sz="1400" dirty="0">
              <a:latin typeface="Open Sans" panose="020B0606030504020204"/>
            </a:endParaRPr>
          </a:p>
          <a:p>
            <a:pPr algn="ctr">
              <a:buFont typeface="Wingdings" pitchFamily="2" charset="2"/>
              <a:buChar char="ü"/>
            </a:pPr>
            <a:r>
              <a:rPr lang="en-US" sz="1400" dirty="0">
                <a:latin typeface="Open Sans" panose="020B0606030504020204"/>
              </a:rPr>
              <a:t>The Authority will be assisted by a National  Executive Committee (NEC) of Secretaries to Central Government.</a:t>
            </a:r>
          </a:p>
          <a:p>
            <a:pPr algn="ctr">
              <a:buFont typeface="Wingdings" pitchFamily="2" charset="2"/>
              <a:buChar char="ü"/>
            </a:pPr>
            <a:endParaRPr lang="en-US" sz="1400" dirty="0">
              <a:latin typeface="Open Sans" panose="020B0606030504020204"/>
            </a:endParaRPr>
          </a:p>
          <a:p>
            <a:pPr algn="ctr">
              <a:buFont typeface="Wingdings" pitchFamily="2" charset="2"/>
              <a:buChar char="ü"/>
            </a:pPr>
            <a:endParaRPr lang="en-US" sz="1400" dirty="0">
              <a:latin typeface="Open Sans" panose="020B0606030504020204"/>
            </a:endParaRPr>
          </a:p>
          <a:p>
            <a:pPr algn="ctr">
              <a:buFont typeface="Wingdings" pitchFamily="2" charset="2"/>
              <a:buChar char="ü"/>
            </a:pPr>
            <a:r>
              <a:rPr lang="en-US" sz="1400" dirty="0">
                <a:latin typeface="Open Sans" panose="020B0606030504020204"/>
              </a:rPr>
              <a:t>The National Authority to lay down policy, plan and to recommend guidelines </a:t>
            </a:r>
            <a:br>
              <a:rPr lang="en-US" sz="1400" dirty="0">
                <a:latin typeface="Open Sans" panose="020B0606030504020204"/>
              </a:rPr>
            </a:br>
            <a:r>
              <a:rPr lang="en-US" sz="1400" dirty="0">
                <a:latin typeface="Open Sans" panose="020B0606030504020204"/>
              </a:rPr>
              <a:t>for the minimum standards of relief.(Shelter ,food , water, sanitation 12(</a:t>
            </a:r>
            <a:r>
              <a:rPr lang="en-US" sz="1400" dirty="0" err="1">
                <a:latin typeface="Open Sans" panose="020B0606030504020204"/>
              </a:rPr>
              <a:t>i</a:t>
            </a:r>
            <a:r>
              <a:rPr lang="en-US" sz="1400" dirty="0">
                <a:latin typeface="Open Sans" panose="020B0606030504020204"/>
              </a:rPr>
              <a:t>))</a:t>
            </a:r>
          </a:p>
          <a:p>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DMA ORGANISATIONAL STRUCTURE"/>
          <p:cNvPicPr>
            <a:picLocks noChangeAspect="1" noChangeArrowheads="1"/>
          </p:cNvPicPr>
          <p:nvPr/>
        </p:nvPicPr>
        <p:blipFill>
          <a:blip r:embed="rId3" cstate="print"/>
          <a:srcRect/>
          <a:stretch>
            <a:fillRect/>
          </a:stretch>
        </p:blipFill>
        <p:spPr bwMode="auto">
          <a:xfrm>
            <a:off x="3200400" y="765870"/>
            <a:ext cx="5864087" cy="3943350"/>
          </a:xfrm>
          <a:prstGeom prst="rect">
            <a:avLst/>
          </a:prstGeom>
          <a:noFill/>
        </p:spPr>
      </p:pic>
      <p:sp>
        <p:nvSpPr>
          <p:cNvPr id="2" name="TextBox 1"/>
          <p:cNvSpPr txBox="1"/>
          <p:nvPr/>
        </p:nvSpPr>
        <p:spPr>
          <a:xfrm>
            <a:off x="685800" y="895350"/>
            <a:ext cx="3429000" cy="1815882"/>
          </a:xfrm>
          <a:prstGeom prst="rect">
            <a:avLst/>
          </a:prstGeom>
          <a:noFill/>
        </p:spPr>
        <p:txBody>
          <a:bodyPr wrap="square" rtlCol="0">
            <a:spAutoFit/>
          </a:bodyPr>
          <a:lstStyle/>
          <a:p>
            <a:r>
              <a:rPr lang="en-US" sz="2800" b="1" dirty="0">
                <a:solidFill>
                  <a:srgbClr val="FF0000"/>
                </a:solidFill>
                <a:latin typeface="Open Sans" panose="020B0606030504020204"/>
              </a:rPr>
              <a:t>NATIONAL DISASTER MANAGEMENT AUTHORITY</a:t>
            </a:r>
            <a:endParaRPr lang="en-IN" sz="2800" b="1" dirty="0">
              <a:solidFill>
                <a:srgbClr val="FF0000"/>
              </a:solidFill>
              <a:latin typeface="Open Sans" panose="020B0606030504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8150"/>
            <a:ext cx="1981200" cy="3962400"/>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3600" dirty="0">
                <a:solidFill>
                  <a:srgbClr val="FF0000"/>
                </a:solidFill>
                <a:latin typeface="Open Sans" panose="020B0606030504020204"/>
              </a:rPr>
              <a:t>SEC </a:t>
            </a:r>
            <a:r>
              <a:rPr lang="en-US" sz="3600" u="sng" dirty="0">
                <a:solidFill>
                  <a:srgbClr val="FF0000"/>
                </a:solidFill>
                <a:latin typeface="Open Sans" panose="020B0606030504020204"/>
              </a:rPr>
              <a:t>6. POWERS AND FUNCTIONS OF NATIONAL AUTHORITY</a:t>
            </a:r>
          </a:p>
        </p:txBody>
      </p:sp>
      <p:sp>
        <p:nvSpPr>
          <p:cNvPr id="3" name="Content Placeholder 2"/>
          <p:cNvSpPr>
            <a:spLocks noGrp="1"/>
          </p:cNvSpPr>
          <p:nvPr>
            <p:ph idx="1"/>
          </p:nvPr>
        </p:nvSpPr>
        <p:spPr>
          <a:xfrm>
            <a:off x="3027459" y="895350"/>
            <a:ext cx="6096000" cy="3581400"/>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lgn="just">
              <a:buNone/>
            </a:pPr>
            <a:r>
              <a:rPr lang="en-US" dirty="0"/>
              <a:t>          </a:t>
            </a:r>
          </a:p>
          <a:p>
            <a:pPr algn="just">
              <a:buNone/>
            </a:pPr>
            <a:r>
              <a:rPr lang="en-US" dirty="0"/>
              <a:t>          </a:t>
            </a:r>
            <a:r>
              <a:rPr lang="en-US" sz="2900" dirty="0"/>
              <a:t> 1. </a:t>
            </a:r>
            <a:r>
              <a:rPr lang="en-US" dirty="0"/>
              <a:t>  </a:t>
            </a:r>
            <a:r>
              <a:rPr lang="en-US" sz="2900" dirty="0">
                <a:solidFill>
                  <a:schemeClr val="tx1"/>
                </a:solidFill>
                <a:latin typeface="Open Sans" panose="020B0606030504020204"/>
              </a:rPr>
              <a:t>Subject to the provisions of this act, the national authority shall have the  	responsibility for  laying down the policies, plans and guidelines for disaster  management for ensuring timely and effective response to disaster.</a:t>
            </a:r>
          </a:p>
          <a:p>
            <a:pPr algn="just">
              <a:buNone/>
            </a:pPr>
            <a:endParaRPr lang="en-US" sz="2900" dirty="0">
              <a:solidFill>
                <a:schemeClr val="tx1"/>
              </a:solidFill>
              <a:latin typeface="Open Sans" panose="020B0606030504020204"/>
            </a:endParaRPr>
          </a:p>
          <a:p>
            <a:pPr algn="just">
              <a:buNone/>
            </a:pPr>
            <a:r>
              <a:rPr lang="en-US" sz="2900" dirty="0">
                <a:solidFill>
                  <a:schemeClr val="tx1"/>
                </a:solidFill>
                <a:latin typeface="Open Sans" panose="020B0606030504020204"/>
              </a:rPr>
              <a:t>	2.  Without prejudice to generality of the provisions contained in sub-section (1), the national authority may -</a:t>
            </a:r>
          </a:p>
          <a:p>
            <a:pPr algn="just">
              <a:buNone/>
            </a:pPr>
            <a:r>
              <a:rPr lang="en-US" sz="2900" dirty="0">
                <a:solidFill>
                  <a:schemeClr val="tx1"/>
                </a:solidFill>
                <a:latin typeface="Open Sans" panose="020B0606030504020204"/>
              </a:rPr>
              <a:t>            A.    Lay down policies on disaster management;</a:t>
            </a:r>
          </a:p>
          <a:p>
            <a:pPr algn="just">
              <a:buNone/>
            </a:pPr>
            <a:r>
              <a:rPr lang="en-US" sz="2900" dirty="0">
                <a:solidFill>
                  <a:schemeClr val="tx1"/>
                </a:solidFill>
                <a:latin typeface="Open Sans" panose="020B0606030504020204"/>
              </a:rPr>
              <a:t>            B.    Approve the national plan;</a:t>
            </a:r>
          </a:p>
          <a:p>
            <a:pPr algn="just">
              <a:buNone/>
            </a:pPr>
            <a:r>
              <a:rPr lang="en-US" sz="2900" dirty="0">
                <a:solidFill>
                  <a:schemeClr val="tx1"/>
                </a:solidFill>
                <a:latin typeface="Open Sans" panose="020B0606030504020204"/>
              </a:rPr>
              <a:t>	        C. Approve plans prepared by the ministries or departments of the government of India in accordance with the national plan;</a:t>
            </a:r>
          </a:p>
          <a:p>
            <a:pPr algn="just">
              <a:buNone/>
            </a:pPr>
            <a:r>
              <a:rPr lang="en-US" sz="2900" dirty="0">
                <a:solidFill>
                  <a:schemeClr val="tx1"/>
                </a:solidFill>
                <a:latin typeface="Open Sans" panose="020B0606030504020204"/>
              </a:rPr>
              <a:t>         D.    Lay down guidelines to be followed by the state authorities in drawing up the state plan</a:t>
            </a:r>
          </a:p>
          <a:p>
            <a:pPr algn="just">
              <a:buNone/>
            </a:pPr>
            <a:endParaRPr lang="en-US" dirty="0">
              <a:solidFill>
                <a:srgbClr val="C00000"/>
              </a:solidFill>
            </a:endParaRPr>
          </a:p>
          <a:p>
            <a:pPr algn="just"/>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5949"/>
            <a:ext cx="3124200" cy="2286000"/>
          </a:xfrm>
          <a:solidFill>
            <a:schemeClr val="bg1"/>
          </a:solidFill>
          <a:ln>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600" b="1" dirty="0">
                <a:solidFill>
                  <a:srgbClr val="FF0000"/>
                </a:solidFill>
                <a:latin typeface="Open Sans" panose="020B0606030504020204"/>
              </a:rPr>
              <a:t>SEC 6. POWERS AND FUNCTIONS OF NATIONAL AUTHORITY</a:t>
            </a:r>
          </a:p>
        </p:txBody>
      </p:sp>
      <p:sp>
        <p:nvSpPr>
          <p:cNvPr id="3" name="Content Placeholder 2"/>
          <p:cNvSpPr>
            <a:spLocks noGrp="1"/>
          </p:cNvSpPr>
          <p:nvPr>
            <p:ph idx="1"/>
          </p:nvPr>
        </p:nvSpPr>
        <p:spPr>
          <a:xfrm>
            <a:off x="2971800" y="715949"/>
            <a:ext cx="5638800" cy="3441590"/>
          </a:xfrm>
          <a:ln>
            <a:noFill/>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
              <a:buNone/>
            </a:pPr>
            <a:endParaRPr lang="en-US" dirty="0"/>
          </a:p>
          <a:p>
            <a:pPr algn="just">
              <a:buNone/>
            </a:pPr>
            <a:endParaRPr lang="en-US" dirty="0"/>
          </a:p>
          <a:p>
            <a:pPr algn="just">
              <a:buNone/>
            </a:pPr>
            <a:r>
              <a:rPr lang="en-US" dirty="0"/>
              <a:t>       E Lay down guidelines to be followed by the different ministries or departments of the  	government of India for the purpose of integrating the measures for prevention of disaster or the mitigation of its effects in their development plans and projects;</a:t>
            </a:r>
          </a:p>
          <a:p>
            <a:pPr algn="just">
              <a:buNone/>
            </a:pPr>
            <a:r>
              <a:rPr lang="en-US" dirty="0"/>
              <a:t>       F.     Coordinate the enforcement and implementation of the policy and plan for disaster  management;</a:t>
            </a:r>
            <a:endParaRPr lang="en-US" dirty="0">
              <a:solidFill>
                <a:schemeClr val="tx1"/>
              </a:solidFill>
            </a:endParaRPr>
          </a:p>
          <a:p>
            <a:pPr algn="just">
              <a:buNone/>
            </a:pPr>
            <a:r>
              <a:rPr lang="en-US" dirty="0">
                <a:solidFill>
                  <a:schemeClr val="tx1"/>
                </a:solidFill>
              </a:rPr>
              <a:t>       G.    Recommend provision of funds for the purpose of mitigation;</a:t>
            </a:r>
          </a:p>
          <a:p>
            <a:pPr algn="just">
              <a:buNone/>
            </a:pPr>
            <a:endParaRPr lang="en-US" dirty="0">
              <a:solidFill>
                <a:srgbClr val="C00000"/>
              </a:solidFill>
            </a:endParaRPr>
          </a:p>
          <a:p>
            <a:pPr algn="just">
              <a:buNone/>
            </a:pPr>
            <a:r>
              <a:rPr lang="en-US" dirty="0"/>
              <a:t>      H.   Provide such support to other countries affected by major disasters as may be determined by the central government;</a:t>
            </a:r>
          </a:p>
          <a:p>
            <a:pPr algn="just">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14350"/>
            <a:ext cx="2971800" cy="3429000"/>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3600" b="1" dirty="0">
                <a:solidFill>
                  <a:srgbClr val="FF0000"/>
                </a:solidFill>
                <a:latin typeface="Open Sans" panose="020B0606030504020204"/>
              </a:rPr>
              <a:t>SEC 6. POWERS AND FUNCTIONS OF NATIONAL AUTHORITY</a:t>
            </a:r>
          </a:p>
        </p:txBody>
      </p:sp>
      <p:sp>
        <p:nvSpPr>
          <p:cNvPr id="3" name="Content Placeholder 2"/>
          <p:cNvSpPr>
            <a:spLocks noGrp="1"/>
          </p:cNvSpPr>
          <p:nvPr>
            <p:ph idx="1"/>
          </p:nvPr>
        </p:nvSpPr>
        <p:spPr>
          <a:xfrm>
            <a:off x="3352800" y="666750"/>
            <a:ext cx="5029199" cy="3429003"/>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
              <a:buNone/>
            </a:pPr>
            <a:r>
              <a:rPr lang="en-US" dirty="0"/>
              <a:t>       </a:t>
            </a:r>
          </a:p>
          <a:p>
            <a:pPr algn="just">
              <a:buNone/>
            </a:pPr>
            <a:r>
              <a:rPr lang="en-US" dirty="0"/>
              <a:t>  I.       </a:t>
            </a:r>
            <a:r>
              <a:rPr lang="en-US" dirty="0">
                <a:latin typeface="Open Sans" panose="020B0606030504020204"/>
              </a:rPr>
              <a:t>Take such other measures for the prevention of disaster, or the mitigation, or 	preparedness and capacity building for dealing with the threatening disaster situation or disaster as it may consider necessary;</a:t>
            </a:r>
          </a:p>
          <a:p>
            <a:pPr algn="just">
              <a:buNone/>
            </a:pPr>
            <a:endParaRPr lang="en-US" dirty="0">
              <a:solidFill>
                <a:schemeClr val="tx1"/>
              </a:solidFill>
              <a:latin typeface="Open Sans" panose="020B0606030504020204"/>
            </a:endParaRPr>
          </a:p>
          <a:p>
            <a:pPr algn="just">
              <a:buNone/>
            </a:pPr>
            <a:r>
              <a:rPr lang="en-US" dirty="0">
                <a:solidFill>
                  <a:schemeClr val="tx1"/>
                </a:solidFill>
                <a:latin typeface="Open Sans" panose="020B0606030504020204"/>
              </a:rPr>
              <a:t>  J.     	 Lay down broad policies and guidelines for the functioning of the national institute of disaster management.</a:t>
            </a:r>
          </a:p>
          <a:p>
            <a:pPr algn="just">
              <a:buNone/>
            </a:pPr>
            <a:endParaRPr lang="en-US" dirty="0">
              <a:solidFill>
                <a:srgbClr val="C00000"/>
              </a:solidFill>
              <a:latin typeface="Open Sans" panose="020B0606030504020204"/>
            </a:endParaRPr>
          </a:p>
          <a:p>
            <a:pPr algn="just">
              <a:buNone/>
            </a:pPr>
            <a:r>
              <a:rPr lang="en-US" dirty="0">
                <a:latin typeface="Open Sans" panose="020B0606030504020204"/>
              </a:rPr>
              <a:t>  3.         The chairperson of the national authority shall, in the case of emergency, have power to exercise all or any of the powers of the national authority but exercise of 	such powers shall be subject to ex post facto ratification by the national authority.</a:t>
            </a:r>
          </a:p>
          <a:p>
            <a:pPr algn="just"/>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4BC2A-B391-ECB9-3C7B-603CBDF20324}"/>
            </a:ext>
          </a:extLst>
        </p:cNvPr>
        <p:cNvGrpSpPr/>
        <p:nvPr/>
      </p:nvGrpSpPr>
      <p:grpSpPr>
        <a:xfrm>
          <a:off x="0" y="0"/>
          <a:ext cx="0" cy="0"/>
          <a:chOff x="0" y="0"/>
          <a:chExt cx="0" cy="0"/>
        </a:xfrm>
      </p:grpSpPr>
      <p:sp>
        <p:nvSpPr>
          <p:cNvPr id="2" name="text 1">
            <a:extLst>
              <a:ext uri="{FF2B5EF4-FFF2-40B4-BE49-F238E27FC236}">
                <a16:creationId xmlns:a16="http://schemas.microsoft.com/office/drawing/2014/main" id="{7FA06EDA-E93A-2C09-32D3-867F19BA99F6}"/>
              </a:ext>
            </a:extLst>
          </p:cNvPr>
          <p:cNvSpPr txBox="1"/>
          <p:nvPr/>
        </p:nvSpPr>
        <p:spPr>
          <a:xfrm>
            <a:off x="266700" y="742950"/>
            <a:ext cx="3086100" cy="615553"/>
          </a:xfrm>
          <a:prstGeom prst="rect">
            <a:avLst/>
          </a:prstGeom>
        </p:spPr>
        <p:style>
          <a:lnRef idx="2">
            <a:schemeClr val="dk1"/>
          </a:lnRef>
          <a:fillRef idx="1">
            <a:schemeClr val="lt1"/>
          </a:fillRef>
          <a:effectRef idx="0">
            <a:schemeClr val="dk1"/>
          </a:effectRef>
          <a:fontRef idx="minor">
            <a:schemeClr val="dk1"/>
          </a:fontRef>
        </p:style>
        <p:txBody>
          <a:bodyPr vert="horz" wrap="square" lIns="0" tIns="0" rIns="0" bIns="0" rtlCol="0">
            <a:spAutoFit/>
          </a:bodyPr>
          <a:lstStyle/>
          <a:p>
            <a:r>
              <a:rPr lang="en-US" sz="4000" b="1" spc="11" dirty="0">
                <a:solidFill>
                  <a:srgbClr val="FF0000"/>
                </a:solidFill>
                <a:latin typeface="Open Sans" panose="020B0606030504020204"/>
                <a:cs typeface="Arial"/>
              </a:rPr>
              <a:t>OBJECTIVES</a:t>
            </a:r>
            <a:endParaRPr lang="en-US" sz="4000" b="1" dirty="0">
              <a:solidFill>
                <a:srgbClr val="FF0000"/>
              </a:solidFill>
              <a:latin typeface="Open Sans" panose="020B0606030504020204"/>
              <a:cs typeface="Arial"/>
            </a:endParaRPr>
          </a:p>
        </p:txBody>
      </p:sp>
      <p:sp>
        <p:nvSpPr>
          <p:cNvPr id="13" name="TextBox 12">
            <a:extLst>
              <a:ext uri="{FF2B5EF4-FFF2-40B4-BE49-F238E27FC236}">
                <a16:creationId xmlns:a16="http://schemas.microsoft.com/office/drawing/2014/main" id="{3CD45502-3DAF-8243-F215-4F58F6EAD5C5}"/>
              </a:ext>
            </a:extLst>
          </p:cNvPr>
          <p:cNvSpPr txBox="1"/>
          <p:nvPr/>
        </p:nvSpPr>
        <p:spPr>
          <a:xfrm>
            <a:off x="3405146" y="742950"/>
            <a:ext cx="5715000" cy="3724096"/>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After completion of this lesson, you will be able to know :- </a:t>
            </a:r>
          </a:p>
          <a:p>
            <a:pPr>
              <a:lnSpc>
                <a:spcPct val="150000"/>
              </a:lnSpc>
            </a:pPr>
            <a:endParaRPr lang="en-US" dirty="0">
              <a:latin typeface="Times New Roman" panose="02020603050405020304" pitchFamily="18" charset="0"/>
              <a:cs typeface="Times New Roman" panose="02020603050405020304" pitchFamily="18" charset="0"/>
            </a:endParaRPr>
          </a:p>
          <a:p>
            <a:pPr marL="457174" indent="-457174">
              <a:lnSpc>
                <a:spcPct val="150000"/>
              </a:lnSpc>
              <a:buAutoNum type="arabicPeriod"/>
            </a:pPr>
            <a:r>
              <a:rPr lang="en-US" dirty="0">
                <a:latin typeface="Times New Roman" panose="02020603050405020304" pitchFamily="18" charset="0"/>
                <a:cs typeface="Times New Roman" panose="02020603050405020304" pitchFamily="18" charset="0"/>
              </a:rPr>
              <a:t>DM Act-2005.</a:t>
            </a:r>
          </a:p>
          <a:p>
            <a:pPr marL="457174" indent="-457174">
              <a:lnSpc>
                <a:spcPct val="150000"/>
              </a:lnSpc>
              <a:buAutoNum type="arabicPeriod"/>
            </a:pPr>
            <a:r>
              <a:rPr lang="en-US" dirty="0">
                <a:latin typeface="Times New Roman" panose="02020603050405020304" pitchFamily="18" charset="0"/>
                <a:cs typeface="Times New Roman" panose="02020603050405020304" pitchFamily="18" charset="0"/>
              </a:rPr>
              <a:t>Salient features of DM Act </a:t>
            </a:r>
          </a:p>
          <a:p>
            <a:pPr marL="457174" indent="-457174">
              <a:lnSpc>
                <a:spcPct val="150000"/>
              </a:lnSpc>
              <a:buAutoNum type="arabicPeriod"/>
            </a:pPr>
            <a:r>
              <a:rPr lang="en-US" dirty="0">
                <a:latin typeface="Times New Roman" panose="02020603050405020304" pitchFamily="18" charset="0"/>
                <a:cs typeface="Times New Roman" panose="02020603050405020304" pitchFamily="18" charset="0"/>
              </a:rPr>
              <a:t>Response Policy at local, district state and central level </a:t>
            </a:r>
          </a:p>
          <a:p>
            <a:pPr marL="457174" indent="-457174">
              <a:lnSpc>
                <a:spcPct val="150000"/>
              </a:lnSpc>
              <a:buAutoNum type="arabicPeriod"/>
            </a:pPr>
            <a:r>
              <a:rPr lang="en-US" dirty="0">
                <a:latin typeface="Times New Roman" panose="02020603050405020304" pitchFamily="18" charset="0"/>
                <a:cs typeface="Times New Roman" panose="02020603050405020304" pitchFamily="18" charset="0"/>
              </a:rPr>
              <a:t>Response machinery at local, district, state and central level </a:t>
            </a:r>
          </a:p>
          <a:p>
            <a:pPr marL="457174" indent="-457174">
              <a:lnSpc>
                <a:spcPct val="150000"/>
              </a:lnSpc>
              <a:buAutoNum type="arabicPeriod"/>
            </a:pPr>
            <a:r>
              <a:rPr lang="en-US" dirty="0">
                <a:latin typeface="Times New Roman" panose="02020603050405020304" pitchFamily="18" charset="0"/>
                <a:cs typeface="Times New Roman" panose="02020603050405020304" pitchFamily="18" charset="0"/>
              </a:rPr>
              <a:t>National Disaster Management Act </a:t>
            </a:r>
          </a:p>
          <a:p>
            <a:r>
              <a:rPr lang="en-US" sz="2000" dirty="0"/>
              <a:t> </a:t>
            </a:r>
          </a:p>
        </p:txBody>
      </p:sp>
      <p:sp>
        <p:nvSpPr>
          <p:cNvPr id="3" name="Rectangle 2"/>
          <p:cNvSpPr/>
          <p:nvPr/>
        </p:nvSpPr>
        <p:spPr>
          <a:xfrm>
            <a:off x="0" y="1681668"/>
            <a:ext cx="3352800" cy="923330"/>
          </a:xfrm>
          <a:prstGeom prst="rect">
            <a:avLst/>
          </a:prstGeom>
        </p:spPr>
        <p:txBody>
          <a:bodyPr wrap="square">
            <a:spAutoFit/>
          </a:bodyPr>
          <a:lstStyle/>
          <a:p>
            <a:pPr marL="685783" indent="-685783" algn="just">
              <a:lnSpc>
                <a:spcPct val="150000"/>
              </a:lnSpc>
              <a:buNone/>
            </a:pPr>
            <a:r>
              <a:rPr lang="en-US" dirty="0">
                <a:latin typeface="Open Sans" panose="020B0606030504020204"/>
                <a:cs typeface="Times New Roman" panose="02020603050405020304" pitchFamily="18" charset="0"/>
              </a:rPr>
              <a:t>Upon completing this lesson, you will become familiar with</a:t>
            </a:r>
            <a:r>
              <a:rPr lang="en-IN" dirty="0">
                <a:latin typeface="Open Sans" panose="020B0606030504020204"/>
                <a:cs typeface="Times New Roman" pitchFamily="18" charset="0"/>
              </a:rPr>
              <a:t> :-</a:t>
            </a:r>
          </a:p>
        </p:txBody>
      </p:sp>
    </p:spTree>
    <p:extLst>
      <p:ext uri="{BB962C8B-B14F-4D97-AF65-F5344CB8AC3E}">
        <p14:creationId xmlns:p14="http://schemas.microsoft.com/office/powerpoint/2010/main" val="207118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04950"/>
            <a:ext cx="3505200" cy="492443"/>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3600" b="1" dirty="0">
                <a:solidFill>
                  <a:srgbClr val="FF0000"/>
                </a:solidFill>
                <a:latin typeface="Open Sans" panose="020B0606030504020204"/>
              </a:rPr>
              <a:t>11. NATIONAL PLAN</a:t>
            </a:r>
            <a:endParaRPr lang="en-US" sz="3600" dirty="0">
              <a:solidFill>
                <a:srgbClr val="FF0000"/>
              </a:solidFill>
              <a:latin typeface="Open Sans" panose="020B0606030504020204"/>
            </a:endParaRPr>
          </a:p>
        </p:txBody>
      </p:sp>
      <p:sp>
        <p:nvSpPr>
          <p:cNvPr id="3" name="Content Placeholder 2"/>
          <p:cNvSpPr>
            <a:spLocks noGrp="1"/>
          </p:cNvSpPr>
          <p:nvPr>
            <p:ph idx="1"/>
          </p:nvPr>
        </p:nvSpPr>
        <p:spPr>
          <a:xfrm>
            <a:off x="3657600" y="742950"/>
            <a:ext cx="5486400" cy="3581400"/>
          </a:xfrm>
          <a:solidFill>
            <a:schemeClr val="bg1"/>
          </a:solidFill>
        </p:spPr>
        <p:txBody>
          <a:bodyPr>
            <a:normAutofit fontScale="25000" lnSpcReduction="20000"/>
          </a:bodyPr>
          <a:lstStyle/>
          <a:p>
            <a:pPr algn="l">
              <a:buNone/>
            </a:pPr>
            <a:r>
              <a:rPr lang="en-US" dirty="0"/>
              <a:t>   1.    </a:t>
            </a:r>
            <a:r>
              <a:rPr lang="en-US" sz="5500" dirty="0"/>
              <a:t> </a:t>
            </a:r>
            <a:r>
              <a:rPr lang="en-US" sz="5500" dirty="0">
                <a:latin typeface="Open Sans" panose="020B0606030504020204"/>
              </a:rPr>
              <a:t>There shall be drawn up a plan for disaster management for the whole of the country to be   called the national plan.</a:t>
            </a:r>
          </a:p>
          <a:p>
            <a:pPr algn="l">
              <a:buNone/>
            </a:pPr>
            <a:endParaRPr lang="en-US" sz="5500" dirty="0">
              <a:latin typeface="Open Sans" panose="020B0606030504020204"/>
            </a:endParaRPr>
          </a:p>
          <a:p>
            <a:pPr algn="l">
              <a:buNone/>
            </a:pPr>
            <a:r>
              <a:rPr lang="en-US" sz="5500" dirty="0">
                <a:latin typeface="Open Sans" panose="020B0606030504020204"/>
              </a:rPr>
              <a:t>   2.     The national plan shall be prepared by the national executive committee having regard to the national policy and in consultation with the state governments and expert bodies or organizations in the field of disaster management to be approved by the national authority.</a:t>
            </a:r>
          </a:p>
          <a:p>
            <a:pPr algn="l">
              <a:buNone/>
            </a:pPr>
            <a:endParaRPr lang="en-US" sz="5500" dirty="0">
              <a:latin typeface="Open Sans" panose="020B0606030504020204"/>
            </a:endParaRPr>
          </a:p>
          <a:p>
            <a:pPr algn="l">
              <a:buNone/>
            </a:pPr>
            <a:r>
              <a:rPr lang="en-US" sz="5500" dirty="0">
                <a:latin typeface="Open Sans" panose="020B0606030504020204"/>
              </a:rPr>
              <a:t>   3.     The national plan shall include-</a:t>
            </a:r>
          </a:p>
          <a:p>
            <a:pPr algn="l">
              <a:buNone/>
            </a:pPr>
            <a:r>
              <a:rPr lang="en-US" sz="5500" dirty="0">
                <a:latin typeface="Open Sans" panose="020B0606030504020204"/>
              </a:rPr>
              <a:t>        A.     Measures to be taken for the prevention of disasters, or the mitigation of their effects;</a:t>
            </a:r>
          </a:p>
          <a:p>
            <a:pPr algn="l">
              <a:buNone/>
            </a:pPr>
            <a:r>
              <a:rPr lang="en-US" sz="5500" dirty="0">
                <a:latin typeface="Open Sans" panose="020B0606030504020204"/>
              </a:rPr>
              <a:t>        B.    Measures to be taken for the integration of mitigation measures in the development plans;</a:t>
            </a:r>
          </a:p>
          <a:p>
            <a:pPr algn="l"/>
            <a:r>
              <a:rPr lang="en-US" sz="5500" dirty="0">
                <a:latin typeface="Open Sans" panose="020B0606030504020204"/>
              </a:rPr>
              <a:t>        C.     Measures to be taken for preparedness and capacity building to effectively respond to any  threatening disaster situations or disaster; </a:t>
            </a:r>
          </a:p>
          <a:p>
            <a:pPr algn="l"/>
            <a:r>
              <a:rPr lang="en-US" sz="5500" dirty="0">
                <a:latin typeface="Open Sans" panose="020B0606030504020204"/>
              </a:rPr>
              <a:t>       D.    Roles and responsibilities of different ministries or departments of the government of India in respect of measures specified in clauses (a), (b) and (c).</a:t>
            </a:r>
          </a:p>
          <a:p>
            <a:pPr algn="l">
              <a:buNone/>
            </a:pPr>
            <a:endParaRPr lang="en-US" sz="1600" dirty="0">
              <a:latin typeface="Open Sans" panose="020B0606030504020204"/>
            </a:endParaRPr>
          </a:p>
          <a:p>
            <a:endParaRPr lang="en-US" sz="1600" dirty="0">
              <a:latin typeface="Open Sans" panose="020B0606030504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7249"/>
            <a:ext cx="12192000" cy="492443"/>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3600" b="1" dirty="0">
                <a:solidFill>
                  <a:srgbClr val="FF0000"/>
                </a:solidFill>
                <a:latin typeface="Open Sans"/>
              </a:rPr>
              <a:t>11. NATIONAL PLAN</a:t>
            </a:r>
            <a:endParaRPr lang="en-US" sz="3600" dirty="0">
              <a:solidFill>
                <a:srgbClr val="FF0000"/>
              </a:solidFill>
              <a:latin typeface="Open Sans"/>
            </a:endParaRPr>
          </a:p>
        </p:txBody>
      </p:sp>
      <p:sp>
        <p:nvSpPr>
          <p:cNvPr id="3" name="Content Placeholder 2"/>
          <p:cNvSpPr>
            <a:spLocks noGrp="1"/>
          </p:cNvSpPr>
          <p:nvPr>
            <p:ph idx="1"/>
          </p:nvPr>
        </p:nvSpPr>
        <p:spPr>
          <a:xfrm>
            <a:off x="4056490" y="666750"/>
            <a:ext cx="5087510" cy="3352800"/>
          </a:xfrm>
          <a:solidFill>
            <a:schemeClr val="bg1"/>
          </a:solidFill>
        </p:spPr>
        <p:txBody>
          <a:bodyPr>
            <a:normAutofit fontScale="55000" lnSpcReduction="20000"/>
          </a:bodyPr>
          <a:lstStyle/>
          <a:p>
            <a:pPr algn="just">
              <a:buNone/>
            </a:pPr>
            <a:r>
              <a:rPr lang="en-US" dirty="0">
                <a:latin typeface="Open Sans"/>
              </a:rPr>
              <a:t>  </a:t>
            </a:r>
          </a:p>
          <a:p>
            <a:pPr algn="just">
              <a:lnSpc>
                <a:spcPct val="200000"/>
              </a:lnSpc>
              <a:buNone/>
            </a:pPr>
            <a:r>
              <a:rPr lang="en-US" dirty="0">
                <a:latin typeface="Open Sans"/>
              </a:rPr>
              <a:t>  4.     The national plan shall be reviewed and updated annually.</a:t>
            </a:r>
          </a:p>
          <a:p>
            <a:pPr algn="just">
              <a:lnSpc>
                <a:spcPct val="200000"/>
              </a:lnSpc>
              <a:buNone/>
            </a:pPr>
            <a:r>
              <a:rPr lang="en-US" dirty="0">
                <a:latin typeface="Open Sans"/>
              </a:rPr>
              <a:t>  5.     Appropriate provisions shall be made by the central government for financing the  measures to be carried out under the national plan.</a:t>
            </a:r>
          </a:p>
          <a:p>
            <a:pPr algn="just">
              <a:lnSpc>
                <a:spcPct val="200000"/>
              </a:lnSpc>
              <a:buNone/>
            </a:pPr>
            <a:r>
              <a:rPr lang="en-US" dirty="0">
                <a:latin typeface="Open Sans"/>
              </a:rPr>
              <a:t>   6.     Copies of the national plan referred to in sub-sections (2) and (4) shall be made available to the ministries or departments of the government of India and such ministries or departments shall draw up their own plans in accordance with the national plan.</a:t>
            </a:r>
          </a:p>
          <a:p>
            <a:pPr algn="just"/>
            <a:endParaRPr lang="en-US" dirty="0">
              <a:latin typeface="Open Sans"/>
            </a:endParaRPr>
          </a:p>
        </p:txBody>
      </p:sp>
      <p:sp>
        <p:nvSpPr>
          <p:cNvPr id="4" name="Title 1"/>
          <p:cNvSpPr txBox="1">
            <a:spLocks/>
          </p:cNvSpPr>
          <p:nvPr/>
        </p:nvSpPr>
        <p:spPr>
          <a:xfrm>
            <a:off x="457200" y="1123950"/>
            <a:ext cx="3505200" cy="492443"/>
          </a:xfrm>
          <a:prstGeom prst="rect">
            <a:avLst/>
          </a:prstGeom>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685793"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dirty="0">
                <a:solidFill>
                  <a:srgbClr val="FF0000"/>
                </a:solidFill>
                <a:latin typeface="Open Sans" panose="020B0606030504020204"/>
              </a:rPr>
              <a:t>11. NATIONAL PLAN</a:t>
            </a:r>
            <a:endParaRPr lang="en-US" sz="3600" dirty="0">
              <a:solidFill>
                <a:srgbClr val="FF0000"/>
              </a:solidFill>
              <a:latin typeface="Open Sans" panose="020B0606030504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71550"/>
            <a:ext cx="2488385" cy="3352800"/>
          </a:xfrm>
          <a:noFill/>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4000" b="1" dirty="0">
                <a:solidFill>
                  <a:srgbClr val="FF0000"/>
                </a:solidFill>
                <a:latin typeface="Open Sans"/>
              </a:rPr>
              <a:t>STATE DISASTER MANAGEMENT AUTHORITY (SDMA)</a:t>
            </a:r>
            <a:br>
              <a:rPr lang="en-US" sz="4000" b="1" dirty="0">
                <a:solidFill>
                  <a:srgbClr val="FF0000"/>
                </a:solidFill>
                <a:latin typeface="Open Sans"/>
              </a:rPr>
            </a:br>
            <a:r>
              <a:rPr lang="en-US" sz="4000" b="1" dirty="0">
                <a:solidFill>
                  <a:srgbClr val="FF0000"/>
                </a:solidFill>
                <a:latin typeface="Open Sans"/>
              </a:rPr>
              <a:t>CHAPTER III</a:t>
            </a:r>
            <a:r>
              <a:rPr lang="en-US" sz="4000" dirty="0">
                <a:solidFill>
                  <a:srgbClr val="FF0000"/>
                </a:solidFill>
                <a:latin typeface="Open Sans"/>
              </a:rPr>
              <a:t>  </a:t>
            </a:r>
            <a:r>
              <a:rPr lang="en-US" sz="4000" b="1" dirty="0">
                <a:solidFill>
                  <a:srgbClr val="FF0000"/>
                </a:solidFill>
                <a:latin typeface="Open Sans"/>
              </a:rPr>
              <a:t>(SEC  14-24</a:t>
            </a:r>
            <a:r>
              <a:rPr lang="en-US" sz="2400" b="1" dirty="0">
                <a:solidFill>
                  <a:srgbClr val="FF0000"/>
                </a:solidFill>
              </a:rPr>
              <a:t>)</a:t>
            </a:r>
            <a:endParaRPr lang="en-US" sz="2800" b="1" dirty="0">
              <a:solidFill>
                <a:srgbClr val="FF0000"/>
              </a:solidFill>
            </a:endParaRPr>
          </a:p>
        </p:txBody>
      </p:sp>
      <p:sp>
        <p:nvSpPr>
          <p:cNvPr id="3" name="Text Placeholder 2"/>
          <p:cNvSpPr>
            <a:spLocks noGrp="1"/>
          </p:cNvSpPr>
          <p:nvPr>
            <p:ph idx="1"/>
          </p:nvPr>
        </p:nvSpPr>
        <p:spPr>
          <a:xfrm>
            <a:off x="2819400" y="742950"/>
            <a:ext cx="6172200" cy="4095750"/>
          </a:xfrm>
          <a:ln>
            <a:noFill/>
          </a:ln>
        </p:spPr>
        <p:style>
          <a:lnRef idx="2">
            <a:schemeClr val="accent2"/>
          </a:lnRef>
          <a:fillRef idx="1">
            <a:schemeClr val="lt1"/>
          </a:fillRef>
          <a:effectRef idx="0">
            <a:schemeClr val="accent2"/>
          </a:effectRef>
          <a:fontRef idx="minor">
            <a:schemeClr val="dk1"/>
          </a:fontRef>
        </p:style>
        <p:txBody>
          <a:bodyPr>
            <a:noAutofit/>
          </a:bodyPr>
          <a:lstStyle/>
          <a:p>
            <a:pPr algn="l">
              <a:lnSpc>
                <a:spcPct val="150000"/>
              </a:lnSpc>
              <a:buFont typeface="Wingdings" pitchFamily="2" charset="2"/>
              <a:buChar char="ü"/>
            </a:pPr>
            <a:r>
              <a:rPr lang="en-US" sz="1600" dirty="0">
                <a:solidFill>
                  <a:schemeClr val="tx1"/>
                </a:solidFill>
                <a:latin typeface="Open Sans"/>
              </a:rPr>
              <a:t>State Disaster Management Authority (SDMA) chaired by Chief Minister.</a:t>
            </a:r>
          </a:p>
          <a:p>
            <a:pPr algn="l">
              <a:lnSpc>
                <a:spcPct val="150000"/>
              </a:lnSpc>
              <a:buFont typeface="Wingdings" pitchFamily="2" charset="2"/>
              <a:buChar char="ü"/>
            </a:pPr>
            <a:r>
              <a:rPr lang="en-US" sz="1600" dirty="0">
                <a:solidFill>
                  <a:schemeClr val="tx1"/>
                </a:solidFill>
                <a:latin typeface="Open Sans"/>
              </a:rPr>
              <a:t>Out of eight members one may be designated as the Vice-Chairperson of the State Authority by the  Chief Minister.</a:t>
            </a:r>
          </a:p>
          <a:p>
            <a:pPr algn="l">
              <a:lnSpc>
                <a:spcPct val="150000"/>
              </a:lnSpc>
              <a:buFont typeface="Wingdings" pitchFamily="2" charset="2"/>
              <a:buChar char="ü"/>
            </a:pPr>
            <a:r>
              <a:rPr lang="en-US" sz="1600" dirty="0">
                <a:solidFill>
                  <a:schemeClr val="tx1"/>
                </a:solidFill>
                <a:latin typeface="Open Sans"/>
              </a:rPr>
              <a:t>The State Authority may constitute an Advisory Committee of experts.</a:t>
            </a:r>
          </a:p>
          <a:p>
            <a:pPr algn="l">
              <a:lnSpc>
                <a:spcPct val="150000"/>
              </a:lnSpc>
              <a:buFont typeface="Wingdings" pitchFamily="2" charset="2"/>
              <a:buChar char="ü"/>
            </a:pPr>
            <a:r>
              <a:rPr lang="en-US" sz="1600" dirty="0">
                <a:solidFill>
                  <a:schemeClr val="tx1"/>
                </a:solidFill>
                <a:latin typeface="Open Sans"/>
              </a:rPr>
              <a:t>The State Authority shall be responsible for laying down the policies and plans for Disaster Management in the State.</a:t>
            </a:r>
          </a:p>
          <a:p>
            <a:pPr algn="l">
              <a:lnSpc>
                <a:spcPct val="150000"/>
              </a:lnSpc>
              <a:buFont typeface="Wingdings" pitchFamily="2" charset="2"/>
              <a:buChar char="ü"/>
            </a:pPr>
            <a:r>
              <a:rPr lang="en-US" sz="1600" dirty="0">
                <a:solidFill>
                  <a:schemeClr val="tx1"/>
                </a:solidFill>
                <a:latin typeface="Open Sans"/>
              </a:rPr>
              <a:t>The State Authority shall recommend guidelines for providing minimum standards of relief.</a:t>
            </a:r>
          </a:p>
          <a:p>
            <a:pPr algn="l">
              <a:lnSpc>
                <a:spcPct val="150000"/>
              </a:lnSpc>
              <a:buFont typeface="Wingdings" pitchFamily="2" charset="2"/>
              <a:buChar char="ü"/>
            </a:pPr>
            <a:r>
              <a:rPr lang="en-US" sz="1600" dirty="0">
                <a:solidFill>
                  <a:schemeClr val="tx1"/>
                </a:solidFill>
                <a:latin typeface="Open Sans"/>
              </a:rPr>
              <a:t>The State Authority will be assisted by the State Executive Committee.</a:t>
            </a:r>
          </a:p>
          <a:p>
            <a:pPr algn="l">
              <a:buFont typeface="Wingdings" pitchFamily="2" charset="2"/>
              <a:buChar char="ü"/>
            </a:pPr>
            <a:endParaRPr lang="en-US" sz="1600" dirty="0">
              <a:latin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6" y="971550"/>
            <a:ext cx="3356776" cy="3124200"/>
          </a:xfrm>
          <a:noFill/>
          <a:ln>
            <a:noFill/>
          </a:ln>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dirty="0">
                <a:solidFill>
                  <a:srgbClr val="FFFF00"/>
                </a:solidFill>
              </a:rPr>
            </a:br>
            <a:r>
              <a:rPr lang="en-US" sz="4000" b="1" dirty="0">
                <a:solidFill>
                  <a:srgbClr val="FF0000"/>
                </a:solidFill>
                <a:latin typeface="Open Sans"/>
              </a:rPr>
              <a:t>SE</a:t>
            </a:r>
            <a:r>
              <a:rPr lang="en-US" sz="3600" b="1" dirty="0">
                <a:solidFill>
                  <a:srgbClr val="FF0000"/>
                </a:solidFill>
                <a:latin typeface="Open Sans"/>
              </a:rPr>
              <a:t>C 24. POWERS AND FUNCTIONS OF STATE EXECUTIVE COMMITTEE IN THE EVENT OF THREATENING DISASTER SITUATION</a:t>
            </a:r>
            <a:br>
              <a:rPr lang="en-US" sz="3600" dirty="0">
                <a:solidFill>
                  <a:srgbClr val="FFFF00"/>
                </a:solidFill>
              </a:rPr>
            </a:br>
            <a:endParaRPr lang="en-US" sz="3600" dirty="0">
              <a:solidFill>
                <a:srgbClr val="FFFF00"/>
              </a:solidFill>
            </a:endParaRPr>
          </a:p>
        </p:txBody>
      </p:sp>
      <p:sp>
        <p:nvSpPr>
          <p:cNvPr id="3" name="Content Placeholder 2"/>
          <p:cNvSpPr>
            <a:spLocks noGrp="1"/>
          </p:cNvSpPr>
          <p:nvPr>
            <p:ph idx="1"/>
          </p:nvPr>
        </p:nvSpPr>
        <p:spPr>
          <a:xfrm>
            <a:off x="3352800" y="819150"/>
            <a:ext cx="5791200" cy="4260408"/>
          </a:xfrm>
          <a:solidFill>
            <a:schemeClr val="bg1"/>
          </a:solidFill>
        </p:spPr>
        <p:txBody>
          <a:bodyPr>
            <a:noAutofit/>
          </a:bodyPr>
          <a:lstStyle/>
          <a:p>
            <a:pPr algn="just">
              <a:spcBef>
                <a:spcPts val="0"/>
              </a:spcBef>
              <a:buNone/>
            </a:pPr>
            <a:r>
              <a:rPr lang="en-US" sz="1867" dirty="0"/>
              <a:t>a. </a:t>
            </a:r>
            <a:r>
              <a:rPr lang="en-US" sz="1600" dirty="0"/>
              <a:t>    control and restrict, vehicular traffic to, from or within, the vulnerable or affected area;</a:t>
            </a:r>
          </a:p>
          <a:p>
            <a:pPr algn="just">
              <a:spcBef>
                <a:spcPts val="0"/>
              </a:spcBef>
              <a:buNone/>
            </a:pPr>
            <a:r>
              <a:rPr lang="en-US" sz="1600" dirty="0"/>
              <a:t>b.    control and restrict the entry of any person into, his movement within and departure from, a vulnerable or affected area;</a:t>
            </a:r>
          </a:p>
          <a:p>
            <a:pPr algn="just">
              <a:spcBef>
                <a:spcPts val="0"/>
              </a:spcBef>
              <a:buNone/>
            </a:pPr>
            <a:r>
              <a:rPr lang="en-US" sz="1600" dirty="0"/>
              <a:t>c.     remove debris, </a:t>
            </a:r>
            <a:r>
              <a:rPr lang="en-US" sz="1600" dirty="0">
                <a:latin typeface="Open Sans"/>
              </a:rPr>
              <a:t>conduct</a:t>
            </a:r>
            <a:r>
              <a:rPr lang="en-US" sz="1600" dirty="0"/>
              <a:t> search and carry out rescue operations;</a:t>
            </a:r>
          </a:p>
          <a:p>
            <a:pPr algn="just">
              <a:spcBef>
                <a:spcPts val="0"/>
              </a:spcBef>
              <a:buNone/>
            </a:pPr>
            <a:r>
              <a:rPr lang="en-US" sz="1600" dirty="0"/>
              <a:t>d.    provide shelter, food, drinking water, essential provisions, healthcare and services in accordance with the standards laid down by the National Authority and State Authority;</a:t>
            </a:r>
          </a:p>
          <a:p>
            <a:pPr algn="just">
              <a:spcBef>
                <a:spcPts val="0"/>
              </a:spcBef>
              <a:buNone/>
            </a:pPr>
            <a:r>
              <a:rPr lang="en-US" sz="1600" dirty="0"/>
              <a:t>e.     give direction to the concerned Department of the Government of the State, any District Authority or other authority, within the local limits of the State to take such measure or steps for rescue, evacuation or providing immediate relief saving lives or property, as may be necessary in its opinion;</a:t>
            </a:r>
          </a:p>
          <a:p>
            <a:pPr algn="just">
              <a:spcBef>
                <a:spcPts val="0"/>
              </a:spcBef>
              <a:buNone/>
            </a:pPr>
            <a:r>
              <a:rPr lang="en-US" sz="1600" dirty="0"/>
              <a:t>f.     require any department of the Government of the State or any other body or authority or person in charge of any relevant resources to make available the resources for the purposes of emergency response, rescue and relief;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3840" y="895350"/>
            <a:ext cx="5090160" cy="3976631"/>
          </a:xfrm>
          <a:solidFill>
            <a:schemeClr val="bg1"/>
          </a:solidFill>
        </p:spPr>
        <p:txBody>
          <a:bodyPr>
            <a:normAutofit fontScale="77500" lnSpcReduction="20000"/>
          </a:bodyPr>
          <a:lstStyle/>
          <a:p>
            <a:pPr algn="just">
              <a:buNone/>
            </a:pPr>
            <a:r>
              <a:rPr lang="en-US" dirty="0"/>
              <a:t>g.    require experts and consultants in the field of disasters to provide advice and assistance for rescue and relief;</a:t>
            </a:r>
          </a:p>
          <a:p>
            <a:pPr algn="just">
              <a:buNone/>
            </a:pPr>
            <a:r>
              <a:rPr lang="en-US" dirty="0"/>
              <a:t>h.     procure exclusive or preferential use of amenities from any authority or person as and when required;</a:t>
            </a:r>
          </a:p>
          <a:p>
            <a:pPr algn="just">
              <a:buNone/>
            </a:pPr>
            <a:r>
              <a:rPr lang="en-US" dirty="0" err="1"/>
              <a:t>i</a:t>
            </a:r>
            <a:r>
              <a:rPr lang="en-US" dirty="0"/>
              <a:t>.      construct temporary bridges or other necessary structures and demolish unsafe structures which may be hazardous to public;</a:t>
            </a:r>
          </a:p>
          <a:p>
            <a:pPr algn="just">
              <a:buNone/>
            </a:pPr>
            <a:r>
              <a:rPr lang="en-US" dirty="0"/>
              <a:t>j.      ensure that non-governmental </a:t>
            </a:r>
            <a:r>
              <a:rPr lang="en-US" dirty="0" err="1"/>
              <a:t>organisations</a:t>
            </a:r>
            <a:r>
              <a:rPr lang="en-US" dirty="0"/>
              <a:t> carry out their activities in an equitable and non-discriminatory manner;</a:t>
            </a:r>
          </a:p>
          <a:p>
            <a:pPr algn="just">
              <a:buNone/>
            </a:pPr>
            <a:r>
              <a:rPr lang="en-US" dirty="0"/>
              <a:t>k.     disseminate information to public to deal with any threatening disaster situation or disaster;</a:t>
            </a:r>
          </a:p>
          <a:p>
            <a:pPr algn="just">
              <a:buNone/>
            </a:pPr>
            <a:r>
              <a:rPr lang="en-US" dirty="0"/>
              <a:t>l.      take such steps as the Central Government or the State Government may direct in this regard or take such other steps as are required or warranted by the form of any threatening disaster situation or disaster.</a:t>
            </a:r>
          </a:p>
          <a:p>
            <a:endParaRPr lang="en-GB" dirty="0"/>
          </a:p>
        </p:txBody>
      </p:sp>
      <p:sp>
        <p:nvSpPr>
          <p:cNvPr id="4" name="Title 1"/>
          <p:cNvSpPr>
            <a:spLocks noGrp="1"/>
          </p:cNvSpPr>
          <p:nvPr>
            <p:ph type="title"/>
          </p:nvPr>
        </p:nvSpPr>
        <p:spPr>
          <a:xfrm>
            <a:off x="80838" y="904792"/>
            <a:ext cx="3356776" cy="3124200"/>
          </a:xfrm>
          <a:noFill/>
          <a:ln>
            <a:noFill/>
          </a:ln>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dirty="0">
                <a:solidFill>
                  <a:srgbClr val="FFFF00"/>
                </a:solidFill>
              </a:rPr>
            </a:br>
            <a:r>
              <a:rPr lang="en-US" sz="4000" b="1" dirty="0">
                <a:solidFill>
                  <a:srgbClr val="FF0000"/>
                </a:solidFill>
                <a:latin typeface="Open Sans"/>
              </a:rPr>
              <a:t>SE</a:t>
            </a:r>
            <a:r>
              <a:rPr lang="en-US" sz="3600" b="1" dirty="0">
                <a:solidFill>
                  <a:srgbClr val="FF0000"/>
                </a:solidFill>
                <a:latin typeface="Open Sans"/>
              </a:rPr>
              <a:t>C 24. POWERS AND FUNCTIONS OF STATE EXECUTIVE COMMITTEE IN THE EVENT OF THREATENING DISASTER SITUATION</a:t>
            </a:r>
            <a:br>
              <a:rPr lang="en-US" sz="3600" dirty="0">
                <a:solidFill>
                  <a:srgbClr val="FFFF00"/>
                </a:solidFill>
              </a:rPr>
            </a:br>
            <a:endParaRPr lang="en-US" sz="3600"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 y="438150"/>
            <a:ext cx="3947823" cy="3810000"/>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3200" b="1" dirty="0">
                <a:solidFill>
                  <a:srgbClr val="FF0000"/>
                </a:solidFill>
                <a:latin typeface="Open Sans"/>
              </a:rPr>
              <a:t>DISTRICT  DISASTER MANAGEMENT AUTHORITY (DDMA)</a:t>
            </a:r>
            <a:br>
              <a:rPr lang="en-US" sz="3200" b="1" dirty="0">
                <a:solidFill>
                  <a:srgbClr val="FF0000"/>
                </a:solidFill>
                <a:latin typeface="Open Sans"/>
              </a:rPr>
            </a:br>
            <a:r>
              <a:rPr lang="en-US" sz="3200" b="1" dirty="0">
                <a:solidFill>
                  <a:srgbClr val="FF0000"/>
                </a:solidFill>
                <a:latin typeface="Open Sans"/>
              </a:rPr>
              <a:t>CHAPTER IV</a:t>
            </a:r>
            <a:r>
              <a:rPr lang="en-US" sz="3200" dirty="0">
                <a:solidFill>
                  <a:srgbClr val="FF0000"/>
                </a:solidFill>
                <a:latin typeface="Open Sans"/>
              </a:rPr>
              <a:t> </a:t>
            </a:r>
            <a:r>
              <a:rPr lang="en-US" sz="3200" b="1" dirty="0">
                <a:solidFill>
                  <a:srgbClr val="FF0000"/>
                </a:solidFill>
                <a:latin typeface="Open Sans"/>
              </a:rPr>
              <a:t>(SEC  25-34)</a:t>
            </a:r>
            <a:br>
              <a:rPr lang="en-US" sz="3200" dirty="0">
                <a:solidFill>
                  <a:srgbClr val="FF0000"/>
                </a:solidFill>
                <a:latin typeface="Open Sans"/>
              </a:rPr>
            </a:br>
            <a:endParaRPr lang="en-US" sz="3200" dirty="0">
              <a:solidFill>
                <a:srgbClr val="FF0000"/>
              </a:solidFill>
              <a:latin typeface="Open Sans"/>
            </a:endParaRPr>
          </a:p>
        </p:txBody>
      </p:sp>
      <p:sp>
        <p:nvSpPr>
          <p:cNvPr id="3" name="Text Placeholder 2"/>
          <p:cNvSpPr>
            <a:spLocks noGrp="1"/>
          </p:cNvSpPr>
          <p:nvPr>
            <p:ph idx="1"/>
          </p:nvPr>
        </p:nvSpPr>
        <p:spPr>
          <a:xfrm>
            <a:off x="4114800" y="742950"/>
            <a:ext cx="5029200" cy="4202907"/>
          </a:xfrm>
          <a:ln>
            <a:no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a:buFont typeface="Wingdings" pitchFamily="2" charset="2"/>
              <a:buChar char="ü"/>
            </a:pPr>
            <a:r>
              <a:rPr lang="en-US" dirty="0">
                <a:solidFill>
                  <a:schemeClr val="tx1"/>
                </a:solidFill>
                <a:latin typeface="Open Sans"/>
              </a:rPr>
              <a:t>The State Government shall establish a District  Disaster Management Authority (DDMA) in each district.</a:t>
            </a:r>
          </a:p>
          <a:p>
            <a:pPr algn="just">
              <a:buFont typeface="Wingdings" pitchFamily="2" charset="2"/>
              <a:buChar char="ü"/>
            </a:pPr>
            <a:endParaRPr lang="en-US" dirty="0">
              <a:solidFill>
                <a:schemeClr val="tx1"/>
              </a:solidFill>
              <a:latin typeface="Open Sans"/>
            </a:endParaRPr>
          </a:p>
          <a:p>
            <a:pPr algn="just">
              <a:buFont typeface="Wingdings" pitchFamily="2" charset="2"/>
              <a:buChar char="ü"/>
            </a:pPr>
            <a:r>
              <a:rPr lang="en-US" dirty="0">
                <a:solidFill>
                  <a:schemeClr val="tx1"/>
                </a:solidFill>
                <a:latin typeface="Open Sans"/>
              </a:rPr>
              <a:t>The Chairperson of District Disaster Management Authority (DDMA) will be the Collector or District Magistrate or Deputy Commissioner of the district. </a:t>
            </a:r>
          </a:p>
          <a:p>
            <a:pPr algn="just">
              <a:buFont typeface="Wingdings" pitchFamily="2" charset="2"/>
              <a:buChar char="ü"/>
            </a:pPr>
            <a:endParaRPr lang="en-US" dirty="0">
              <a:solidFill>
                <a:schemeClr val="tx1"/>
              </a:solidFill>
              <a:latin typeface="Open Sans"/>
            </a:endParaRPr>
          </a:p>
          <a:p>
            <a:pPr algn="just">
              <a:buFont typeface="Wingdings" pitchFamily="2" charset="2"/>
              <a:buChar char="ü"/>
            </a:pPr>
            <a:r>
              <a:rPr lang="en-US" dirty="0">
                <a:solidFill>
                  <a:schemeClr val="tx1"/>
                </a:solidFill>
                <a:latin typeface="Open Sans"/>
              </a:rPr>
              <a:t>The elected representative of the area is member of the DDMA as Co-Chairperson.</a:t>
            </a:r>
          </a:p>
          <a:p>
            <a:pPr algn="just">
              <a:buFont typeface="Wingdings" pitchFamily="2" charset="2"/>
              <a:buChar char="ü"/>
            </a:pPr>
            <a:endParaRPr lang="en-US" dirty="0">
              <a:solidFill>
                <a:schemeClr val="tx1"/>
              </a:solidFill>
              <a:latin typeface="Open Sans"/>
            </a:endParaRPr>
          </a:p>
          <a:p>
            <a:pPr algn="just">
              <a:buFont typeface="Wingdings" pitchFamily="2" charset="2"/>
              <a:buChar char="ü"/>
            </a:pPr>
            <a:endParaRPr lang="en-US" dirty="0">
              <a:solidFill>
                <a:schemeClr val="tx1"/>
              </a:solidFill>
              <a:latin typeface="Open Sans"/>
            </a:endParaRPr>
          </a:p>
          <a:p>
            <a:pPr algn="just">
              <a:buFont typeface="Wingdings" pitchFamily="2" charset="2"/>
              <a:buChar char="ü"/>
            </a:pPr>
            <a:r>
              <a:rPr lang="en-US" dirty="0">
                <a:solidFill>
                  <a:schemeClr val="tx1"/>
                </a:solidFill>
                <a:latin typeface="Open Sans"/>
              </a:rPr>
              <a:t> The District Authority shall act as the district  planning, coordinating and implementing body for  disaster management.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9150"/>
            <a:ext cx="3733801" cy="861775"/>
          </a:xfrm>
          <a:ln>
            <a:no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400" b="1" u="sng" dirty="0">
                <a:solidFill>
                  <a:srgbClr val="FF0000"/>
                </a:solidFill>
                <a:latin typeface="Open Sans"/>
              </a:rPr>
              <a:t>LOCAL AUTHORITY</a:t>
            </a:r>
            <a:br>
              <a:rPr lang="en-US" sz="2400" b="1" u="sng" dirty="0">
                <a:solidFill>
                  <a:srgbClr val="FF0000"/>
                </a:solidFill>
                <a:latin typeface="Open Sans"/>
              </a:rPr>
            </a:br>
            <a:r>
              <a:rPr lang="en-US" sz="2400" b="1" dirty="0">
                <a:solidFill>
                  <a:srgbClr val="FF0000"/>
                </a:solidFill>
                <a:latin typeface="Open Sans"/>
              </a:rPr>
              <a:t>CHAPTER VI (SEC 41)</a:t>
            </a:r>
          </a:p>
        </p:txBody>
      </p:sp>
      <p:sp>
        <p:nvSpPr>
          <p:cNvPr id="3" name="Text Placeholder 2"/>
          <p:cNvSpPr>
            <a:spLocks noGrp="1"/>
          </p:cNvSpPr>
          <p:nvPr>
            <p:ph idx="1"/>
          </p:nvPr>
        </p:nvSpPr>
        <p:spPr>
          <a:xfrm>
            <a:off x="4572000" y="819150"/>
            <a:ext cx="4572000" cy="3962400"/>
          </a:xfrm>
          <a:noFill/>
          <a:ln>
            <a:no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buFont typeface="Wingdings" pitchFamily="2" charset="2"/>
              <a:buChar char="ü"/>
            </a:pPr>
            <a:r>
              <a:rPr lang="en-US" sz="2000" dirty="0">
                <a:solidFill>
                  <a:schemeClr val="tx1"/>
                </a:solidFill>
              </a:rPr>
              <a:t>The Local Authority shall ensure training of its officers and employees and maintenance of  resources so as to be readily available for use in the event of a disaster.</a:t>
            </a:r>
          </a:p>
          <a:p>
            <a:pPr algn="just">
              <a:buFont typeface="Wingdings" pitchFamily="2" charset="2"/>
              <a:buChar char="ü"/>
            </a:pPr>
            <a:endParaRPr lang="en-US" sz="2000" dirty="0">
              <a:solidFill>
                <a:schemeClr val="tx1"/>
              </a:solidFill>
            </a:endParaRPr>
          </a:p>
          <a:p>
            <a:pPr algn="just">
              <a:buFont typeface="Wingdings" pitchFamily="2" charset="2"/>
              <a:buChar char="ü"/>
            </a:pPr>
            <a:r>
              <a:rPr lang="en-US" sz="2000" dirty="0">
                <a:solidFill>
                  <a:schemeClr val="tx1"/>
                </a:solidFill>
              </a:rPr>
              <a:t>It shall also ensure that all construction projects under it conform to the standards and  specifications laid down.</a:t>
            </a:r>
          </a:p>
          <a:p>
            <a:pPr algn="just">
              <a:buFont typeface="Wingdings" pitchFamily="2" charset="2"/>
              <a:buChar char="ü"/>
            </a:pPr>
            <a:endParaRPr lang="en-US" sz="2000" dirty="0">
              <a:solidFill>
                <a:schemeClr val="tx1"/>
              </a:solidFill>
            </a:endParaRPr>
          </a:p>
          <a:p>
            <a:pPr algn="just">
              <a:buFont typeface="Wingdings" pitchFamily="2" charset="2"/>
              <a:buChar char="ü"/>
            </a:pPr>
            <a:r>
              <a:rPr lang="en-US" sz="2000" dirty="0">
                <a:solidFill>
                  <a:schemeClr val="tx1"/>
                </a:solidFill>
              </a:rPr>
              <a:t>It shall carry out relief, rehabilitation and  reconstruction activities in the affected area within its jurisdiction.</a:t>
            </a:r>
          </a:p>
          <a:p>
            <a:pPr algn="just"/>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0550"/>
            <a:ext cx="4336923" cy="1814372"/>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3600" b="1" dirty="0">
                <a:solidFill>
                  <a:srgbClr val="FF0000"/>
                </a:solidFill>
                <a:latin typeface="Open Sans"/>
              </a:rPr>
              <a:t>PENAL PROVISIONS (SEC 51-60)</a:t>
            </a:r>
          </a:p>
        </p:txBody>
      </p:sp>
      <p:sp>
        <p:nvSpPr>
          <p:cNvPr id="3" name="Text Placeholder 2"/>
          <p:cNvSpPr>
            <a:spLocks noGrp="1"/>
          </p:cNvSpPr>
          <p:nvPr>
            <p:ph idx="1"/>
          </p:nvPr>
        </p:nvSpPr>
        <p:spPr>
          <a:xfrm>
            <a:off x="4038600" y="895350"/>
            <a:ext cx="4876800" cy="3326271"/>
          </a:xfrm>
          <a:ln>
            <a:no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a:buFont typeface="Wingdings" pitchFamily="2" charset="2"/>
              <a:buChar char="ü"/>
            </a:pPr>
            <a:r>
              <a:rPr lang="en-US" sz="2000" b="1" dirty="0">
                <a:solidFill>
                  <a:schemeClr val="tx1"/>
                </a:solidFill>
                <a:latin typeface="Open Sans"/>
                <a:ea typeface="Arial Unicode MS" pitchFamily="34" charset="-128"/>
                <a:cs typeface="Arial Unicode MS" pitchFamily="34" charset="-128"/>
              </a:rPr>
              <a:t>SECTION 51</a:t>
            </a:r>
            <a:r>
              <a:rPr lang="en-US" sz="2000" dirty="0">
                <a:solidFill>
                  <a:schemeClr val="tx1"/>
                </a:solidFill>
                <a:latin typeface="Open Sans"/>
                <a:ea typeface="Arial Unicode MS" pitchFamily="34" charset="-128"/>
                <a:cs typeface="Arial Unicode MS" pitchFamily="34" charset="-128"/>
              </a:rPr>
              <a:t>:Punishment for obstruction and/or non-compliance of the directions given by the Central/State </a:t>
            </a:r>
            <a:r>
              <a:rPr lang="en-US" sz="2000" dirty="0" err="1">
                <a:solidFill>
                  <a:schemeClr val="tx1"/>
                </a:solidFill>
                <a:latin typeface="Open Sans"/>
                <a:ea typeface="Arial Unicode MS" pitchFamily="34" charset="-128"/>
                <a:cs typeface="Arial Unicode MS" pitchFamily="34" charset="-128"/>
              </a:rPr>
              <a:t>Govt</a:t>
            </a:r>
            <a:r>
              <a:rPr lang="en-US" sz="2000" dirty="0">
                <a:solidFill>
                  <a:schemeClr val="tx1"/>
                </a:solidFill>
                <a:latin typeface="Open Sans"/>
                <a:ea typeface="Arial Unicode MS" pitchFamily="34" charset="-128"/>
                <a:cs typeface="Arial Unicode MS" pitchFamily="34" charset="-128"/>
              </a:rPr>
              <a:t>, NEC, SEC, DDMA.</a:t>
            </a:r>
          </a:p>
          <a:p>
            <a:pPr algn="just"/>
            <a:endParaRPr lang="en-US" sz="2000" dirty="0">
              <a:solidFill>
                <a:schemeClr val="tx1"/>
              </a:solidFill>
              <a:latin typeface="Open Sans"/>
              <a:ea typeface="Arial Unicode MS" pitchFamily="34" charset="-128"/>
              <a:cs typeface="Arial Unicode MS" pitchFamily="34" charset="-128"/>
            </a:endParaRPr>
          </a:p>
          <a:p>
            <a:pPr algn="just">
              <a:buFont typeface="Wingdings" pitchFamily="2" charset="2"/>
              <a:buChar char="ü"/>
            </a:pPr>
            <a:r>
              <a:rPr lang="en-US" sz="2000" dirty="0">
                <a:solidFill>
                  <a:schemeClr val="tx1"/>
                </a:solidFill>
                <a:latin typeface="Open Sans"/>
                <a:ea typeface="Arial Unicode MS" pitchFamily="34" charset="-128"/>
                <a:cs typeface="Arial Unicode MS" pitchFamily="34" charset="-128"/>
              </a:rPr>
              <a:t>Up to </a:t>
            </a:r>
            <a:r>
              <a:rPr lang="en-US" sz="2000" u="sng" dirty="0">
                <a:solidFill>
                  <a:schemeClr val="tx1"/>
                </a:solidFill>
                <a:latin typeface="Open Sans"/>
                <a:ea typeface="Arial Unicode MS" pitchFamily="34" charset="-128"/>
                <a:cs typeface="Arial Unicode MS" pitchFamily="34" charset="-128"/>
              </a:rPr>
              <a:t>one year imprisonment </a:t>
            </a:r>
            <a:r>
              <a:rPr lang="en-US" sz="2000" dirty="0">
                <a:solidFill>
                  <a:schemeClr val="tx1"/>
                </a:solidFill>
                <a:latin typeface="Open Sans"/>
                <a:ea typeface="Arial Unicode MS" pitchFamily="34" charset="-128"/>
                <a:cs typeface="Arial Unicode MS" pitchFamily="34" charset="-128"/>
              </a:rPr>
              <a:t>or fine or both. If such obstruction results in loss of lives or imminent danger thereof : imprisonment may extend to </a:t>
            </a:r>
            <a:r>
              <a:rPr lang="en-US" sz="2000" b="1" u="sng" dirty="0">
                <a:solidFill>
                  <a:schemeClr val="tx1"/>
                </a:solidFill>
                <a:latin typeface="Open Sans"/>
                <a:ea typeface="Arial Unicode MS" pitchFamily="34" charset="-128"/>
                <a:cs typeface="Arial Unicode MS" pitchFamily="34" charset="-128"/>
              </a:rPr>
              <a:t>two years</a:t>
            </a:r>
            <a:r>
              <a:rPr lang="en-US" sz="2000" dirty="0">
                <a:solidFill>
                  <a:schemeClr val="tx1"/>
                </a:solidFill>
                <a:latin typeface="Open Sans"/>
                <a:ea typeface="Arial Unicode MS" pitchFamily="34" charset="-128"/>
                <a:cs typeface="Arial Unicode MS" pitchFamily="34" charset="-128"/>
              </a:rPr>
              <a:t>.</a:t>
            </a:r>
          </a:p>
          <a:p>
            <a:pPr>
              <a:buNone/>
            </a:pPr>
            <a:endParaRPr lang="en-US" sz="2000" dirty="0">
              <a:solidFill>
                <a:schemeClr val="tx1"/>
              </a:solidFill>
              <a:latin typeface="Open Sans"/>
              <a:ea typeface="Arial Unicode MS" pitchFamily="34" charset="-128"/>
              <a:cs typeface="Arial Unicode MS" pitchFamily="34" charset="-128"/>
            </a:endParaRPr>
          </a:p>
          <a:p>
            <a:pPr>
              <a:buNone/>
            </a:pPr>
            <a:endParaRPr lang="en-US" sz="2000" dirty="0">
              <a:solidFill>
                <a:schemeClr val="tx1"/>
              </a:solidFill>
              <a:latin typeface="Open Sans"/>
              <a:ea typeface="Arial Unicode MS" pitchFamily="34" charset="-128"/>
              <a:cs typeface="Arial Unicode MS" pitchFamily="34" charset="-128"/>
            </a:endParaRPr>
          </a:p>
          <a:p>
            <a:pPr algn="just">
              <a:buFont typeface="Wingdings" pitchFamily="2" charset="2"/>
              <a:buChar char="ü"/>
            </a:pPr>
            <a:r>
              <a:rPr lang="en-US" sz="2000" dirty="0">
                <a:solidFill>
                  <a:schemeClr val="tx1"/>
                </a:solidFill>
                <a:latin typeface="Open Sans"/>
                <a:ea typeface="Arial Unicode MS" pitchFamily="34" charset="-128"/>
                <a:cs typeface="Arial Unicode MS" pitchFamily="34" charset="-128"/>
              </a:rPr>
              <a:t>Punishment for false claim for obtaining relief, assistance etc.</a:t>
            </a:r>
            <a:br>
              <a:rPr lang="en-US" sz="2000" dirty="0">
                <a:solidFill>
                  <a:schemeClr val="tx1"/>
                </a:solidFill>
                <a:latin typeface="Open Sans"/>
                <a:ea typeface="Arial Unicode MS" pitchFamily="34" charset="-128"/>
                <a:cs typeface="Arial Unicode MS" pitchFamily="34" charset="-128"/>
              </a:rPr>
            </a:br>
            <a:r>
              <a:rPr lang="en-US" sz="2000" b="1" dirty="0">
                <a:solidFill>
                  <a:schemeClr val="tx1"/>
                </a:solidFill>
                <a:latin typeface="Open Sans"/>
                <a:ea typeface="Arial Unicode MS" pitchFamily="34" charset="-128"/>
                <a:cs typeface="Arial Unicode MS" pitchFamily="34" charset="-128"/>
              </a:rPr>
              <a:t>SECTION 52</a:t>
            </a:r>
            <a:r>
              <a:rPr lang="en-US" sz="2000" dirty="0">
                <a:solidFill>
                  <a:schemeClr val="tx1"/>
                </a:solidFill>
                <a:latin typeface="Open Sans"/>
                <a:ea typeface="Arial Unicode MS" pitchFamily="34" charset="-128"/>
                <a:cs typeface="Arial Unicode MS" pitchFamily="34" charset="-128"/>
              </a:rPr>
              <a:t>:Two years’ imprisonment with fine.</a:t>
            </a:r>
          </a:p>
          <a:p>
            <a:endParaRPr lang="en-US" sz="2000" dirty="0">
              <a:solidFill>
                <a:schemeClr val="tx1"/>
              </a:solidFill>
              <a:latin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661" y="209550"/>
            <a:ext cx="1066800" cy="492443"/>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Cont..</a:t>
            </a:r>
          </a:p>
        </p:txBody>
      </p:sp>
      <p:sp>
        <p:nvSpPr>
          <p:cNvPr id="3" name="Text Placeholder 2"/>
          <p:cNvSpPr>
            <a:spLocks noGrp="1"/>
          </p:cNvSpPr>
          <p:nvPr>
            <p:ph idx="1"/>
          </p:nvPr>
        </p:nvSpPr>
        <p:spPr>
          <a:xfrm>
            <a:off x="4038600" y="895350"/>
            <a:ext cx="5105400" cy="3676650"/>
          </a:xfrm>
          <a:ln>
            <a:noFill/>
          </a:ln>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a:buFont typeface="Wingdings" pitchFamily="2" charset="2"/>
              <a:buChar char="ü"/>
            </a:pPr>
            <a:r>
              <a:rPr lang="en-US" sz="6400" b="1" u="sng" dirty="0"/>
              <a:t>Punishment for misappropriation of money or materials</a:t>
            </a:r>
            <a:br>
              <a:rPr lang="en-US" sz="6400" dirty="0"/>
            </a:br>
            <a:r>
              <a:rPr lang="en-US" sz="6400" dirty="0"/>
              <a:t>Section 53:Two years’ imprisonment and fine.</a:t>
            </a:r>
          </a:p>
          <a:p>
            <a:endParaRPr lang="en-US" sz="6400" dirty="0"/>
          </a:p>
          <a:p>
            <a:pPr>
              <a:buFont typeface="Wingdings" pitchFamily="2" charset="2"/>
              <a:buChar char="ü"/>
            </a:pPr>
            <a:r>
              <a:rPr lang="en-US" sz="6400" b="1" u="sng" dirty="0"/>
              <a:t>Punishment for false warning</a:t>
            </a:r>
            <a:br>
              <a:rPr lang="en-US" sz="6400" dirty="0"/>
            </a:br>
            <a:r>
              <a:rPr lang="en-US" sz="6400" dirty="0"/>
              <a:t>Section 54:One year imprisonment or fine. </a:t>
            </a:r>
          </a:p>
          <a:p>
            <a:endParaRPr lang="en-US" sz="6400" dirty="0"/>
          </a:p>
          <a:p>
            <a:pPr algn="l">
              <a:buFont typeface="Wingdings" pitchFamily="2" charset="2"/>
              <a:buChar char="ü"/>
            </a:pPr>
            <a:r>
              <a:rPr lang="en-US" sz="6400" b="1" u="sng" dirty="0"/>
              <a:t>Offences by departments of the government</a:t>
            </a:r>
            <a:br>
              <a:rPr lang="en-US" sz="6400" dirty="0"/>
            </a:br>
            <a:r>
              <a:rPr lang="en-US" sz="6400" dirty="0"/>
              <a:t>Section 55:In case of an offence by the government department, the head of the department to be held guilty unless he proves otherwise any other officer found guilty to be proceeded against and punished.</a:t>
            </a:r>
          </a:p>
          <a:p>
            <a:endParaRPr lang="en-US" dirty="0"/>
          </a:p>
        </p:txBody>
      </p:sp>
      <p:sp>
        <p:nvSpPr>
          <p:cNvPr id="4" name="Title 1"/>
          <p:cNvSpPr txBox="1">
            <a:spLocks/>
          </p:cNvSpPr>
          <p:nvPr/>
        </p:nvSpPr>
        <p:spPr>
          <a:xfrm>
            <a:off x="295523" y="514350"/>
            <a:ext cx="3743077" cy="1814372"/>
          </a:xfrm>
          <a:prstGeom prst="rect">
            <a:avLst/>
          </a:prstGeom>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685793"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dirty="0">
                <a:solidFill>
                  <a:srgbClr val="FF0000"/>
                </a:solidFill>
                <a:latin typeface="Open Sans"/>
              </a:rPr>
              <a:t>PENAL PROVISIONS (SEC 51-60)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50507"/>
            <a:ext cx="1143000" cy="492443"/>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Cont…</a:t>
            </a:r>
          </a:p>
        </p:txBody>
      </p:sp>
      <p:sp>
        <p:nvSpPr>
          <p:cNvPr id="3" name="Text Placeholder 2"/>
          <p:cNvSpPr>
            <a:spLocks noGrp="1"/>
          </p:cNvSpPr>
          <p:nvPr>
            <p:ph idx="1"/>
          </p:nvPr>
        </p:nvSpPr>
        <p:spPr>
          <a:xfrm>
            <a:off x="4648200" y="742950"/>
            <a:ext cx="4419600" cy="4191000"/>
          </a:xfrm>
          <a:ln>
            <a:no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buFont typeface="Wingdings" pitchFamily="2" charset="2"/>
              <a:buChar char="ü"/>
            </a:pPr>
            <a:r>
              <a:rPr lang="en-US" sz="2400" u="sng" dirty="0">
                <a:solidFill>
                  <a:schemeClr val="tx1"/>
                </a:solidFill>
                <a:latin typeface="Open Sans"/>
              </a:rPr>
              <a:t>Refusal to perform any duty by any govt. Officer</a:t>
            </a:r>
            <a:br>
              <a:rPr lang="en-US" sz="2400" dirty="0">
                <a:solidFill>
                  <a:schemeClr val="tx1"/>
                </a:solidFill>
                <a:latin typeface="Open Sans"/>
              </a:rPr>
            </a:br>
            <a:r>
              <a:rPr lang="en-US" sz="2400" dirty="0">
                <a:solidFill>
                  <a:schemeClr val="tx1"/>
                </a:solidFill>
                <a:latin typeface="Open Sans"/>
              </a:rPr>
              <a:t>Section 56:</a:t>
            </a:r>
          </a:p>
          <a:p>
            <a:r>
              <a:rPr lang="en-US" sz="2400" dirty="0">
                <a:solidFill>
                  <a:schemeClr val="tx1"/>
                </a:solidFill>
                <a:latin typeface="Open Sans"/>
              </a:rPr>
              <a:t>One year imprisonment or fine.</a:t>
            </a:r>
          </a:p>
          <a:p>
            <a:endParaRPr lang="en-US" sz="2400" dirty="0">
              <a:solidFill>
                <a:schemeClr val="tx1"/>
              </a:solidFill>
              <a:latin typeface="Open Sans"/>
            </a:endParaRPr>
          </a:p>
          <a:p>
            <a:endParaRPr lang="en-US" sz="2400" dirty="0">
              <a:solidFill>
                <a:schemeClr val="tx1"/>
              </a:solidFill>
              <a:latin typeface="Open Sans"/>
            </a:endParaRPr>
          </a:p>
          <a:p>
            <a:pPr>
              <a:buFont typeface="Wingdings" pitchFamily="2" charset="2"/>
              <a:buChar char="ü"/>
            </a:pPr>
            <a:r>
              <a:rPr lang="en-US" sz="2400" u="sng" dirty="0">
                <a:solidFill>
                  <a:schemeClr val="tx1"/>
                </a:solidFill>
                <a:latin typeface="Open Sans"/>
              </a:rPr>
              <a:t>Penalty for contravention of any order of requisitioning </a:t>
            </a:r>
          </a:p>
          <a:p>
            <a:pPr>
              <a:buNone/>
            </a:pPr>
            <a:r>
              <a:rPr lang="en-US" sz="2400" dirty="0">
                <a:solidFill>
                  <a:schemeClr val="tx1"/>
                </a:solidFill>
                <a:latin typeface="Open Sans"/>
              </a:rPr>
              <a:t>Section 57: One year imprisonment or fine or both</a:t>
            </a:r>
          </a:p>
          <a:p>
            <a:endParaRPr lang="en-US" sz="2400" dirty="0">
              <a:latin typeface="Open Sans"/>
            </a:endParaRPr>
          </a:p>
        </p:txBody>
      </p:sp>
      <p:sp>
        <p:nvSpPr>
          <p:cNvPr id="4" name="Title 1"/>
          <p:cNvSpPr txBox="1">
            <a:spLocks/>
          </p:cNvSpPr>
          <p:nvPr/>
        </p:nvSpPr>
        <p:spPr>
          <a:xfrm>
            <a:off x="381000" y="496728"/>
            <a:ext cx="3743077" cy="1814372"/>
          </a:xfrm>
          <a:prstGeom prst="rect">
            <a:avLst/>
          </a:prstGeom>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685793"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dirty="0">
                <a:solidFill>
                  <a:srgbClr val="FF0000"/>
                </a:solidFill>
                <a:latin typeface="Open Sans"/>
              </a:rPr>
              <a:t>PENAL PROVISIONS (SEC 51-60)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E38B71-C90F-46E7-B044-817E224768FC}"/>
              </a:ext>
            </a:extLst>
          </p:cNvPr>
          <p:cNvSpPr txBox="1"/>
          <p:nvPr/>
        </p:nvSpPr>
        <p:spPr>
          <a:xfrm>
            <a:off x="3962400" y="971550"/>
            <a:ext cx="4953001" cy="3416320"/>
          </a:xfrm>
          <a:prstGeom prst="rect">
            <a:avLst/>
          </a:prstGeom>
          <a:noFill/>
        </p:spPr>
        <p:txBody>
          <a:bodyPr wrap="square" lIns="91440" tIns="45720" rIns="91440" bIns="45720">
            <a:spAutoFit/>
          </a:bodyPr>
          <a:lstStyle/>
          <a:p>
            <a:pPr marL="285734" indent="-285734" algn="just">
              <a:buFont typeface="Wingdings" panose="05000000000000000000" pitchFamily="2" charset="2"/>
              <a:buChar char="ü"/>
            </a:pPr>
            <a:r>
              <a:rPr lang="en-US" sz="2400" dirty="0"/>
              <a:t> </a:t>
            </a:r>
            <a:r>
              <a:rPr lang="en-US" sz="1600" dirty="0"/>
              <a:t>Evolution can be traced to the events of the decade preceding it – globally and nationally.</a:t>
            </a:r>
          </a:p>
          <a:p>
            <a:pPr marL="285734" indent="-285734" algn="just">
              <a:buFont typeface="Wingdings" panose="05000000000000000000" pitchFamily="2" charset="2"/>
              <a:buChar char="ü"/>
            </a:pPr>
            <a:r>
              <a:rPr lang="en-US" sz="1600" dirty="0"/>
              <a:t> Globally, a paradigm shift in the approach towards disaster management.</a:t>
            </a:r>
          </a:p>
          <a:p>
            <a:pPr marL="285734" indent="-285734" algn="just">
              <a:buFont typeface="Wingdings" panose="05000000000000000000" pitchFamily="2" charset="2"/>
              <a:buChar char="ü"/>
            </a:pPr>
            <a:r>
              <a:rPr lang="en-US" sz="1600" dirty="0"/>
              <a:t> The UN’s move to observe the 1990s as the International Decade for Natural Disaster Reduction (IDNDR). </a:t>
            </a:r>
          </a:p>
          <a:p>
            <a:pPr marL="285734" indent="-285734" algn="just">
              <a:buFont typeface="Wingdings" panose="05000000000000000000" pitchFamily="2" charset="2"/>
              <a:buChar char="ü"/>
            </a:pPr>
            <a:r>
              <a:rPr lang="en-US" sz="1600" dirty="0"/>
              <a:t> The Yokohama Strategy  Plan of Action for a Safer World, 1994.</a:t>
            </a:r>
          </a:p>
          <a:p>
            <a:pPr marL="285734" indent="-285734" algn="just">
              <a:buFont typeface="Wingdings" panose="05000000000000000000" pitchFamily="2" charset="2"/>
              <a:buChar char="ü"/>
            </a:pPr>
            <a:r>
              <a:rPr lang="en-US" sz="1600" dirty="0"/>
              <a:t> The Hyogo Framework for Action 2005-2015.</a:t>
            </a:r>
          </a:p>
          <a:p>
            <a:pPr marL="285734" indent="-285734" algn="just">
              <a:buFont typeface="Wingdings" panose="05000000000000000000" pitchFamily="2" charset="2"/>
              <a:buChar char="ü"/>
            </a:pPr>
            <a:r>
              <a:rPr lang="en-US" sz="1600" dirty="0"/>
              <a:t> Building the Resilience of Nations and Communities to Disasters (HFA), 2005, adopted by the UN provided further impetus to his new holistic approach.</a:t>
            </a:r>
          </a:p>
        </p:txBody>
      </p:sp>
      <p:sp>
        <p:nvSpPr>
          <p:cNvPr id="7" name="TextBox 6">
            <a:extLst>
              <a:ext uri="{FF2B5EF4-FFF2-40B4-BE49-F238E27FC236}">
                <a16:creationId xmlns:a16="http://schemas.microsoft.com/office/drawing/2014/main" id="{B52EE98C-191C-4733-8331-C92BC850CE15}"/>
              </a:ext>
            </a:extLst>
          </p:cNvPr>
          <p:cNvSpPr txBox="1"/>
          <p:nvPr/>
        </p:nvSpPr>
        <p:spPr>
          <a:xfrm>
            <a:off x="999123" y="1809750"/>
            <a:ext cx="2462534" cy="707886"/>
          </a:xfrm>
          <a:prstGeom prst="rect">
            <a:avLst/>
          </a:prstGeom>
          <a:noFill/>
        </p:spPr>
        <p:txBody>
          <a:bodyPr wrap="none" lIns="91440" tIns="45720" rIns="91440" bIns="45720" rtlCol="0">
            <a:spAutoFit/>
          </a:bodyPr>
          <a:lstStyle/>
          <a:p>
            <a:r>
              <a:rPr lang="en-US" sz="4000" b="1" dirty="0">
                <a:solidFill>
                  <a:srgbClr val="FF0000"/>
                </a:solidFill>
                <a:latin typeface="Open Sans" panose="020B0606030504020204"/>
              </a:rPr>
              <a:t>GENESIS</a:t>
            </a:r>
          </a:p>
        </p:txBody>
      </p:sp>
    </p:spTree>
    <p:extLst>
      <p:ext uri="{BB962C8B-B14F-4D97-AF65-F5344CB8AC3E}">
        <p14:creationId xmlns:p14="http://schemas.microsoft.com/office/powerpoint/2010/main" val="573806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42950"/>
            <a:ext cx="3200400" cy="1676400"/>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3600" b="1" dirty="0">
                <a:solidFill>
                  <a:srgbClr val="FF0000"/>
                </a:solidFill>
                <a:latin typeface="Open Sans" panose="020B0606030504020204"/>
              </a:rPr>
              <a:t>73. ACTION TAKEN IN GOOD FAITH</a:t>
            </a:r>
            <a:endParaRPr lang="en-US" sz="3600" dirty="0">
              <a:solidFill>
                <a:srgbClr val="FF0000"/>
              </a:solidFill>
              <a:latin typeface="Open Sans" panose="020B0606030504020204"/>
            </a:endParaRPr>
          </a:p>
        </p:txBody>
      </p:sp>
      <p:sp>
        <p:nvSpPr>
          <p:cNvPr id="3" name="Content Placeholder 2"/>
          <p:cNvSpPr>
            <a:spLocks noGrp="1"/>
          </p:cNvSpPr>
          <p:nvPr>
            <p:ph idx="1"/>
          </p:nvPr>
        </p:nvSpPr>
        <p:spPr>
          <a:xfrm>
            <a:off x="3581400" y="742950"/>
            <a:ext cx="5486401" cy="3352800"/>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1800" dirty="0">
                <a:solidFill>
                  <a:schemeClr val="tx1"/>
                </a:solidFill>
                <a:latin typeface="Open Sans" panose="020B0606030504020204"/>
              </a:rPr>
              <a:t>No suit or prosecution or other proceeding shall lie in any court against the Central Government or the National Authority or the State Government or the State Authority or the District Authority or local authority or any officer or employee of the Central Government or the National Authority or the State Government or the State Authority or the District Authority or local authority or any person working for on behalf of such Government or authority in respect of any work done or purported to have been done or </a:t>
            </a:r>
            <a:r>
              <a:rPr lang="en-US" sz="1800" u="sng" dirty="0">
                <a:solidFill>
                  <a:schemeClr val="tx1"/>
                </a:solidFill>
                <a:latin typeface="Open Sans" panose="020B0606030504020204"/>
              </a:rPr>
              <a:t>intended to be done in good faith by such authority </a:t>
            </a:r>
            <a:r>
              <a:rPr lang="en-US" sz="1800" dirty="0">
                <a:solidFill>
                  <a:schemeClr val="tx1"/>
                </a:solidFill>
                <a:latin typeface="Open Sans" panose="020B0606030504020204"/>
              </a:rPr>
              <a:t>or Government or such officer or employee or such person under the provisions of this Act or the rules or regulations made there under.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04950"/>
            <a:ext cx="3100346" cy="1600199"/>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3600" b="1" dirty="0">
                <a:solidFill>
                  <a:srgbClr val="FF0000"/>
                </a:solidFill>
                <a:latin typeface="Open Sans" panose="020B0606030504020204"/>
              </a:rPr>
              <a:t>74. IMMUNITY FROM LEGAL PROCESS</a:t>
            </a:r>
            <a:endParaRPr lang="en-US" sz="3600" dirty="0">
              <a:solidFill>
                <a:srgbClr val="FF0000"/>
              </a:solidFill>
              <a:latin typeface="Open Sans" panose="020B0606030504020204"/>
            </a:endParaRPr>
          </a:p>
        </p:txBody>
      </p:sp>
      <p:sp>
        <p:nvSpPr>
          <p:cNvPr id="3" name="Content Placeholder 2"/>
          <p:cNvSpPr>
            <a:spLocks noGrp="1"/>
          </p:cNvSpPr>
          <p:nvPr>
            <p:ph idx="1"/>
          </p:nvPr>
        </p:nvSpPr>
        <p:spPr>
          <a:xfrm>
            <a:off x="3581400" y="1123950"/>
            <a:ext cx="5410200" cy="3581403"/>
          </a:xfrm>
        </p:spPr>
        <p:style>
          <a:lnRef idx="2">
            <a:schemeClr val="accent2"/>
          </a:lnRef>
          <a:fillRef idx="1">
            <a:schemeClr val="lt1"/>
          </a:fillRef>
          <a:effectRef idx="0">
            <a:schemeClr val="accent2"/>
          </a:effectRef>
          <a:fontRef idx="minor">
            <a:schemeClr val="dk1"/>
          </a:fontRef>
        </p:style>
        <p:txBody>
          <a:bodyPr>
            <a:normAutofit/>
          </a:bodyPr>
          <a:lstStyle/>
          <a:p>
            <a:pPr lvl="1" algn="ctr"/>
            <a:r>
              <a:rPr lang="en-US" dirty="0">
                <a:solidFill>
                  <a:schemeClr val="tx1"/>
                </a:solidFill>
                <a:latin typeface="Open Sans" panose="020B0606030504020204"/>
              </a:rPr>
              <a:t>Officers and employees of the Central Government, National Authority, National Executive Committee, State Government, State Authority, State Executive Committee or District Authority </a:t>
            </a:r>
            <a:r>
              <a:rPr lang="en-US" u="sng" dirty="0">
                <a:solidFill>
                  <a:schemeClr val="tx1"/>
                </a:solidFill>
                <a:latin typeface="Open Sans" panose="020B0606030504020204"/>
              </a:rPr>
              <a:t>shall be immune from legal process in regard to any warning in respect of any impending disaster communicated or disseminated by them in their official capacity</a:t>
            </a:r>
            <a:r>
              <a:rPr lang="en-US" dirty="0">
                <a:solidFill>
                  <a:schemeClr val="tx1"/>
                </a:solidFill>
                <a:latin typeface="Open Sans" panose="020B0606030504020204"/>
              </a:rPr>
              <a:t> or any action taken or direction issued by them in pursuance of such communication or dissemination.</a:t>
            </a:r>
            <a:br>
              <a:rPr lang="en-US" dirty="0">
                <a:solidFill>
                  <a:schemeClr val="tx1"/>
                </a:solidFill>
                <a:latin typeface="Open Sans" panose="020B0606030504020204"/>
              </a:rPr>
            </a:br>
            <a:endParaRPr lang="en-US" dirty="0">
              <a:solidFill>
                <a:schemeClr val="tx1"/>
              </a:solidFill>
              <a:latin typeface="Open Sans" panose="020B060603050402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txBox="1"/>
          <p:nvPr/>
        </p:nvSpPr>
        <p:spPr>
          <a:xfrm>
            <a:off x="1416120" y="2969214"/>
            <a:ext cx="558486" cy="553998"/>
          </a:xfrm>
          <a:prstGeom prst="rect">
            <a:avLst/>
          </a:prstGeom>
        </p:spPr>
        <p:txBody>
          <a:bodyPr vert="horz" wrap="none" lIns="0" tIns="0" rIns="0" bIns="0" rtlCol="0">
            <a:spAutoFit/>
          </a:bodyPr>
          <a:lstStyle/>
          <a:p>
            <a:pPr marL="292844"/>
            <a:r>
              <a:rPr spc="11" dirty="0">
                <a:solidFill>
                  <a:srgbClr val="FFFFFF"/>
                </a:solidFill>
                <a:latin typeface="Arial"/>
                <a:cs typeface="Arial"/>
              </a:rPr>
              <a:t>01</a:t>
            </a:r>
            <a:endParaRPr dirty="0">
              <a:latin typeface="Arial"/>
              <a:cs typeface="Arial"/>
            </a:endParaRPr>
          </a:p>
          <a:p>
            <a:r>
              <a:rPr spc="11" dirty="0" err="1">
                <a:solidFill>
                  <a:srgbClr val="FFFFFF"/>
                </a:solidFill>
                <a:latin typeface="Arial"/>
                <a:cs typeface="Arial"/>
              </a:rPr>
              <a:t>Leel</a:t>
            </a:r>
            <a:endParaRPr dirty="0">
              <a:latin typeface="Arial"/>
              <a:cs typeface="Arial"/>
            </a:endParaRPr>
          </a:p>
        </p:txBody>
      </p:sp>
      <p:sp>
        <p:nvSpPr>
          <p:cNvPr id="4" name="text 1"/>
          <p:cNvSpPr txBox="1"/>
          <p:nvPr/>
        </p:nvSpPr>
        <p:spPr>
          <a:xfrm>
            <a:off x="4648200" y="1200150"/>
            <a:ext cx="2819400" cy="984885"/>
          </a:xfrm>
          <a:prstGeom prst="rect">
            <a:avLst/>
          </a:prstGeom>
        </p:spPr>
        <p:txBody>
          <a:bodyPr vert="horz" wrap="square" lIns="0" tIns="0" rIns="0" bIns="0" rtlCol="0">
            <a:spAutoFit/>
          </a:bodyPr>
          <a:lstStyle/>
          <a:p>
            <a:r>
              <a:rPr lang="en-US" sz="1600" spc="11" dirty="0">
                <a:latin typeface="Open Sans" panose="020B0606030504020204"/>
                <a:cs typeface="Arial"/>
              </a:rPr>
              <a:t>1)</a:t>
            </a:r>
            <a:r>
              <a:rPr sz="1600" spc="11" dirty="0">
                <a:latin typeface="Open Sans" panose="020B0606030504020204"/>
                <a:cs typeface="Arial"/>
              </a:rPr>
              <a:t>The organization, institution or</a:t>
            </a:r>
            <a:endParaRPr sz="1600" dirty="0">
              <a:latin typeface="Open Sans" panose="020B0606030504020204"/>
              <a:cs typeface="Arial"/>
            </a:endParaRPr>
          </a:p>
          <a:p>
            <a:r>
              <a:rPr sz="1600" spc="11" dirty="0">
                <a:latin typeface="Open Sans" panose="020B0606030504020204"/>
                <a:cs typeface="Arial"/>
              </a:rPr>
              <a:t>community is able to contain the</a:t>
            </a:r>
            <a:endParaRPr sz="1600" dirty="0">
              <a:latin typeface="Open Sans" panose="020B0606030504020204"/>
              <a:cs typeface="Arial"/>
            </a:endParaRPr>
          </a:p>
          <a:p>
            <a:r>
              <a:rPr sz="1600" spc="11" dirty="0">
                <a:latin typeface="Open Sans" panose="020B0606030504020204"/>
                <a:cs typeface="Arial"/>
              </a:rPr>
              <a:t>incident using its own resources</a:t>
            </a:r>
            <a:endParaRPr sz="1600" dirty="0">
              <a:latin typeface="Open Sans" panose="020B0606030504020204"/>
              <a:cs typeface="Arial"/>
            </a:endParaRPr>
          </a:p>
          <a:p>
            <a:r>
              <a:rPr sz="1600" spc="11" dirty="0">
                <a:latin typeface="Open Sans" panose="020B0606030504020204"/>
                <a:cs typeface="Arial"/>
              </a:rPr>
              <a:t>and can respond effectively.</a:t>
            </a:r>
            <a:endParaRPr sz="1600" dirty="0">
              <a:latin typeface="Open Sans" panose="020B0606030504020204"/>
              <a:cs typeface="Arial"/>
            </a:endParaRPr>
          </a:p>
        </p:txBody>
      </p:sp>
      <p:sp>
        <p:nvSpPr>
          <p:cNvPr id="6" name="text 1"/>
          <p:cNvSpPr txBox="1"/>
          <p:nvPr/>
        </p:nvSpPr>
        <p:spPr>
          <a:xfrm>
            <a:off x="4648200" y="2264807"/>
            <a:ext cx="2538900" cy="984885"/>
          </a:xfrm>
          <a:prstGeom prst="rect">
            <a:avLst/>
          </a:prstGeom>
        </p:spPr>
        <p:txBody>
          <a:bodyPr vert="horz" wrap="none" lIns="0" tIns="0" rIns="0" bIns="0" rtlCol="0">
            <a:spAutoFit/>
          </a:bodyPr>
          <a:lstStyle/>
          <a:p>
            <a:r>
              <a:rPr lang="en-US" sz="1600" spc="11" dirty="0">
                <a:solidFill>
                  <a:srgbClr val="282828"/>
                </a:solidFill>
                <a:latin typeface="Open Sans" panose="020B0606030504020204"/>
                <a:cs typeface="Arial"/>
              </a:rPr>
              <a:t>2) A</a:t>
            </a:r>
            <a:r>
              <a:rPr sz="1600" spc="11" dirty="0">
                <a:solidFill>
                  <a:srgbClr val="282828"/>
                </a:solidFill>
                <a:latin typeface="Open Sans" panose="020B0606030504020204"/>
                <a:cs typeface="Arial"/>
              </a:rPr>
              <a:t>ssistance can be required</a:t>
            </a:r>
            <a:endParaRPr sz="1600" dirty="0">
              <a:latin typeface="Open Sans" panose="020B0606030504020204"/>
              <a:cs typeface="Arial"/>
            </a:endParaRPr>
          </a:p>
          <a:p>
            <a:r>
              <a:rPr sz="1600" spc="11" dirty="0">
                <a:solidFill>
                  <a:srgbClr val="282828"/>
                </a:solidFill>
                <a:latin typeface="Open Sans" panose="020B0606030504020204"/>
                <a:cs typeface="Arial"/>
              </a:rPr>
              <a:t>by external resources,</a:t>
            </a:r>
            <a:endParaRPr sz="1600" dirty="0">
              <a:latin typeface="Open Sans" panose="020B0606030504020204"/>
              <a:cs typeface="Arial"/>
            </a:endParaRPr>
          </a:p>
          <a:p>
            <a:r>
              <a:rPr sz="1600" spc="11" dirty="0">
                <a:solidFill>
                  <a:srgbClr val="282828"/>
                </a:solidFill>
                <a:latin typeface="Open Sans" panose="020B0606030504020204"/>
                <a:cs typeface="Arial"/>
              </a:rPr>
              <a:t>however it can be obtained</a:t>
            </a:r>
            <a:endParaRPr sz="1600" dirty="0">
              <a:latin typeface="Open Sans" panose="020B0606030504020204"/>
              <a:cs typeface="Arial"/>
            </a:endParaRPr>
          </a:p>
          <a:p>
            <a:r>
              <a:rPr sz="1600" spc="11" dirty="0">
                <a:solidFill>
                  <a:srgbClr val="282828"/>
                </a:solidFill>
                <a:latin typeface="Open Sans" panose="020B0606030504020204"/>
                <a:cs typeface="Arial"/>
              </a:rPr>
              <a:t>from nearby </a:t>
            </a:r>
            <a:r>
              <a:rPr lang="en-US" sz="1600" spc="11" dirty="0">
                <a:solidFill>
                  <a:srgbClr val="282828"/>
                </a:solidFill>
                <a:latin typeface="Open Sans" panose="020B0606030504020204"/>
                <a:cs typeface="Arial"/>
              </a:rPr>
              <a:t>or higher </a:t>
            </a:r>
            <a:r>
              <a:rPr sz="1600" spc="11" dirty="0">
                <a:solidFill>
                  <a:srgbClr val="282828"/>
                </a:solidFill>
                <a:latin typeface="Open Sans" panose="020B0606030504020204"/>
                <a:cs typeface="Arial"/>
              </a:rPr>
              <a:t>authorities.</a:t>
            </a:r>
            <a:endParaRPr sz="1600" dirty="0">
              <a:latin typeface="Open Sans" panose="020B0606030504020204"/>
              <a:cs typeface="Arial"/>
            </a:endParaRPr>
          </a:p>
        </p:txBody>
      </p:sp>
      <p:sp>
        <p:nvSpPr>
          <p:cNvPr id="8" name="text 1"/>
          <p:cNvSpPr txBox="1"/>
          <p:nvPr/>
        </p:nvSpPr>
        <p:spPr>
          <a:xfrm>
            <a:off x="4648200" y="3414754"/>
            <a:ext cx="3347595" cy="984885"/>
          </a:xfrm>
          <a:prstGeom prst="rect">
            <a:avLst/>
          </a:prstGeom>
        </p:spPr>
        <p:txBody>
          <a:bodyPr vert="horz" wrap="square" lIns="0" tIns="0" rIns="0" bIns="0" rtlCol="0">
            <a:spAutoFit/>
          </a:bodyPr>
          <a:lstStyle/>
          <a:p>
            <a:r>
              <a:rPr lang="en-US" sz="1600" spc="11" dirty="0">
                <a:solidFill>
                  <a:srgbClr val="282828"/>
                </a:solidFill>
                <a:latin typeface="Open Sans" panose="020B0606030504020204"/>
                <a:cs typeface="Arial"/>
              </a:rPr>
              <a:t>3)</a:t>
            </a:r>
            <a:r>
              <a:rPr sz="1600" spc="11" dirty="0">
                <a:solidFill>
                  <a:srgbClr val="282828"/>
                </a:solidFill>
                <a:latin typeface="Open Sans" panose="020B0606030504020204"/>
                <a:cs typeface="Arial"/>
              </a:rPr>
              <a:t>The magnitude of the disaster</a:t>
            </a:r>
            <a:endParaRPr sz="1600" dirty="0">
              <a:latin typeface="Open Sans" panose="020B0606030504020204"/>
              <a:cs typeface="Arial"/>
            </a:endParaRPr>
          </a:p>
          <a:p>
            <a:r>
              <a:rPr sz="1600" spc="11" dirty="0">
                <a:solidFill>
                  <a:srgbClr val="282828"/>
                </a:solidFill>
                <a:latin typeface="Open Sans" panose="020B0606030504020204"/>
                <a:cs typeface="Arial"/>
              </a:rPr>
              <a:t>exceeds the capacity of the</a:t>
            </a:r>
            <a:endParaRPr sz="1600" dirty="0">
              <a:latin typeface="Open Sans" panose="020B0606030504020204"/>
              <a:cs typeface="Arial"/>
            </a:endParaRPr>
          </a:p>
          <a:p>
            <a:r>
              <a:rPr sz="1600" spc="11" dirty="0">
                <a:solidFill>
                  <a:srgbClr val="282828"/>
                </a:solidFill>
                <a:latin typeface="Open Sans" panose="020B0606030504020204"/>
                <a:cs typeface="Arial"/>
              </a:rPr>
              <a:t>local </a:t>
            </a:r>
            <a:r>
              <a:rPr lang="en-US" sz="1600" spc="11" dirty="0">
                <a:solidFill>
                  <a:srgbClr val="282828"/>
                </a:solidFill>
                <a:latin typeface="Open Sans" panose="020B0606030504020204"/>
                <a:cs typeface="Arial"/>
              </a:rPr>
              <a:t>state or region</a:t>
            </a:r>
            <a:r>
              <a:rPr sz="1600" spc="11" dirty="0">
                <a:solidFill>
                  <a:srgbClr val="282828"/>
                </a:solidFill>
                <a:latin typeface="Open Sans" panose="020B0606030504020204"/>
                <a:cs typeface="Arial"/>
              </a:rPr>
              <a:t> and</a:t>
            </a:r>
            <a:endParaRPr sz="1600" dirty="0">
              <a:latin typeface="Open Sans" panose="020B0606030504020204"/>
              <a:cs typeface="Arial"/>
            </a:endParaRPr>
          </a:p>
          <a:p>
            <a:r>
              <a:rPr sz="1600" spc="11" dirty="0">
                <a:solidFill>
                  <a:srgbClr val="282828"/>
                </a:solidFill>
                <a:latin typeface="Open Sans" panose="020B0606030504020204"/>
                <a:cs typeface="Arial"/>
              </a:rPr>
              <a:t>support is needed at </a:t>
            </a:r>
            <a:r>
              <a:rPr lang="en-US" sz="1600" spc="11" dirty="0">
                <a:solidFill>
                  <a:srgbClr val="282828"/>
                </a:solidFill>
                <a:latin typeface="Open Sans" panose="020B0606030504020204"/>
                <a:cs typeface="Arial"/>
              </a:rPr>
              <a:t>national</a:t>
            </a:r>
            <a:r>
              <a:rPr sz="1600" spc="11" dirty="0">
                <a:solidFill>
                  <a:srgbClr val="282828"/>
                </a:solidFill>
                <a:latin typeface="Open Sans" panose="020B0606030504020204"/>
                <a:cs typeface="Arial"/>
              </a:rPr>
              <a:t> level.</a:t>
            </a:r>
            <a:endParaRPr sz="1600" dirty="0">
              <a:latin typeface="Open Sans" panose="020B0606030504020204"/>
              <a:cs typeface="Arial"/>
            </a:endParaRPr>
          </a:p>
        </p:txBody>
      </p:sp>
      <p:sp>
        <p:nvSpPr>
          <p:cNvPr id="13" name="TextBox 12"/>
          <p:cNvSpPr txBox="1"/>
          <p:nvPr/>
        </p:nvSpPr>
        <p:spPr>
          <a:xfrm>
            <a:off x="685800" y="1181606"/>
            <a:ext cx="3567708" cy="707886"/>
          </a:xfrm>
          <a:prstGeom prst="rect">
            <a:avLst/>
          </a:prstGeom>
          <a:noFill/>
        </p:spPr>
        <p:txBody>
          <a:bodyPr wrap="none" rtlCol="0">
            <a:spAutoFit/>
          </a:bodyPr>
          <a:lstStyle/>
          <a:p>
            <a:r>
              <a:rPr lang="en-US" sz="4000" b="1" dirty="0">
                <a:solidFill>
                  <a:srgbClr val="FF0000"/>
                </a:solidFill>
                <a:latin typeface="Open Sans" panose="020B0606030504020204"/>
              </a:rPr>
              <a:t>DISASTER LEVELS</a:t>
            </a:r>
            <a:endParaRPr lang="en-IN" sz="4000" b="1" dirty="0">
              <a:solidFill>
                <a:srgbClr val="FF0000"/>
              </a:solidFill>
              <a:latin typeface="Open Sans" panose="020B06060305040202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37068-8BC4-96F2-38ED-6B07CCE3E0A5}"/>
            </a:ext>
          </a:extLst>
        </p:cNvPr>
        <p:cNvGrpSpPr/>
        <p:nvPr/>
      </p:nvGrpSpPr>
      <p:grpSpPr>
        <a:xfrm>
          <a:off x="0" y="0"/>
          <a:ext cx="0" cy="0"/>
          <a:chOff x="0" y="0"/>
          <a:chExt cx="0" cy="0"/>
        </a:xfrm>
      </p:grpSpPr>
      <p:pic>
        <p:nvPicPr>
          <p:cNvPr id="187" name="Image">
            <a:extLst>
              <a:ext uri="{FF2B5EF4-FFF2-40B4-BE49-F238E27FC236}">
                <a16:creationId xmlns:a16="http://schemas.microsoft.com/office/drawing/2014/main" id="{869CE018-F832-BCBF-A488-5B3FB9CE6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732" y="-747522"/>
            <a:ext cx="585216" cy="627888"/>
          </a:xfrm>
          <a:prstGeom prst="rect">
            <a:avLst/>
          </a:prstGeom>
        </p:spPr>
      </p:pic>
      <p:sp>
        <p:nvSpPr>
          <p:cNvPr id="2" name="text 1">
            <a:extLst>
              <a:ext uri="{FF2B5EF4-FFF2-40B4-BE49-F238E27FC236}">
                <a16:creationId xmlns:a16="http://schemas.microsoft.com/office/drawing/2014/main" id="{7A70CF35-F042-7F88-8170-600890468DEA}"/>
              </a:ext>
            </a:extLst>
          </p:cNvPr>
          <p:cNvSpPr txBox="1"/>
          <p:nvPr/>
        </p:nvSpPr>
        <p:spPr>
          <a:xfrm>
            <a:off x="4151688" y="-734615"/>
            <a:ext cx="1834092" cy="615553"/>
          </a:xfrm>
          <a:prstGeom prst="rect">
            <a:avLst/>
          </a:prstGeom>
        </p:spPr>
        <p:style>
          <a:lnRef idx="2">
            <a:schemeClr val="dk1"/>
          </a:lnRef>
          <a:fillRef idx="1">
            <a:schemeClr val="lt1"/>
          </a:fillRef>
          <a:effectRef idx="0">
            <a:schemeClr val="dk1"/>
          </a:effectRef>
          <a:fontRef idx="minor">
            <a:schemeClr val="dk1"/>
          </a:fontRef>
        </p:style>
        <p:txBody>
          <a:bodyPr vert="horz" wrap="none" lIns="0" tIns="0" rIns="0" bIns="0" rtlCol="0">
            <a:spAutoFit/>
          </a:bodyPr>
          <a:lstStyle/>
          <a:p>
            <a:r>
              <a:rPr lang="en-US" sz="4000" spc="11" dirty="0">
                <a:solidFill>
                  <a:srgbClr val="3D3D3D"/>
                </a:solidFill>
                <a:latin typeface="Arial"/>
                <a:cs typeface="Arial"/>
              </a:rPr>
              <a:t>Review </a:t>
            </a:r>
            <a:endParaRPr sz="4000" dirty="0">
              <a:latin typeface="Arial"/>
              <a:cs typeface="Arial"/>
            </a:endParaRPr>
          </a:p>
        </p:txBody>
      </p:sp>
      <p:sp>
        <p:nvSpPr>
          <p:cNvPr id="13" name="TextBox 12">
            <a:extLst>
              <a:ext uri="{FF2B5EF4-FFF2-40B4-BE49-F238E27FC236}">
                <a16:creationId xmlns:a16="http://schemas.microsoft.com/office/drawing/2014/main" id="{32E7E09B-0352-08F4-EBFF-0BC746D1ECFC}"/>
              </a:ext>
            </a:extLst>
          </p:cNvPr>
          <p:cNvSpPr txBox="1"/>
          <p:nvPr/>
        </p:nvSpPr>
        <p:spPr>
          <a:xfrm>
            <a:off x="3276600" y="819150"/>
            <a:ext cx="5943600" cy="3277820"/>
          </a:xfrm>
          <a:prstGeom prst="rect">
            <a:avLst/>
          </a:prstGeom>
          <a:noFill/>
        </p:spPr>
        <p:txBody>
          <a:bodyPr wrap="square" rtlCol="0">
            <a:spAutoFit/>
          </a:bodyPr>
          <a:lstStyle/>
          <a:p>
            <a:pPr>
              <a:lnSpc>
                <a:spcPct val="150000"/>
              </a:lnSpc>
            </a:pPr>
            <a:r>
              <a:rPr lang="en-US" dirty="0">
                <a:latin typeface="Open Sans" panose="020B0606030504020204"/>
                <a:cs typeface="Times New Roman" panose="02020603050405020304" pitchFamily="18" charset="0"/>
              </a:rPr>
              <a:t>Now you will be able to :- </a:t>
            </a:r>
          </a:p>
          <a:p>
            <a:pPr>
              <a:lnSpc>
                <a:spcPct val="150000"/>
              </a:lnSpc>
            </a:pPr>
            <a:endParaRPr lang="en-US" dirty="0">
              <a:latin typeface="Open Sans" panose="020B0606030504020204"/>
              <a:cs typeface="Times New Roman" panose="02020603050405020304" pitchFamily="18" charset="0"/>
            </a:endParaRPr>
          </a:p>
          <a:p>
            <a:pPr marL="457174" indent="-457174">
              <a:lnSpc>
                <a:spcPct val="150000"/>
              </a:lnSpc>
              <a:buAutoNum type="arabicPeriod"/>
            </a:pPr>
            <a:r>
              <a:rPr lang="en-US" dirty="0">
                <a:latin typeface="Open Sans" panose="020B0606030504020204"/>
                <a:cs typeface="Times New Roman" panose="02020603050405020304" pitchFamily="18" charset="0"/>
              </a:rPr>
              <a:t>DM Act-2005.</a:t>
            </a:r>
          </a:p>
          <a:p>
            <a:pPr marL="457174" indent="-457174">
              <a:lnSpc>
                <a:spcPct val="150000"/>
              </a:lnSpc>
              <a:buAutoNum type="arabicPeriod"/>
            </a:pPr>
            <a:r>
              <a:rPr lang="en-US" dirty="0">
                <a:latin typeface="Open Sans" panose="020B0606030504020204"/>
                <a:cs typeface="Times New Roman" panose="02020603050405020304" pitchFamily="18" charset="0"/>
              </a:rPr>
              <a:t>Salient features of DM Act </a:t>
            </a:r>
          </a:p>
          <a:p>
            <a:pPr marL="457174" indent="-457174">
              <a:lnSpc>
                <a:spcPct val="150000"/>
              </a:lnSpc>
              <a:buAutoNum type="arabicPeriod"/>
            </a:pPr>
            <a:r>
              <a:rPr lang="en-US" dirty="0">
                <a:latin typeface="Open Sans" panose="020B0606030504020204"/>
                <a:cs typeface="Times New Roman" panose="02020603050405020304" pitchFamily="18" charset="0"/>
              </a:rPr>
              <a:t>Response Policy at local, district state and central level </a:t>
            </a:r>
          </a:p>
          <a:p>
            <a:pPr marL="457174" indent="-457174">
              <a:lnSpc>
                <a:spcPct val="150000"/>
              </a:lnSpc>
              <a:buAutoNum type="arabicPeriod"/>
            </a:pPr>
            <a:r>
              <a:rPr lang="en-US" dirty="0">
                <a:latin typeface="Open Sans" panose="020B0606030504020204"/>
                <a:cs typeface="Times New Roman" panose="02020603050405020304" pitchFamily="18" charset="0"/>
              </a:rPr>
              <a:t>Response machinery at local, district, state and central level </a:t>
            </a:r>
          </a:p>
          <a:p>
            <a:pPr marL="457174" indent="-457174">
              <a:lnSpc>
                <a:spcPct val="150000"/>
              </a:lnSpc>
              <a:buAutoNum type="arabicPeriod"/>
            </a:pPr>
            <a:r>
              <a:rPr lang="en-US" dirty="0">
                <a:latin typeface="Open Sans" panose="020B0606030504020204"/>
                <a:cs typeface="Times New Roman" panose="02020603050405020304" pitchFamily="18" charset="0"/>
              </a:rPr>
              <a:t>National Disaster Management Act </a:t>
            </a:r>
          </a:p>
          <a:p>
            <a:r>
              <a:rPr lang="en-US" dirty="0">
                <a:latin typeface="Open Sans" panose="020B0606030504020204"/>
              </a:rPr>
              <a:t> </a:t>
            </a:r>
          </a:p>
        </p:txBody>
      </p:sp>
      <p:sp>
        <p:nvSpPr>
          <p:cNvPr id="3" name="TextBox 2"/>
          <p:cNvSpPr txBox="1"/>
          <p:nvPr/>
        </p:nvSpPr>
        <p:spPr>
          <a:xfrm>
            <a:off x="1066800" y="895350"/>
            <a:ext cx="1641796" cy="707886"/>
          </a:xfrm>
          <a:prstGeom prst="rect">
            <a:avLst/>
          </a:prstGeom>
          <a:noFill/>
        </p:spPr>
        <p:txBody>
          <a:bodyPr wrap="none" rtlCol="0">
            <a:spAutoFit/>
          </a:bodyPr>
          <a:lstStyle/>
          <a:p>
            <a:r>
              <a:rPr lang="en-US" sz="4000" dirty="0">
                <a:solidFill>
                  <a:srgbClr val="FF0000"/>
                </a:solidFill>
                <a:latin typeface="Open Sans" panose="020B0606030504020204"/>
              </a:rPr>
              <a:t>REVIEW</a:t>
            </a:r>
            <a:endParaRPr lang="en-IN" sz="4000" dirty="0">
              <a:solidFill>
                <a:srgbClr val="FF0000"/>
              </a:solidFill>
              <a:latin typeface="Open Sans" panose="020B0606030504020204"/>
            </a:endParaRPr>
          </a:p>
        </p:txBody>
      </p:sp>
    </p:spTree>
    <p:extLst>
      <p:ext uri="{BB962C8B-B14F-4D97-AF65-F5344CB8AC3E}">
        <p14:creationId xmlns:p14="http://schemas.microsoft.com/office/powerpoint/2010/main" val="1894541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28599"/>
            <a:ext cx="11074400" cy="6229349"/>
          </a:xfrm>
          <a:prstGeom prst="rect">
            <a:avLst/>
          </a:prstGeom>
        </p:spPr>
      </p:pic>
      <p:sp>
        <p:nvSpPr>
          <p:cNvPr id="4" name="TextBox 3">
            <a:extLst>
              <a:ext uri="{FF2B5EF4-FFF2-40B4-BE49-F238E27FC236}">
                <a16:creationId xmlns:a16="http://schemas.microsoft.com/office/drawing/2014/main" id="{31B09445-4347-2303-03F0-0D9E004556B4}"/>
              </a:ext>
            </a:extLst>
          </p:cNvPr>
          <p:cNvSpPr txBox="1"/>
          <p:nvPr/>
        </p:nvSpPr>
        <p:spPr>
          <a:xfrm>
            <a:off x="1625600" y="1352553"/>
            <a:ext cx="5994400" cy="913007"/>
          </a:xfrm>
          <a:prstGeom prst="rect">
            <a:avLst/>
          </a:prstGeom>
          <a:noFill/>
        </p:spPr>
        <p:txBody>
          <a:bodyPr wrap="square" rtlCol="0">
            <a:spAutoFit/>
          </a:bodyPr>
          <a:lstStyle/>
          <a:p>
            <a:r>
              <a:rPr lang="en-US" sz="5333" b="1" dirty="0">
                <a:solidFill>
                  <a:srgbClr val="FF0000"/>
                </a:solidFill>
                <a:latin typeface="Open Sans" panose="020B0606030504020204"/>
              </a:rPr>
              <a:t>ANY QUESTION ? </a:t>
            </a:r>
          </a:p>
        </p:txBody>
      </p:sp>
      <p:pic>
        <p:nvPicPr>
          <p:cNvPr id="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857248"/>
            <a:ext cx="1524000" cy="132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B1A7-C486-90B5-22C6-6FA049507F2E}"/>
              </a:ext>
            </a:extLst>
          </p:cNvPr>
          <p:cNvSpPr>
            <a:spLocks noGrp="1"/>
          </p:cNvSpPr>
          <p:nvPr>
            <p:ph type="title"/>
          </p:nvPr>
        </p:nvSpPr>
        <p:spPr>
          <a:xfrm>
            <a:off x="800100" y="1714501"/>
            <a:ext cx="2800350" cy="994172"/>
          </a:xfrm>
        </p:spPr>
        <p:txBody>
          <a:bodyPr>
            <a:normAutofit fontScale="90000"/>
          </a:bodyPr>
          <a:lstStyle/>
          <a:p>
            <a:r>
              <a:rPr lang="en-US" dirty="0"/>
              <a:t>                           </a:t>
            </a:r>
            <a:r>
              <a:rPr lang="en-US" b="1" dirty="0">
                <a:solidFill>
                  <a:srgbClr val="FF0000"/>
                </a:solidFill>
                <a:latin typeface="Open Sans" panose="020B0606030504020204"/>
              </a:rPr>
              <a:t>EVALUATION</a:t>
            </a:r>
            <a:endParaRPr lang="en-IN" b="1" dirty="0">
              <a:solidFill>
                <a:srgbClr val="FF0000"/>
              </a:solidFill>
              <a:latin typeface="Open Sans" panose="020B0606030504020204"/>
            </a:endParaRPr>
          </a:p>
        </p:txBody>
      </p:sp>
      <p:sp>
        <p:nvSpPr>
          <p:cNvPr id="3" name="Content Placeholder 2">
            <a:extLst>
              <a:ext uri="{FF2B5EF4-FFF2-40B4-BE49-F238E27FC236}">
                <a16:creationId xmlns:a16="http://schemas.microsoft.com/office/drawing/2014/main" id="{530C0B78-6971-791A-8267-9917040E88CB}"/>
              </a:ext>
            </a:extLst>
          </p:cNvPr>
          <p:cNvSpPr>
            <a:spLocks noGrp="1"/>
          </p:cNvSpPr>
          <p:nvPr>
            <p:ph idx="1"/>
          </p:nvPr>
        </p:nvSpPr>
        <p:spPr>
          <a:xfrm>
            <a:off x="4000500" y="1369219"/>
            <a:ext cx="5143500" cy="3263504"/>
          </a:xfrm>
        </p:spPr>
        <p:txBody>
          <a:bodyPr/>
          <a:lstStyle/>
          <a:p>
            <a:pPr marL="0" indent="0">
              <a:buNone/>
            </a:pPr>
            <a:r>
              <a:rPr lang="en-US">
                <a:latin typeface="Open Sans" panose="020B0606030504020204"/>
              </a:rPr>
              <a:t>Q1)_____________ act </a:t>
            </a:r>
            <a:r>
              <a:rPr lang="en-US" dirty="0">
                <a:latin typeface="Open Sans" panose="020B0606030504020204"/>
              </a:rPr>
              <a:t>For the effective management of disaster ,it provides institutional mechanisms for drawing up and monitoring the implementation of the disaster </a:t>
            </a:r>
            <a:r>
              <a:rPr lang="en-US">
                <a:latin typeface="Open Sans" panose="020B0606030504020204"/>
              </a:rPr>
              <a:t>management .</a:t>
            </a:r>
          </a:p>
          <a:p>
            <a:pPr marL="0" indent="0">
              <a:buNone/>
            </a:pPr>
            <a:endParaRPr lang="en-IN" dirty="0">
              <a:latin typeface="Open Sans" panose="020B0606030504020204"/>
            </a:endParaRPr>
          </a:p>
        </p:txBody>
      </p:sp>
    </p:spTree>
    <p:extLst>
      <p:ext uri="{BB962C8B-B14F-4D97-AF65-F5344CB8AC3E}">
        <p14:creationId xmlns:p14="http://schemas.microsoft.com/office/powerpoint/2010/main" val="61096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57150" y="0"/>
            <a:ext cx="9029700" cy="50863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05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36</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3163024" y="109253"/>
            <a:ext cx="5103980" cy="4696397"/>
          </a:xfrm>
          <a:prstGeom prst="roundRect">
            <a:avLst>
              <a:gd name="adj" fmla="val 1583"/>
            </a:avLst>
          </a:prstGeom>
          <a:solidFill>
            <a:srgbClr val="EAEAEA"/>
          </a:solidFill>
          <a:ln w="12700">
            <a:miter lim="400000"/>
          </a:ln>
        </p:spPr>
        <p:txBody>
          <a:bodyPr lIns="29357" tIns="29357" rIns="29357" bIns="29357"/>
          <a:lstStyle/>
          <a:p>
            <a:endParaRPr>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254676" y="2422661"/>
            <a:ext cx="2793427" cy="520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algn="ctr"/>
            <a:r>
              <a:rPr lang="en-US" sz="3000" b="1" dirty="0">
                <a:latin typeface="Open sans"/>
              </a:rPr>
              <a:t>THANK YOU </a:t>
            </a:r>
            <a:r>
              <a:rPr lang="en-US" sz="3000"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87159"/>
            <a:ext cx="3657600" cy="4151086"/>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0" y="1"/>
            <a:ext cx="1830262" cy="1097264"/>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8113213" y="4965"/>
            <a:ext cx="1040312" cy="920831"/>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036" y="50019"/>
            <a:ext cx="8725963" cy="4916060"/>
          </a:xfrm>
          <a:prstGeom prst="rect">
            <a:avLst/>
          </a:prstGeom>
        </p:spPr>
      </p:pic>
      <p:sp>
        <p:nvSpPr>
          <p:cNvPr id="2" name="text 1"/>
          <p:cNvSpPr txBox="1"/>
          <p:nvPr/>
        </p:nvSpPr>
        <p:spPr>
          <a:xfrm>
            <a:off x="84407" y="1238142"/>
            <a:ext cx="4180066" cy="1846659"/>
          </a:xfrm>
          <a:prstGeom prst="rect">
            <a:avLst/>
          </a:prstGeom>
        </p:spPr>
        <p:txBody>
          <a:bodyPr vert="horz" wrap="square" lIns="0" tIns="0" rIns="0" bIns="0" rtlCol="0">
            <a:spAutoFit/>
          </a:bodyPr>
          <a:lstStyle/>
          <a:p>
            <a:r>
              <a:rPr lang="en-US" sz="4000" b="1" spc="11" dirty="0">
                <a:solidFill>
                  <a:srgbClr val="FF0000"/>
                </a:solidFill>
                <a:latin typeface="Open Sans" panose="020B0606030504020204"/>
                <a:cs typeface="Arial"/>
              </a:rPr>
              <a:t>SALIENT FEATURES OF DM ACT</a:t>
            </a:r>
            <a:endParaRPr lang="en-US" sz="4000" b="1" dirty="0">
              <a:solidFill>
                <a:srgbClr val="FF0000"/>
              </a:solidFill>
              <a:latin typeface="Open Sans" panose="020B0606030504020204"/>
              <a:cs typeface="Arial"/>
            </a:endParaRPr>
          </a:p>
        </p:txBody>
      </p:sp>
      <p:grpSp>
        <p:nvGrpSpPr>
          <p:cNvPr id="43" name="Group 42"/>
          <p:cNvGrpSpPr/>
          <p:nvPr/>
        </p:nvGrpSpPr>
        <p:grpSpPr>
          <a:xfrm>
            <a:off x="6934200" y="263832"/>
            <a:ext cx="2283165" cy="2493011"/>
            <a:chOff x="5804027" y="1136904"/>
            <a:chExt cx="3662318" cy="2493010"/>
          </a:xfrm>
        </p:grpSpPr>
        <p:pic>
          <p:nvPicPr>
            <p:cNvPr id="432"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4027" y="1333881"/>
              <a:ext cx="2463038" cy="2296033"/>
            </a:xfrm>
            <a:prstGeom prst="rect">
              <a:avLst/>
            </a:prstGeom>
          </p:spPr>
        </p:pic>
        <p:sp>
          <p:nvSpPr>
            <p:cNvPr id="4" name="text 1"/>
            <p:cNvSpPr txBox="1"/>
            <p:nvPr/>
          </p:nvSpPr>
          <p:spPr>
            <a:xfrm>
              <a:off x="6809867" y="2274618"/>
              <a:ext cx="426364" cy="492443"/>
            </a:xfrm>
            <a:prstGeom prst="rect">
              <a:avLst/>
            </a:prstGeom>
          </p:spPr>
          <p:txBody>
            <a:bodyPr vert="horz" wrap="none" lIns="0" tIns="0" rIns="0" bIns="0" rtlCol="0">
              <a:spAutoFit/>
            </a:bodyPr>
            <a:lstStyle/>
            <a:p>
              <a:r>
                <a:rPr sz="3200" spc="11" dirty="0">
                  <a:solidFill>
                    <a:srgbClr val="FFFFFF"/>
                  </a:solidFill>
                  <a:latin typeface="Arial"/>
                  <a:cs typeface="Arial"/>
                </a:rPr>
                <a:t>01</a:t>
              </a:r>
              <a:endParaRPr sz="3200" dirty="0">
                <a:latin typeface="Arial"/>
                <a:cs typeface="Arial"/>
              </a:endParaRPr>
            </a:p>
          </p:txBody>
        </p:sp>
        <p:sp>
          <p:nvSpPr>
            <p:cNvPr id="656" name="object 656"/>
            <p:cNvSpPr/>
            <p:nvPr/>
          </p:nvSpPr>
          <p:spPr>
            <a:xfrm>
              <a:off x="7335012" y="1220724"/>
              <a:ext cx="693548" cy="6095"/>
            </a:xfrm>
            <a:custGeom>
              <a:avLst/>
              <a:gdLst/>
              <a:ahLst/>
              <a:cxnLst/>
              <a:rect l="l" t="t" r="r" b="b"/>
              <a:pathLst>
                <a:path w="693547" h="6095">
                  <a:moveTo>
                    <a:pt x="3048" y="3048"/>
                  </a:moveTo>
                  <a:lnTo>
                    <a:pt x="690499" y="3048"/>
                  </a:lnTo>
                </a:path>
              </a:pathLst>
            </a:custGeom>
            <a:ln w="6096">
              <a:solidFill>
                <a:srgbClr val="7E7E7E"/>
              </a:solidFill>
            </a:ln>
          </p:spPr>
          <p:txBody>
            <a:bodyPr wrap="square" lIns="0" tIns="0" rIns="0" bIns="0" rtlCol="0">
              <a:noAutofit/>
            </a:bodyPr>
            <a:lstStyle/>
            <a:p>
              <a:endParaRPr sz="2400"/>
            </a:p>
          </p:txBody>
        </p:sp>
        <p:pic>
          <p:nvPicPr>
            <p:cNvPr id="438" name="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4531" y="1188720"/>
              <a:ext cx="76201" cy="406781"/>
            </a:xfrm>
            <a:prstGeom prst="rect">
              <a:avLst/>
            </a:prstGeom>
          </p:spPr>
        </p:pic>
        <p:sp>
          <p:nvSpPr>
            <p:cNvPr id="657" name="object 657"/>
            <p:cNvSpPr/>
            <p:nvPr/>
          </p:nvSpPr>
          <p:spPr>
            <a:xfrm>
              <a:off x="7946136" y="1136904"/>
              <a:ext cx="169164" cy="170688"/>
            </a:xfrm>
            <a:custGeom>
              <a:avLst/>
              <a:gdLst/>
              <a:ahLst/>
              <a:cxnLst/>
              <a:rect l="l" t="t" r="r" b="b"/>
              <a:pathLst>
                <a:path w="169164" h="170688">
                  <a:moveTo>
                    <a:pt x="0" y="85344"/>
                  </a:moveTo>
                  <a:cubicBezTo>
                    <a:pt x="0" y="132461"/>
                    <a:pt x="37845" y="170688"/>
                    <a:pt x="84582" y="170688"/>
                  </a:cubicBezTo>
                  <a:cubicBezTo>
                    <a:pt x="131318" y="170688"/>
                    <a:pt x="169164" y="132461"/>
                    <a:pt x="169164" y="85344"/>
                  </a:cubicBezTo>
                  <a:cubicBezTo>
                    <a:pt x="169164" y="38227"/>
                    <a:pt x="131318" y="0"/>
                    <a:pt x="84582" y="0"/>
                  </a:cubicBezTo>
                  <a:cubicBezTo>
                    <a:pt x="37845" y="0"/>
                    <a:pt x="0" y="38227"/>
                    <a:pt x="0" y="85344"/>
                  </a:cubicBezTo>
                  <a:close/>
                </a:path>
              </a:pathLst>
            </a:custGeom>
            <a:solidFill>
              <a:srgbClr val="395B65"/>
            </a:solidFill>
          </p:spPr>
          <p:txBody>
            <a:bodyPr wrap="square" lIns="0" tIns="0" rIns="0" bIns="0" rtlCol="0">
              <a:noAutofit/>
            </a:bodyPr>
            <a:lstStyle/>
            <a:p>
              <a:endParaRPr sz="2400"/>
            </a:p>
          </p:txBody>
        </p:sp>
        <p:sp>
          <p:nvSpPr>
            <p:cNvPr id="9" name="text 1"/>
            <p:cNvSpPr txBox="1"/>
            <p:nvPr/>
          </p:nvSpPr>
          <p:spPr>
            <a:xfrm>
              <a:off x="7679188" y="1247743"/>
              <a:ext cx="1787157" cy="646331"/>
            </a:xfrm>
            <a:prstGeom prst="rect">
              <a:avLst/>
            </a:prstGeom>
          </p:spPr>
          <p:txBody>
            <a:bodyPr vert="horz" wrap="square" lIns="0" tIns="0" rIns="0" bIns="0" rtlCol="0">
              <a:spAutoFit/>
            </a:bodyPr>
            <a:lstStyle/>
            <a:p>
              <a:pPr algn="ctr"/>
              <a:r>
                <a:rPr lang="en-US" sz="1400" spc="11" dirty="0">
                  <a:solidFill>
                    <a:srgbClr val="3D3D3D"/>
                  </a:solidFill>
                  <a:latin typeface="Arial"/>
                  <a:cs typeface="Arial"/>
                </a:rPr>
                <a:t>Passed  on </a:t>
              </a:r>
              <a:r>
                <a:rPr lang="en-US" sz="1400" spc="-5" dirty="0">
                  <a:latin typeface="Times New Roman"/>
                  <a:cs typeface="Times New Roman"/>
                </a:rPr>
                <a:t>28</a:t>
              </a:r>
              <a:r>
                <a:rPr lang="en-US" sz="1400" spc="-5" baseline="30000" dirty="0">
                  <a:latin typeface="Times New Roman"/>
                  <a:cs typeface="Times New Roman"/>
                </a:rPr>
                <a:t>th</a:t>
              </a:r>
              <a:r>
                <a:rPr lang="en-US" sz="1400" spc="-5" dirty="0">
                  <a:latin typeface="Times New Roman"/>
                  <a:cs typeface="Times New Roman"/>
                </a:rPr>
                <a:t> Nov in RS </a:t>
              </a:r>
            </a:p>
            <a:p>
              <a:pPr algn="ctr"/>
              <a:r>
                <a:rPr lang="en-US" sz="1400" spc="-5" dirty="0">
                  <a:latin typeface="Times New Roman"/>
                  <a:cs typeface="Times New Roman"/>
                </a:rPr>
                <a:t>&amp; on 12</a:t>
              </a:r>
              <a:r>
                <a:rPr lang="en-US" sz="1400" spc="-5" baseline="30000" dirty="0">
                  <a:latin typeface="Times New Roman"/>
                  <a:cs typeface="Times New Roman"/>
                </a:rPr>
                <a:t>th</a:t>
              </a:r>
              <a:r>
                <a:rPr lang="en-US" sz="1400" spc="-5" dirty="0">
                  <a:latin typeface="Times New Roman"/>
                  <a:cs typeface="Times New Roman"/>
                </a:rPr>
                <a:t> Dec. in LS </a:t>
              </a:r>
              <a:endParaRPr sz="1400" dirty="0">
                <a:latin typeface="Arial"/>
                <a:cs typeface="Arial"/>
              </a:endParaRPr>
            </a:p>
          </p:txBody>
        </p:sp>
      </p:grpSp>
      <p:grpSp>
        <p:nvGrpSpPr>
          <p:cNvPr id="42" name="Group 41"/>
          <p:cNvGrpSpPr/>
          <p:nvPr/>
        </p:nvGrpSpPr>
        <p:grpSpPr>
          <a:xfrm>
            <a:off x="7561261" y="2136271"/>
            <a:ext cx="2107095" cy="2550923"/>
            <a:chOff x="6583172" y="2993517"/>
            <a:chExt cx="4609183" cy="2550922"/>
          </a:xfrm>
        </p:grpSpPr>
        <p:pic>
          <p:nvPicPr>
            <p:cNvPr id="433" name="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3172" y="2993517"/>
              <a:ext cx="2066036" cy="2550922"/>
            </a:xfrm>
            <a:prstGeom prst="rect">
              <a:avLst/>
            </a:prstGeom>
          </p:spPr>
        </p:pic>
        <p:sp>
          <p:nvSpPr>
            <p:cNvPr id="5" name="text 1"/>
            <p:cNvSpPr txBox="1"/>
            <p:nvPr/>
          </p:nvSpPr>
          <p:spPr>
            <a:xfrm>
              <a:off x="7390511" y="4062015"/>
              <a:ext cx="458074" cy="492443"/>
            </a:xfrm>
            <a:prstGeom prst="rect">
              <a:avLst/>
            </a:prstGeom>
          </p:spPr>
          <p:txBody>
            <a:bodyPr vert="horz" wrap="none" lIns="0" tIns="0" rIns="0" bIns="0" rtlCol="0">
              <a:spAutoFit/>
            </a:bodyPr>
            <a:lstStyle/>
            <a:p>
              <a:r>
                <a:rPr sz="3200" spc="11" dirty="0">
                  <a:solidFill>
                    <a:srgbClr val="FFFFFF"/>
                  </a:solidFill>
                  <a:latin typeface="Arial"/>
                  <a:cs typeface="Arial"/>
                </a:rPr>
                <a:t>02</a:t>
              </a:r>
              <a:endParaRPr sz="3200" dirty="0">
                <a:latin typeface="Arial"/>
                <a:cs typeface="Arial"/>
              </a:endParaRPr>
            </a:p>
          </p:txBody>
        </p:sp>
        <p:pic>
          <p:nvPicPr>
            <p:cNvPr id="436"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9512" y="3396996"/>
              <a:ext cx="6096" cy="693547"/>
            </a:xfrm>
            <a:prstGeom prst="rect">
              <a:avLst/>
            </a:prstGeom>
          </p:spPr>
        </p:pic>
        <p:sp>
          <p:nvSpPr>
            <p:cNvPr id="655" name="object 655"/>
            <p:cNvSpPr/>
            <p:nvPr/>
          </p:nvSpPr>
          <p:spPr>
            <a:xfrm>
              <a:off x="8371331" y="3366515"/>
              <a:ext cx="719074" cy="76200"/>
            </a:xfrm>
            <a:custGeom>
              <a:avLst/>
              <a:gdLst/>
              <a:ahLst/>
              <a:cxnLst/>
              <a:rect l="l" t="t" r="r" b="b"/>
              <a:pathLst>
                <a:path w="719074" h="76200">
                  <a:moveTo>
                    <a:pt x="680975" y="31750"/>
                  </a:moveTo>
                  <a:lnTo>
                    <a:pt x="38101" y="31750"/>
                  </a:lnTo>
                  <a:lnTo>
                    <a:pt x="38101" y="44450"/>
                  </a:lnTo>
                  <a:lnTo>
                    <a:pt x="680975" y="44450"/>
                  </a:lnTo>
                  <a:close/>
                  <a:moveTo>
                    <a:pt x="680975" y="76200"/>
                  </a:moveTo>
                  <a:lnTo>
                    <a:pt x="719075" y="38100"/>
                  </a:lnTo>
                  <a:lnTo>
                    <a:pt x="680975" y="0"/>
                  </a:lnTo>
                  <a:lnTo>
                    <a:pt x="642875" y="38100"/>
                  </a:lnTo>
                  <a:close/>
                  <a:moveTo>
                    <a:pt x="38101" y="0"/>
                  </a:moveTo>
                  <a:lnTo>
                    <a:pt x="0" y="38100"/>
                  </a:lnTo>
                  <a:lnTo>
                    <a:pt x="38101" y="76200"/>
                  </a:lnTo>
                  <a:lnTo>
                    <a:pt x="76201" y="38100"/>
                  </a:lnTo>
                  <a:close/>
                </a:path>
              </a:pathLst>
            </a:custGeom>
            <a:solidFill>
              <a:srgbClr val="7E7E7E"/>
            </a:solidFill>
          </p:spPr>
          <p:txBody>
            <a:bodyPr wrap="square" lIns="0" tIns="0" rIns="0" bIns="0" rtlCol="0">
              <a:noAutofit/>
            </a:bodyPr>
            <a:lstStyle/>
            <a:p>
              <a:endParaRPr sz="2400"/>
            </a:p>
          </p:txBody>
        </p:sp>
        <p:pic>
          <p:nvPicPr>
            <p:cNvPr id="437" name="Imag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68740" y="4008120"/>
              <a:ext cx="169164" cy="169164"/>
            </a:xfrm>
            <a:prstGeom prst="rect">
              <a:avLst/>
            </a:prstGeom>
          </p:spPr>
        </p:pic>
        <p:sp>
          <p:nvSpPr>
            <p:cNvPr id="10" name="text 1"/>
            <p:cNvSpPr txBox="1"/>
            <p:nvPr/>
          </p:nvSpPr>
          <p:spPr>
            <a:xfrm>
              <a:off x="7075267" y="3366515"/>
              <a:ext cx="4117088" cy="692497"/>
            </a:xfrm>
            <a:prstGeom prst="rect">
              <a:avLst/>
            </a:prstGeom>
          </p:spPr>
          <p:txBody>
            <a:bodyPr vert="horz" wrap="square" lIns="0" tIns="0" rIns="0" bIns="0" rtlCol="0">
              <a:spAutoFit/>
            </a:bodyPr>
            <a:lstStyle/>
            <a:p>
              <a:pPr algn="ctr"/>
              <a:r>
                <a:rPr lang="en-US" sz="1600" dirty="0">
                  <a:latin typeface="Times New Roman"/>
                  <a:cs typeface="Times New Roman"/>
                </a:rPr>
                <a:t>The act extends to </a:t>
              </a:r>
            </a:p>
            <a:p>
              <a:pPr algn="ctr"/>
              <a:r>
                <a:rPr lang="en-US" sz="1600" dirty="0">
                  <a:latin typeface="Times New Roman"/>
                  <a:cs typeface="Times New Roman"/>
                </a:rPr>
                <a:t>the whole of Ind</a:t>
              </a:r>
              <a:r>
                <a:rPr lang="en-US" dirty="0">
                  <a:latin typeface="Times New Roman"/>
                  <a:cs typeface="Times New Roman"/>
                </a:rPr>
                <a:t>ia</a:t>
              </a:r>
              <a:r>
                <a:rPr lang="en-US" sz="1200" dirty="0">
                  <a:latin typeface="Times New Roman"/>
                  <a:cs typeface="Times New Roman"/>
                </a:rPr>
                <a:t>.</a:t>
              </a:r>
            </a:p>
            <a:p>
              <a:pPr algn="ctr"/>
              <a:r>
                <a:rPr lang="en-US" sz="1100" spc="11" dirty="0">
                  <a:solidFill>
                    <a:srgbClr val="3D3D3D"/>
                  </a:solidFill>
                  <a:latin typeface="Arial"/>
                  <a:cs typeface="Arial"/>
                </a:rPr>
                <a:t> </a:t>
              </a:r>
              <a:r>
                <a:rPr sz="1100" spc="11" dirty="0">
                  <a:solidFill>
                    <a:srgbClr val="3D3D3D"/>
                  </a:solidFill>
                  <a:latin typeface="Arial"/>
                  <a:cs typeface="Arial"/>
                </a:rPr>
                <a:t> </a:t>
              </a:r>
              <a:endParaRPr sz="1100" dirty="0">
                <a:latin typeface="Arial"/>
                <a:cs typeface="Arial"/>
              </a:endParaRPr>
            </a:p>
          </p:txBody>
        </p:sp>
      </p:grpSp>
      <p:grpSp>
        <p:nvGrpSpPr>
          <p:cNvPr id="41" name="Group 40"/>
          <p:cNvGrpSpPr/>
          <p:nvPr/>
        </p:nvGrpSpPr>
        <p:grpSpPr>
          <a:xfrm>
            <a:off x="5396591" y="3242373"/>
            <a:ext cx="5805774" cy="1633729"/>
            <a:chOff x="4901184" y="4556760"/>
            <a:chExt cx="5805773" cy="1633728"/>
          </a:xfrm>
        </p:grpSpPr>
        <p:sp>
          <p:nvSpPr>
            <p:cNvPr id="650" name="object 650"/>
            <p:cNvSpPr/>
            <p:nvPr/>
          </p:nvSpPr>
          <p:spPr>
            <a:xfrm>
              <a:off x="4901184" y="4556760"/>
              <a:ext cx="2389632" cy="1633728"/>
            </a:xfrm>
            <a:custGeom>
              <a:avLst/>
              <a:gdLst/>
              <a:ahLst/>
              <a:cxnLst/>
              <a:rect l="l" t="t" r="r" b="b"/>
              <a:pathLst>
                <a:path w="2389632" h="1633728">
                  <a:moveTo>
                    <a:pt x="0" y="816864"/>
                  </a:moveTo>
                  <a:cubicBezTo>
                    <a:pt x="0" y="365760"/>
                    <a:pt x="365760" y="0"/>
                    <a:pt x="816864" y="0"/>
                  </a:cubicBezTo>
                  <a:lnTo>
                    <a:pt x="1572768" y="0"/>
                  </a:lnTo>
                  <a:cubicBezTo>
                    <a:pt x="2023872" y="0"/>
                    <a:pt x="2389632" y="365760"/>
                    <a:pt x="2389632" y="816864"/>
                  </a:cubicBezTo>
                  <a:lnTo>
                    <a:pt x="2389632" y="816864"/>
                  </a:lnTo>
                  <a:cubicBezTo>
                    <a:pt x="2389632" y="1268006"/>
                    <a:pt x="2023872" y="1633728"/>
                    <a:pt x="1572768" y="1633728"/>
                  </a:cubicBezTo>
                  <a:lnTo>
                    <a:pt x="816864" y="1633728"/>
                  </a:lnTo>
                  <a:cubicBezTo>
                    <a:pt x="365760" y="1633728"/>
                    <a:pt x="0" y="1268006"/>
                    <a:pt x="0" y="816864"/>
                  </a:cubicBezTo>
                  <a:close/>
                </a:path>
              </a:pathLst>
            </a:custGeom>
            <a:solidFill>
              <a:srgbClr val="395B65">
                <a:alpha val="74902"/>
              </a:srgbClr>
            </a:solidFill>
          </p:spPr>
          <p:txBody>
            <a:bodyPr wrap="square" lIns="0" tIns="0" rIns="0" bIns="0" rtlCol="0">
              <a:noAutofit/>
            </a:bodyPr>
            <a:lstStyle/>
            <a:p>
              <a:endParaRPr sz="2400"/>
            </a:p>
          </p:txBody>
        </p:sp>
        <p:sp>
          <p:nvSpPr>
            <p:cNvPr id="6" name="text 1"/>
            <p:cNvSpPr txBox="1"/>
            <p:nvPr/>
          </p:nvSpPr>
          <p:spPr>
            <a:xfrm>
              <a:off x="5870195" y="5166663"/>
              <a:ext cx="458074" cy="492443"/>
            </a:xfrm>
            <a:prstGeom prst="rect">
              <a:avLst/>
            </a:prstGeom>
          </p:spPr>
          <p:txBody>
            <a:bodyPr vert="horz" wrap="none" lIns="0" tIns="0" rIns="0" bIns="0" rtlCol="0">
              <a:spAutoFit/>
            </a:bodyPr>
            <a:lstStyle/>
            <a:p>
              <a:r>
                <a:rPr sz="3200" spc="11" dirty="0">
                  <a:solidFill>
                    <a:srgbClr val="FFFFFF"/>
                  </a:solidFill>
                  <a:latin typeface="Arial"/>
                  <a:cs typeface="Arial"/>
                </a:rPr>
                <a:t>03</a:t>
              </a:r>
              <a:endParaRPr sz="3200" dirty="0">
                <a:latin typeface="Arial"/>
                <a:cs typeface="Arial"/>
              </a:endParaRPr>
            </a:p>
          </p:txBody>
        </p:sp>
        <p:sp>
          <p:nvSpPr>
            <p:cNvPr id="658" name="object 658"/>
            <p:cNvSpPr/>
            <p:nvPr/>
          </p:nvSpPr>
          <p:spPr>
            <a:xfrm>
              <a:off x="6996684" y="5992368"/>
              <a:ext cx="693546" cy="6096"/>
            </a:xfrm>
            <a:custGeom>
              <a:avLst/>
              <a:gdLst/>
              <a:ahLst/>
              <a:cxnLst/>
              <a:rect l="l" t="t" r="r" b="b"/>
              <a:pathLst>
                <a:path w="693546" h="6096">
                  <a:moveTo>
                    <a:pt x="3047" y="3048"/>
                  </a:moveTo>
                  <a:lnTo>
                    <a:pt x="690498" y="3048"/>
                  </a:lnTo>
                </a:path>
              </a:pathLst>
            </a:custGeom>
            <a:ln w="6096">
              <a:solidFill>
                <a:srgbClr val="7E7E7E"/>
              </a:solidFill>
            </a:ln>
          </p:spPr>
          <p:txBody>
            <a:bodyPr wrap="square" lIns="0" tIns="0" rIns="0" bIns="0" rtlCol="0">
              <a:noAutofit/>
            </a:bodyPr>
            <a:lstStyle/>
            <a:p>
              <a:endParaRPr sz="2400"/>
            </a:p>
          </p:txBody>
        </p:sp>
        <p:sp>
          <p:nvSpPr>
            <p:cNvPr id="659" name="object 659"/>
            <p:cNvSpPr/>
            <p:nvPr/>
          </p:nvSpPr>
          <p:spPr>
            <a:xfrm>
              <a:off x="7607807" y="5911596"/>
              <a:ext cx="170688" cy="169164"/>
            </a:xfrm>
            <a:custGeom>
              <a:avLst/>
              <a:gdLst/>
              <a:ahLst/>
              <a:cxnLst/>
              <a:rect l="l" t="t" r="r" b="b"/>
              <a:pathLst>
                <a:path w="170688" h="169164">
                  <a:moveTo>
                    <a:pt x="0" y="84582"/>
                  </a:moveTo>
                  <a:cubicBezTo>
                    <a:pt x="0" y="37871"/>
                    <a:pt x="38228" y="0"/>
                    <a:pt x="85345" y="0"/>
                  </a:cubicBezTo>
                  <a:cubicBezTo>
                    <a:pt x="132461" y="0"/>
                    <a:pt x="170689" y="37871"/>
                    <a:pt x="170689" y="84582"/>
                  </a:cubicBezTo>
                  <a:cubicBezTo>
                    <a:pt x="170689" y="131292"/>
                    <a:pt x="132461" y="169164"/>
                    <a:pt x="85345" y="169164"/>
                  </a:cubicBezTo>
                  <a:cubicBezTo>
                    <a:pt x="38228" y="169164"/>
                    <a:pt x="0" y="131292"/>
                    <a:pt x="0" y="84582"/>
                  </a:cubicBezTo>
                  <a:close/>
                </a:path>
              </a:pathLst>
            </a:custGeom>
            <a:solidFill>
              <a:srgbClr val="395B65"/>
            </a:solidFill>
          </p:spPr>
          <p:txBody>
            <a:bodyPr wrap="square" lIns="0" tIns="0" rIns="0" bIns="0" rtlCol="0">
              <a:noAutofit/>
            </a:bodyPr>
            <a:lstStyle/>
            <a:p>
              <a:endParaRPr sz="2400"/>
            </a:p>
          </p:txBody>
        </p:sp>
        <p:sp>
          <p:nvSpPr>
            <p:cNvPr id="11" name="text 1"/>
            <p:cNvSpPr txBox="1"/>
            <p:nvPr/>
          </p:nvSpPr>
          <p:spPr>
            <a:xfrm>
              <a:off x="8724812" y="5632847"/>
              <a:ext cx="1982145" cy="369332"/>
            </a:xfrm>
            <a:prstGeom prst="rect">
              <a:avLst/>
            </a:prstGeom>
          </p:spPr>
          <p:txBody>
            <a:bodyPr vert="horz" wrap="none" lIns="0" tIns="0" rIns="0" bIns="0" rtlCol="0">
              <a:spAutoFit/>
            </a:bodyPr>
            <a:lstStyle/>
            <a:p>
              <a:pPr algn="ctr"/>
              <a:r>
                <a:rPr lang="en-US" sz="1200" spc="11" dirty="0">
                  <a:solidFill>
                    <a:srgbClr val="3D3D3D"/>
                  </a:solidFill>
                  <a:latin typeface="Arial"/>
                  <a:cs typeface="Arial"/>
                </a:rPr>
                <a:t>Comprises total 11 chapters </a:t>
              </a:r>
            </a:p>
            <a:p>
              <a:pPr algn="ctr"/>
              <a:r>
                <a:rPr lang="en-US" sz="1200" spc="11" dirty="0">
                  <a:solidFill>
                    <a:srgbClr val="3D3D3D"/>
                  </a:solidFill>
                  <a:latin typeface="Arial"/>
                  <a:cs typeface="Arial"/>
                </a:rPr>
                <a:t>&amp; 79 sections</a:t>
              </a:r>
              <a:endParaRPr sz="1200" dirty="0">
                <a:latin typeface="Arial"/>
                <a:cs typeface="Arial"/>
              </a:endParaRPr>
            </a:p>
          </p:txBody>
        </p:sp>
      </p:grpSp>
      <p:grpSp>
        <p:nvGrpSpPr>
          <p:cNvPr id="40" name="Group 39"/>
          <p:cNvGrpSpPr/>
          <p:nvPr/>
        </p:nvGrpSpPr>
        <p:grpSpPr>
          <a:xfrm>
            <a:off x="4719574" y="1464156"/>
            <a:ext cx="4298832" cy="4054109"/>
            <a:chOff x="2524401" y="2349798"/>
            <a:chExt cx="7821604" cy="3869459"/>
          </a:xfrm>
        </p:grpSpPr>
        <p:pic>
          <p:nvPicPr>
            <p:cNvPr id="430" name="Imag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79969" y="2349798"/>
              <a:ext cx="2066036" cy="2550922"/>
            </a:xfrm>
            <a:prstGeom prst="rect">
              <a:avLst/>
            </a:prstGeom>
          </p:spPr>
        </p:pic>
        <p:sp>
          <p:nvSpPr>
            <p:cNvPr id="7" name="text 1"/>
            <p:cNvSpPr txBox="1"/>
            <p:nvPr/>
          </p:nvSpPr>
          <p:spPr>
            <a:xfrm>
              <a:off x="4349750" y="4062016"/>
              <a:ext cx="436029" cy="470014"/>
            </a:xfrm>
            <a:prstGeom prst="rect">
              <a:avLst/>
            </a:prstGeom>
          </p:spPr>
          <p:txBody>
            <a:bodyPr vert="horz" wrap="none" lIns="0" tIns="0" rIns="0" bIns="0" rtlCol="0">
              <a:spAutoFit/>
            </a:bodyPr>
            <a:lstStyle/>
            <a:p>
              <a:r>
                <a:rPr sz="3200" spc="11" dirty="0">
                  <a:solidFill>
                    <a:srgbClr val="FFFFFF"/>
                  </a:solidFill>
                  <a:latin typeface="Arial"/>
                  <a:cs typeface="Arial"/>
                </a:rPr>
                <a:t>04</a:t>
              </a:r>
              <a:endParaRPr sz="3200" dirty="0">
                <a:latin typeface="Arial"/>
                <a:cs typeface="Arial"/>
              </a:endParaRPr>
            </a:p>
          </p:txBody>
        </p:sp>
        <p:sp>
          <p:nvSpPr>
            <p:cNvPr id="653" name="object 653"/>
            <p:cNvSpPr/>
            <p:nvPr/>
          </p:nvSpPr>
          <p:spPr>
            <a:xfrm>
              <a:off x="3643884" y="5774436"/>
              <a:ext cx="693546" cy="6096"/>
            </a:xfrm>
            <a:custGeom>
              <a:avLst/>
              <a:gdLst/>
              <a:ahLst/>
              <a:cxnLst/>
              <a:rect l="l" t="t" r="r" b="b"/>
              <a:pathLst>
                <a:path w="693546" h="6096">
                  <a:moveTo>
                    <a:pt x="690499" y="3048"/>
                  </a:moveTo>
                  <a:lnTo>
                    <a:pt x="3048" y="3048"/>
                  </a:lnTo>
                </a:path>
              </a:pathLst>
            </a:custGeom>
            <a:ln w="6096">
              <a:solidFill>
                <a:srgbClr val="7E7E7E"/>
              </a:solidFill>
            </a:ln>
          </p:spPr>
          <p:txBody>
            <a:bodyPr wrap="square" lIns="0" tIns="0" rIns="0" bIns="0" rtlCol="0">
              <a:noAutofit/>
            </a:bodyPr>
            <a:lstStyle/>
            <a:p>
              <a:endParaRPr sz="2400"/>
            </a:p>
          </p:txBody>
        </p:sp>
        <p:pic>
          <p:nvPicPr>
            <p:cNvPr id="435" name="Imag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1584" y="5405628"/>
              <a:ext cx="76200" cy="406781"/>
            </a:xfrm>
            <a:prstGeom prst="rect">
              <a:avLst/>
            </a:prstGeom>
          </p:spPr>
        </p:pic>
        <p:sp>
          <p:nvSpPr>
            <p:cNvPr id="654" name="object 654"/>
            <p:cNvSpPr/>
            <p:nvPr/>
          </p:nvSpPr>
          <p:spPr>
            <a:xfrm>
              <a:off x="3555492" y="5693664"/>
              <a:ext cx="170688" cy="169164"/>
            </a:xfrm>
            <a:custGeom>
              <a:avLst/>
              <a:gdLst/>
              <a:ahLst/>
              <a:cxnLst/>
              <a:rect l="l" t="t" r="r" b="b"/>
              <a:pathLst>
                <a:path w="170688" h="169164">
                  <a:moveTo>
                    <a:pt x="170688" y="84582"/>
                  </a:moveTo>
                  <a:cubicBezTo>
                    <a:pt x="170688" y="37871"/>
                    <a:pt x="132461" y="0"/>
                    <a:pt x="85344" y="0"/>
                  </a:cubicBezTo>
                  <a:cubicBezTo>
                    <a:pt x="38227" y="0"/>
                    <a:pt x="0" y="37871"/>
                    <a:pt x="0" y="84582"/>
                  </a:cubicBezTo>
                  <a:cubicBezTo>
                    <a:pt x="0" y="131292"/>
                    <a:pt x="38227" y="169164"/>
                    <a:pt x="85344" y="169164"/>
                  </a:cubicBezTo>
                  <a:cubicBezTo>
                    <a:pt x="132461" y="169164"/>
                    <a:pt x="170688" y="131292"/>
                    <a:pt x="170688" y="84582"/>
                  </a:cubicBezTo>
                  <a:close/>
                </a:path>
              </a:pathLst>
            </a:custGeom>
            <a:solidFill>
              <a:srgbClr val="395B65"/>
            </a:solidFill>
          </p:spPr>
          <p:txBody>
            <a:bodyPr wrap="square" lIns="0" tIns="0" rIns="0" bIns="0" rtlCol="0">
              <a:noAutofit/>
            </a:bodyPr>
            <a:lstStyle/>
            <a:p>
              <a:endParaRPr sz="2400"/>
            </a:p>
          </p:txBody>
        </p:sp>
        <p:sp>
          <p:nvSpPr>
            <p:cNvPr id="12" name="text 1"/>
            <p:cNvSpPr txBox="1"/>
            <p:nvPr/>
          </p:nvSpPr>
          <p:spPr>
            <a:xfrm>
              <a:off x="2524401" y="5866747"/>
              <a:ext cx="1069322" cy="352510"/>
            </a:xfrm>
            <a:prstGeom prst="rect">
              <a:avLst/>
            </a:prstGeom>
          </p:spPr>
          <p:txBody>
            <a:bodyPr vert="horz" wrap="none" lIns="0" tIns="0" rIns="0" bIns="0" rtlCol="0">
              <a:spAutoFit/>
            </a:bodyPr>
            <a:lstStyle/>
            <a:p>
              <a:pPr algn="ctr"/>
              <a:r>
                <a:rPr lang="en-US" sz="1200" spc="11" dirty="0">
                  <a:solidFill>
                    <a:srgbClr val="3D3D3D"/>
                  </a:solidFill>
                  <a:latin typeface="Arial"/>
                  <a:cs typeface="Arial"/>
                </a:rPr>
                <a:t>MHA will be the </a:t>
              </a:r>
            </a:p>
            <a:p>
              <a:pPr algn="ctr"/>
              <a:r>
                <a:rPr lang="en-US" sz="1200" spc="11" dirty="0">
                  <a:solidFill>
                    <a:srgbClr val="3D3D3D"/>
                  </a:solidFill>
                  <a:latin typeface="Arial"/>
                  <a:cs typeface="Arial"/>
                </a:rPr>
                <a:t>Nodal Agency</a:t>
              </a:r>
              <a:endParaRPr sz="1200" dirty="0">
                <a:latin typeface="Arial"/>
                <a:cs typeface="Arial"/>
              </a:endParaRPr>
            </a:p>
          </p:txBody>
        </p:sp>
      </p:grpSp>
      <p:grpSp>
        <p:nvGrpSpPr>
          <p:cNvPr id="39" name="Group 38"/>
          <p:cNvGrpSpPr/>
          <p:nvPr/>
        </p:nvGrpSpPr>
        <p:grpSpPr>
          <a:xfrm>
            <a:off x="4959093" y="-75167"/>
            <a:ext cx="2316333" cy="2789467"/>
            <a:chOff x="1261039" y="838200"/>
            <a:chExt cx="5149624" cy="2789466"/>
          </a:xfrm>
        </p:grpSpPr>
        <p:pic>
          <p:nvPicPr>
            <p:cNvPr id="431" name="Image"/>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47625" y="1331633"/>
              <a:ext cx="2463038" cy="2296033"/>
            </a:xfrm>
            <a:prstGeom prst="rect">
              <a:avLst/>
            </a:prstGeom>
          </p:spPr>
        </p:pic>
        <p:sp>
          <p:nvSpPr>
            <p:cNvPr id="8" name="text 1"/>
            <p:cNvSpPr txBox="1"/>
            <p:nvPr/>
          </p:nvSpPr>
          <p:spPr>
            <a:xfrm>
              <a:off x="4930393" y="2274618"/>
              <a:ext cx="431115" cy="492443"/>
            </a:xfrm>
            <a:prstGeom prst="rect">
              <a:avLst/>
            </a:prstGeom>
          </p:spPr>
          <p:txBody>
            <a:bodyPr vert="horz" wrap="none" lIns="0" tIns="0" rIns="0" bIns="0" rtlCol="0">
              <a:spAutoFit/>
            </a:bodyPr>
            <a:lstStyle/>
            <a:p>
              <a:r>
                <a:rPr sz="3200" spc="11" dirty="0">
                  <a:solidFill>
                    <a:srgbClr val="FFFFFF"/>
                  </a:solidFill>
                  <a:latin typeface="Arial"/>
                  <a:cs typeface="Arial"/>
                </a:rPr>
                <a:t>05</a:t>
              </a:r>
              <a:endParaRPr sz="3200" dirty="0">
                <a:latin typeface="Arial"/>
                <a:cs typeface="Arial"/>
              </a:endParaRPr>
            </a:p>
          </p:txBody>
        </p:sp>
        <p:sp>
          <p:nvSpPr>
            <p:cNvPr id="651" name="object 651"/>
            <p:cNvSpPr/>
            <p:nvPr/>
          </p:nvSpPr>
          <p:spPr>
            <a:xfrm>
              <a:off x="4062984" y="1301496"/>
              <a:ext cx="693546" cy="6096"/>
            </a:xfrm>
            <a:custGeom>
              <a:avLst/>
              <a:gdLst/>
              <a:ahLst/>
              <a:cxnLst/>
              <a:rect l="l" t="t" r="r" b="b"/>
              <a:pathLst>
                <a:path w="693546" h="6096">
                  <a:moveTo>
                    <a:pt x="690499" y="3048"/>
                  </a:moveTo>
                  <a:lnTo>
                    <a:pt x="3048" y="3048"/>
                  </a:lnTo>
                </a:path>
              </a:pathLst>
            </a:custGeom>
            <a:ln w="6096">
              <a:solidFill>
                <a:srgbClr val="7E7E7E"/>
              </a:solidFill>
            </a:ln>
          </p:spPr>
          <p:txBody>
            <a:bodyPr wrap="square" lIns="0" tIns="0" rIns="0" bIns="0" rtlCol="0">
              <a:noAutofit/>
            </a:bodyPr>
            <a:lstStyle/>
            <a:p>
              <a:endParaRPr sz="2400"/>
            </a:p>
          </p:txBody>
        </p:sp>
        <p:pic>
          <p:nvPicPr>
            <p:cNvPr id="434" name="Imag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10684" y="1269492"/>
              <a:ext cx="76200" cy="406781"/>
            </a:xfrm>
            <a:prstGeom prst="rect">
              <a:avLst/>
            </a:prstGeom>
          </p:spPr>
        </p:pic>
        <p:sp>
          <p:nvSpPr>
            <p:cNvPr id="652" name="object 652"/>
            <p:cNvSpPr/>
            <p:nvPr/>
          </p:nvSpPr>
          <p:spPr>
            <a:xfrm>
              <a:off x="3974592" y="1217676"/>
              <a:ext cx="169164" cy="169164"/>
            </a:xfrm>
            <a:custGeom>
              <a:avLst/>
              <a:gdLst/>
              <a:ahLst/>
              <a:cxnLst/>
              <a:rect l="l" t="t" r="r" b="b"/>
              <a:pathLst>
                <a:path w="169164" h="169164">
                  <a:moveTo>
                    <a:pt x="169164" y="84582"/>
                  </a:moveTo>
                  <a:cubicBezTo>
                    <a:pt x="169164" y="131318"/>
                    <a:pt x="131317" y="169164"/>
                    <a:pt x="84582" y="169164"/>
                  </a:cubicBezTo>
                  <a:cubicBezTo>
                    <a:pt x="37846" y="169164"/>
                    <a:pt x="0" y="131318"/>
                    <a:pt x="0" y="84582"/>
                  </a:cubicBezTo>
                  <a:cubicBezTo>
                    <a:pt x="0" y="37846"/>
                    <a:pt x="37846" y="0"/>
                    <a:pt x="84582" y="0"/>
                  </a:cubicBezTo>
                  <a:cubicBezTo>
                    <a:pt x="131317" y="0"/>
                    <a:pt x="169164" y="37846"/>
                    <a:pt x="169164" y="84582"/>
                  </a:cubicBezTo>
                  <a:close/>
                </a:path>
              </a:pathLst>
            </a:custGeom>
            <a:solidFill>
              <a:srgbClr val="395B65"/>
            </a:solidFill>
          </p:spPr>
          <p:txBody>
            <a:bodyPr wrap="square" lIns="0" tIns="0" rIns="0" bIns="0" rtlCol="0">
              <a:noAutofit/>
            </a:bodyPr>
            <a:lstStyle/>
            <a:p>
              <a:endParaRPr sz="2400"/>
            </a:p>
          </p:txBody>
        </p:sp>
        <p:sp>
          <p:nvSpPr>
            <p:cNvPr id="13" name="text 1"/>
            <p:cNvSpPr txBox="1"/>
            <p:nvPr/>
          </p:nvSpPr>
          <p:spPr>
            <a:xfrm>
              <a:off x="1261039" y="838200"/>
              <a:ext cx="2452482" cy="923330"/>
            </a:xfrm>
            <a:prstGeom prst="rect">
              <a:avLst/>
            </a:prstGeom>
          </p:spPr>
          <p:txBody>
            <a:bodyPr vert="horz" wrap="none" lIns="0" tIns="0" rIns="0" bIns="0" rtlCol="0">
              <a:spAutoFit/>
            </a:bodyPr>
            <a:lstStyle/>
            <a:p>
              <a:pPr algn="ctr"/>
              <a:r>
                <a:rPr lang="en-US" sz="2000" spc="11" dirty="0">
                  <a:solidFill>
                    <a:srgbClr val="3D3D3D"/>
                  </a:solidFill>
                  <a:latin typeface="Open Sans" panose="020B0606030504020204"/>
                  <a:cs typeface="Arial"/>
                </a:rPr>
                <a:t>Disaster Management </a:t>
              </a:r>
            </a:p>
            <a:p>
              <a:pPr algn="ctr"/>
              <a:r>
                <a:rPr lang="en-US" sz="2000" spc="11" dirty="0">
                  <a:solidFill>
                    <a:srgbClr val="3D3D3D"/>
                  </a:solidFill>
                  <a:latin typeface="Open Sans" panose="020B0606030504020204"/>
                  <a:cs typeface="Arial"/>
                </a:rPr>
                <a:t>Authority </a:t>
              </a:r>
            </a:p>
            <a:p>
              <a:pPr algn="ctr"/>
              <a:r>
                <a:rPr lang="en-US" sz="2000" spc="11" dirty="0">
                  <a:solidFill>
                    <a:srgbClr val="3D3D3D"/>
                  </a:solidFill>
                  <a:latin typeface="Open Sans" panose="020B0606030504020204"/>
                  <a:cs typeface="Arial"/>
                </a:rPr>
                <a:t>at all three level</a:t>
              </a:r>
              <a:endParaRPr sz="2000" dirty="0">
                <a:latin typeface="Open Sans" panose="020B0606030504020204"/>
                <a:cs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133856" y="-382945"/>
            <a:ext cx="4190297" cy="3055100"/>
            <a:chOff x="390144" y="287576"/>
            <a:chExt cx="2534693" cy="1432925"/>
          </a:xfrm>
        </p:grpSpPr>
        <p:sp>
          <p:nvSpPr>
            <p:cNvPr id="2" name="text 1"/>
            <p:cNvSpPr txBox="1"/>
            <p:nvPr/>
          </p:nvSpPr>
          <p:spPr>
            <a:xfrm>
              <a:off x="1139944" y="1431790"/>
              <a:ext cx="1784893" cy="288711"/>
            </a:xfrm>
            <a:prstGeom prst="rect">
              <a:avLst/>
            </a:prstGeom>
          </p:spPr>
          <p:txBody>
            <a:bodyPr vert="horz" wrap="none" lIns="0" tIns="0" rIns="0" bIns="0" rtlCol="0">
              <a:spAutoFit/>
            </a:bodyPr>
            <a:lstStyle/>
            <a:p>
              <a:r>
                <a:rPr lang="en-US" sz="4000" spc="11" dirty="0">
                  <a:solidFill>
                    <a:srgbClr val="FF0000"/>
                  </a:solidFill>
                  <a:latin typeface="Open Sans" panose="020B0606030504020204"/>
                  <a:cs typeface="Arial"/>
                </a:rPr>
                <a:t>KEY PROGRESS</a:t>
              </a:r>
              <a:endParaRPr lang="en-US" sz="4000" dirty="0">
                <a:solidFill>
                  <a:srgbClr val="FF0000"/>
                </a:solidFill>
                <a:latin typeface="Open Sans" panose="020B0606030504020204"/>
                <a:cs typeface="Arial"/>
              </a:endParaRPr>
            </a:p>
          </p:txBody>
        </p:sp>
        <p:sp>
          <p:nvSpPr>
            <p:cNvPr id="3" name="text 1"/>
            <p:cNvSpPr txBox="1"/>
            <p:nvPr/>
          </p:nvSpPr>
          <p:spPr>
            <a:xfrm>
              <a:off x="390144" y="287576"/>
              <a:ext cx="39" cy="144356"/>
            </a:xfrm>
            <a:prstGeom prst="rect">
              <a:avLst/>
            </a:prstGeom>
          </p:spPr>
          <p:txBody>
            <a:bodyPr vert="horz" wrap="none" lIns="0" tIns="0" rIns="0" bIns="0" rtlCol="0">
              <a:spAutoFit/>
            </a:bodyPr>
            <a:lstStyle/>
            <a:p>
              <a:endParaRPr sz="2000" dirty="0">
                <a:latin typeface="Arial"/>
                <a:cs typeface="Arial"/>
              </a:endParaRPr>
            </a:p>
          </p:txBody>
        </p:sp>
      </p:grpSp>
      <p:pic>
        <p:nvPicPr>
          <p:cNvPr id="346"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147" y="-848101"/>
            <a:ext cx="6096" cy="6848855"/>
          </a:xfrm>
          <a:prstGeom prst="rect">
            <a:avLst/>
          </a:prstGeom>
        </p:spPr>
      </p:pic>
      <p:grpSp>
        <p:nvGrpSpPr>
          <p:cNvPr id="34" name="Group 33"/>
          <p:cNvGrpSpPr/>
          <p:nvPr/>
        </p:nvGrpSpPr>
        <p:grpSpPr>
          <a:xfrm>
            <a:off x="2998237" y="2364379"/>
            <a:ext cx="5459581" cy="1421003"/>
            <a:chOff x="-680735" y="3143459"/>
            <a:chExt cx="5459580" cy="1421003"/>
          </a:xfrm>
        </p:grpSpPr>
        <p:sp>
          <p:nvSpPr>
            <p:cNvPr id="571" name="object 571"/>
            <p:cNvSpPr/>
            <p:nvPr/>
          </p:nvSpPr>
          <p:spPr>
            <a:xfrm>
              <a:off x="1445954" y="3815861"/>
              <a:ext cx="1715262" cy="76200"/>
            </a:xfrm>
            <a:custGeom>
              <a:avLst/>
              <a:gdLst/>
              <a:ahLst/>
              <a:cxnLst/>
              <a:rect l="l" t="t" r="r" b="b"/>
              <a:pathLst>
                <a:path w="1715262" h="76200">
                  <a:moveTo>
                    <a:pt x="1715262" y="44450"/>
                  </a:moveTo>
                  <a:lnTo>
                    <a:pt x="38100" y="44450"/>
                  </a:lnTo>
                  <a:lnTo>
                    <a:pt x="38100" y="31750"/>
                  </a:lnTo>
                  <a:lnTo>
                    <a:pt x="1715262" y="31750"/>
                  </a:lnTo>
                  <a:close/>
                  <a:moveTo>
                    <a:pt x="38100" y="76200"/>
                  </a:moveTo>
                  <a:lnTo>
                    <a:pt x="0" y="38100"/>
                  </a:lnTo>
                  <a:lnTo>
                    <a:pt x="38100" y="0"/>
                  </a:lnTo>
                  <a:lnTo>
                    <a:pt x="76200" y="38100"/>
                  </a:lnTo>
                  <a:close/>
                </a:path>
              </a:pathLst>
            </a:custGeom>
            <a:solidFill>
              <a:srgbClr val="7E7E7E"/>
            </a:solidFill>
          </p:spPr>
          <p:txBody>
            <a:bodyPr wrap="square" lIns="0" tIns="0" rIns="0" bIns="0" rtlCol="0">
              <a:noAutofit/>
            </a:bodyPr>
            <a:lstStyle/>
            <a:p>
              <a:endParaRPr sz="2400"/>
            </a:p>
          </p:txBody>
        </p:sp>
        <p:pic>
          <p:nvPicPr>
            <p:cNvPr id="347"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592" y="3143459"/>
              <a:ext cx="1420876" cy="1421003"/>
            </a:xfrm>
            <a:prstGeom prst="rect">
              <a:avLst/>
            </a:prstGeom>
          </p:spPr>
        </p:pic>
        <p:sp>
          <p:nvSpPr>
            <p:cNvPr id="4" name="text 1"/>
            <p:cNvSpPr txBox="1"/>
            <p:nvPr/>
          </p:nvSpPr>
          <p:spPr>
            <a:xfrm>
              <a:off x="3450412" y="3674855"/>
              <a:ext cx="807144" cy="430887"/>
            </a:xfrm>
            <a:prstGeom prst="rect">
              <a:avLst/>
            </a:prstGeom>
          </p:spPr>
          <p:txBody>
            <a:bodyPr vert="horz" wrap="none" lIns="0" tIns="0" rIns="0" bIns="0" rtlCol="0">
              <a:spAutoFit/>
            </a:bodyPr>
            <a:lstStyle/>
            <a:p>
              <a:r>
                <a:rPr lang="en-US" sz="2800" i="1" spc="11" dirty="0">
                  <a:solidFill>
                    <a:srgbClr val="35E0C3"/>
                  </a:solidFill>
                  <a:latin typeface="Arial"/>
                  <a:cs typeface="Arial"/>
                </a:rPr>
                <a:t>1999</a:t>
              </a:r>
              <a:endParaRPr sz="2800" dirty="0">
                <a:latin typeface="Arial"/>
                <a:cs typeface="Arial"/>
              </a:endParaRPr>
            </a:p>
          </p:txBody>
        </p:sp>
        <p:pic>
          <p:nvPicPr>
            <p:cNvPr id="348"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0279" y="3143459"/>
              <a:ext cx="718566" cy="1421003"/>
            </a:xfrm>
            <a:prstGeom prst="rect">
              <a:avLst/>
            </a:prstGeom>
          </p:spPr>
        </p:pic>
        <p:sp>
          <p:nvSpPr>
            <p:cNvPr id="6" name="text 1"/>
            <p:cNvSpPr txBox="1"/>
            <p:nvPr/>
          </p:nvSpPr>
          <p:spPr>
            <a:xfrm>
              <a:off x="-680735" y="3653084"/>
              <a:ext cx="2866554" cy="553998"/>
            </a:xfrm>
            <a:prstGeom prst="rect">
              <a:avLst/>
            </a:prstGeom>
          </p:spPr>
          <p:txBody>
            <a:bodyPr vert="horz" wrap="none" lIns="0" tIns="0" rIns="0" bIns="0" rtlCol="0">
              <a:spAutoFit/>
            </a:bodyPr>
            <a:lstStyle/>
            <a:p>
              <a:r>
                <a:rPr lang="en-US" spc="11" dirty="0">
                  <a:solidFill>
                    <a:srgbClr val="3D3D3D"/>
                  </a:solidFill>
                  <a:latin typeface="Open Sans" panose="020B0606030504020204"/>
                  <a:cs typeface="Arial"/>
                </a:rPr>
                <a:t>Constitution of HPC&amp;</a:t>
              </a:r>
            </a:p>
            <a:p>
              <a:r>
                <a:rPr lang="en-US" spc="11" dirty="0">
                  <a:solidFill>
                    <a:srgbClr val="3D3D3D"/>
                  </a:solidFill>
                  <a:latin typeface="Open Sans" panose="020B0606030504020204"/>
                  <a:cs typeface="Arial"/>
                </a:rPr>
                <a:t>Recommended for separate dept.</a:t>
              </a:r>
            </a:p>
          </p:txBody>
        </p:sp>
      </p:grpSp>
      <p:grpSp>
        <p:nvGrpSpPr>
          <p:cNvPr id="33" name="Group 32"/>
          <p:cNvGrpSpPr/>
          <p:nvPr/>
        </p:nvGrpSpPr>
        <p:grpSpPr>
          <a:xfrm>
            <a:off x="3236606" y="3837611"/>
            <a:ext cx="5878086" cy="1420888"/>
            <a:chOff x="5304282" y="5085588"/>
            <a:chExt cx="5878084" cy="1420888"/>
          </a:xfrm>
        </p:grpSpPr>
        <p:sp>
          <p:nvSpPr>
            <p:cNvPr id="572" name="object 572"/>
            <p:cNvSpPr/>
            <p:nvPr/>
          </p:nvSpPr>
          <p:spPr>
            <a:xfrm>
              <a:off x="6797040" y="5757672"/>
              <a:ext cx="1715262" cy="76200"/>
            </a:xfrm>
            <a:custGeom>
              <a:avLst/>
              <a:gdLst/>
              <a:ahLst/>
              <a:cxnLst/>
              <a:rect l="l" t="t" r="r" b="b"/>
              <a:pathLst>
                <a:path w="1715262" h="76200">
                  <a:moveTo>
                    <a:pt x="0" y="31750"/>
                  </a:moveTo>
                  <a:lnTo>
                    <a:pt x="1677162" y="31750"/>
                  </a:lnTo>
                  <a:lnTo>
                    <a:pt x="1677162" y="44450"/>
                  </a:lnTo>
                  <a:lnTo>
                    <a:pt x="0" y="44450"/>
                  </a:lnTo>
                  <a:close/>
                  <a:moveTo>
                    <a:pt x="1677162" y="0"/>
                  </a:moveTo>
                  <a:lnTo>
                    <a:pt x="1715262" y="38100"/>
                  </a:lnTo>
                  <a:lnTo>
                    <a:pt x="1677162" y="76200"/>
                  </a:lnTo>
                  <a:lnTo>
                    <a:pt x="1639062" y="38100"/>
                  </a:lnTo>
                  <a:close/>
                </a:path>
              </a:pathLst>
            </a:custGeom>
            <a:solidFill>
              <a:srgbClr val="7E7E7E"/>
            </a:solidFill>
          </p:spPr>
          <p:txBody>
            <a:bodyPr wrap="square" lIns="0" tIns="0" rIns="0" bIns="0" rtlCol="0">
              <a:noAutofit/>
            </a:bodyPr>
            <a:lstStyle/>
            <a:p>
              <a:endParaRPr sz="2400"/>
            </a:p>
          </p:txBody>
        </p:sp>
        <p:pic>
          <p:nvPicPr>
            <p:cNvPr id="349" name="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8262" y="5085588"/>
              <a:ext cx="1420876" cy="1420888"/>
            </a:xfrm>
            <a:prstGeom prst="rect">
              <a:avLst/>
            </a:prstGeom>
          </p:spPr>
        </p:pic>
        <p:sp>
          <p:nvSpPr>
            <p:cNvPr id="8" name="text 1"/>
            <p:cNvSpPr txBox="1"/>
            <p:nvPr/>
          </p:nvSpPr>
          <p:spPr>
            <a:xfrm>
              <a:off x="5712841" y="5605507"/>
              <a:ext cx="807144" cy="430887"/>
            </a:xfrm>
            <a:prstGeom prst="rect">
              <a:avLst/>
            </a:prstGeom>
          </p:spPr>
          <p:txBody>
            <a:bodyPr vert="horz" wrap="none" lIns="0" tIns="0" rIns="0" bIns="0" rtlCol="0">
              <a:spAutoFit/>
            </a:bodyPr>
            <a:lstStyle/>
            <a:p>
              <a:r>
                <a:rPr sz="2800" i="1" spc="11" dirty="0">
                  <a:solidFill>
                    <a:srgbClr val="35E0C3"/>
                  </a:solidFill>
                  <a:latin typeface="Arial"/>
                  <a:cs typeface="Arial"/>
                </a:rPr>
                <a:t>20</a:t>
              </a:r>
              <a:r>
                <a:rPr lang="en-US" sz="2800" i="1" spc="11" dirty="0">
                  <a:solidFill>
                    <a:srgbClr val="35E0C3"/>
                  </a:solidFill>
                  <a:latin typeface="Arial"/>
                  <a:cs typeface="Arial"/>
                </a:rPr>
                <a:t>05</a:t>
              </a:r>
              <a:endParaRPr sz="2800" dirty="0">
                <a:latin typeface="Arial"/>
                <a:cs typeface="Arial"/>
              </a:endParaRPr>
            </a:p>
          </p:txBody>
        </p:sp>
        <p:pic>
          <p:nvPicPr>
            <p:cNvPr id="350" name="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4282" y="5085588"/>
              <a:ext cx="718566" cy="1420888"/>
            </a:xfrm>
            <a:prstGeom prst="rect">
              <a:avLst/>
            </a:prstGeom>
          </p:spPr>
        </p:pic>
        <p:sp>
          <p:nvSpPr>
            <p:cNvPr id="10" name="text 1"/>
            <p:cNvSpPr txBox="1"/>
            <p:nvPr/>
          </p:nvSpPr>
          <p:spPr>
            <a:xfrm>
              <a:off x="8898537" y="5410200"/>
              <a:ext cx="2283829" cy="553998"/>
            </a:xfrm>
            <a:prstGeom prst="rect">
              <a:avLst/>
            </a:prstGeom>
          </p:spPr>
          <p:txBody>
            <a:bodyPr vert="horz" wrap="none" lIns="0" tIns="0" rIns="0" bIns="0" rtlCol="0">
              <a:spAutoFit/>
            </a:bodyPr>
            <a:lstStyle/>
            <a:p>
              <a:r>
                <a:rPr lang="en-US" spc="11" dirty="0">
                  <a:solidFill>
                    <a:srgbClr val="3D3D3D"/>
                  </a:solidFill>
                  <a:latin typeface="Arial"/>
                  <a:cs typeface="Arial"/>
                </a:rPr>
                <a:t>Disaster management</a:t>
              </a:r>
            </a:p>
            <a:p>
              <a:r>
                <a:rPr lang="en-US" spc="11" dirty="0">
                  <a:solidFill>
                    <a:srgbClr val="3D3D3D"/>
                  </a:solidFill>
                  <a:latin typeface="Arial"/>
                  <a:cs typeface="Arial"/>
                </a:rPr>
                <a:t> ACT-2005, NDMA</a:t>
              </a:r>
              <a:endParaRPr dirty="0">
                <a:latin typeface="Arial"/>
                <a:cs typeface="Arial"/>
              </a:endParaRPr>
            </a:p>
          </p:txBody>
        </p:sp>
      </p:grpSp>
      <p:grpSp>
        <p:nvGrpSpPr>
          <p:cNvPr id="32" name="Group 31"/>
          <p:cNvGrpSpPr/>
          <p:nvPr/>
        </p:nvGrpSpPr>
        <p:grpSpPr>
          <a:xfrm>
            <a:off x="2642688" y="956136"/>
            <a:ext cx="5808257" cy="1123146"/>
            <a:chOff x="5304282" y="375793"/>
            <a:chExt cx="6143926" cy="1421003"/>
          </a:xfrm>
        </p:grpSpPr>
        <p:pic>
          <p:nvPicPr>
            <p:cNvPr id="351" name="Imag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8262" y="375793"/>
              <a:ext cx="1420876" cy="1421003"/>
            </a:xfrm>
            <a:prstGeom prst="rect">
              <a:avLst/>
            </a:prstGeom>
          </p:spPr>
        </p:pic>
        <p:sp>
          <p:nvSpPr>
            <p:cNvPr id="12" name="text 1"/>
            <p:cNvSpPr txBox="1"/>
            <p:nvPr/>
          </p:nvSpPr>
          <p:spPr>
            <a:xfrm>
              <a:off x="5712841" y="894770"/>
              <a:ext cx="691267" cy="430887"/>
            </a:xfrm>
            <a:prstGeom prst="rect">
              <a:avLst/>
            </a:prstGeom>
          </p:spPr>
          <p:txBody>
            <a:bodyPr vert="horz" wrap="none" lIns="0" tIns="0" rIns="0" bIns="0" rtlCol="0">
              <a:spAutoFit/>
            </a:bodyPr>
            <a:lstStyle/>
            <a:p>
              <a:r>
                <a:rPr lang="en-US" sz="2800" i="1" spc="11" dirty="0">
                  <a:solidFill>
                    <a:srgbClr val="35E0C3"/>
                  </a:solidFill>
                  <a:latin typeface="Arial"/>
                  <a:cs typeface="Arial"/>
                </a:rPr>
                <a:t>1995</a:t>
              </a:r>
              <a:endParaRPr sz="2800" dirty="0">
                <a:latin typeface="Arial"/>
                <a:cs typeface="Arial"/>
              </a:endParaRPr>
            </a:p>
          </p:txBody>
        </p:sp>
        <p:pic>
          <p:nvPicPr>
            <p:cNvPr id="352" name="Imag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4282" y="375793"/>
              <a:ext cx="718566" cy="1421003"/>
            </a:xfrm>
            <a:prstGeom prst="rect">
              <a:avLst/>
            </a:prstGeom>
          </p:spPr>
        </p:pic>
        <p:sp>
          <p:nvSpPr>
            <p:cNvPr id="14" name="text 1"/>
            <p:cNvSpPr txBox="1"/>
            <p:nvPr/>
          </p:nvSpPr>
          <p:spPr>
            <a:xfrm>
              <a:off x="8850483" y="762000"/>
              <a:ext cx="2597725" cy="700918"/>
            </a:xfrm>
            <a:prstGeom prst="rect">
              <a:avLst/>
            </a:prstGeom>
          </p:spPr>
          <p:txBody>
            <a:bodyPr vert="horz" wrap="none" lIns="0" tIns="0" rIns="0" bIns="0" rtlCol="0">
              <a:spAutoFit/>
            </a:bodyPr>
            <a:lstStyle/>
            <a:p>
              <a:r>
                <a:rPr lang="en-US" spc="11" dirty="0">
                  <a:solidFill>
                    <a:srgbClr val="3D3D3D"/>
                  </a:solidFill>
                  <a:latin typeface="Open Sans" panose="020B0606030504020204"/>
                  <a:cs typeface="Arial"/>
                </a:rPr>
                <a:t>Constitution of NCDM</a:t>
              </a:r>
            </a:p>
            <a:p>
              <a:r>
                <a:rPr lang="en-US" spc="11" dirty="0">
                  <a:solidFill>
                    <a:srgbClr val="3D3D3D"/>
                  </a:solidFill>
                  <a:latin typeface="Open Sans" panose="020B0606030504020204"/>
                  <a:cs typeface="Arial"/>
                </a:rPr>
                <a:t>&amp; renamed in 2005 as NIDM</a:t>
              </a:r>
              <a:endParaRPr dirty="0">
                <a:latin typeface="Open Sans" panose="020B0606030504020204"/>
                <a:cs typeface="Arial"/>
              </a:endParaRPr>
            </a:p>
          </p:txBody>
        </p:sp>
        <p:sp>
          <p:nvSpPr>
            <p:cNvPr id="573" name="object 573"/>
            <p:cNvSpPr/>
            <p:nvPr/>
          </p:nvSpPr>
          <p:spPr>
            <a:xfrm>
              <a:off x="6797040" y="1048512"/>
              <a:ext cx="1715262" cy="76200"/>
            </a:xfrm>
            <a:custGeom>
              <a:avLst/>
              <a:gdLst/>
              <a:ahLst/>
              <a:cxnLst/>
              <a:rect l="l" t="t" r="r" b="b"/>
              <a:pathLst>
                <a:path w="1715262" h="76200">
                  <a:moveTo>
                    <a:pt x="0" y="31750"/>
                  </a:moveTo>
                  <a:lnTo>
                    <a:pt x="1677162" y="31750"/>
                  </a:lnTo>
                  <a:lnTo>
                    <a:pt x="1677162" y="44450"/>
                  </a:lnTo>
                  <a:lnTo>
                    <a:pt x="0" y="44450"/>
                  </a:lnTo>
                  <a:close/>
                  <a:moveTo>
                    <a:pt x="1677162" y="0"/>
                  </a:moveTo>
                  <a:lnTo>
                    <a:pt x="1715262" y="38100"/>
                  </a:lnTo>
                  <a:lnTo>
                    <a:pt x="1677162" y="76200"/>
                  </a:lnTo>
                  <a:lnTo>
                    <a:pt x="1639062" y="38100"/>
                  </a:lnTo>
                  <a:close/>
                </a:path>
              </a:pathLst>
            </a:custGeom>
            <a:solidFill>
              <a:srgbClr val="7E7E7E"/>
            </a:solidFill>
          </p:spPr>
          <p:txBody>
            <a:bodyPr wrap="square" lIns="0" tIns="0" rIns="0" bIns="0" rtlCol="0">
              <a:noAutofit/>
            </a:bodyPr>
            <a:lstStyle/>
            <a:p>
              <a:endParaRPr sz="24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7708" y="-764719"/>
            <a:ext cx="76200" cy="5980875"/>
          </a:xfrm>
          <a:prstGeom prst="rect">
            <a:avLst/>
          </a:prstGeom>
        </p:spPr>
      </p:pic>
      <p:grpSp>
        <p:nvGrpSpPr>
          <p:cNvPr id="3" name="Group 19"/>
          <p:cNvGrpSpPr/>
          <p:nvPr/>
        </p:nvGrpSpPr>
        <p:grpSpPr>
          <a:xfrm>
            <a:off x="4381886" y="2024799"/>
            <a:ext cx="4586717" cy="1420876"/>
            <a:chOff x="5101872" y="2662599"/>
            <a:chExt cx="4400377" cy="1420876"/>
          </a:xfrm>
        </p:grpSpPr>
        <p:sp>
          <p:nvSpPr>
            <p:cNvPr id="574" name="object 574"/>
            <p:cNvSpPr/>
            <p:nvPr/>
          </p:nvSpPr>
          <p:spPr>
            <a:xfrm>
              <a:off x="6499955" y="3373037"/>
              <a:ext cx="1715262" cy="76200"/>
            </a:xfrm>
            <a:custGeom>
              <a:avLst/>
              <a:gdLst/>
              <a:ahLst/>
              <a:cxnLst/>
              <a:rect l="l" t="t" r="r" b="b"/>
              <a:pathLst>
                <a:path w="1715262" h="76200">
                  <a:moveTo>
                    <a:pt x="1715262" y="44450"/>
                  </a:moveTo>
                  <a:lnTo>
                    <a:pt x="38100" y="44450"/>
                  </a:lnTo>
                  <a:lnTo>
                    <a:pt x="38100" y="31750"/>
                  </a:lnTo>
                  <a:lnTo>
                    <a:pt x="1715262" y="31750"/>
                  </a:lnTo>
                  <a:close/>
                  <a:moveTo>
                    <a:pt x="38100" y="76200"/>
                  </a:moveTo>
                  <a:lnTo>
                    <a:pt x="0" y="38100"/>
                  </a:lnTo>
                  <a:lnTo>
                    <a:pt x="38100" y="0"/>
                  </a:lnTo>
                  <a:lnTo>
                    <a:pt x="76200" y="38100"/>
                  </a:lnTo>
                  <a:close/>
                </a:path>
              </a:pathLst>
            </a:custGeom>
            <a:solidFill>
              <a:srgbClr val="7E7E7E"/>
            </a:solidFill>
          </p:spPr>
          <p:txBody>
            <a:bodyPr wrap="square" lIns="0" tIns="0" rIns="0" bIns="0" rtlCol="0">
              <a:noAutofit/>
            </a:bodyPr>
            <a:lstStyle/>
            <a:p>
              <a:endParaRPr sz="2400"/>
            </a:p>
          </p:txBody>
        </p:sp>
        <p:pic>
          <p:nvPicPr>
            <p:cNvPr id="356"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373" y="2662599"/>
              <a:ext cx="1420876" cy="1420876"/>
            </a:xfrm>
            <a:prstGeom prst="rect">
              <a:avLst/>
            </a:prstGeom>
          </p:spPr>
        </p:pic>
        <p:sp>
          <p:nvSpPr>
            <p:cNvPr id="2" name="text 1"/>
            <p:cNvSpPr txBox="1"/>
            <p:nvPr/>
          </p:nvSpPr>
          <p:spPr>
            <a:xfrm>
              <a:off x="8418270" y="3124315"/>
              <a:ext cx="774353" cy="430887"/>
            </a:xfrm>
            <a:prstGeom prst="rect">
              <a:avLst/>
            </a:prstGeom>
          </p:spPr>
          <p:txBody>
            <a:bodyPr vert="horz" wrap="none" lIns="0" tIns="0" rIns="0" bIns="0" rtlCol="0">
              <a:spAutoFit/>
            </a:bodyPr>
            <a:lstStyle/>
            <a:p>
              <a:r>
                <a:rPr lang="en-US" sz="2800" i="1" spc="11" dirty="0">
                  <a:solidFill>
                    <a:srgbClr val="35E0C3"/>
                  </a:solidFill>
                  <a:latin typeface="Arial"/>
                  <a:cs typeface="Arial"/>
                </a:rPr>
                <a:t>2016</a:t>
              </a:r>
              <a:endParaRPr sz="2800" dirty="0">
                <a:latin typeface="Arial"/>
                <a:cs typeface="Arial"/>
              </a:endParaRPr>
            </a:p>
          </p:txBody>
        </p:sp>
        <p:sp>
          <p:nvSpPr>
            <p:cNvPr id="4" name="text 1"/>
            <p:cNvSpPr txBox="1"/>
            <p:nvPr/>
          </p:nvSpPr>
          <p:spPr>
            <a:xfrm>
              <a:off x="5101872" y="3174729"/>
              <a:ext cx="1498203" cy="553998"/>
            </a:xfrm>
            <a:prstGeom prst="rect">
              <a:avLst/>
            </a:prstGeom>
          </p:spPr>
          <p:txBody>
            <a:bodyPr vert="horz" wrap="none" lIns="0" tIns="0" rIns="0" bIns="0" rtlCol="0">
              <a:spAutoFit/>
            </a:bodyPr>
            <a:lstStyle/>
            <a:p>
              <a:pPr algn="ctr"/>
              <a:r>
                <a:rPr lang="en-US" spc="11" dirty="0">
                  <a:solidFill>
                    <a:srgbClr val="3D3D3D"/>
                  </a:solidFill>
                  <a:latin typeface="Open Sans" panose="020B0606030504020204"/>
                  <a:cs typeface="Arial"/>
                </a:rPr>
                <a:t>National Disaster </a:t>
              </a:r>
            </a:p>
            <a:p>
              <a:pPr algn="ctr"/>
              <a:r>
                <a:rPr lang="en-US" spc="11" dirty="0">
                  <a:solidFill>
                    <a:srgbClr val="3D3D3D"/>
                  </a:solidFill>
                  <a:latin typeface="Open Sans" panose="020B0606030504020204"/>
                  <a:cs typeface="Arial"/>
                </a:rPr>
                <a:t>Management Plan</a:t>
              </a:r>
              <a:endParaRPr sz="1400" dirty="0">
                <a:latin typeface="Open Sans" panose="020B0606030504020204"/>
                <a:cs typeface="Arial"/>
              </a:endParaRPr>
            </a:p>
          </p:txBody>
        </p:sp>
      </p:grpSp>
      <p:grpSp>
        <p:nvGrpSpPr>
          <p:cNvPr id="5" name="Group 18"/>
          <p:cNvGrpSpPr/>
          <p:nvPr/>
        </p:nvGrpSpPr>
        <p:grpSpPr>
          <a:xfrm>
            <a:off x="5839173" y="705038"/>
            <a:ext cx="2800476" cy="916771"/>
            <a:chOff x="8602581" y="926785"/>
            <a:chExt cx="5802448" cy="1439480"/>
          </a:xfrm>
        </p:grpSpPr>
        <p:sp>
          <p:nvSpPr>
            <p:cNvPr id="575" name="object 575"/>
            <p:cNvSpPr/>
            <p:nvPr/>
          </p:nvSpPr>
          <p:spPr>
            <a:xfrm>
              <a:off x="10084019" y="1604240"/>
              <a:ext cx="1715262" cy="76200"/>
            </a:xfrm>
            <a:custGeom>
              <a:avLst/>
              <a:gdLst/>
              <a:ahLst/>
              <a:cxnLst/>
              <a:rect l="l" t="t" r="r" b="b"/>
              <a:pathLst>
                <a:path w="1715262" h="76200">
                  <a:moveTo>
                    <a:pt x="0" y="31750"/>
                  </a:moveTo>
                  <a:lnTo>
                    <a:pt x="1677162" y="31750"/>
                  </a:lnTo>
                  <a:lnTo>
                    <a:pt x="1677162" y="44450"/>
                  </a:lnTo>
                  <a:lnTo>
                    <a:pt x="0" y="44450"/>
                  </a:lnTo>
                  <a:close/>
                  <a:moveTo>
                    <a:pt x="1677162" y="0"/>
                  </a:moveTo>
                  <a:lnTo>
                    <a:pt x="1715262" y="38100"/>
                  </a:lnTo>
                  <a:lnTo>
                    <a:pt x="1677162" y="76200"/>
                  </a:lnTo>
                  <a:lnTo>
                    <a:pt x="1639062" y="38100"/>
                  </a:lnTo>
                  <a:close/>
                </a:path>
              </a:pathLst>
            </a:custGeom>
            <a:solidFill>
              <a:srgbClr val="7E7E7E"/>
            </a:solidFill>
          </p:spPr>
          <p:txBody>
            <a:bodyPr wrap="square" lIns="0" tIns="0" rIns="0" bIns="0" rtlCol="0">
              <a:noAutofit/>
            </a:bodyPr>
            <a:lstStyle/>
            <a:p>
              <a:endParaRPr sz="2400"/>
            </a:p>
          </p:txBody>
        </p:sp>
        <p:pic>
          <p:nvPicPr>
            <p:cNvPr id="358"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2561" y="945263"/>
              <a:ext cx="1420876" cy="1421002"/>
            </a:xfrm>
            <a:prstGeom prst="rect">
              <a:avLst/>
            </a:prstGeom>
          </p:spPr>
        </p:pic>
        <p:sp>
          <p:nvSpPr>
            <p:cNvPr id="6" name="text 1"/>
            <p:cNvSpPr txBox="1"/>
            <p:nvPr/>
          </p:nvSpPr>
          <p:spPr>
            <a:xfrm>
              <a:off x="8813071" y="1249553"/>
              <a:ext cx="807144" cy="430887"/>
            </a:xfrm>
            <a:prstGeom prst="rect">
              <a:avLst/>
            </a:prstGeom>
          </p:spPr>
          <p:txBody>
            <a:bodyPr vert="horz" wrap="none" lIns="0" tIns="0" rIns="0" bIns="0" rtlCol="0">
              <a:spAutoFit/>
            </a:bodyPr>
            <a:lstStyle/>
            <a:p>
              <a:r>
                <a:rPr sz="2800" i="1" spc="11" dirty="0">
                  <a:solidFill>
                    <a:srgbClr val="35E0C3"/>
                  </a:solidFill>
                  <a:latin typeface="Arial"/>
                  <a:cs typeface="Arial"/>
                </a:rPr>
                <a:t>20</a:t>
              </a:r>
              <a:r>
                <a:rPr lang="en-US" sz="2800" i="1" spc="11" dirty="0">
                  <a:solidFill>
                    <a:srgbClr val="35E0C3"/>
                  </a:solidFill>
                  <a:latin typeface="Arial"/>
                  <a:cs typeface="Arial"/>
                </a:rPr>
                <a:t>09</a:t>
              </a:r>
              <a:endParaRPr sz="2800" dirty="0">
                <a:latin typeface="Arial"/>
                <a:cs typeface="Arial"/>
              </a:endParaRPr>
            </a:p>
          </p:txBody>
        </p:sp>
        <p:pic>
          <p:nvPicPr>
            <p:cNvPr id="359" name="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2581" y="926785"/>
              <a:ext cx="718566" cy="1421004"/>
            </a:xfrm>
            <a:prstGeom prst="rect">
              <a:avLst/>
            </a:prstGeom>
          </p:spPr>
        </p:pic>
        <p:sp>
          <p:nvSpPr>
            <p:cNvPr id="8" name="text 1"/>
            <p:cNvSpPr txBox="1"/>
            <p:nvPr/>
          </p:nvSpPr>
          <p:spPr>
            <a:xfrm>
              <a:off x="11021200" y="1172147"/>
              <a:ext cx="3383829" cy="869867"/>
            </a:xfrm>
            <a:prstGeom prst="rect">
              <a:avLst/>
            </a:prstGeom>
          </p:spPr>
          <p:txBody>
            <a:bodyPr vert="horz" wrap="square" lIns="0" tIns="0" rIns="0" bIns="0" rtlCol="0">
              <a:spAutoFit/>
            </a:bodyPr>
            <a:lstStyle/>
            <a:p>
              <a:pPr algn="ctr"/>
              <a:r>
                <a:rPr lang="en-US" spc="11" dirty="0">
                  <a:solidFill>
                    <a:srgbClr val="3D3D3D"/>
                  </a:solidFill>
                  <a:latin typeface="Open Sans" panose="020B0606030504020204"/>
                  <a:cs typeface="Arial"/>
                </a:rPr>
                <a:t>National  Disaster</a:t>
              </a:r>
            </a:p>
            <a:p>
              <a:pPr algn="ctr"/>
              <a:r>
                <a:rPr lang="en-US" spc="11" dirty="0">
                  <a:solidFill>
                    <a:srgbClr val="3D3D3D"/>
                  </a:solidFill>
                  <a:latin typeface="Open Sans" panose="020B0606030504020204"/>
                  <a:cs typeface="Arial"/>
                </a:rPr>
                <a:t>Management Policy</a:t>
              </a:r>
              <a:endParaRPr dirty="0">
                <a:latin typeface="Open Sans" panose="020B0606030504020204"/>
                <a:cs typeface="Arial"/>
              </a:endParaRPr>
            </a:p>
          </p:txBody>
        </p:sp>
      </p:grpSp>
      <p:pic>
        <p:nvPicPr>
          <p:cNvPr id="19"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851" y="4028949"/>
            <a:ext cx="1420876" cy="822541"/>
          </a:xfrm>
          <a:prstGeom prst="rect">
            <a:avLst/>
          </a:prstGeom>
        </p:spPr>
      </p:pic>
      <p:sp>
        <p:nvSpPr>
          <p:cNvPr id="20" name="text 1"/>
          <p:cNvSpPr txBox="1"/>
          <p:nvPr/>
        </p:nvSpPr>
        <p:spPr>
          <a:xfrm>
            <a:off x="5537191" y="4224775"/>
            <a:ext cx="807144" cy="430887"/>
          </a:xfrm>
          <a:prstGeom prst="rect">
            <a:avLst/>
          </a:prstGeom>
        </p:spPr>
        <p:txBody>
          <a:bodyPr vert="horz" wrap="none" lIns="0" tIns="0" rIns="0" bIns="0" rtlCol="0">
            <a:spAutoFit/>
          </a:bodyPr>
          <a:lstStyle/>
          <a:p>
            <a:r>
              <a:rPr lang="en-US" sz="2800" i="1" spc="11" dirty="0">
                <a:solidFill>
                  <a:srgbClr val="35E0C3"/>
                </a:solidFill>
                <a:latin typeface="Arial"/>
                <a:cs typeface="Arial"/>
              </a:rPr>
              <a:t>2019</a:t>
            </a:r>
            <a:endParaRPr sz="2800" dirty="0">
              <a:latin typeface="Arial"/>
              <a:cs typeface="Arial"/>
            </a:endParaRPr>
          </a:p>
        </p:txBody>
      </p:sp>
      <p:sp>
        <p:nvSpPr>
          <p:cNvPr id="21" name="object 574"/>
          <p:cNvSpPr/>
          <p:nvPr/>
        </p:nvSpPr>
        <p:spPr>
          <a:xfrm>
            <a:off x="6421039" y="4285451"/>
            <a:ext cx="1206032" cy="76200"/>
          </a:xfrm>
          <a:custGeom>
            <a:avLst/>
            <a:gdLst/>
            <a:ahLst/>
            <a:cxnLst/>
            <a:rect l="l" t="t" r="r" b="b"/>
            <a:pathLst>
              <a:path w="1715262" h="76200">
                <a:moveTo>
                  <a:pt x="1715262" y="44450"/>
                </a:moveTo>
                <a:lnTo>
                  <a:pt x="38100" y="44450"/>
                </a:lnTo>
                <a:lnTo>
                  <a:pt x="38100" y="31750"/>
                </a:lnTo>
                <a:lnTo>
                  <a:pt x="1715262" y="31750"/>
                </a:lnTo>
                <a:close/>
                <a:moveTo>
                  <a:pt x="38100" y="76200"/>
                </a:moveTo>
                <a:lnTo>
                  <a:pt x="0" y="38100"/>
                </a:lnTo>
                <a:lnTo>
                  <a:pt x="38100" y="0"/>
                </a:lnTo>
                <a:lnTo>
                  <a:pt x="76200" y="38100"/>
                </a:lnTo>
                <a:close/>
              </a:path>
            </a:pathLst>
          </a:custGeom>
          <a:solidFill>
            <a:srgbClr val="7E7E7E"/>
          </a:solidFill>
        </p:spPr>
        <p:txBody>
          <a:bodyPr wrap="square" lIns="0" tIns="0" rIns="0" bIns="0" rtlCol="0">
            <a:noAutofit/>
          </a:bodyPr>
          <a:lstStyle/>
          <a:p>
            <a:endParaRPr sz="2400"/>
          </a:p>
        </p:txBody>
      </p:sp>
      <p:sp>
        <p:nvSpPr>
          <p:cNvPr id="22" name="text 1"/>
          <p:cNvSpPr txBox="1"/>
          <p:nvPr/>
        </p:nvSpPr>
        <p:spPr>
          <a:xfrm>
            <a:off x="7458923" y="4028949"/>
            <a:ext cx="1685077" cy="492443"/>
          </a:xfrm>
          <a:prstGeom prst="rect">
            <a:avLst/>
          </a:prstGeom>
        </p:spPr>
        <p:txBody>
          <a:bodyPr vert="horz" wrap="none" lIns="0" tIns="0" rIns="0" bIns="0" rtlCol="0">
            <a:spAutoFit/>
          </a:bodyPr>
          <a:lstStyle/>
          <a:p>
            <a:pPr algn="ctr"/>
            <a:r>
              <a:rPr lang="en-US" sz="1600" spc="11" dirty="0">
                <a:solidFill>
                  <a:srgbClr val="3D3D3D"/>
                </a:solidFill>
                <a:latin typeface="Arial"/>
                <a:cs typeface="Arial"/>
              </a:rPr>
              <a:t>National Disaster </a:t>
            </a:r>
          </a:p>
          <a:p>
            <a:pPr algn="ctr"/>
            <a:r>
              <a:rPr lang="en-US" sz="1600" spc="11" dirty="0">
                <a:solidFill>
                  <a:srgbClr val="3D3D3D"/>
                </a:solidFill>
                <a:latin typeface="Arial"/>
                <a:cs typeface="Arial"/>
              </a:rPr>
              <a:t>Management Plan</a:t>
            </a:r>
            <a:endParaRPr sz="1200" dirty="0">
              <a:latin typeface="Arial"/>
              <a:cs typeface="Arial"/>
            </a:endParaRPr>
          </a:p>
        </p:txBody>
      </p:sp>
      <p:sp>
        <p:nvSpPr>
          <p:cNvPr id="23" name="text 1"/>
          <p:cNvSpPr txBox="1"/>
          <p:nvPr/>
        </p:nvSpPr>
        <p:spPr>
          <a:xfrm>
            <a:off x="228600" y="1888321"/>
            <a:ext cx="2950745" cy="615553"/>
          </a:xfrm>
          <a:prstGeom prst="rect">
            <a:avLst/>
          </a:prstGeom>
        </p:spPr>
        <p:txBody>
          <a:bodyPr vert="horz" wrap="none" lIns="0" tIns="0" rIns="0" bIns="0" rtlCol="0">
            <a:spAutoFit/>
          </a:bodyPr>
          <a:lstStyle/>
          <a:p>
            <a:r>
              <a:rPr lang="en-US" sz="4000" spc="11" dirty="0">
                <a:solidFill>
                  <a:srgbClr val="FF0000"/>
                </a:solidFill>
                <a:latin typeface="Open Sans" panose="020B0606030504020204"/>
                <a:cs typeface="Arial"/>
              </a:rPr>
              <a:t>KEY PROGRESS</a:t>
            </a:r>
            <a:endParaRPr lang="en-US" sz="4000" dirty="0">
              <a:solidFill>
                <a:srgbClr val="FF0000"/>
              </a:solidFill>
              <a:latin typeface="Open Sans" panose="020B0606030504020204"/>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bc\Desktop\dm act\dm act\disaster-management-47-638.jpg"/>
          <p:cNvPicPr>
            <a:picLocks noGrp="1" noChangeAspect="1" noChangeArrowheads="1"/>
          </p:cNvPicPr>
          <p:nvPr>
            <p:ph sz="half" idx="4294967295"/>
          </p:nvPr>
        </p:nvPicPr>
        <p:blipFill>
          <a:blip r:embed="rId3" cstate="print"/>
          <a:srcRect/>
          <a:stretch>
            <a:fillRect/>
          </a:stretch>
        </p:blipFill>
        <p:spPr bwMode="auto">
          <a:xfrm>
            <a:off x="4191000" y="970687"/>
            <a:ext cx="4800600" cy="31242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381000" y="1655624"/>
            <a:ext cx="3657600" cy="1754326"/>
          </a:xfrm>
          <a:prstGeom prst="rect">
            <a:avLst/>
          </a:prstGeom>
          <a:noFill/>
        </p:spPr>
        <p:txBody>
          <a:bodyPr wrap="square" rtlCol="0">
            <a:spAutoFit/>
          </a:bodyPr>
          <a:lstStyle/>
          <a:p>
            <a:r>
              <a:rPr lang="en-US" sz="3600" b="1" dirty="0">
                <a:solidFill>
                  <a:srgbClr val="FF0000"/>
                </a:solidFill>
                <a:latin typeface="Open Sans" panose="020B0606030504020204"/>
              </a:rPr>
              <a:t>CHANGES IN DISASTER MANAGEMENT</a:t>
            </a:r>
            <a:endParaRPr lang="en-IN" sz="3600" b="1" dirty="0">
              <a:solidFill>
                <a:srgbClr val="FF0000"/>
              </a:solidFill>
              <a:latin typeface="Open Sans" panose="020B0606030504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4245" y="1200150"/>
            <a:ext cx="4114800" cy="492443"/>
          </a:xfrm>
        </p:spPr>
        <p:txBody>
          <a:bodyPr>
            <a:noAutofit/>
          </a:bodyPr>
          <a:lstStyle/>
          <a:p>
            <a:pPr algn="ctr"/>
            <a:r>
              <a:rPr lang="en-US" sz="3600" b="1" dirty="0">
                <a:solidFill>
                  <a:srgbClr val="FF0000"/>
                </a:solidFill>
                <a:latin typeface="Open Sans" panose="020B0606030504020204"/>
              </a:rPr>
              <a:t>DM ACT 2005</a:t>
            </a:r>
          </a:p>
        </p:txBody>
      </p:sp>
      <p:sp>
        <p:nvSpPr>
          <p:cNvPr id="6" name="Text Placeholder 5"/>
          <p:cNvSpPr>
            <a:spLocks noGrp="1"/>
          </p:cNvSpPr>
          <p:nvPr>
            <p:ph idx="1"/>
          </p:nvPr>
        </p:nvSpPr>
        <p:spPr>
          <a:xfrm>
            <a:off x="4559045" y="1047750"/>
            <a:ext cx="4495800" cy="2924116"/>
          </a:xfrm>
          <a:solidFill>
            <a:schemeClr val="bg1"/>
          </a:solidFill>
        </p:spPr>
        <p:txBody>
          <a:bodyPr>
            <a:normAutofit fontScale="62500" lnSpcReduction="20000"/>
          </a:bodyPr>
          <a:lstStyle/>
          <a:p>
            <a:pPr>
              <a:lnSpc>
                <a:spcPct val="150000"/>
              </a:lnSpc>
              <a:buFont typeface="Arial" pitchFamily="34" charset="0"/>
              <a:buChar char="•"/>
            </a:pPr>
            <a:r>
              <a:rPr lang="en-US" dirty="0"/>
              <a:t> </a:t>
            </a:r>
            <a:r>
              <a:rPr lang="en-US" dirty="0">
                <a:latin typeface="Open Sans" panose="020B0606030504020204"/>
              </a:rPr>
              <a:t>For the effective management of disaster ,it provides institutional mechanisms for drawing up and monitoring the implementation of the disaster management.</a:t>
            </a:r>
          </a:p>
          <a:p>
            <a:pPr>
              <a:lnSpc>
                <a:spcPct val="150000"/>
              </a:lnSpc>
              <a:buFont typeface="Arial" pitchFamily="34" charset="0"/>
              <a:buChar char="•"/>
            </a:pPr>
            <a:r>
              <a:rPr lang="en-US" dirty="0">
                <a:latin typeface="Open Sans" panose="020B0606030504020204"/>
              </a:rPr>
              <a:t> Ensures measures by the various wings of the </a:t>
            </a:r>
            <a:r>
              <a:rPr lang="en-US" dirty="0" err="1">
                <a:latin typeface="Open Sans" panose="020B0606030504020204"/>
              </a:rPr>
              <a:t>Govt</a:t>
            </a:r>
            <a:r>
              <a:rPr lang="en-US" dirty="0">
                <a:latin typeface="Open Sans" panose="020B0606030504020204"/>
              </a:rPr>
              <a:t> for prevention and mitigation of disasters and prompt response to any disaster situation.</a:t>
            </a:r>
          </a:p>
          <a:p>
            <a:pPr>
              <a:lnSpc>
                <a:spcPct val="150000"/>
              </a:lnSpc>
              <a:buFont typeface="Arial" pitchFamily="34" charset="0"/>
              <a:buChar char="•"/>
            </a:pPr>
            <a:r>
              <a:rPr lang="en-US" dirty="0">
                <a:latin typeface="Open Sans" panose="020B0606030504020204"/>
              </a:rPr>
              <a:t> Provides for setting up of NDMA under the chairmanship of PM,SDMA under CM,DDMA under DC/DM.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8600" y="1200150"/>
            <a:ext cx="3429000" cy="1010661"/>
          </a:xfrm>
          <a:prstGeom prst="rect">
            <a:avLst/>
          </a:prstGeom>
          <a:noFill/>
        </p:spPr>
        <p:style>
          <a:lnRef idx="2">
            <a:schemeClr val="accent2"/>
          </a:lnRef>
          <a:fillRef idx="1">
            <a:schemeClr val="lt1"/>
          </a:fillRef>
          <a:effectRef idx="0">
            <a:schemeClr val="accent2"/>
          </a:effectRef>
          <a:fontRef idx="minor">
            <a:schemeClr val="dk1"/>
          </a:fontRef>
        </p:style>
        <p:txBody>
          <a:bodyPr vert="horz" wrap="square" lIns="0" tIns="13335" rIns="0" bIns="0" rtlCol="0" anchor="ctr">
            <a:spAutoFit/>
          </a:bodyPr>
          <a:lstStyle/>
          <a:p>
            <a:pPr marL="12700" algn="ctr">
              <a:spcBef>
                <a:spcPts val="105"/>
              </a:spcBef>
            </a:pPr>
            <a:r>
              <a:rPr sz="3600" b="1" dirty="0">
                <a:solidFill>
                  <a:srgbClr val="FF0000"/>
                </a:solidFill>
                <a:latin typeface="Open Sans" panose="020B0606030504020204"/>
                <a:cs typeface="Arial"/>
              </a:rPr>
              <a:t>SECTIONS </a:t>
            </a:r>
            <a:r>
              <a:rPr sz="3600" b="1" spc="5" dirty="0">
                <a:solidFill>
                  <a:srgbClr val="FF0000"/>
                </a:solidFill>
                <a:latin typeface="Open Sans" panose="020B0606030504020204"/>
                <a:cs typeface="Arial"/>
              </a:rPr>
              <a:t>OF</a:t>
            </a:r>
            <a:r>
              <a:rPr sz="3600" b="1" spc="-95" dirty="0">
                <a:solidFill>
                  <a:srgbClr val="FF0000"/>
                </a:solidFill>
                <a:latin typeface="Open Sans" panose="020B0606030504020204"/>
                <a:cs typeface="Arial"/>
              </a:rPr>
              <a:t> </a:t>
            </a:r>
            <a:r>
              <a:rPr sz="3600" b="1" dirty="0">
                <a:solidFill>
                  <a:srgbClr val="FF0000"/>
                </a:solidFill>
                <a:latin typeface="Open Sans" panose="020B0606030504020204"/>
                <a:cs typeface="Arial"/>
              </a:rPr>
              <a:t>FRAMEWORK</a:t>
            </a:r>
          </a:p>
        </p:txBody>
      </p:sp>
      <p:sp>
        <p:nvSpPr>
          <p:cNvPr id="4" name="object 4"/>
          <p:cNvSpPr txBox="1"/>
          <p:nvPr/>
        </p:nvSpPr>
        <p:spPr>
          <a:xfrm>
            <a:off x="3810000" y="1094245"/>
            <a:ext cx="5181599" cy="2898870"/>
          </a:xfrm>
          <a:prstGeom prst="rect">
            <a:avLst/>
          </a:prstGeom>
        </p:spPr>
        <p:style>
          <a:lnRef idx="2">
            <a:schemeClr val="dk1"/>
          </a:lnRef>
          <a:fillRef idx="1">
            <a:schemeClr val="lt1"/>
          </a:fillRef>
          <a:effectRef idx="0">
            <a:schemeClr val="dk1"/>
          </a:effectRef>
          <a:fontRef idx="minor">
            <a:schemeClr val="dk1"/>
          </a:fontRef>
        </p:style>
        <p:txBody>
          <a:bodyPr vert="horz" wrap="square" lIns="0" tIns="13335" rIns="0" bIns="0" rtlCol="0">
            <a:spAutoFit/>
          </a:bodyPr>
          <a:lstStyle/>
          <a:p>
            <a:pPr marL="241286" indent="-228587">
              <a:lnSpc>
                <a:spcPct val="150000"/>
              </a:lnSpc>
              <a:spcBef>
                <a:spcPts val="105"/>
              </a:spcBef>
              <a:buClr>
                <a:srgbClr val="B71E42"/>
              </a:buClr>
              <a:buFont typeface="Wingdings"/>
              <a:buChar char=""/>
              <a:tabLst>
                <a:tab pos="241286" algn="l"/>
              </a:tabLst>
            </a:pPr>
            <a:r>
              <a:rPr sz="2000" dirty="0">
                <a:solidFill>
                  <a:schemeClr val="tx1"/>
                </a:solidFill>
                <a:latin typeface="Open Sans" panose="020B0606030504020204"/>
                <a:cs typeface="Times New Roman"/>
              </a:rPr>
              <a:t>National Disaster </a:t>
            </a:r>
            <a:r>
              <a:rPr sz="2000" spc="-5" dirty="0">
                <a:solidFill>
                  <a:schemeClr val="tx1"/>
                </a:solidFill>
                <a:latin typeface="Open Sans" panose="020B0606030504020204"/>
                <a:cs typeface="Times New Roman"/>
              </a:rPr>
              <a:t>Management Framework </a:t>
            </a:r>
            <a:r>
              <a:rPr sz="2000" dirty="0">
                <a:solidFill>
                  <a:schemeClr val="tx1"/>
                </a:solidFill>
                <a:latin typeface="Open Sans" panose="020B0606030504020204"/>
                <a:cs typeface="Times New Roman"/>
              </a:rPr>
              <a:t>-2005 </a:t>
            </a:r>
            <a:r>
              <a:rPr sz="2000" spc="-5" dirty="0">
                <a:solidFill>
                  <a:schemeClr val="tx1"/>
                </a:solidFill>
                <a:latin typeface="Open Sans" panose="020B0606030504020204"/>
                <a:cs typeface="Times New Roman"/>
              </a:rPr>
              <a:t>comprises </a:t>
            </a:r>
            <a:r>
              <a:rPr sz="2000" dirty="0">
                <a:solidFill>
                  <a:schemeClr val="tx1"/>
                </a:solidFill>
                <a:latin typeface="Open Sans" panose="020B0606030504020204"/>
                <a:cs typeface="Times New Roman"/>
              </a:rPr>
              <a:t>these</a:t>
            </a:r>
            <a:r>
              <a:rPr sz="2000" spc="-85" dirty="0">
                <a:solidFill>
                  <a:schemeClr val="tx1"/>
                </a:solidFill>
                <a:latin typeface="Open Sans" panose="020B0606030504020204"/>
                <a:cs typeface="Times New Roman"/>
              </a:rPr>
              <a:t> </a:t>
            </a:r>
            <a:r>
              <a:rPr sz="2000" dirty="0">
                <a:solidFill>
                  <a:schemeClr val="tx1"/>
                </a:solidFill>
                <a:latin typeface="Open Sans" panose="020B0606030504020204"/>
                <a:cs typeface="Times New Roman"/>
              </a:rPr>
              <a:t>sections:</a:t>
            </a:r>
          </a:p>
          <a:p>
            <a:pPr marL="1117533" lvl="1" indent="-190489">
              <a:lnSpc>
                <a:spcPct val="150000"/>
              </a:lnSpc>
              <a:spcBef>
                <a:spcPts val="1475"/>
              </a:spcBef>
              <a:buChar char="*"/>
              <a:tabLst>
                <a:tab pos="1118168" algn="l"/>
              </a:tabLst>
            </a:pPr>
            <a:r>
              <a:rPr sz="2000" b="1" spc="-5" dirty="0">
                <a:solidFill>
                  <a:schemeClr val="tx1"/>
                </a:solidFill>
                <a:latin typeface="Open Sans" panose="020B0606030504020204"/>
                <a:cs typeface="Times New Roman"/>
              </a:rPr>
              <a:t>Institutional</a:t>
            </a:r>
            <a:r>
              <a:rPr sz="2000" b="1" spc="-45" dirty="0">
                <a:solidFill>
                  <a:schemeClr val="tx1"/>
                </a:solidFill>
                <a:latin typeface="Open Sans" panose="020B0606030504020204"/>
                <a:cs typeface="Times New Roman"/>
              </a:rPr>
              <a:t> </a:t>
            </a:r>
            <a:r>
              <a:rPr sz="2000" b="1" dirty="0">
                <a:solidFill>
                  <a:schemeClr val="tx1"/>
                </a:solidFill>
                <a:latin typeface="Open Sans" panose="020B0606030504020204"/>
                <a:cs typeface="Times New Roman"/>
              </a:rPr>
              <a:t>Framework</a:t>
            </a:r>
            <a:endParaRPr sz="2000" dirty="0">
              <a:solidFill>
                <a:schemeClr val="tx1"/>
              </a:solidFill>
              <a:latin typeface="Open Sans" panose="020B0606030504020204"/>
              <a:cs typeface="Times New Roman"/>
            </a:endParaRPr>
          </a:p>
          <a:p>
            <a:pPr marL="1117533" lvl="1" indent="-190489">
              <a:lnSpc>
                <a:spcPct val="150000"/>
              </a:lnSpc>
              <a:spcBef>
                <a:spcPts val="1485"/>
              </a:spcBef>
              <a:buChar char="*"/>
              <a:tabLst>
                <a:tab pos="1118168" algn="l"/>
              </a:tabLst>
            </a:pPr>
            <a:r>
              <a:rPr sz="2000" b="1" dirty="0">
                <a:solidFill>
                  <a:schemeClr val="tx1"/>
                </a:solidFill>
                <a:latin typeface="Open Sans" panose="020B0606030504020204"/>
                <a:cs typeface="Times New Roman"/>
              </a:rPr>
              <a:t>Legal</a:t>
            </a:r>
            <a:r>
              <a:rPr sz="2000" b="1" spc="-20" dirty="0">
                <a:solidFill>
                  <a:schemeClr val="tx1"/>
                </a:solidFill>
                <a:latin typeface="Open Sans" panose="020B0606030504020204"/>
                <a:cs typeface="Times New Roman"/>
              </a:rPr>
              <a:t> </a:t>
            </a:r>
            <a:r>
              <a:rPr sz="2000" b="1" dirty="0">
                <a:solidFill>
                  <a:schemeClr val="tx1"/>
                </a:solidFill>
                <a:latin typeface="Open Sans" panose="020B0606030504020204"/>
                <a:cs typeface="Times New Roman"/>
              </a:rPr>
              <a:t>Framework</a:t>
            </a:r>
          </a:p>
          <a:p>
            <a:pPr marL="1117533" lvl="1" indent="-190489">
              <a:lnSpc>
                <a:spcPct val="150000"/>
              </a:lnSpc>
              <a:spcBef>
                <a:spcPts val="1480"/>
              </a:spcBef>
              <a:buChar char="*"/>
              <a:tabLst>
                <a:tab pos="1118168" algn="l"/>
              </a:tabLst>
            </a:pPr>
            <a:r>
              <a:rPr sz="2000" b="1" dirty="0">
                <a:solidFill>
                  <a:schemeClr val="tx1"/>
                </a:solidFill>
                <a:latin typeface="Open Sans" panose="020B0606030504020204"/>
                <a:cs typeface="Times New Roman"/>
              </a:rPr>
              <a:t>Financial</a:t>
            </a:r>
            <a:r>
              <a:rPr sz="2000" b="1" spc="-45" dirty="0">
                <a:solidFill>
                  <a:schemeClr val="tx1"/>
                </a:solidFill>
                <a:latin typeface="Open Sans" panose="020B0606030504020204"/>
                <a:cs typeface="Times New Roman"/>
              </a:rPr>
              <a:t> </a:t>
            </a:r>
            <a:r>
              <a:rPr sz="2000" b="1" dirty="0">
                <a:solidFill>
                  <a:schemeClr val="tx1"/>
                </a:solidFill>
                <a:latin typeface="Open Sans" panose="020B0606030504020204"/>
                <a:cs typeface="Times New Roman"/>
              </a:rPr>
              <a:t>Framework</a:t>
            </a:r>
            <a:endParaRPr sz="2000" dirty="0">
              <a:solidFill>
                <a:schemeClr val="tx1"/>
              </a:solidFill>
              <a:latin typeface="Open Sans" panose="020B0606030504020204"/>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2125</TotalTime>
  <Words>2423</Words>
  <Application>Microsoft Office PowerPoint</Application>
  <PresentationFormat>On-screen Show (16:9)</PresentationFormat>
  <Paragraphs>245</Paragraphs>
  <Slides>36</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Bookman Old Style</vt:lpstr>
      <vt:lpstr>Calibri</vt:lpstr>
      <vt:lpstr>Calibri Light</vt:lpstr>
      <vt:lpstr>Open Sans</vt:lpstr>
      <vt:lpstr>Open Sans</vt:lpstr>
      <vt:lpstr>Open Sans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DM ACT 2005</vt:lpstr>
      <vt:lpstr>SECTIONS OF FRAMEWORK</vt:lpstr>
      <vt:lpstr>PowerPoint Presentation</vt:lpstr>
      <vt:lpstr>PowerPoint Presentation</vt:lpstr>
      <vt:lpstr>PowerPoint Presentation</vt:lpstr>
      <vt:lpstr>PowerPoint Presentation</vt:lpstr>
      <vt:lpstr>PowerPoint Presentation</vt:lpstr>
      <vt:lpstr>NATIONAL DISASTER MANAGEMENT AUTHORITY (NDMA) CHAPTER II (SEC.03-13)</vt:lpstr>
      <vt:lpstr>PowerPoint Presentation</vt:lpstr>
      <vt:lpstr>SEC 6. POWERS AND FUNCTIONS OF NATIONAL AUTHORITY</vt:lpstr>
      <vt:lpstr>SEC 6. POWERS AND FUNCTIONS OF NATIONAL AUTHORITY</vt:lpstr>
      <vt:lpstr>SEC 6. POWERS AND FUNCTIONS OF NATIONAL AUTHORITY</vt:lpstr>
      <vt:lpstr>11. NATIONAL PLAN</vt:lpstr>
      <vt:lpstr>11. NATIONAL PLAN</vt:lpstr>
      <vt:lpstr>STATE DISASTER MANAGEMENT AUTHORITY (SDMA) CHAPTER III  (SEC  14-24)</vt:lpstr>
      <vt:lpstr> SEC 24. POWERS AND FUNCTIONS OF STATE EXECUTIVE COMMITTEE IN THE EVENT OF THREATENING DISASTER SITUATION </vt:lpstr>
      <vt:lpstr> SEC 24. POWERS AND FUNCTIONS OF STATE EXECUTIVE COMMITTEE IN THE EVENT OF THREATENING DISASTER SITUATION </vt:lpstr>
      <vt:lpstr>DISTRICT  DISASTER MANAGEMENT AUTHORITY (DDMA) CHAPTER IV (SEC  25-34) </vt:lpstr>
      <vt:lpstr>LOCAL AUTHORITY CHAPTER VI (SEC 41)</vt:lpstr>
      <vt:lpstr>PENAL PROVISIONS (SEC 51-60)</vt:lpstr>
      <vt:lpstr>Cont..</vt:lpstr>
      <vt:lpstr>Cont…</vt:lpstr>
      <vt:lpstr>73. ACTION TAKEN IN GOOD FAITH</vt:lpstr>
      <vt:lpstr>74. IMMUNITY FROM LEGAL PROCESS</vt:lpstr>
      <vt:lpstr>PowerPoint Presentation</vt:lpstr>
      <vt:lpstr>PowerPoint Presentation</vt:lpstr>
      <vt:lpstr>PowerPoint Presentation</vt:lpstr>
      <vt:lpstr>                           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DISASTER  MANAGEMENT FRAMEWORK 2005</dc:title>
  <dc:creator>Administrator</dc:creator>
  <cp:lastModifiedBy>NDRF ACADEMY</cp:lastModifiedBy>
  <cp:revision>347</cp:revision>
  <dcterms:created xsi:type="dcterms:W3CDTF">2019-02-08T15:00:11Z</dcterms:created>
  <dcterms:modified xsi:type="dcterms:W3CDTF">2025-12-31T12:01:54Z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2018-10-31T00:00:00Z</vt:filetime>
  </property>
  <property fmtid="{D5CDD505-2E9C-101B-9397-08002B2CF9AE}" pid="3" name="Creator">
    <vt:lpwstr>Microsoft® PowerPoint® 2013</vt:lpwstr>
  </property>
  <property fmtid="{D5CDD505-2E9C-101B-9397-08002B2CF9AE}" pid="4" name="LastSaved">
    <vt:filetime>2019-02-08T00:00:00Z</vt:filetime>
  </property>
</Properties>
</file>