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32"/>
  </p:notesMasterIdLst>
  <p:sldIdLst>
    <p:sldId id="303" r:id="rId2"/>
    <p:sldId id="257" r:id="rId3"/>
    <p:sldId id="258" r:id="rId4"/>
    <p:sldId id="291" r:id="rId5"/>
    <p:sldId id="276" r:id="rId6"/>
    <p:sldId id="260" r:id="rId7"/>
    <p:sldId id="261" r:id="rId8"/>
    <p:sldId id="271" r:id="rId9"/>
    <p:sldId id="302" r:id="rId10"/>
    <p:sldId id="277" r:id="rId11"/>
    <p:sldId id="272" r:id="rId12"/>
    <p:sldId id="262" r:id="rId13"/>
    <p:sldId id="263" r:id="rId14"/>
    <p:sldId id="264" r:id="rId15"/>
    <p:sldId id="278" r:id="rId16"/>
    <p:sldId id="274" r:id="rId17"/>
    <p:sldId id="279" r:id="rId18"/>
    <p:sldId id="280" r:id="rId19"/>
    <p:sldId id="281" r:id="rId20"/>
    <p:sldId id="265" r:id="rId21"/>
    <p:sldId id="282" r:id="rId22"/>
    <p:sldId id="283" r:id="rId23"/>
    <p:sldId id="284" r:id="rId24"/>
    <p:sldId id="266" r:id="rId25"/>
    <p:sldId id="292" r:id="rId26"/>
    <p:sldId id="293" r:id="rId27"/>
    <p:sldId id="285" r:id="rId28"/>
    <p:sldId id="295" r:id="rId29"/>
    <p:sldId id="296" r:id="rId30"/>
    <p:sldId id="1188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C9E7E9"/>
    <a:srgbClr val="FF6600"/>
    <a:srgbClr val="CCFFCC"/>
    <a:srgbClr val="FF99FF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6" autoAdjust="0"/>
    <p:restoredTop sz="94660"/>
  </p:normalViewPr>
  <p:slideViewPr>
    <p:cSldViewPr>
      <p:cViewPr varScale="1">
        <p:scale>
          <a:sx n="57" d="100"/>
          <a:sy n="57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CC581C5-1F7B-3DE2-A7CD-1E1C9C4E79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AD4B49FD-3430-5F35-48BA-8B462A414A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F1D7D73-91DA-2437-18E2-3F877949424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D3A1FC26-4F5F-6DA4-EF6F-8D2B3A01CF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18DEF2D1-CEFE-B797-7E6D-CD32E7D62B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BBB0C75A-81BB-B271-DCDD-A65370006B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CAD5E24-8DD9-4456-A6B3-DCB77B66D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91;p1:notes">
            <a:extLst>
              <a:ext uri="{FF2B5EF4-FFF2-40B4-BE49-F238E27FC236}">
                <a16:creationId xmlns:a16="http://schemas.microsoft.com/office/drawing/2014/main" id="{8036E542-F756-10FC-2B3D-C02720329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Google Shape;92;p1:notes">
            <a:extLst>
              <a:ext uri="{FF2B5EF4-FFF2-40B4-BE49-F238E27FC236}">
                <a16:creationId xmlns:a16="http://schemas.microsoft.com/office/drawing/2014/main" id="{4F14B466-9B94-31F6-8A1F-A00DBE06134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935F7-D38C-FC7F-F32E-26EA9CBF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79C6-4D4A-ED85-D4DB-0F95639A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1963F-1990-3E6D-046C-EAF326E3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5648-87FA-42F2-B752-785D2034E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4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4029-8CE2-5BEB-089C-6374CDDF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9273-F48C-26C2-87CB-2A96371E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EE67-93EC-4334-1D57-91D4C460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D556-E438-4418-B382-8DC5C1CA8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AAB33-FDBB-A12D-BEA0-B754B7CB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76842-26DA-DAE7-1992-E4E089D4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8CB94-3F25-016F-22C2-5BEE429F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2F0B-0F9A-4E9E-8FF7-F9A68C8ED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9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ACBE593E-620B-C8E8-2C34-882BE2DED2F2}"/>
              </a:ext>
            </a:extLst>
          </p:cNvPr>
          <p:cNvSpPr txBox="1"/>
          <p:nvPr/>
        </p:nvSpPr>
        <p:spPr>
          <a:xfrm>
            <a:off x="301625" y="6438900"/>
            <a:ext cx="2320925" cy="263525"/>
          </a:xfrm>
          <a:prstGeom prst="rect">
            <a:avLst/>
          </a:prstGeom>
          <a:ln w="12700">
            <a:miter lim="400000"/>
          </a:ln>
        </p:spPr>
        <p:txBody>
          <a:bodyPr lIns="39142" tIns="39142" rIns="39142" bIns="39142">
            <a:spAutoFit/>
          </a:bodyPr>
          <a:lstStyle>
            <a:lvl1pPr defTabSz="2438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438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438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438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438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en-IN" altLang="en-US" sz="1200">
                <a:solidFill>
                  <a:srgbClr val="535353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MFR</a:t>
            </a:r>
            <a:endParaRPr lang="en-US" altLang="en-US" sz="1200">
              <a:solidFill>
                <a:srgbClr val="535353"/>
              </a:solidFill>
              <a:latin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1E01A127-3538-AAAD-47E1-B1E59B653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6756400"/>
            <a:ext cx="1908175" cy="1016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lIns="39142" tIns="39142" rIns="39142" bIns="3914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 sz="900"/>
          </a:p>
        </p:txBody>
      </p:sp>
      <p:sp>
        <p:nvSpPr>
          <p:cNvPr id="4" name="PPT 18 -">
            <a:extLst>
              <a:ext uri="{FF2B5EF4-FFF2-40B4-BE49-F238E27FC236}">
                <a16:creationId xmlns:a16="http://schemas.microsoft.com/office/drawing/2014/main" id="{9C825265-DA3B-9C01-C7FD-7E042293EBA1}"/>
              </a:ext>
            </a:extLst>
          </p:cNvPr>
          <p:cNvSpPr txBox="1"/>
          <p:nvPr/>
        </p:nvSpPr>
        <p:spPr>
          <a:xfrm>
            <a:off x="10706100" y="6407150"/>
            <a:ext cx="838200" cy="309563"/>
          </a:xfrm>
          <a:prstGeom prst="rect">
            <a:avLst/>
          </a:prstGeom>
          <a:ln w="12700">
            <a:miter lim="400000"/>
          </a:ln>
        </p:spPr>
        <p:txBody>
          <a:bodyPr wrap="none" lIns="39142" tIns="39142" rIns="39142" bIns="39142">
            <a:spAutoFit/>
          </a:bodyPr>
          <a:lstStyle>
            <a:lvl1pPr defTabSz="2438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438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438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438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438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en-US" altLang="en-US" sz="1500" b="1">
                <a:solidFill>
                  <a:srgbClr val="53535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PPT 18 -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E8D0F6BB-EF5F-85E5-BA0E-D6C06EE7A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9600" y="6756400"/>
            <a:ext cx="939800" cy="1016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lIns="39142" tIns="39142" rIns="39142" bIns="3914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 sz="90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8D59743-BEEB-153F-7EC9-871F9BE96FDC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469688" y="6407150"/>
            <a:ext cx="301625" cy="338138"/>
          </a:xfr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 smtClean="0">
                <a:solidFill>
                  <a:srgbClr val="53535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>
              <a:defRPr/>
            </a:pPr>
            <a:fld id="{95814E67-5EDA-4BA9-A13B-E89DA2A16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0910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9610-9DF3-1593-8E05-7CAE2D4F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1D8B8-1FB3-2A21-C123-073F1E8E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64494-F478-6C9B-C01A-E59B5913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E3B4-1699-490C-93DA-0A9AF874A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42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BFB6A-306E-809E-FDC6-A72F58CA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A1712-AB03-3A83-6D14-9B084957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D8AD5-C546-F0E5-87F7-05C10077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DA19-A226-407D-A855-40C49BF38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26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AA4F38-2893-EE02-488D-B11D1BDF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25F269-7E78-9F8A-F847-DF3B7A58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DD5FC9-256A-8725-064E-B889706D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7BBC-6139-4511-98A2-4BF7EE51E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83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850BEE-0375-F1D3-95F2-20BDB1B4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650198-9D7E-782E-A493-4FD3819B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21BB7E-4AA6-2D5B-CA4C-71EA621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E737-2954-4630-A73F-C07447914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86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1545F4-0894-695A-D05E-2F862ADC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1CF0CB-0FEF-93FD-DE2E-F9D30E87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82BF69-4A9D-78D4-0D85-94DECD3B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4B3A-E312-42F4-BDB7-030FCC396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3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EFCDCC-D868-176C-8753-F3AD5388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9EC4FC-D1D1-5594-FA63-F3863C0F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BAD530-7F0F-D17D-3D5E-475A64EC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AA84-E0C2-4AEB-8D99-1CCD3B0A7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9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1157EE-FC98-CAE1-A4FE-224D3FBC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708D7E-92AD-E5B0-DFBE-893229D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A7C561-41CF-CBF8-70D0-F11B9936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3F5A-32B5-4940-9535-5F829439D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1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EBC560-2DC0-FC91-3511-66312024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590884-68C3-72B1-74B3-EE6E90C6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4EF42-89AE-36FF-47F5-8D3A9870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DAC4-C5B2-43BB-B57B-B9BB19BEE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97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E1FA0-08C1-A074-AAF7-76381A0A3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4B394-F342-16C1-8D94-EDC66D0F3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E98C7-195C-500B-DFB4-FB4E80EE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06 AUG 2007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2767E-22CC-8337-510A-4E496FF7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ANUP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B9D1-4623-8DBB-2162-E8393EB08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2039C9-07F9-4EE5-9C25-58E592F30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0F104D4-D0C3-F4F7-F50E-2AEEC81B25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25" y="22225"/>
            <a:ext cx="1412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oogle Shape;94;p14" descr="closeup-firefighter-holding-his-helmet-walking-towards-fire-truck.jpg">
            <a:extLst>
              <a:ext uri="{FF2B5EF4-FFF2-40B4-BE49-F238E27FC236}">
                <a16:creationId xmlns:a16="http://schemas.microsoft.com/office/drawing/2014/main" id="{0B9C96CE-7753-DB53-6D14-BF041FC427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2" b="1559"/>
          <a:stretch>
            <a:fillRect/>
          </a:stretch>
        </p:blipFill>
        <p:spPr bwMode="auto">
          <a:xfrm>
            <a:off x="-25400" y="-439738"/>
            <a:ext cx="12217400" cy="69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Google Shape;95;p14">
            <a:extLst>
              <a:ext uri="{FF2B5EF4-FFF2-40B4-BE49-F238E27FC236}">
                <a16:creationId xmlns:a16="http://schemas.microsoft.com/office/drawing/2014/main" id="{5BBC1EF9-7E86-0FFD-87A7-2834E778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6438900"/>
            <a:ext cx="23209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5" tIns="39125" rIns="39125" bIns="39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535353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PEER | CSSR | INDIA</a:t>
            </a:r>
            <a:endParaRPr lang="en-US" altLang="en-US" sz="3600"/>
          </a:p>
        </p:txBody>
      </p:sp>
      <p:sp>
        <p:nvSpPr>
          <p:cNvPr id="4100" name="Google Shape;96;p14">
            <a:extLst>
              <a:ext uri="{FF2B5EF4-FFF2-40B4-BE49-F238E27FC236}">
                <a16:creationId xmlns:a16="http://schemas.microsoft.com/office/drawing/2014/main" id="{83209F46-B746-7049-D064-F191D0E5D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6756400"/>
            <a:ext cx="1908175" cy="1016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5" tIns="39125" rIns="39125" bIns="391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01" name="Google Shape;97;p14">
            <a:extLst>
              <a:ext uri="{FF2B5EF4-FFF2-40B4-BE49-F238E27FC236}">
                <a16:creationId xmlns:a16="http://schemas.microsoft.com/office/drawing/2014/main" id="{FA89A1FE-F8E0-87EC-B4D0-24C0AAA9C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900" y="6407150"/>
            <a:ext cx="69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5" tIns="39125" rIns="39125" bIns="39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53535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PPT 2 -</a:t>
            </a:r>
            <a:endParaRPr lang="en-US" altLang="en-US" sz="3600"/>
          </a:p>
        </p:txBody>
      </p:sp>
      <p:sp>
        <p:nvSpPr>
          <p:cNvPr id="4102" name="Google Shape;98;p14">
            <a:extLst>
              <a:ext uri="{FF2B5EF4-FFF2-40B4-BE49-F238E27FC236}">
                <a16:creationId xmlns:a16="http://schemas.microsoft.com/office/drawing/2014/main" id="{BFA1C360-AABB-1E80-B640-F5579A51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5" tIns="39125" rIns="39125" bIns="391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03" name="Google Shape;99;p14">
            <a:extLst>
              <a:ext uri="{FF2B5EF4-FFF2-40B4-BE49-F238E27FC236}">
                <a16:creationId xmlns:a16="http://schemas.microsoft.com/office/drawing/2014/main" id="{D05B53E9-5055-1B96-925C-9FDEFE9485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1439525" y="6407150"/>
            <a:ext cx="192088" cy="338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275" tIns="78275" rIns="78275" bIns="78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DC10F1-2477-46D2-983E-45CA89115C4A}" type="slidenum">
              <a:rPr lang="en-US" altLang="en-US" sz="1200" b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  <p:sp>
        <p:nvSpPr>
          <p:cNvPr id="4104" name="Google Shape;100;p14">
            <a:extLst>
              <a:ext uri="{FF2B5EF4-FFF2-40B4-BE49-F238E27FC236}">
                <a16:creationId xmlns:a16="http://schemas.microsoft.com/office/drawing/2014/main" id="{8C52B041-2A73-E29B-975D-29A2787BF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00" y="-219075"/>
            <a:ext cx="12204700" cy="6870700"/>
          </a:xfrm>
          <a:prstGeom prst="rect">
            <a:avLst/>
          </a:prstGeom>
          <a:solidFill>
            <a:srgbClr val="53535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5" tIns="39125" rIns="39125" bIns="391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105" name="Google Shape;101;p14" descr="Image">
            <a:extLst>
              <a:ext uri="{FF2B5EF4-FFF2-40B4-BE49-F238E27FC236}">
                <a16:creationId xmlns:a16="http://schemas.microsoft.com/office/drawing/2014/main" id="{4134B4F1-4DBC-7818-940B-D751B575E6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1"/>
          <a:stretch>
            <a:fillRect/>
          </a:stretch>
        </p:blipFill>
        <p:spPr bwMode="auto">
          <a:xfrm>
            <a:off x="-25400" y="1981200"/>
            <a:ext cx="9809163" cy="19732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Google Shape;103;p14">
            <a:extLst>
              <a:ext uri="{FF2B5EF4-FFF2-40B4-BE49-F238E27FC236}">
                <a16:creationId xmlns:a16="http://schemas.microsoft.com/office/drawing/2014/main" id="{077D536F-C2AE-E84D-4131-01794F949542}"/>
              </a:ext>
            </a:extLst>
          </p:cNvPr>
          <p:cNvSpPr>
            <a:spLocks/>
          </p:cNvSpPr>
          <p:nvPr/>
        </p:nvSpPr>
        <p:spPr bwMode="auto">
          <a:xfrm flipH="1">
            <a:off x="0" y="5597525"/>
            <a:ext cx="12192000" cy="12604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260475 h 21600"/>
              <a:gd name="T4" fmla="*/ 12192000 w 21600"/>
              <a:gd name="T5" fmla="*/ 1260475 h 21600"/>
              <a:gd name="T6" fmla="*/ 12192000 w 21600"/>
              <a:gd name="T7" fmla="*/ 0 h 21600"/>
              <a:gd name="T8" fmla="*/ 11251636 w 21600"/>
              <a:gd name="T9" fmla="*/ 0 h 21600"/>
              <a:gd name="T10" fmla="*/ 10909582 w 21600"/>
              <a:gd name="T11" fmla="*/ 413973 h 21600"/>
              <a:gd name="T12" fmla="*/ 10566964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9125" tIns="39125" rIns="39125" bIns="39125"/>
          <a:lstStyle/>
          <a:p>
            <a:endParaRPr lang="en-US"/>
          </a:p>
        </p:txBody>
      </p:sp>
      <p:pic>
        <p:nvPicPr>
          <p:cNvPr id="4107" name="Picture 15">
            <a:extLst>
              <a:ext uri="{FF2B5EF4-FFF2-40B4-BE49-F238E27FC236}">
                <a16:creationId xmlns:a16="http://schemas.microsoft.com/office/drawing/2014/main" id="{97CB7EB4-0420-D80C-BBA1-33EF8B0D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152400"/>
            <a:ext cx="125253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2">
            <a:extLst>
              <a:ext uri="{FF2B5EF4-FFF2-40B4-BE49-F238E27FC236}">
                <a16:creationId xmlns:a16="http://schemas.microsoft.com/office/drawing/2014/main" id="{7C9E50DC-B68C-F80B-72DD-24312287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925" y="-152400"/>
            <a:ext cx="13192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>
            <a:extLst>
              <a:ext uri="{FF2B5EF4-FFF2-40B4-BE49-F238E27FC236}">
                <a16:creationId xmlns:a16="http://schemas.microsoft.com/office/drawing/2014/main" id="{7BECD3BE-EE17-F598-2120-0F152B29E6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-125413"/>
            <a:ext cx="14128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ED216612-4F3F-1D8D-7BAA-8D2DE3BE0DF4}"/>
              </a:ext>
            </a:extLst>
          </p:cNvPr>
          <p:cNvSpPr/>
          <p:nvPr/>
        </p:nvSpPr>
        <p:spPr>
          <a:xfrm>
            <a:off x="1592946" y="356199"/>
            <a:ext cx="8523111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8283" tIns="78283" rIns="78283" bIns="78283" spcCol="38100">
            <a:spAutoFit/>
          </a:bodyPr>
          <a:lstStyle>
            <a:defPPr>
              <a:defRPr lang="en-US"/>
            </a:defPPr>
            <a:lvl1pPr marL="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319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6638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56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75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6594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913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3232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655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62545" hangingPunct="0">
              <a:defRPr/>
            </a:pPr>
            <a:r>
              <a:rPr lang="en-US" sz="4800" dirty="0">
                <a:solidFill>
                  <a:srgbClr val="000000"/>
                </a:solidFill>
                <a:latin typeface="Arial Black" panose="020B0A04020102020204" pitchFamily="34" charset="0"/>
              </a:rPr>
              <a:t>     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MEDICAL FIRST RESPONDER</a:t>
            </a:r>
            <a:endParaRPr lang="en-IN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FAE9661-6B4A-02BC-0601-7743A3F72484}"/>
              </a:ext>
            </a:extLst>
          </p:cNvPr>
          <p:cNvSpPr txBox="1">
            <a:spLocks noChangeArrowheads="1"/>
          </p:cNvSpPr>
          <p:nvPr/>
        </p:nvSpPr>
        <p:spPr>
          <a:xfrm>
            <a:off x="955675" y="2100263"/>
            <a:ext cx="7848600" cy="14478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sz="4000" b="1" u="sng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Open Sans "/>
                <a:ea typeface="Open Sans SemiBold" pitchFamily="34" charset="0"/>
                <a:cs typeface="Open Sans SemiBold" pitchFamily="34" charset="0"/>
              </a:rPr>
              <a:t>INFECTIOUS DISEASES</a:t>
            </a:r>
          </a:p>
        </p:txBody>
      </p:sp>
      <p:sp>
        <p:nvSpPr>
          <p:cNvPr id="4112" name="Duties of…">
            <a:extLst>
              <a:ext uri="{FF2B5EF4-FFF2-40B4-BE49-F238E27FC236}">
                <a16:creationId xmlns:a16="http://schemas.microsoft.com/office/drawing/2014/main" id="{C4645A22-7B37-60EB-C91E-0079FA30E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5749925"/>
            <a:ext cx="4864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Open Sans" panose="020B0606030504020204" pitchFamily="34" charset="0"/>
              </a:rPr>
              <a:t>Presented By:- Kamlesh Dhoundiyal,2IC</a:t>
            </a:r>
            <a:endParaRPr lang="en-US" altLang="en-US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2B5E4FB-DA3B-83CD-8A62-A41AA6FC5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833688"/>
            <a:ext cx="4343400" cy="1190625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Open Sans "/>
              </a:rPr>
              <a:t>            HIV/AIDS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C854788-3EC7-37AB-B109-4A3BA44E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158875"/>
            <a:ext cx="6202363" cy="4800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Open Sans "/>
                <a:ea typeface="Angsana New" panose="02020603050405020304" pitchFamily="18" charset="-34"/>
              </a:rPr>
              <a:t>AIDS is name for a set of conditions that result when the immune system has been attacked by the HIV Virus, and rendered unable to combat infection adequately.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Open Sans "/>
                <a:ea typeface="Angsana New" panose="02020603050405020304" pitchFamily="18" charset="-34"/>
              </a:rPr>
              <a:t>Poses less risk than Hepatitis or TB, as the virus does not survive well outside the human body.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latin typeface="Open Sans "/>
                <a:ea typeface="Angsana New" panose="02020603050405020304" pitchFamily="18" charset="-34"/>
              </a:rPr>
              <a:t>Transmission requires contact with the bodily fluids of infected person.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00AE312A-A7F8-3C7F-CE66-BFE38CE3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3446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1F112B6F-1574-8937-F8DF-49E8A04F21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29400" y="1119188"/>
            <a:ext cx="5486400" cy="5597525"/>
          </a:xfrm>
        </p:spPr>
        <p:txBody>
          <a:bodyPr/>
          <a:lstStyle/>
          <a:p>
            <a:pPr marL="365125" indent="-282575" eaLnBrk="1" hangingPunct="1">
              <a:buFont typeface="Wingdings 2" panose="05020102010507070707" pitchFamily="18" charset="2"/>
              <a:buNone/>
            </a:pPr>
            <a:r>
              <a:rPr lang="en-US" altLang="en-US">
                <a:solidFill>
                  <a:srgbClr val="FF000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	</a:t>
            </a:r>
            <a:endParaRPr lang="en-US" altLang="en-US" sz="4000" u="sng">
              <a:solidFill>
                <a:srgbClr val="00B050"/>
              </a:solidFill>
              <a:latin typeface="Angsana New" panose="02020603050405020304" pitchFamily="18" charset="-34"/>
              <a:ea typeface="Angsana New" panose="02020603050405020304" pitchFamily="18" charset="-34"/>
            </a:endParaRP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INFLUENZA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CHOLERA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SEXUALLY TRANSMITTED DISEASES (STD`S) 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COMMON COLD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DENGUE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TYPHOID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MENINGITIS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65A38202-06AE-7D25-5AE3-2A312F0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13446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>
            <a:extLst>
              <a:ext uri="{FF2B5EF4-FFF2-40B4-BE49-F238E27FC236}">
                <a16:creationId xmlns:a16="http://schemas.microsoft.com/office/drawing/2014/main" id="{A8CDFB80-254C-D05D-D98E-FE5A66B2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61356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u="sng">
                <a:solidFill>
                  <a:srgbClr val="FF0000"/>
                </a:solidFill>
                <a:latin typeface="Open Sans "/>
                <a:ea typeface="Angsana New" panose="02020603050405020304" pitchFamily="18" charset="-34"/>
              </a:rPr>
              <a:t>THERE ARE SEVERAL OTHER INFECTIOUS DISEASES THAT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>
                <a:solidFill>
                  <a:srgbClr val="FF0000"/>
                </a:solidFill>
                <a:latin typeface="Open Sans "/>
                <a:ea typeface="Angsana New" panose="02020603050405020304" pitchFamily="18" charset="-34"/>
              </a:rPr>
              <a:t>    </a:t>
            </a:r>
            <a:r>
              <a:rPr lang="en-US" altLang="en-US" sz="3600" u="sng">
                <a:solidFill>
                  <a:srgbClr val="FF0000"/>
                </a:solidFill>
                <a:latin typeface="Open Sans "/>
                <a:ea typeface="Angsana New" panose="02020603050405020304" pitchFamily="18" charset="-34"/>
              </a:rPr>
              <a:t>YOU MAY BE EXPOSED TO, INCLUDING:-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54A4ECC-BB3E-7647-00F1-AB123141B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4419600" cy="1624013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Open Sans "/>
              </a:rPr>
              <a:t>  </a:t>
            </a:r>
            <a:r>
              <a:rPr lang="en-US" altLang="en-US" sz="4000" b="1">
                <a:solidFill>
                  <a:srgbClr val="FF0000"/>
                </a:solidFill>
                <a:latin typeface="Open Sans "/>
              </a:rPr>
              <a:t>SIGNS AND SYMPTOMS</a:t>
            </a:r>
            <a:endParaRPr lang="en-US" altLang="en-US" sz="2800" b="1">
              <a:solidFill>
                <a:srgbClr val="FF0000"/>
              </a:solidFill>
              <a:latin typeface="Open Sans 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14DF6BD-2531-D7C6-189A-EB206B603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13313" y="1066800"/>
            <a:ext cx="7239000" cy="49879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Patients contaminated with an infectious disease may not present with signs or symptoms.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A major source of infectious transmission is the “Chronic Carrier”.</a:t>
            </a:r>
            <a:r>
              <a:rPr lang="en-US" altLang="en-US" sz="2400">
                <a:solidFill>
                  <a:srgbClr val="66FF33"/>
                </a:solidFill>
                <a:latin typeface="Open Sans "/>
                <a:ea typeface="Angsana New" panose="02020603050405020304" pitchFamily="18" charset="-34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Such a person can carry an infection for years without signs or symptoms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9715A8D9-3A47-62BB-222B-2C0784448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4450"/>
            <a:ext cx="13446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27F27C4-C45F-A9D2-457A-A1ED9C1C3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133600"/>
            <a:ext cx="6096000" cy="1924050"/>
          </a:xfrm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rgbClr val="FF0000"/>
                </a:solidFill>
                <a:latin typeface="Open Sans "/>
              </a:rPr>
              <a:t>WHEN SIGNS AND SYMPTOMS OF INFECTIOUS DISEASES DO APPEAR, THEY MAY INCLUDE</a:t>
            </a:r>
            <a:r>
              <a:rPr lang="en-US" altLang="en-US" sz="4000" b="1" u="sng">
                <a:solidFill>
                  <a:srgbClr val="FF0000"/>
                </a:solidFill>
                <a:latin typeface="Open Sans "/>
              </a:rPr>
              <a:t>:-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3C9F3D3-EE08-61E2-586D-A61F6A907D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601788"/>
            <a:ext cx="5843588" cy="47625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Fever</a:t>
            </a:r>
          </a:p>
          <a:p>
            <a:pPr eaLnBrk="1" hangingPunct="1"/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Nausea</a:t>
            </a:r>
          </a:p>
          <a:p>
            <a:pPr eaLnBrk="1" hangingPunct="1"/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Yellowish coloration of the skin and whites of the eyes</a:t>
            </a:r>
          </a:p>
          <a:p>
            <a:pPr eaLnBrk="1" hangingPunct="1"/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Headache, chest or abdominal pain</a:t>
            </a:r>
          </a:p>
          <a:p>
            <a:pPr eaLnBrk="1" hangingPunct="1"/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Coughing, shortness of breath</a:t>
            </a:r>
          </a:p>
          <a:p>
            <a:pPr eaLnBrk="1" hangingPunct="1"/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Diarrhea</a:t>
            </a:r>
          </a:p>
          <a:p>
            <a:pPr eaLnBrk="1" hangingPunct="1"/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Fatigue</a:t>
            </a:r>
          </a:p>
          <a:p>
            <a:pPr eaLnBrk="1" hangingPunct="1"/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Weight loss</a:t>
            </a:r>
            <a:endParaRPr lang="en-US" altLang="en-US" sz="3600">
              <a:latin typeface="Open Sans "/>
              <a:ea typeface="Angsana New" panose="02020603050405020304" pitchFamily="18" charset="-34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60B0DA6C-2A20-3354-B1F1-496FF5086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78B738D-F65F-973F-280A-CFF4B6351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62263"/>
            <a:ext cx="5702300" cy="1133475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 Black" panose="020B0A04020102020204" pitchFamily="34" charset="0"/>
              </a:rPr>
              <a:t> BODY SUBSTANCE    </a:t>
            </a:r>
            <a:br>
              <a:rPr lang="en-US" altLang="en-US" sz="4000" b="1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4000" b="1">
                <a:solidFill>
                  <a:srgbClr val="FF0000"/>
                </a:solidFill>
                <a:latin typeface="Arial Black" panose="020B0A04020102020204" pitchFamily="34" charset="0"/>
              </a:rPr>
              <a:t> ISOLATION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48B5418-8C65-BFE2-187C-8D763C912E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81675" y="1371600"/>
            <a:ext cx="6402388" cy="491172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A strict form of infection control based on the premise that blood and bodily fluids are infectious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Body Substance Isolation (BSI) consists of a combination of equipment &amp; procedures that protect you from the bodily fluids of the patient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AE9D5328-721A-5205-ECCD-2FC4DBB2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766967DE-7F17-E45B-FE00-ED850D773E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400" y="1131888"/>
            <a:ext cx="6248400" cy="574992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With BSI precautions, it is possible to take care of patients safely, including those with infectious diseases.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BSI precautions fall under three categories:-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2400" b="1">
                <a:latin typeface="Open Sans "/>
                <a:ea typeface="Angsana New" panose="02020603050405020304" pitchFamily="18" charset="-34"/>
              </a:rPr>
              <a:t>1. </a:t>
            </a:r>
            <a:r>
              <a:rPr lang="en-US" altLang="en-US" sz="2400" b="1" u="sng">
                <a:latin typeface="Open Sans "/>
                <a:ea typeface="Angsana New" panose="02020603050405020304" pitchFamily="18" charset="-34"/>
              </a:rPr>
              <a:t>HAND WASHING</a:t>
            </a: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: The single most important thing you can do to prevent the spread of infection (even if wearing gloves)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CA03F560-1381-EE64-F0AE-82880C6F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B0E8B9FD-F9D8-DDBC-7CC6-CA4833A28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" y="2743200"/>
            <a:ext cx="5702300" cy="1133475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 Black" panose="020B0A04020102020204" pitchFamily="34" charset="0"/>
              </a:rPr>
              <a:t> BODY SUBSTANCE    </a:t>
            </a:r>
            <a:br>
              <a:rPr lang="en-US" altLang="en-US" sz="4000" b="1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4000" b="1">
                <a:solidFill>
                  <a:srgbClr val="FF0000"/>
                </a:solidFill>
                <a:latin typeface="Arial Black" panose="020B0A04020102020204" pitchFamily="34" charset="0"/>
              </a:rPr>
              <a:t> ISOLATION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63177B3F-9F1A-8088-B865-69E95549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133475"/>
            <a:ext cx="5638800" cy="58674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4300" b="1" dirty="0">
                <a:solidFill>
                  <a:srgbClr val="FF000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      </a:t>
            </a:r>
            <a:endParaRPr lang="en-US" altLang="en-US" b="1" dirty="0">
              <a:solidFill>
                <a:srgbClr val="FF0000"/>
              </a:solidFill>
              <a:latin typeface="Angsana New" panose="02020603050405020304" pitchFamily="18" charset="-34"/>
              <a:ea typeface="Angsana New" panose="02020603050405020304" pitchFamily="18" charset="-34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100" dirty="0">
                <a:latin typeface="Open Sans "/>
                <a:ea typeface="Angsana New" panose="02020603050405020304" pitchFamily="18" charset="-34"/>
              </a:rPr>
              <a:t>Cleaning , disinfecting  &amp;   sterilizing are   related terms</a:t>
            </a:r>
            <a:r>
              <a:rPr lang="en-US" altLang="en-US" sz="3100" dirty="0">
                <a:solidFill>
                  <a:srgbClr val="FF6600"/>
                </a:solidFill>
                <a:latin typeface="Open Sans "/>
                <a:ea typeface="Angsana New" panose="02020603050405020304" pitchFamily="18" charset="-34"/>
              </a:rPr>
              <a:t>.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100" u="sng" dirty="0">
                <a:latin typeface="Open Sans "/>
                <a:ea typeface="Angsana New" panose="02020603050405020304" pitchFamily="18" charset="-34"/>
              </a:rPr>
              <a:t>CLEANING</a:t>
            </a:r>
            <a:r>
              <a:rPr lang="en-US" altLang="en-US" sz="3100" dirty="0">
                <a:latin typeface="Open Sans "/>
                <a:ea typeface="Angsana New" panose="02020603050405020304" pitchFamily="18" charset="-34"/>
              </a:rPr>
              <a:t> is simply washing an object with soap &amp; water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100" u="sng" dirty="0">
                <a:latin typeface="Open Sans "/>
                <a:ea typeface="Angsana New" panose="02020603050405020304" pitchFamily="18" charset="-34"/>
              </a:rPr>
              <a:t>DISINFECTING</a:t>
            </a:r>
            <a:r>
              <a:rPr lang="en-US" altLang="en-US" sz="3100" dirty="0">
                <a:latin typeface="Open Sans "/>
                <a:ea typeface="Angsana New" panose="02020603050405020304" pitchFamily="18" charset="-34"/>
              </a:rPr>
              <a:t> is cleaning plus using a chemical like alcohol or bleach to kill most of the pathogens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100" u="sng" dirty="0">
                <a:latin typeface="Open Sans "/>
                <a:ea typeface="Angsana New" panose="02020603050405020304" pitchFamily="18" charset="-34"/>
              </a:rPr>
              <a:t>STERILISING</a:t>
            </a:r>
            <a:r>
              <a:rPr lang="en-US" altLang="en-US" sz="3100" dirty="0">
                <a:latin typeface="Open Sans "/>
                <a:ea typeface="Angsana New" panose="02020603050405020304" pitchFamily="18" charset="-34"/>
              </a:rPr>
              <a:t> is a process in which a chemical or other process 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r>
              <a:rPr lang="en-US" altLang="en-US" sz="3100" dirty="0">
                <a:latin typeface="Open Sans "/>
                <a:ea typeface="Angsana New" panose="02020603050405020304" pitchFamily="18" charset="-34"/>
              </a:rPr>
              <a:t>   (such as superheated steam) is used to kill all microorganisms on the object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EC85C2F-F2DB-2C3F-1B97-D8D765E6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id="{31A2FBDF-08C4-E3B5-3635-3929F664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3" y="1295400"/>
            <a:ext cx="6400801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0000"/>
                </a:solidFill>
                <a:latin typeface="Arial Black" panose="020B0A04020102020204" pitchFamily="34" charset="0"/>
                <a:ea typeface="Angsana New" panose="02020603050405020304" pitchFamily="18" charset="-34"/>
              </a:rPr>
              <a:t>CLEANING EQUIPMENT</a:t>
            </a:r>
            <a:r>
              <a:rPr lang="en-US" altLang="en-US" sz="4000" b="1" u="sng">
                <a:solidFill>
                  <a:srgbClr val="FF000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:-</a:t>
            </a:r>
            <a:r>
              <a:rPr lang="en-US" altLang="en-US" sz="4000" b="1">
                <a:solidFill>
                  <a:srgbClr val="FF000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       </a:t>
            </a:r>
            <a:endParaRPr lang="en-US" altLang="en-US" sz="1800" b="1">
              <a:solidFill>
                <a:srgbClr val="FF0000"/>
              </a:solidFill>
              <a:latin typeface="Angsana New" panose="02020603050405020304" pitchFamily="18" charset="-34"/>
              <a:ea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C80F0707-D5F8-3B5E-6B6E-CFF4694ABE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5363" y="1133475"/>
            <a:ext cx="6781800" cy="48910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>
              <a:solidFill>
                <a:srgbClr val="FF0000"/>
              </a:solidFill>
              <a:latin typeface="Arial Black" panose="020B0A04020102020204" pitchFamily="34" charset="0"/>
              <a:ea typeface="Angsana New" panose="02020603050405020304" pitchFamily="18" charset="-34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You must always use PPE to protect against infection.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This will keep you free from coming into contact with blood &amp; other bodily fluids.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 PPE includes eye protection, gloves, gown &amp; mask</a:t>
            </a:r>
            <a:r>
              <a:rPr lang="en-US" altLang="en-US" sz="3600">
                <a:latin typeface="Angsana New" panose="02020603050405020304" pitchFamily="18" charset="-34"/>
                <a:ea typeface="Angsana New" panose="02020603050405020304" pitchFamily="18" charset="-34"/>
              </a:rPr>
              <a:t>.</a:t>
            </a:r>
            <a:r>
              <a:rPr lang="en-US" altLang="en-US" sz="3600">
                <a:solidFill>
                  <a:srgbClr val="FFFF0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15E5B7AA-A613-ACB3-A1E7-567126873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>
            <a:extLst>
              <a:ext uri="{FF2B5EF4-FFF2-40B4-BE49-F238E27FC236}">
                <a16:creationId xmlns:a16="http://schemas.microsoft.com/office/drawing/2014/main" id="{64DACCAB-6AD4-E721-E452-1049FBE6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4114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Open Sans "/>
                <a:ea typeface="Angsana New" panose="02020603050405020304" pitchFamily="18" charset="-34"/>
              </a:rPr>
              <a:t>USING PERSONAL PROTECTIVE          EQUIPMENT (PPE):-</a:t>
            </a:r>
            <a:r>
              <a:rPr lang="en-US" altLang="en-US" sz="3600" u="sng">
                <a:solidFill>
                  <a:srgbClr val="FF0000"/>
                </a:solidFill>
                <a:latin typeface="Open Sans "/>
                <a:ea typeface="Angsana New" panose="02020603050405020304" pitchFamily="18" charset="-34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u="sng">
              <a:solidFill>
                <a:srgbClr val="FF0000"/>
              </a:solidFill>
              <a:latin typeface="Angsana New" panose="02020603050405020304" pitchFamily="18" charset="-34"/>
              <a:ea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BF4909E-EB1D-6277-7A04-A30942A3F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905000"/>
            <a:ext cx="3657600" cy="1676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Open Sans "/>
              </a:rPr>
              <a:t>PERSONAL PROTECTIVE EQUIPMENT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D8E914C-F2CE-C652-AA55-BDFFEA433A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0" y="1676400"/>
            <a:ext cx="6400800" cy="4225925"/>
          </a:xfrm>
        </p:spPr>
        <p:txBody>
          <a:bodyPr/>
          <a:lstStyle/>
          <a:p>
            <a:pPr marL="609600" indent="-609600" eaLnBrk="1" hangingPunct="1">
              <a:buFont typeface="Wingdings 2" panose="05020102010507070707" pitchFamily="18" charset="2"/>
              <a:buNone/>
            </a:pPr>
            <a:r>
              <a:rPr lang="en-US" altLang="en-US" sz="3600">
                <a:latin typeface="Angsana New" panose="02020603050405020304" pitchFamily="18" charset="-34"/>
                <a:ea typeface="Angsana New" panose="02020603050405020304" pitchFamily="18" charset="-34"/>
              </a:rPr>
              <a:t>  	</a:t>
            </a:r>
            <a:r>
              <a:rPr lang="en-US" altLang="en-US" sz="2400" b="1" u="sng">
                <a:latin typeface="Open Sans "/>
                <a:ea typeface="Angsana New" panose="02020603050405020304" pitchFamily="18" charset="-34"/>
              </a:rPr>
              <a:t>THE 5 MOST COMMON COMPONENTS OF PPE ARE:-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800">
                <a:latin typeface="Open Sans "/>
                <a:ea typeface="Angsana New" panose="02020603050405020304" pitchFamily="18" charset="-34"/>
              </a:rPr>
              <a:t>LATEX GLOVES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800">
                <a:latin typeface="Open Sans "/>
                <a:ea typeface="Angsana New" panose="02020603050405020304" pitchFamily="18" charset="-34"/>
              </a:rPr>
              <a:t>PERSONAL MASK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800">
                <a:latin typeface="Open Sans "/>
                <a:ea typeface="Angsana New" panose="02020603050405020304" pitchFamily="18" charset="-34"/>
              </a:rPr>
              <a:t>EYE PROTECTION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800">
                <a:latin typeface="Open Sans "/>
                <a:ea typeface="Angsana New" panose="02020603050405020304" pitchFamily="18" charset="-34"/>
              </a:rPr>
              <a:t>GOWN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800">
                <a:latin typeface="Open Sans "/>
                <a:ea typeface="Angsana New" panose="02020603050405020304" pitchFamily="18" charset="-34"/>
              </a:rPr>
              <a:t>CPR MASK</a:t>
            </a:r>
            <a:endParaRPr lang="en-US" altLang="en-US" sz="4000">
              <a:latin typeface="Open Sans "/>
              <a:ea typeface="Angsana New" panose="02020603050405020304" pitchFamily="18" charset="-34"/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352D8ABB-6645-3B91-E176-B28C0274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525"/>
            <a:ext cx="13446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C3E023F-75BD-7546-C6CD-3B8A05632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0"/>
            <a:ext cx="6507163" cy="11430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rgbClr val="FF0000"/>
                </a:solidFill>
                <a:latin typeface="Open Sans "/>
              </a:rPr>
              <a:t>IMPORTANT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737DB88-A157-ACA8-0E15-1F213DAA05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838200"/>
            <a:ext cx="474345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Always discard contaminated items properly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Your safety &amp; safety of others is a risk from cross contamination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569E5B44-9651-ED12-2C61-16FAC5E2E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1A2CED0-DF9F-F45F-38BD-013CCA4E6C76}"/>
              </a:ext>
            </a:extLst>
          </p:cNvPr>
          <p:cNvSpPr/>
          <p:nvPr/>
        </p:nvSpPr>
        <p:spPr>
          <a:xfrm>
            <a:off x="5124450" y="2597150"/>
            <a:ext cx="533400" cy="4857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85DEA3A-52B2-9F6E-E55F-EE065F872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35052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Open Sans "/>
              </a:rPr>
              <a:t>OBJECTIVES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6E36C2B-2A51-C23A-6242-8BF6F21C41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37150" y="304800"/>
            <a:ext cx="64008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altLang="en-US" sz="3600">
              <a:latin typeface="Angsana New" panose="02020603050405020304" pitchFamily="18" charset="-34"/>
              <a:ea typeface="Angsana New" panose="02020603050405020304" pitchFamily="18" charset="-34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" panose="020B0606030504020204" pitchFamily="34" charset="0"/>
                <a:ea typeface="Angsana New" panose="02020603050405020304" pitchFamily="18" charset="-34"/>
              </a:rPr>
              <a:t>Define Infectious Diseases.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" panose="020B0606030504020204" pitchFamily="34" charset="0"/>
                <a:ea typeface="Angsana New" panose="02020603050405020304" pitchFamily="18" charset="-34"/>
              </a:rPr>
              <a:t>Describe the two means of transmission of infectious diseases.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" panose="020B0606030504020204" pitchFamily="34" charset="0"/>
                <a:ea typeface="Angsana New" panose="02020603050405020304" pitchFamily="18" charset="-34"/>
              </a:rPr>
              <a:t>List eight signs and symptoms of infectious disease.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C24B4DF5-A881-A3AB-06E7-62A53629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6988"/>
            <a:ext cx="13446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>
            <a:extLst>
              <a:ext uri="{FF2B5EF4-FFF2-40B4-BE49-F238E27FC236}">
                <a16:creationId xmlns:a16="http://schemas.microsoft.com/office/drawing/2014/main" id="{0580A581-16F4-32D3-E25B-F4A62E5D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5225"/>
            <a:ext cx="43862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 "/>
              </a:rPr>
              <a:t>Upon completion of this lecture, you will be able to learn about:</a:t>
            </a:r>
            <a:endParaRPr lang="en-IN" altLang="en-US" sz="2400">
              <a:latin typeface="Open Sans 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6562062-04BF-60C3-9CB7-F0833AB48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8675" y="1558925"/>
            <a:ext cx="4144963" cy="11430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rgbClr val="FF0000"/>
                </a:solidFill>
                <a:latin typeface="Open Sans "/>
              </a:rPr>
              <a:t>DANGER</a:t>
            </a:r>
            <a:endParaRPr lang="en-US" altLang="en-US" sz="5400" b="1" u="sng">
              <a:solidFill>
                <a:srgbClr val="FF0000"/>
              </a:solidFill>
              <a:latin typeface="Open Sans 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7C6CCC0-142C-12D9-5460-8B416D15A4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3600" y="1285875"/>
            <a:ext cx="4586288" cy="4262438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4400">
                <a:solidFill>
                  <a:srgbClr val="66FF33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	</a:t>
            </a:r>
            <a:r>
              <a:rPr lang="en-US" altLang="en-US">
                <a:latin typeface="Open Sans "/>
                <a:ea typeface="Angsana New" panose="02020603050405020304" pitchFamily="18" charset="-34"/>
              </a:rPr>
              <a:t>All body fluids are considered infectious and you must take appropriate precautions for all patients at all times</a:t>
            </a:r>
            <a:endParaRPr lang="en-US" altLang="en-US" sz="3200">
              <a:latin typeface="Open Sans "/>
              <a:ea typeface="Angsana New" panose="02020603050405020304" pitchFamily="18" charset="-34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7540C7B1-E53E-BCC7-6D62-30370D8F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CD929FF-31EF-4995-9BC2-46A06F63340D}"/>
              </a:ext>
            </a:extLst>
          </p:cNvPr>
          <p:cNvSpPr/>
          <p:nvPr/>
        </p:nvSpPr>
        <p:spPr>
          <a:xfrm>
            <a:off x="4343400" y="188753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89FA211-FD33-2390-87FE-C6598C9EB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388" y="2846388"/>
            <a:ext cx="4876800" cy="609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Open Sans "/>
              </a:rPr>
              <a:t>IMMUNISATION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A88B736-35DF-A6AD-A88F-334FB524F5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9675" y="1371600"/>
            <a:ext cx="5562600" cy="4683125"/>
          </a:xfrm>
        </p:spPr>
        <p:txBody>
          <a:bodyPr/>
          <a:lstStyle/>
          <a:p>
            <a:pPr eaLnBrk="1" hangingPunct="1"/>
            <a:r>
              <a:rPr lang="en-US" altLang="en-US" sz="2400" u="sng">
                <a:latin typeface="Open Sans "/>
                <a:ea typeface="Angsana New" panose="02020603050405020304" pitchFamily="18" charset="-34"/>
              </a:rPr>
              <a:t>THE FOLLOWING IMMUNISATIONS ARE RECOMMENDED FOR ACTIVE DUTY MFRS:-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TETANUS  PROPHYLAXIS (EVERY 10 YEARS)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HEPATITIS-A  VACCINE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HEPATITIS-B  VACCINE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INFLUENZA  VACCINE  (EVERY YEAR)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POLIO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RUBELLA  ( GERMAN MEASLES)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MEASLES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MUMPS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0E36C2C7-5974-BDFE-0A4C-AA6C6772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1346201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EB119E68-695C-9F06-7E71-DD90C05716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9325" y="1143000"/>
            <a:ext cx="6781800" cy="559752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Though there is no current immunization for tuberculosis, you should be checked for exposure to the disease yearly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Consult your local protocols for immunizations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950D8C60-66CC-95EC-3511-0BD8BF09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4033005-54EB-7382-2838-9C8505D62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2667000"/>
            <a:ext cx="44958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  <a:latin typeface="Open Sans "/>
              </a:rPr>
              <a:t>IMMUNISATION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0C97A06-297D-6E25-06E2-6EDAFE1D8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0638" y="2590800"/>
            <a:ext cx="3810000" cy="1109663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Open Sans "/>
              </a:rPr>
              <a:t>REPORTING EXPOSURES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F3CD4C7-08A1-678C-0398-9729B7F3A7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62600" y="990600"/>
            <a:ext cx="6172200" cy="57578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Report any suspected exposure to blood or body fluids to your supervisor as soon as possible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Include in your report the date &amp; time of the exposure, the type &amp; the amount of bodily fluids involved, &amp; details of the incident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All agencies should have a written policy in place to handle exposures to infectious body </a:t>
            </a:r>
            <a:r>
              <a:rPr lang="en-US" altLang="en-US">
                <a:latin typeface="Open Sans "/>
                <a:ea typeface="Angsana New" panose="02020603050405020304" pitchFamily="18" charset="-34"/>
              </a:rPr>
              <a:t>substances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97F569DE-4684-3B6E-56D9-314C208C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179297B-F962-9112-B9A6-9FB06CB64A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1752600"/>
            <a:ext cx="8763000" cy="296862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66FF33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66FF33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 </a:t>
            </a:r>
            <a:r>
              <a:rPr lang="en-US" altLang="en-US" b="1" u="sng">
                <a:solidFill>
                  <a:srgbClr val="FF0000"/>
                </a:solidFill>
                <a:latin typeface="Open Sans "/>
                <a:ea typeface="Angsana New" panose="02020603050405020304" pitchFamily="18" charset="-34"/>
              </a:rPr>
              <a:t>ALWAYS PRACTICE BODY SUBSTANCE ISOLATION SO THAT YOU DON'T GET INFECTED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37D7ED04-EA1A-3C78-1BD9-7229BFE9B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700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3BBFBDA-EF2E-2476-9112-F1E4C820D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3230563" cy="11430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rgbClr val="FF0000"/>
                </a:solidFill>
                <a:latin typeface="Open Sans "/>
              </a:rPr>
              <a:t>REVIEW :-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457859A-BD5E-5303-D7E2-495BEA9723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81600" y="1752600"/>
            <a:ext cx="64008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" panose="020B0606030504020204" pitchFamily="34" charset="0"/>
                <a:ea typeface="Angsana New" panose="02020603050405020304" pitchFamily="18" charset="-34"/>
              </a:rPr>
              <a:t>Define Infectious Diseases.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" panose="020B0606030504020204" pitchFamily="34" charset="0"/>
                <a:ea typeface="Angsana New" panose="02020603050405020304" pitchFamily="18" charset="-34"/>
              </a:rPr>
              <a:t>Describe the two means of transmission of infectious diseases.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" panose="020B0606030504020204" pitchFamily="34" charset="0"/>
                <a:ea typeface="Angsana New" panose="02020603050405020304" pitchFamily="18" charset="-34"/>
              </a:rPr>
              <a:t>List eight signs and symptoms of infectious disease.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2836F24E-F13E-9B55-8949-47E6D1C0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346201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F64E50C-1E7B-91D9-F1CD-09D32782E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2279650"/>
            <a:ext cx="2438400" cy="11430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rgbClr val="FF0000"/>
                </a:solidFill>
                <a:latin typeface="Open Sans "/>
              </a:rPr>
              <a:t>REVIEW</a:t>
            </a:r>
            <a:endParaRPr lang="en-US" altLang="en-US" sz="6000" b="1" u="sng">
              <a:solidFill>
                <a:srgbClr val="FF0000"/>
              </a:solidFill>
              <a:latin typeface="Open Sans 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ED77E35-42E9-40D8-6717-E1B67DB037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92650" y="1600200"/>
            <a:ext cx="749935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" panose="020B0606030504020204" pitchFamily="34" charset="0"/>
                <a:ea typeface="Angsana New" panose="02020603050405020304" pitchFamily="18" charset="-34"/>
              </a:rPr>
              <a:t>List three categories of body substance isolation precautions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" panose="020B0606030504020204" pitchFamily="34" charset="0"/>
                <a:ea typeface="Angsana New" panose="02020603050405020304" pitchFamily="18" charset="-34"/>
              </a:rPr>
              <a:t>List five components of the personal protective equipment (PPE) used for patient assessment and during pre – hospital treatment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160963FE-2444-EF78-5D38-389BBC01A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3999"/>
          <a:stretch>
            <a:fillRect/>
          </a:stretch>
        </p:blipFill>
        <p:spPr bwMode="auto">
          <a:xfrm>
            <a:off x="10896600" y="65088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>
            <a:extLst>
              <a:ext uri="{FF2B5EF4-FFF2-40B4-BE49-F238E27FC236}">
                <a16:creationId xmlns:a16="http://schemas.microsoft.com/office/drawing/2014/main" id="{36033780-2099-574F-8A69-EAF89E1E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65088"/>
            <a:ext cx="13446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38E4518-1FCB-0FB7-01A0-5EC6DC1C6BC5}"/>
              </a:ext>
            </a:extLst>
          </p:cNvPr>
          <p:cNvSpPr/>
          <p:nvPr/>
        </p:nvSpPr>
        <p:spPr>
          <a:xfrm>
            <a:off x="3478213" y="25146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7F260BF6-71F8-8B27-926D-564F40B98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5413" y="598488"/>
            <a:ext cx="7086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u="sng" dirty="0">
                <a:solidFill>
                  <a:srgbClr val="FF0000"/>
                </a:solidFill>
                <a:latin typeface="Arial Black" pitchFamily="34" charset="0"/>
              </a:rPr>
              <a:t>ANY QUESTIONS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CB833AB-A4D5-35BA-D6F2-5D89DC5757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905000"/>
            <a:ext cx="8153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77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0B8C3B63-9193-9DD2-B55C-7733EE7C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3999"/>
          <a:stretch>
            <a:fillRect/>
          </a:stretch>
        </p:blipFill>
        <p:spPr bwMode="auto">
          <a:xfrm>
            <a:off x="10972800" y="-381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>
            <a:extLst>
              <a:ext uri="{FF2B5EF4-FFF2-40B4-BE49-F238E27FC236}">
                <a16:creationId xmlns:a16="http://schemas.microsoft.com/office/drawing/2014/main" id="{7955D3D9-79EA-3D32-929B-67F17328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1750"/>
            <a:ext cx="13446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A94589A-AF6C-68D9-1F18-402755850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9100" y="152400"/>
            <a:ext cx="749935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FA3B-F38A-6B64-A589-7FA24785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100" y="990600"/>
            <a:ext cx="7499350" cy="5715000"/>
          </a:xfrm>
        </p:spPr>
        <p:txBody>
          <a:bodyPr rtlCol="0">
            <a:normAutofit/>
          </a:bodyPr>
          <a:lstStyle/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/>
              <a:t>  </a:t>
            </a:r>
            <a:r>
              <a:rPr lang="en-US" sz="2000" b="1" dirty="0"/>
              <a:t>Ques. 1 </a:t>
            </a:r>
            <a:r>
              <a:rPr lang="en-US" sz="2000" b="1" dirty="0" err="1"/>
              <a:t>Aedes</a:t>
            </a:r>
            <a:r>
              <a:rPr lang="en-US" sz="2000" b="1" dirty="0"/>
              <a:t> </a:t>
            </a:r>
            <a:r>
              <a:rPr lang="en-US" sz="2000" b="1" dirty="0" err="1"/>
              <a:t>aegypti</a:t>
            </a:r>
            <a:r>
              <a:rPr lang="en-US" sz="2000" b="1" dirty="0"/>
              <a:t> is a vector for?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Yellow fever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Dengue fever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Japanese encephalitis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Both dengue and yellow fever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600" dirty="0"/>
              <a:t>   </a:t>
            </a:r>
            <a:r>
              <a:rPr lang="en-US" sz="2000" b="1" dirty="0"/>
              <a:t>Ques. 2  Which of the following is a communicable disease?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Diabetes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Diptheria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Kwashiorko</a:t>
            </a:r>
            <a:r>
              <a:rPr lang="en-US" sz="1600" dirty="0"/>
              <a:t>r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600" dirty="0"/>
              <a:t>  </a:t>
            </a:r>
            <a:r>
              <a:rPr lang="en-US" sz="2000" b="1" dirty="0"/>
              <a:t>Ques. 3 Which of the following pair of disease is caused by virus? 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Rabies, mumps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AIDS, Syphilis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Typhoid, Tetanus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Cholera, Tuberculosis 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600" dirty="0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9E633D1F-3811-5FBE-2B1C-FA1B5C30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3999"/>
          <a:stretch>
            <a:fillRect/>
          </a:stretch>
        </p:blipFill>
        <p:spPr bwMode="auto">
          <a:xfrm>
            <a:off x="10823575" y="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>
            <a:extLst>
              <a:ext uri="{FF2B5EF4-FFF2-40B4-BE49-F238E27FC236}">
                <a16:creationId xmlns:a16="http://schemas.microsoft.com/office/drawing/2014/main" id="{92D19D6D-6A25-EEAB-896B-1E1B85C2A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690A636-A41C-4835-693F-4E517D524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68288"/>
            <a:ext cx="749935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EVALUATION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EB33F-0B0A-41B4-68BD-3DA7033C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000" b="1" dirty="0"/>
              <a:t>Ques. 4 Which is the following disease spreads through respiratory route</a:t>
            </a:r>
            <a:r>
              <a:rPr lang="en-US" sz="2000" dirty="0"/>
              <a:t>?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Influenza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Mumps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Measles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All of above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000" b="1" dirty="0"/>
              <a:t>Ques.5 Communicability of disease depends upon the availability of?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Pathogen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Healthy Person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Parasite</a:t>
            </a:r>
          </a:p>
          <a:p>
            <a:pPr marL="425450" indent="-3429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Susceptible person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D0F78420-C507-35E5-41CF-940C6F85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3999"/>
          <a:stretch>
            <a:fillRect/>
          </a:stretch>
        </p:blipFill>
        <p:spPr bwMode="auto">
          <a:xfrm>
            <a:off x="10972800" y="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>
            <a:extLst>
              <a:ext uri="{FF2B5EF4-FFF2-40B4-BE49-F238E27FC236}">
                <a16:creationId xmlns:a16="http://schemas.microsoft.com/office/drawing/2014/main" id="{CA38AB28-B8FA-1A39-367E-DF159DF0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3446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FADDAF-2E93-B03C-62BE-9C04E797A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313" y="1219200"/>
            <a:ext cx="34671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Open Sans "/>
              </a:rPr>
              <a:t>OBJECTIVES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67B2C13-AE52-ED0E-40B5-D78EA11B65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45013" y="990600"/>
            <a:ext cx="7497762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" panose="020B0606030504020204" pitchFamily="34" charset="0"/>
                <a:ea typeface="Angsana New" panose="02020603050405020304" pitchFamily="18" charset="-34"/>
              </a:rPr>
              <a:t>List three categories of body substance isolation precautions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" panose="020B0606030504020204" pitchFamily="34" charset="0"/>
                <a:ea typeface="Angsana New" panose="02020603050405020304" pitchFamily="18" charset="-34"/>
              </a:rPr>
              <a:t>List five components of the personal protective equipment (PPE) used for patient assessment and during pre – hospital treatment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446C31A7-7B4C-0FF1-6591-9730F0FC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7625"/>
            <a:ext cx="13446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>
            <a:extLst>
              <a:ext uri="{FF2B5EF4-FFF2-40B4-BE49-F238E27FC236}">
                <a16:creationId xmlns:a16="http://schemas.microsoft.com/office/drawing/2014/main" id="{0229D544-F71C-0293-1990-956A57321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3622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 "/>
              </a:rPr>
              <a:t>Upon completion of this lecture, you will be able to learn about:</a:t>
            </a:r>
            <a:endParaRPr lang="en-IN" altLang="en-US" sz="2400">
              <a:latin typeface="Open Sans 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631013-24CA-ABB8-1432-A3E0219FCFBA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AutoShape 4">
            <a:extLst>
              <a:ext uri="{FF2B5EF4-FFF2-40B4-BE49-F238E27FC236}">
                <a16:creationId xmlns:a16="http://schemas.microsoft.com/office/drawing/2014/main" id="{4812A8B5-B8A7-61FE-747F-E1FCBF82A2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IN" altLang="en-US" sz="1400"/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6E0E3E24-383A-D600-1C27-0273FF4F2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39CF7F-56E9-41F1-87B8-5FD14DA342FF}" type="slidenum">
              <a:rPr lang="en-IN" altLang="en-US">
                <a:solidFill>
                  <a:srgbClr val="898989"/>
                </a:solidFill>
              </a:rPr>
              <a:pPr/>
              <a:t>30</a:t>
            </a:fld>
            <a:endParaRPr lang="en-IN" altLang="en-US">
              <a:solidFill>
                <a:srgbClr val="898989"/>
              </a:solidFill>
            </a:endParaRPr>
          </a:p>
        </p:txBody>
      </p:sp>
      <p:sp>
        <p:nvSpPr>
          <p:cNvPr id="34821" name="Rounded Rectangle">
            <a:extLst>
              <a:ext uri="{FF2B5EF4-FFF2-40B4-BE49-F238E27FC236}">
                <a16:creationId xmlns:a16="http://schemas.microsoft.com/office/drawing/2014/main" id="{B0C24A87-AC27-50F1-FF00-1C0C1C055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46050"/>
            <a:ext cx="6804025" cy="62611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3" tIns="39143" rIns="39143" bIns="3914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34822" name="Duties of…">
            <a:extLst>
              <a:ext uri="{FF2B5EF4-FFF2-40B4-BE49-F238E27FC236}">
                <a16:creationId xmlns:a16="http://schemas.microsoft.com/office/drawing/2014/main" id="{4CEBF0AB-BE5A-DE15-0ACD-3913E6129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230563"/>
            <a:ext cx="37242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3" tIns="39143" rIns="39143" bIns="3914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latin typeface="Open Sans" panose="020B0606030504020204" pitchFamily="34" charset="0"/>
              </a:rPr>
              <a:t>THANK YOU </a:t>
            </a:r>
            <a:r>
              <a:rPr lang="en-US" altLang="en-US" sz="4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3482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CB8E3E05-755D-9732-9B26-84001D89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5938"/>
            <a:ext cx="4876800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">
            <a:extLst>
              <a:ext uri="{FF2B5EF4-FFF2-40B4-BE49-F238E27FC236}">
                <a16:creationId xmlns:a16="http://schemas.microsoft.com/office/drawing/2014/main" id="{AD170BB5-6CEB-4F9A-EB23-8170A232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99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6">
            <a:extLst>
              <a:ext uri="{FF2B5EF4-FFF2-40B4-BE49-F238E27FC236}">
                <a16:creationId xmlns:a16="http://schemas.microsoft.com/office/drawing/2014/main" id="{DEB325B0-1901-EA6B-8114-C2BEE8667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225" y="6350"/>
            <a:ext cx="1387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B7C6949-9A09-59FA-10A1-7154EF268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05013"/>
            <a:ext cx="35052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Open Sans "/>
                <a:cs typeface="Open Sans Semibold" panose="020B0706030804020204" pitchFamily="34" charset="0"/>
              </a:rPr>
              <a:t>INFECTIOUS</a:t>
            </a:r>
            <a:r>
              <a:rPr lang="en-US" altLang="en-US" sz="4000" b="1" u="sng">
                <a:solidFill>
                  <a:srgbClr val="FF0000"/>
                </a:solidFill>
                <a:latin typeface="Open Sans "/>
                <a:cs typeface="Open Sans Semibold" panose="020B0706030804020204" pitchFamily="34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Open Sans "/>
                <a:cs typeface="Open Sans Semibold" panose="020B0706030804020204" pitchFamily="34" charset="0"/>
              </a:rPr>
              <a:t>DISEASES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7A5C8A2-9360-9F8A-AAD6-32DD9C2F2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3000" y="1676400"/>
            <a:ext cx="7239000" cy="32734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4000">
                <a:latin typeface="Angsana New" panose="02020603050405020304" pitchFamily="18" charset="-34"/>
                <a:ea typeface="Angsana New" panose="02020603050405020304" pitchFamily="18" charset="-34"/>
              </a:rPr>
              <a:t> </a:t>
            </a:r>
            <a:r>
              <a:rPr lang="en-US" altLang="en-US">
                <a:latin typeface="Open Sans "/>
                <a:ea typeface="Angsana New" panose="02020603050405020304" pitchFamily="18" charset="-34"/>
              </a:rPr>
              <a:t>Illnesses  caused  by  pathogens,  micro- organisms  such  as  bacteria</a:t>
            </a:r>
            <a:r>
              <a:rPr lang="en-US" altLang="en-US" b="1">
                <a:latin typeface="Open Sans "/>
                <a:ea typeface="Angsana New" panose="02020603050405020304" pitchFamily="18" charset="-34"/>
              </a:rPr>
              <a:t>/</a:t>
            </a:r>
            <a:r>
              <a:rPr lang="en-US" altLang="en-US">
                <a:latin typeface="Open Sans "/>
                <a:ea typeface="Angsana New" panose="02020603050405020304" pitchFamily="18" charset="-34"/>
              </a:rPr>
              <a:t> viruses, that  can  be  transmitted.</a:t>
            </a:r>
            <a:endParaRPr lang="en-US" altLang="en-US" sz="3600">
              <a:latin typeface="Open Sans "/>
              <a:ea typeface="Angsana New" panose="02020603050405020304" pitchFamily="18" charset="-34"/>
            </a:endParaRPr>
          </a:p>
        </p:txBody>
      </p:sp>
      <p:pic>
        <p:nvPicPr>
          <p:cNvPr id="8196" name="Picture 5" descr="C:\Users\DEEP\Desktop\images (2).jpg">
            <a:extLst>
              <a:ext uri="{FF2B5EF4-FFF2-40B4-BE49-F238E27FC236}">
                <a16:creationId xmlns:a16="http://schemas.microsoft.com/office/drawing/2014/main" id="{DE35F091-FFED-1BA7-6C23-74A3769E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619625"/>
            <a:ext cx="1971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F6AB267F-AEA0-9954-F50C-A6F3F360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3999"/>
          <a:stretch>
            <a:fillRect/>
          </a:stretch>
        </p:blipFill>
        <p:spPr bwMode="auto">
          <a:xfrm>
            <a:off x="10855325" y="26988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>
            <a:extLst>
              <a:ext uri="{FF2B5EF4-FFF2-40B4-BE49-F238E27FC236}">
                <a16:creationId xmlns:a16="http://schemas.microsoft.com/office/drawing/2014/main" id="{83CB3E0D-2BA6-69C3-A5FE-EC1F1DA0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6988"/>
            <a:ext cx="13446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6B2C4B1-7E9C-416E-B330-CAF4C7720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79600"/>
            <a:ext cx="6705600" cy="1981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FF0000"/>
                </a:solidFill>
                <a:latin typeface="Open Sans "/>
              </a:rPr>
              <a:t>METHODS OF TRANSMISSION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6AE56CB-0546-1A1A-8207-A2C3DEF2E6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400" y="990600"/>
            <a:ext cx="5618163" cy="5181600"/>
          </a:xfrm>
        </p:spPr>
        <p:txBody>
          <a:bodyPr rtlCol="0">
            <a:normAutofit fontScale="70000" lnSpcReduction="20000"/>
          </a:bodyPr>
          <a:lstStyle/>
          <a:p>
            <a:pPr marL="365760" indent="-283464" algn="just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Open Sans "/>
                <a:cs typeface="Angsana New" pitchFamily="18" charset="-34"/>
              </a:rPr>
              <a:t>DIRECT CONTACT:- Which occurs through contact with bodily fluids, contact through open wounds or exposed tissues, or contact with mucous membranes of the mouth, eyes or nose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Open Sans "/>
                <a:cs typeface="Angsana New" pitchFamily="18" charset="-34"/>
              </a:rPr>
              <a:t>INDIRECT CONTACT:- Through airborne pathogens spread by tiny droplet sprayed during breathing, coughing or sneezing, or by way of contaminated objects, such as needles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A81DDA2-3B32-90ED-6945-C952009B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3446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61161EBE-9383-BC00-0DC7-9EB7585CC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84388"/>
            <a:ext cx="4191000" cy="1322387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Open Sans "/>
              </a:rPr>
              <a:t>DISEASES OF CONCERN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C1170130-4D00-F21D-A633-AADB67B08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0" y="1385888"/>
            <a:ext cx="8229600" cy="5029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As a medical first responder, you can be exposed to infectious diseases whenever you treat a patient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Although there are many infectious diseases, three that are of greatest concern because they are life threatening are:- Hepatitis (B, C&amp; D), TB, Covid-19 &amp; HIV/AIDS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3CD31B03-A22C-2C56-CF22-0D8510C4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3"/>
            <a:ext cx="13446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A361B867-7721-E46B-6357-D9E08CC07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816225"/>
            <a:ext cx="5257800" cy="790575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rgbClr val="FF0000"/>
                </a:solidFill>
                <a:latin typeface="Open Sans "/>
              </a:rPr>
              <a:t>HEPATITIS (B, C &amp; D)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0B2BCD62-AF4D-39AF-F4EF-AD6D0EF662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86400" y="1150938"/>
            <a:ext cx="6705600" cy="4911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Causes inflammation of the liver;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Contracted through blood or bodily fluids;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No cure, can be deadly;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Can live in dried blood for days.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Open Sans "/>
                <a:ea typeface="Angsana New" panose="02020603050405020304" pitchFamily="18" charset="-34"/>
              </a:rPr>
              <a:t>Effective vaccine is available.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2534E495-04F7-ED95-0B10-7D75DF0D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9525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0EEC580-96A5-FB3E-8FD9-5879CC257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805113"/>
            <a:ext cx="5181600" cy="1247775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Open Sans "/>
              </a:rPr>
              <a:t>TUBERCULOSIS (TB)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04FE4ED-04A4-7400-DEF5-16092E2935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427163"/>
            <a:ext cx="5638800" cy="4068762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Infection  found  in the  lungs &amp; other tissues;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Highly contagious- can be spread through the air;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Take  respiratory  precautions.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F959E2AC-687D-FBD4-00B5-573F0328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4450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E13B59B-83FF-BC45-B345-60CCA4B0F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82813"/>
            <a:ext cx="3124200" cy="1246187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Open Sans "/>
              </a:rPr>
              <a:t>COVID - 19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1F9B47B-1A54-BBB4-5B08-F95CC61C4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2400" y="1600200"/>
            <a:ext cx="8153400" cy="4068763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Causes severe respiratory infection and may lead to death due hypoxia and other organ failure.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2400">
                <a:latin typeface="Open Sans "/>
                <a:ea typeface="Angsana New" panose="02020603050405020304" pitchFamily="18" charset="-34"/>
              </a:rPr>
              <a:t>Highly contagious by means body fluids, droplets and contact.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E2F6ED57-DDEC-5B00-B4E6-BA7A34DB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4925"/>
            <a:ext cx="1346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1102</Words>
  <Application>Microsoft Office PowerPoint</Application>
  <PresentationFormat>Widescreen</PresentationFormat>
  <Paragraphs>154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Calibri</vt:lpstr>
      <vt:lpstr>Arial</vt:lpstr>
      <vt:lpstr>Calibri Light</vt:lpstr>
      <vt:lpstr>Open Sans Semibold</vt:lpstr>
      <vt:lpstr>Open Sans</vt:lpstr>
      <vt:lpstr>Open Sans </vt:lpstr>
      <vt:lpstr>Angsana New</vt:lpstr>
      <vt:lpstr>Wingdings</vt:lpstr>
      <vt:lpstr>Wingdings 2</vt:lpstr>
      <vt:lpstr>Arial Black</vt:lpstr>
      <vt:lpstr>Verdana</vt:lpstr>
      <vt:lpstr>Times New Roman</vt:lpstr>
      <vt:lpstr>Office Theme</vt:lpstr>
      <vt:lpstr>PowerPoint Presentation</vt:lpstr>
      <vt:lpstr>OBJECTIVES</vt:lpstr>
      <vt:lpstr>OBJECTIVES</vt:lpstr>
      <vt:lpstr>INFECTIOUS DISEASES</vt:lpstr>
      <vt:lpstr>METHODS OF TRANSMISSION</vt:lpstr>
      <vt:lpstr>DISEASES OF CONCERN</vt:lpstr>
      <vt:lpstr>HEPATITIS (B, C &amp; D)</vt:lpstr>
      <vt:lpstr>TUBERCULOSIS (TB)</vt:lpstr>
      <vt:lpstr>COVID - 19</vt:lpstr>
      <vt:lpstr>            HIV/AIDS</vt:lpstr>
      <vt:lpstr>PowerPoint Presentation</vt:lpstr>
      <vt:lpstr>  SIGNS AND SYMPTOMS</vt:lpstr>
      <vt:lpstr>WHEN SIGNS AND SYMPTOMS OF INFECTIOUS DISEASES DO APPEAR, THEY MAY INCLUDE:-</vt:lpstr>
      <vt:lpstr> BODY SUBSTANCE      ISOLATION</vt:lpstr>
      <vt:lpstr> BODY SUBSTANCE      ISOLATION</vt:lpstr>
      <vt:lpstr>PowerPoint Presentation</vt:lpstr>
      <vt:lpstr>PowerPoint Presentation</vt:lpstr>
      <vt:lpstr>PERSONAL PROTECTIVE EQUIPMENT</vt:lpstr>
      <vt:lpstr>IMPORTANT</vt:lpstr>
      <vt:lpstr>DANGER</vt:lpstr>
      <vt:lpstr>IMMUNISATION</vt:lpstr>
      <vt:lpstr>IMMUNISATION</vt:lpstr>
      <vt:lpstr>REPORTING EXPOSURES</vt:lpstr>
      <vt:lpstr>PowerPoint Presentation</vt:lpstr>
      <vt:lpstr>REVIEW :-</vt:lpstr>
      <vt:lpstr>REVIEW</vt:lpstr>
      <vt:lpstr>ANY QUESTIONS</vt:lpstr>
      <vt:lpstr>EVALUATION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Chetanbahadur</dc:creator>
  <cp:lastModifiedBy>NDRF NDRF</cp:lastModifiedBy>
  <cp:revision>119</cp:revision>
  <cp:lastPrinted>1601-01-01T00:00:00Z</cp:lastPrinted>
  <dcterms:created xsi:type="dcterms:W3CDTF">1601-01-01T00:00:00Z</dcterms:created>
  <dcterms:modified xsi:type="dcterms:W3CDTF">2026-02-02T12:03:31Z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