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46"/>
  </p:notesMasterIdLst>
  <p:sldIdLst>
    <p:sldId id="1339" r:id="rId2"/>
    <p:sldId id="1340" r:id="rId3"/>
    <p:sldId id="1342" r:id="rId4"/>
    <p:sldId id="1343" r:id="rId5"/>
    <p:sldId id="1344" r:id="rId6"/>
    <p:sldId id="1345" r:id="rId7"/>
    <p:sldId id="1346" r:id="rId8"/>
    <p:sldId id="1347" r:id="rId9"/>
    <p:sldId id="1348" r:id="rId10"/>
    <p:sldId id="1349" r:id="rId11"/>
    <p:sldId id="1350" r:id="rId12"/>
    <p:sldId id="1351" r:id="rId13"/>
    <p:sldId id="1352" r:id="rId14"/>
    <p:sldId id="1353" r:id="rId15"/>
    <p:sldId id="1354" r:id="rId16"/>
    <p:sldId id="1355" r:id="rId17"/>
    <p:sldId id="1356" r:id="rId18"/>
    <p:sldId id="1357" r:id="rId19"/>
    <p:sldId id="1358" r:id="rId20"/>
    <p:sldId id="1359" r:id="rId21"/>
    <p:sldId id="1360" r:id="rId22"/>
    <p:sldId id="1361" r:id="rId23"/>
    <p:sldId id="1362" r:id="rId24"/>
    <p:sldId id="1363" r:id="rId25"/>
    <p:sldId id="1364" r:id="rId26"/>
    <p:sldId id="1365" r:id="rId27"/>
    <p:sldId id="1366" r:id="rId28"/>
    <p:sldId id="1367" r:id="rId29"/>
    <p:sldId id="1368" r:id="rId30"/>
    <p:sldId id="1369" r:id="rId31"/>
    <p:sldId id="1370" r:id="rId32"/>
    <p:sldId id="1371" r:id="rId33"/>
    <p:sldId id="1372" r:id="rId34"/>
    <p:sldId id="1373" r:id="rId35"/>
    <p:sldId id="1374" r:id="rId36"/>
    <p:sldId id="1375" r:id="rId37"/>
    <p:sldId id="1376" r:id="rId38"/>
    <p:sldId id="1377" r:id="rId39"/>
    <p:sldId id="1378" r:id="rId40"/>
    <p:sldId id="1379" r:id="rId41"/>
    <p:sldId id="296" r:id="rId42"/>
    <p:sldId id="298" r:id="rId43"/>
    <p:sldId id="1117" r:id="rId44"/>
    <p:sldId id="118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5" autoAdjust="0"/>
  </p:normalViewPr>
  <p:slideViewPr>
    <p:cSldViewPr>
      <p:cViewPr varScale="1">
        <p:scale>
          <a:sx n="74" d="100"/>
          <a:sy n="74" d="100"/>
        </p:scale>
        <p:origin x="106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8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74532215731105E-2"/>
          <c:y val="2.136900168980118E-2"/>
          <c:w val="0.61889653712640758"/>
          <c:h val="0.838136890489267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675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0"/>
            <c:spPr>
              <a:solidFill>
                <a:srgbClr val="FF0000"/>
              </a:solidFill>
              <a:ln w="6755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DE-47F4-8D89-873C7862D47E}"/>
              </c:ext>
            </c:extLst>
          </c:dPt>
          <c:dPt>
            <c:idx val="1"/>
            <c:bubble3D val="0"/>
            <c:explosion val="1"/>
            <c:spPr>
              <a:solidFill>
                <a:srgbClr val="008000"/>
              </a:solidFill>
              <a:ln w="6755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DE-47F4-8D89-873C7862D47E}"/>
              </c:ext>
            </c:extLst>
          </c:dPt>
          <c:dPt>
            <c:idx val="2"/>
            <c:bubble3D val="0"/>
            <c:explosion val="3"/>
            <c:spPr>
              <a:solidFill>
                <a:srgbClr val="FFFF00"/>
              </a:solidFill>
              <a:ln w="6755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DE-47F4-8D89-873C7862D47E}"/>
              </c:ext>
            </c:extLst>
          </c:dPt>
          <c:dPt>
            <c:idx val="3"/>
            <c:bubble3D val="0"/>
            <c:explosion val="4"/>
            <c:spPr>
              <a:solidFill>
                <a:srgbClr val="1D2FBE"/>
              </a:solidFill>
              <a:ln w="6755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BDE-47F4-8D89-873C7862D47E}"/>
              </c:ext>
            </c:extLst>
          </c:dPt>
          <c:dLbls>
            <c:dLbl>
              <c:idx val="0"/>
              <c:layout>
                <c:manualLayout>
                  <c:x val="-6.415925831851664E-2"/>
                  <c:y val="-4.8631565264767827E-2"/>
                </c:manualLayout>
              </c:layout>
              <c:tx>
                <c:rich>
                  <a:bodyPr/>
                  <a:lstStyle/>
                  <a:p>
                    <a:pPr>
                      <a:defRPr sz="1489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Blast
 50%</a:t>
                    </a:r>
                  </a:p>
                </c:rich>
              </c:tx>
              <c:spPr>
                <a:noFill/>
                <a:ln w="1351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BDE-47F4-8D89-873C7862D47E}"/>
                </c:ext>
              </c:extLst>
            </c:dLbl>
            <c:dLbl>
              <c:idx val="1"/>
              <c:layout>
                <c:manualLayout>
                  <c:x val="2.7260689188045042E-2"/>
                  <c:y val="-6.7344177376576761E-2"/>
                </c:manualLayout>
              </c:layout>
              <c:tx>
                <c:rich>
                  <a:bodyPr/>
                  <a:lstStyle/>
                  <a:p>
                    <a:pPr>
                      <a:defRPr sz="1489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Thermal
 35%</a:t>
                    </a:r>
                  </a:p>
                </c:rich>
              </c:tx>
              <c:spPr>
                <a:noFill/>
                <a:ln w="1351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BDE-47F4-8D89-873C7862D47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DE-47F4-8D89-873C7862D47E}"/>
                </c:ext>
              </c:extLst>
            </c:dLbl>
            <c:dLbl>
              <c:idx val="3"/>
              <c:layout>
                <c:manualLayout>
                  <c:x val="-9.6844932689865423E-2"/>
                  <c:y val="-1.4426746704058174E-2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38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Initial                  Radiation
   15%</a:t>
                    </a:r>
                  </a:p>
                </c:rich>
              </c:tx>
              <c:spPr>
                <a:noFill/>
                <a:ln w="1351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279569892473"/>
                      <c:h val="0.2449866005127481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BDE-47F4-8D89-873C7862D47E}"/>
                </c:ext>
              </c:extLst>
            </c:dLbl>
            <c:numFmt formatCode="0%" sourceLinked="0"/>
            <c:spPr>
              <a:noFill/>
              <a:ln w="135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Blast</c:v>
                </c:pt>
                <c:pt idx="1">
                  <c:v>Thermal</c:v>
                </c:pt>
                <c:pt idx="3">
                  <c:v>Radiation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0.5</c:v>
                </c:pt>
                <c:pt idx="1">
                  <c:v>0.35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DE-47F4-8D89-873C7862D47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13510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48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567AE-7EE2-49F0-B2ED-75DB91DBB2F5}" type="datetimeFigureOut">
              <a:rPr lang="en-IN" smtClean="0"/>
              <a:pPr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9C833-4300-4E12-82F9-BD654A0154D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5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192A241-18C9-2754-78E2-83ECB9B9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12E7207-5EDD-66AE-A660-44982764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9E8E2F3-AD76-6E9E-C31F-6F3F512E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EAF3-8CA0-46EC-B68C-E6D4C28A5934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472EB-D4F5-40FD-A4AF-9E9216564A31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0D6F6-7379-4EE2-AED9-5C58C76D8580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047B5-00AD-421A-B6CC-987DB4BA78C9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0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7FBD1-DCC1-4209-A8D4-101F3FD994B9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57004-DAB4-486E-B68F-9B6AE3347BEA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0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4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53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996648-7A8D-4FFC-9C93-BA5533B3C99E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03251-A90A-4B06-AA76-07BDA78018D5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6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4D52D-1EFE-426D-94B6-33880090CFA1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C9586-52F1-45A9-BF88-69F76FE65C95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7BEA3-04A7-4DF6-8FF2-7EFFD72120EF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C3C0F-4DB3-452F-87C2-ECAF2CCAD647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2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04400-747C-4DF5-951A-78F6775B8B6C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DF47-B63B-449C-BA5B-5E515C734EEC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F5F26-01BC-4BAA-B32C-B17EAA037079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E1711-6524-4397-90FD-2C2DEADA6F84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7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E4432-E045-416D-9AA0-38F4BAB25BD0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D1E09-0845-471A-B8DD-A6AC1DFA0505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4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3B6DF-CDB1-4D27-98F9-488A06D8F4D1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8D57A-A2AE-4B04-846A-0E943C7DD3D4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4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22FB2-0839-4692-A80F-F79542EBDC83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8B7F8-DD3A-42E2-A51C-87CA5C051FAF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1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D8E4-25B2-4C58-AAAF-4A1D3F9ABD36}" type="datetime5">
              <a:rPr lang="en-US" smtClean="0">
                <a:solidFill>
                  <a:srgbClr val="EAEAEA"/>
                </a:solidFill>
              </a:rPr>
              <a:t>31-Dec-25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EAEAEA"/>
                </a:solidFill>
              </a:rPr>
              <a:t>SH SANJAY KR RANJAN,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9B7B9-FCE6-460D-8297-28D6E9B58061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0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13E802-DA53-4672-A313-584125302A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647"/>
            <a:ext cx="7543800" cy="1474153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168339" y="1921138"/>
            <a:ext cx="7223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"/>
              </a:rPr>
              <a:t>WMD, STRUCTURE OF CBRN TEAM &amp; RESPONSIBILITIES</a:t>
            </a:r>
            <a:endParaRPr lang="en-IN" sz="40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EEBD4092-3A42-BDAD-6836-36422916A60F}"/>
              </a:ext>
            </a:extLst>
          </p:cNvPr>
          <p:cNvSpPr txBox="1"/>
          <p:nvPr/>
        </p:nvSpPr>
        <p:spPr>
          <a:xfrm>
            <a:off x="7213600" y="5769813"/>
            <a:ext cx="4758294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Amit Kumar, AC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HIROSIMA &amp; NAGASAKI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914400"/>
            <a:ext cx="6324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b="1" dirty="0">
                <a:latin typeface="Open sans" panose="020B0606030504020204"/>
              </a:rPr>
              <a:t>Little Boy</a:t>
            </a:r>
          </a:p>
          <a:p>
            <a:pPr marL="342900" indent="-342900">
              <a:spcAft>
                <a:spcPts val="600"/>
              </a:spcAft>
            </a:pPr>
            <a:r>
              <a:rPr lang="en-IN" dirty="0">
                <a:latin typeface="Open sans" panose="020B0606030504020204"/>
              </a:rPr>
              <a:t> U-235 </a:t>
            </a:r>
          </a:p>
          <a:p>
            <a:pPr marL="342900" indent="-342900">
              <a:spcAft>
                <a:spcPts val="600"/>
              </a:spcAft>
            </a:pPr>
            <a:r>
              <a:rPr lang="en-IN" dirty="0">
                <a:latin typeface="Open sans" panose="020B0606030504020204"/>
              </a:rPr>
              <a:t>Gun type</a:t>
            </a:r>
          </a:p>
          <a:p>
            <a:pPr marL="342900" indent="-342900">
              <a:spcAft>
                <a:spcPts val="600"/>
              </a:spcAft>
            </a:pPr>
            <a:r>
              <a:rPr lang="en-IN" dirty="0">
                <a:latin typeface="Open sans" panose="020B0606030504020204"/>
              </a:rPr>
              <a:t>Yield : 15 KT</a:t>
            </a:r>
          </a:p>
          <a:p>
            <a:pPr marL="342900" indent="-342900">
              <a:spcAft>
                <a:spcPts val="600"/>
              </a:spcAft>
            </a:pPr>
            <a:r>
              <a:rPr lang="en-IN" dirty="0">
                <a:latin typeface="Open sans" panose="020B0606030504020204"/>
              </a:rPr>
              <a:t>Height of burst : 580 m</a:t>
            </a:r>
          </a:p>
          <a:p>
            <a:pPr marL="0" indent="0" algn="just">
              <a:buNone/>
              <a:defRPr/>
            </a:pPr>
            <a:r>
              <a:rPr lang="en-IN" b="1" dirty="0">
                <a:latin typeface="Open sans" panose="020B0606030504020204"/>
              </a:rPr>
              <a:t>Fat Man</a:t>
            </a:r>
          </a:p>
          <a:p>
            <a:pPr marL="342900" indent="-342900">
              <a:spcAft>
                <a:spcPts val="600"/>
              </a:spcAft>
            </a:pPr>
            <a:r>
              <a:rPr lang="en-IN" dirty="0">
                <a:latin typeface="Open sans" panose="020B0606030504020204"/>
              </a:rPr>
              <a:t>Pu-239</a:t>
            </a:r>
          </a:p>
          <a:p>
            <a:pPr marL="342900" indent="-342900">
              <a:spcAft>
                <a:spcPts val="600"/>
              </a:spcAft>
            </a:pPr>
            <a:r>
              <a:rPr lang="en-IN" dirty="0">
                <a:latin typeface="Open sans" panose="020B0606030504020204"/>
              </a:rPr>
              <a:t>Implosive type</a:t>
            </a:r>
          </a:p>
          <a:p>
            <a:pPr marL="342900" indent="-342900">
              <a:spcAft>
                <a:spcPts val="600"/>
              </a:spcAft>
            </a:pPr>
            <a:r>
              <a:rPr lang="en-IN" dirty="0">
                <a:latin typeface="Open sans" panose="020B0606030504020204"/>
              </a:rPr>
              <a:t>Yield : 21 KT</a:t>
            </a:r>
          </a:p>
          <a:p>
            <a:pPr marL="342900" indent="-342900">
              <a:spcAft>
                <a:spcPts val="600"/>
              </a:spcAft>
            </a:pPr>
            <a:r>
              <a:rPr lang="en-IN" dirty="0">
                <a:latin typeface="Open sans" panose="020B0606030504020204"/>
              </a:rPr>
              <a:t>Height of burst : 500 m</a:t>
            </a:r>
          </a:p>
          <a:p>
            <a:pPr marL="0" indent="0" algn="just">
              <a:buNone/>
              <a:defRPr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NUCLEAR WEAPON TODAY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914400"/>
            <a:ext cx="6324600" cy="5715000"/>
          </a:xfrm>
        </p:spPr>
        <p:txBody>
          <a:bodyPr>
            <a:noAutofit/>
          </a:bodyPr>
          <a:lstStyle/>
          <a:p>
            <a:pPr marL="0" indent="269875" algn="just">
              <a:lnSpc>
                <a:spcPct val="150000"/>
              </a:lnSpc>
            </a:pPr>
            <a:r>
              <a:rPr lang="en-US" dirty="0">
                <a:latin typeface="Open sans" panose="020B0606030504020204"/>
              </a:rPr>
              <a:t>20,000 nuclear weapons</a:t>
            </a:r>
          </a:p>
          <a:p>
            <a:pPr marL="0" indent="269875" algn="just">
              <a:lnSpc>
                <a:spcPct val="150000"/>
              </a:lnSpc>
            </a:pPr>
            <a:r>
              <a:rPr lang="en-US" dirty="0">
                <a:latin typeface="Open sans" panose="020B0606030504020204"/>
              </a:rPr>
              <a:t>Several thousand megatons</a:t>
            </a:r>
          </a:p>
          <a:p>
            <a:pPr marL="0" indent="269875" algn="just">
              <a:lnSpc>
                <a:spcPct val="150000"/>
              </a:lnSpc>
            </a:pPr>
            <a:r>
              <a:rPr lang="en-US" dirty="0">
                <a:latin typeface="Open sans" panose="020B0606030504020204"/>
              </a:rPr>
              <a:t>US and Russia have 13,000 actively deployed warheads</a:t>
            </a:r>
          </a:p>
          <a:p>
            <a:pPr marL="0" indent="269875" algn="just">
              <a:lnSpc>
                <a:spcPct val="150000"/>
              </a:lnSpc>
            </a:pPr>
            <a:r>
              <a:rPr lang="en-US" dirty="0">
                <a:latin typeface="Open sans" panose="020B0606030504020204"/>
              </a:rPr>
              <a:t>2500 (US) and 2000 (Russia) on high alert</a:t>
            </a:r>
          </a:p>
          <a:p>
            <a:pPr marL="0" lvl="1" indent="269875" algn="just">
              <a:lnSpc>
                <a:spcPct val="150000"/>
              </a:lnSpc>
            </a:pPr>
            <a:r>
              <a:rPr lang="en-US" sz="2800" dirty="0">
                <a:latin typeface="Open sans" panose="020B0606030504020204"/>
              </a:rPr>
              <a:t>Fired within 15 minutes, reach targets in 30 minutes</a:t>
            </a:r>
          </a:p>
          <a:p>
            <a:pPr marL="0" indent="0" algn="just">
              <a:buNone/>
              <a:defRPr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NUCLEAR WEAPON EFFECTS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27D72D53-FC91-4E15-B3E1-7193F9A15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696158"/>
              </p:ext>
            </p:extLst>
          </p:nvPr>
        </p:nvGraphicFramePr>
        <p:xfrm>
          <a:off x="4419600" y="1143001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394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EFFECTS OF A NUCLEAR EXPLOSION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19200"/>
            <a:ext cx="6324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Open sans" panose="020B0606030504020204"/>
              </a:rPr>
              <a:t>   Immediate:</a:t>
            </a:r>
          </a:p>
          <a:p>
            <a:pPr lvl="1"/>
            <a:endParaRPr lang="en-US" sz="2800" dirty="0">
              <a:latin typeface="Open sans" panose="020B0606030504020204"/>
            </a:endParaRPr>
          </a:p>
          <a:p>
            <a:pPr lvl="1"/>
            <a:r>
              <a:rPr lang="en-US" sz="2800" dirty="0">
                <a:latin typeface="Open sans" panose="020B0606030504020204"/>
              </a:rPr>
              <a:t>Vaporized by thermal radiation</a:t>
            </a:r>
          </a:p>
          <a:p>
            <a:pPr lvl="1"/>
            <a:endParaRPr lang="en-US" sz="2800" dirty="0">
              <a:latin typeface="Open sans" panose="020B0606030504020204"/>
            </a:endParaRPr>
          </a:p>
          <a:p>
            <a:pPr lvl="1"/>
            <a:r>
              <a:rPr lang="en-US" sz="2800" dirty="0">
                <a:latin typeface="Open sans" panose="020B0606030504020204"/>
              </a:rPr>
              <a:t>Crushed by blast wave</a:t>
            </a:r>
          </a:p>
          <a:p>
            <a:pPr lvl="1"/>
            <a:endParaRPr lang="en-US" sz="2800" dirty="0">
              <a:latin typeface="Open sans" panose="020B0606030504020204"/>
            </a:endParaRPr>
          </a:p>
          <a:p>
            <a:pPr lvl="1"/>
            <a:r>
              <a:rPr lang="en-US" sz="2800" dirty="0">
                <a:latin typeface="Open sans" panose="020B0606030504020204"/>
              </a:rPr>
              <a:t>Burned and suffocated by firestorm</a:t>
            </a:r>
          </a:p>
          <a:p>
            <a:pPr lvl="1"/>
            <a:endParaRPr lang="en-US" sz="2800" dirty="0">
              <a:latin typeface="Open sans" panose="020B0606030504020204"/>
            </a:endParaRPr>
          </a:p>
          <a:p>
            <a:pPr lvl="1"/>
            <a:r>
              <a:rPr lang="en-US" sz="2800" dirty="0">
                <a:latin typeface="Open sans" panose="020B0606030504020204"/>
              </a:rPr>
              <a:t>Suffering, painful deaths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EFFECTS OF A NUCLEAR EXPLOSION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19200"/>
            <a:ext cx="6324600" cy="4953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dirty="0">
                <a:latin typeface="Open sans" panose="020B0606030504020204"/>
              </a:rPr>
              <a:t>  Late effects: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latin typeface="Open sans" panose="020B0606030504020204"/>
              </a:rPr>
              <a:t>Cancer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latin typeface="Open sans" panose="020B0606030504020204"/>
              </a:rPr>
              <a:t>Psychological trauma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latin typeface="Open sans" panose="020B0606030504020204"/>
              </a:rPr>
              <a:t>Nuclear winter (mass starvation due to disruption of agricultural, transportation, industrial and health care systems)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2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TYPES OF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19200"/>
            <a:ext cx="632460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Open sans" panose="020B0606030504020204"/>
              </a:rPr>
              <a:t>Burns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Open sans" panose="020B0606030504020204"/>
              </a:rPr>
              <a:t>Blinding's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Open sans" panose="020B0606030504020204"/>
              </a:rPr>
              <a:t>Deafening's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Open sans" panose="020B0606030504020204"/>
              </a:rPr>
              <a:t>Collapsed lungs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Open sans" panose="020B0606030504020204"/>
              </a:rPr>
              <a:t>Fractures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Open sans" panose="020B0606030504020204"/>
              </a:rPr>
              <a:t>Shrapnel wounds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4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EFFECTS ON HEALTH CARE SYSTEM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19200"/>
            <a:ext cx="6324600" cy="495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Open sans" panose="020B0606030504020204"/>
              </a:rPr>
              <a:t>Most major hospitals destroyed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Open sans" panose="020B0606030504020204"/>
              </a:rPr>
              <a:t>EMS system debilitated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Open sans" panose="020B0606030504020204"/>
              </a:rPr>
              <a:t>No X-ray machines, electricity, water, antibiotics or other meds, blood/plasma, bandages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HISTORY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 OF NUCLEAR WEAPONS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6858000" cy="5410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On 6</a:t>
            </a:r>
            <a:r>
              <a:rPr lang="en-US" baseline="30000" dirty="0">
                <a:latin typeface="Open sans" panose="020B0606030504020204"/>
              </a:rPr>
              <a:t>th</a:t>
            </a:r>
            <a:r>
              <a:rPr lang="en-US" dirty="0">
                <a:latin typeface="Open sans" panose="020B0606030504020204"/>
              </a:rPr>
              <a:t> Aug 1945, the world's first atomic bomb was used and dropped in Hiroshima in Japan by US during world war II.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This was followed by another bomb i.e. on 9</a:t>
            </a:r>
            <a:r>
              <a:rPr lang="en-US" baseline="30000" dirty="0">
                <a:latin typeface="Open sans" panose="020B0606030504020204"/>
              </a:rPr>
              <a:t>th</a:t>
            </a:r>
            <a:r>
              <a:rPr lang="en-US" dirty="0">
                <a:latin typeface="Open sans" panose="020B0606030504020204"/>
              </a:rPr>
              <a:t> Aug 1945 in Nagasaki in Japan only and immediate result was surrender of Japanese.</a:t>
            </a:r>
          </a:p>
          <a:p>
            <a:pPr algn="just">
              <a:lnSpc>
                <a:spcPct val="200000"/>
              </a:lnSpc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2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HISTORY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 OF NUCLEAR WEAPONS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371600"/>
            <a:ext cx="6781800" cy="4648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For many years after 1945,the US was only power that could make and deliver fission devices but there was no use of such bombs thereafter.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In Aug 1949,the Soviet Union had also detonated a fission device.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BRIEF HISTORY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 OF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CWA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371600"/>
            <a:ext cx="6781800" cy="4648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CWA are normally man made through use of industrial chemical processes.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First use of chemical agents began with small use of Irritant (known as riot control agents) </a:t>
            </a:r>
            <a:r>
              <a:rPr lang="en-US" dirty="0" err="1">
                <a:latin typeface="Open sans" panose="020B0606030504020204"/>
              </a:rPr>
              <a:t>ie</a:t>
            </a:r>
            <a:r>
              <a:rPr lang="en-US" dirty="0">
                <a:latin typeface="Open sans" panose="020B0606030504020204"/>
              </a:rPr>
              <a:t> French troops use tear gas grenades against German Positions in 1914 (world war –I)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7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856FA25A-709E-4DA5-B21D-9EF18B52D890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162AC-4122-42F8-A2CD-26656E7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91C649-BA7D-4089-9CD6-242816EA1A31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Open sans"/>
                <a:ea typeface="Sans Serif Collection" panose="020B0502040504020204" pitchFamily="34" charset="0"/>
                <a:cs typeface="Sans Serif Collection" panose="020B0502040504020204" pitchFamily="34" charset="0"/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E498-D9B9-4E6E-B9D1-5C0D035992D0}"/>
              </a:ext>
            </a:extLst>
          </p:cNvPr>
          <p:cNvSpPr/>
          <p:nvPr/>
        </p:nvSpPr>
        <p:spPr>
          <a:xfrm>
            <a:off x="685800" y="2362200"/>
            <a:ext cx="3429000" cy="19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Open sans" panose="020B0606030504020204"/>
                <a:cs typeface="Arial" pitchFamily="34" charset="0"/>
              </a:rPr>
              <a:t>Upon completion of this lesson you will be able to:</a:t>
            </a:r>
            <a:endParaRPr lang="en-US" sz="2800" b="1" u="sng" dirty="0">
              <a:solidFill>
                <a:prstClr val="black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7561BB-EBAA-418C-9D54-8A38111EABF0}"/>
              </a:ext>
            </a:extLst>
          </p:cNvPr>
          <p:cNvSpPr/>
          <p:nvPr/>
        </p:nvSpPr>
        <p:spPr>
          <a:xfrm>
            <a:off x="5486400" y="1331030"/>
            <a:ext cx="6096000" cy="45363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Definition Of WMD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Types  Of  WMD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When WMD Can Be Used.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CBRN Weapons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CBRN Team Structure &amp; Strength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Role Of CBRN Sub Teams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BRIEF HISTORY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 OF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CWA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371600"/>
            <a:ext cx="6781800" cy="4648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22 April 1915	- German military used  </a:t>
            </a:r>
            <a:r>
              <a:rPr lang="en-US" i="1" dirty="0">
                <a:latin typeface="Open sans" panose="020B0606030504020204"/>
              </a:rPr>
              <a:t>chlorine gas</a:t>
            </a:r>
            <a:r>
              <a:rPr lang="en-US" dirty="0">
                <a:latin typeface="Open sans" panose="020B0606030504020204"/>
              </a:rPr>
              <a:t> against Allied trenches in Ypres ,Belgium 91,000 deaths and 1.3 million injuries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1983- Iraq begins using chemical warfare agents, including </a:t>
            </a:r>
            <a:r>
              <a:rPr lang="en-US" i="1" dirty="0">
                <a:latin typeface="Open sans" panose="020B0606030504020204"/>
              </a:rPr>
              <a:t>mustard</a:t>
            </a:r>
            <a:r>
              <a:rPr lang="en-US" dirty="0">
                <a:latin typeface="Open sans" panose="020B0606030504020204"/>
              </a:rPr>
              <a:t> ,in the Iran- Iraq war (1980-1988)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16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BRIEF HISTORY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 OF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CWA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781800" cy="3657600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200000"/>
              </a:lnSpc>
              <a:defRPr/>
            </a:pPr>
            <a:r>
              <a:rPr lang="en-US" dirty="0">
                <a:latin typeface="Open sans" panose="020B0606030504020204"/>
              </a:rPr>
              <a:t>20 May 1995- </a:t>
            </a:r>
            <a:r>
              <a:rPr lang="en-US" dirty="0" err="1">
                <a:latin typeface="Open sans" panose="020B0606030504020204"/>
              </a:rPr>
              <a:t>Aum</a:t>
            </a:r>
            <a:r>
              <a:rPr lang="en-US" dirty="0">
                <a:latin typeface="Open sans" panose="020B0606030504020204"/>
              </a:rPr>
              <a:t> Shinrikyo releases sarin nerve agent in the Tokyo subway ,killing 12 people and injuring about 1,000. 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6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CHEMICAL WARFARE AGENTS 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(CWA)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990600"/>
            <a:ext cx="6781800" cy="5638800"/>
          </a:xfrm>
        </p:spPr>
        <p:txBody>
          <a:bodyPr>
            <a:noAutofit/>
          </a:bodyPr>
          <a:lstStyle/>
          <a:p>
            <a:pPr marL="446088" indent="0" defTabSz="1019175">
              <a:tabLst>
                <a:tab pos="539750" algn="l"/>
                <a:tab pos="717550" algn="l"/>
              </a:tabLst>
              <a:defRPr/>
            </a:pPr>
            <a:r>
              <a:rPr lang="en-US" dirty="0">
                <a:latin typeface="Open sans" panose="020B0606030504020204"/>
              </a:rPr>
              <a:t>		Blister Agents </a:t>
            </a:r>
          </a:p>
          <a:p>
            <a:pPr marL="533400" indent="-533400" defTabSz="1019175">
              <a:buNone/>
              <a:defRPr/>
            </a:pPr>
            <a:r>
              <a:rPr lang="en-US" dirty="0">
                <a:latin typeface="Open sans" panose="020B0606030504020204"/>
              </a:rPr>
              <a:t>    -  Sulfur Mustards , Nitrogen Mustards, Arsenicals</a:t>
            </a:r>
          </a:p>
          <a:p>
            <a:pPr marL="533400" indent="-533400" defTabSz="1019175">
              <a:buClr>
                <a:srgbClr val="FF99FF"/>
              </a:buClr>
              <a:buNone/>
              <a:defRPr/>
            </a:pPr>
            <a:r>
              <a:rPr lang="en-US" dirty="0">
                <a:latin typeface="Open sans" panose="020B0606030504020204"/>
              </a:rPr>
              <a:t>	Nerve Agents</a:t>
            </a:r>
          </a:p>
          <a:p>
            <a:pPr marL="966788" lvl="1" indent="-457200" defTabSz="1019175">
              <a:defRPr/>
            </a:pPr>
            <a:r>
              <a:rPr lang="en-US" sz="2800" dirty="0">
                <a:latin typeface="Open sans" panose="020B0606030504020204"/>
              </a:rPr>
              <a:t>G  Agents </a:t>
            </a:r>
          </a:p>
          <a:p>
            <a:pPr marL="1400175" lvl="2" indent="-381000" defTabSz="1019175">
              <a:defRPr/>
            </a:pPr>
            <a:r>
              <a:rPr lang="en-US" sz="2800" dirty="0">
                <a:latin typeface="Open sans" panose="020B0606030504020204"/>
              </a:rPr>
              <a:t>(Sarin </a:t>
            </a:r>
            <a:r>
              <a:rPr lang="en-US" sz="2800" dirty="0" err="1">
                <a:latin typeface="Open sans" panose="020B0606030504020204"/>
              </a:rPr>
              <a:t>GB,Soman</a:t>
            </a:r>
            <a:r>
              <a:rPr lang="en-US" sz="2800" dirty="0">
                <a:latin typeface="Open sans" panose="020B0606030504020204"/>
              </a:rPr>
              <a:t> GD,  Tabun GA)</a:t>
            </a:r>
          </a:p>
          <a:p>
            <a:pPr marL="966788" lvl="1" indent="-457200" defTabSz="1019175">
              <a:defRPr/>
            </a:pPr>
            <a:r>
              <a:rPr lang="en-US" sz="2800" dirty="0">
                <a:latin typeface="Open sans" panose="020B0606030504020204"/>
              </a:rPr>
              <a:t>V- Agents (VX)</a:t>
            </a:r>
          </a:p>
          <a:p>
            <a:pPr marL="966788" lvl="1" indent="-457200" defTabSz="1019175">
              <a:buNone/>
              <a:defRPr/>
            </a:pPr>
            <a:r>
              <a:rPr lang="en-US" sz="2800" dirty="0">
                <a:latin typeface="Open sans" panose="020B0606030504020204"/>
              </a:rPr>
              <a:t>Blood Agents</a:t>
            </a:r>
          </a:p>
          <a:p>
            <a:pPr marL="966788" lvl="1" indent="-457200" defTabSz="1019175">
              <a:buFontTx/>
              <a:buChar char="-"/>
              <a:defRPr/>
            </a:pPr>
            <a:r>
              <a:rPr lang="en-US" sz="2800" dirty="0">
                <a:latin typeface="Open sans" panose="020B0606030504020204"/>
              </a:rPr>
              <a:t>Hydrogen Cyanide, Cyanogen chloride</a:t>
            </a:r>
          </a:p>
          <a:p>
            <a:pPr marL="966788" lvl="1" indent="-457200" defTabSz="1019175">
              <a:defRPr/>
            </a:pPr>
            <a:r>
              <a:rPr lang="en-US" sz="2800" dirty="0">
                <a:latin typeface="Open sans" panose="020B0606030504020204"/>
              </a:rPr>
              <a:t>Choking Agents</a:t>
            </a:r>
          </a:p>
          <a:p>
            <a:pPr marL="966788" lvl="1" indent="-457200" defTabSz="1019175">
              <a:buNone/>
              <a:defRPr/>
            </a:pPr>
            <a:r>
              <a:rPr lang="en-US" sz="2800" dirty="0">
                <a:latin typeface="Open sans" panose="020B0606030504020204"/>
              </a:rPr>
              <a:t>-	Chlorine, Phosgene 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9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BIOLOGICAL WEAPONS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371600"/>
            <a:ext cx="6781800" cy="4114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Biological weapons (BW) are </a:t>
            </a:r>
            <a:r>
              <a:rPr lang="en-US" i="1" dirty="0">
                <a:latin typeface="Open sans" panose="020B0606030504020204"/>
              </a:rPr>
              <a:t>micro organisms </a:t>
            </a:r>
            <a:r>
              <a:rPr lang="en-US" dirty="0">
                <a:latin typeface="Open sans" panose="020B0606030504020204"/>
              </a:rPr>
              <a:t>like virus, bacteria and fungi that give rise to disease and when deliberately dispersed in an area can incapacitate, reduce resistance and even cause mortality to humans.</a:t>
            </a:r>
          </a:p>
          <a:p>
            <a:pPr marL="0" indent="0" algn="just"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67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BRIEF HISTORY 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OF 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BWA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066800"/>
            <a:ext cx="6781800" cy="5334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600" b="1" dirty="0">
                <a:latin typeface="Open sans" panose="020B0606030504020204"/>
              </a:rPr>
              <a:t> World War– I: -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latin typeface="Open sans" panose="020B0606030504020204"/>
              </a:rPr>
              <a:t>1916-1918- German agents use </a:t>
            </a:r>
            <a:r>
              <a:rPr lang="en-US" sz="2600" i="1" dirty="0">
                <a:latin typeface="Open sans" panose="020B0606030504020204"/>
              </a:rPr>
              <a:t>anthrax</a:t>
            </a:r>
            <a:r>
              <a:rPr lang="en-US" sz="2600" dirty="0">
                <a:latin typeface="Open sans" panose="020B0606030504020204"/>
              </a:rPr>
              <a:t> to infect livestock and feed for export to Allied forces.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latin typeface="Open sans" panose="020B0606030504020204"/>
              </a:rPr>
              <a:t>1937- Japan begins its offensive biological weapons program. Over the course of the program, at least </a:t>
            </a:r>
            <a:r>
              <a:rPr lang="en-US" sz="2600" i="1" dirty="0">
                <a:latin typeface="Open sans" panose="020B0606030504020204"/>
              </a:rPr>
              <a:t>10,000 prisoners </a:t>
            </a:r>
            <a:r>
              <a:rPr lang="en-US" sz="2600" dirty="0">
                <a:latin typeface="Open sans" panose="020B0606030504020204"/>
              </a:rPr>
              <a:t>of war are killed in Japanese experiments.</a:t>
            </a:r>
          </a:p>
          <a:p>
            <a:pPr marL="0" indent="0" algn="just">
              <a:buNone/>
              <a:defRPr/>
            </a:pPr>
            <a:endParaRPr lang="en-US" sz="2600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6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BRIEF HISTORY 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OF 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BWA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371600"/>
            <a:ext cx="6781800" cy="4343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600" b="1" dirty="0">
                <a:latin typeface="Open sans" panose="020B0606030504020204"/>
              </a:rPr>
              <a:t> World War– I: -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Open sans" panose="020B0606030504020204"/>
              </a:rPr>
              <a:t>1939-</a:t>
            </a:r>
            <a:r>
              <a:rPr lang="en-US" dirty="0">
                <a:latin typeface="Open sans" panose="020B0606030504020204"/>
              </a:rPr>
              <a:t> Japanese Army  Aircrafts sprayed / dropped fleas infected with </a:t>
            </a:r>
            <a:r>
              <a:rPr lang="en-US" b="1" i="1" dirty="0">
                <a:latin typeface="Open sans" panose="020B0606030504020204"/>
              </a:rPr>
              <a:t>bubonic plague </a:t>
            </a:r>
            <a:r>
              <a:rPr lang="en-US" dirty="0">
                <a:latin typeface="Open sans" panose="020B0606030504020204"/>
              </a:rPr>
              <a:t>over areas in China at least five different occasions.</a:t>
            </a:r>
          </a:p>
          <a:p>
            <a:pPr marL="0" indent="0" algn="just">
              <a:buNone/>
              <a:defRPr/>
            </a:pPr>
            <a:endParaRPr lang="en-US" sz="2600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7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24085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BIOLOGICAL WEAPONS - AGENTS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990600"/>
            <a:ext cx="6781800" cy="5334000"/>
          </a:xfrm>
        </p:spPr>
        <p:txBody>
          <a:bodyPr>
            <a:noAutofit/>
          </a:bodyPr>
          <a:lstStyle/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/>
              </a:rPr>
              <a:t>Anthrax					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/>
              </a:rPr>
              <a:t>Cholera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/>
              </a:rPr>
              <a:t>Pneumonic plague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/>
              </a:rPr>
              <a:t>Tularemia					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/>
              </a:rPr>
              <a:t> Fever	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/>
              </a:rPr>
              <a:t>Smallpox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anose="020B0606030504020204"/>
              </a:rPr>
              <a:t>Viral Hemorrhagic Fevers (e.g., Ebola)</a:t>
            </a:r>
          </a:p>
          <a:p>
            <a:pPr marL="0" indent="0" algn="just">
              <a:buNone/>
              <a:defRPr/>
            </a:pPr>
            <a:endParaRPr lang="en-US" sz="2600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68" y="1249317"/>
            <a:ext cx="7255567" cy="5280694"/>
          </a:xfrm>
        </p:spPr>
        <p:txBody>
          <a:bodyPr>
            <a:noAutofit/>
          </a:bodyPr>
          <a:lstStyle/>
          <a:p>
            <a:r>
              <a:rPr lang="en-IN" b="1" dirty="0">
                <a:latin typeface="Open Sans" panose="020B0606030504020204"/>
                <a:cs typeface="Times New Roman" panose="02020603050405020304" pitchFamily="18" charset="0"/>
              </a:rPr>
              <a:t>Strength  47</a:t>
            </a:r>
          </a:p>
          <a:p>
            <a:pPr marL="0" indent="0">
              <a:buNone/>
            </a:pPr>
            <a:r>
              <a:rPr lang="en-IN" sz="2400" b="1" dirty="0">
                <a:latin typeface="Open Sans" panose="020B0606030504020204"/>
                <a:cs typeface="Times New Roman" panose="02020603050405020304" pitchFamily="18" charset="0"/>
              </a:rPr>
              <a:t>Sub Teams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Technical Support Team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Detection &amp; Assessment Cum Evacuation Team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Rescue &amp; Evacuation Team 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Rescue &amp; Evacuation Team 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Decontamination Team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Medical Unit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Adm. Support Team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3"/>
            <a:ext cx="3657600" cy="1958012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STRUCTURE OF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CBRN TEAM</a:t>
            </a:r>
            <a:br>
              <a:rPr lang="en-US" sz="4000" dirty="0">
                <a:latin typeface="Tw Cen MT" panose="020B0602020104020603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80113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3"/>
            <a:ext cx="3657600" cy="1958012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STRUCTURE OF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CBRN TEAM</a:t>
            </a:r>
            <a:br>
              <a:rPr lang="en-US" sz="4000" dirty="0">
                <a:latin typeface="Tw Cen MT" panose="020B0602020104020603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BCFCFE8-E59B-4B4A-97DF-D2861172B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75652" y="1151474"/>
            <a:ext cx="7830891" cy="5368596"/>
          </a:xfr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11416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68" y="990600"/>
            <a:ext cx="7255567" cy="5410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Open sans" panose="020B0606030504020204"/>
              </a:rPr>
              <a:t>➢ Establish the communication setup (QDA, VHF, HF, Sat Com etc.)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Open sans" panose="020B0606030504020204"/>
              </a:rPr>
              <a:t>➢ Cut the utilities at incident site prior to start of rescue operation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Open sans" panose="020B0606030504020204"/>
              </a:rPr>
              <a:t>➢ Handling the operation of gen-sets and ensure power supply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Open sans" panose="020B0606030504020204"/>
              </a:rPr>
              <a:t>➢ Ensuring lighting of operation site if required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Open sans" panose="020B0606030504020204"/>
              </a:rPr>
              <a:t>➢ Carryout minor maintenance work of eqpt.</a:t>
            </a:r>
            <a:endParaRPr lang="en-IN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3"/>
            <a:ext cx="3657600" cy="1958012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TECHNICAL TEAM</a:t>
            </a:r>
            <a:br>
              <a:rPr lang="en-US" sz="4000" dirty="0">
                <a:latin typeface="Tw Cen MT" panose="020B0602020104020603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660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49318"/>
            <a:ext cx="6629400" cy="46180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Any weapon that is designed to cause death or serious bodily injury through the release dissemination or impact of toxic or poisonous chemicals or their precursors any weapon involving a biological agent or any weapon that designed to release radiation.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7070035" cy="5257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 team shall be responsible for functioning of their equipment.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will cover the equipment with transparent polythene bags to protect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/>
              </a:rPr>
              <a:t>➢ detection of presence of HazMat using appropriate detection equipment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Marking of zones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Marking of victims’ location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/>
              </a:rPr>
              <a:t>➢ </a:t>
            </a:r>
            <a:r>
              <a:rPr lang="en-US" sz="2400" dirty="0"/>
              <a:t>Will relay the dose/ dose rate levels indicated by the detectors to the Detection team commander</a:t>
            </a:r>
            <a:endParaRPr lang="en-US" sz="24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2"/>
            <a:ext cx="3657600" cy="302812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DETECTION &amp; ASSESSMENT CUM EVACUATION      TEAM</a:t>
            </a:r>
          </a:p>
        </p:txBody>
      </p:sp>
    </p:spTree>
    <p:extLst>
      <p:ext uri="{BB962C8B-B14F-4D97-AF65-F5344CB8AC3E}">
        <p14:creationId xmlns:p14="http://schemas.microsoft.com/office/powerpoint/2010/main" val="2388016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7070035" cy="5105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will keep an eye on the cumulative dose received by them during the rescue </a:t>
            </a:r>
            <a:endParaRPr lang="en-IN" sz="2400" dirty="0"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Assess and report the situation on ground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Once the task is completed the team shall proceed to the CUWA/decontamination station for decontamination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 ➢ Team shall only move beyond the Warm zone once the decontamination center is established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2"/>
            <a:ext cx="3657600" cy="302812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DETECTION &amp; ASSESSMENT CUM EVACUATION      TEAM</a:t>
            </a:r>
          </a:p>
        </p:txBody>
      </p:sp>
    </p:spTree>
    <p:extLst>
      <p:ext uri="{BB962C8B-B14F-4D97-AF65-F5344CB8AC3E}">
        <p14:creationId xmlns:p14="http://schemas.microsoft.com/office/powerpoint/2010/main" val="3522383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7070035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Rescue any victim trapped inside the Warm/Hot zones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Team shall also help evacuate any person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will ensure that they have worn appropriate PPE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will look for the victim locations marked by the detection team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will carry out a primary triage and carry all victims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➢ The team shall take the critically injured victims directly to the waiting medical team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➢ They will keep an eye on the cumulative dose received by them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➢ The team shall be responsible for functioning of their equipment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➢ They shall carry the resuscitator, oxygen and other life-support equipment</a:t>
            </a:r>
            <a:endParaRPr lang="en-IN" sz="24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2"/>
            <a:ext cx="3657600" cy="302812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DETECTION &amp; ASSESSMENT CUM EVACUATION      TEAM</a:t>
            </a:r>
          </a:p>
        </p:txBody>
      </p:sp>
    </p:spTree>
    <p:extLst>
      <p:ext uri="{BB962C8B-B14F-4D97-AF65-F5344CB8AC3E}">
        <p14:creationId xmlns:p14="http://schemas.microsoft.com/office/powerpoint/2010/main" val="3522104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66800"/>
            <a:ext cx="7086600" cy="5562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Rescue any victim trapped inside the Warm/Hot zones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 ➢ Team shall also help evacuate any person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will ensure that they have worn appropriate PPE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will look for the victim locations marked by the detection team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will carry out a primary triage and carry all victims 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2"/>
            <a:ext cx="3657600" cy="302812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DETECTION &amp; ASSESSMENT CUM EVACUATION      TEAM</a:t>
            </a:r>
          </a:p>
        </p:txBody>
      </p:sp>
    </p:spTree>
    <p:extLst>
      <p:ext uri="{BB962C8B-B14F-4D97-AF65-F5344CB8AC3E}">
        <p14:creationId xmlns:p14="http://schemas.microsoft.com/office/powerpoint/2010/main" val="532714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7070035" cy="5105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 team shall take the critically injured victims directly to the waiting medical team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will keep an eye on the cumulative dose received by them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 team shall be responsible for functioning of their equipment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They shall carry the resuscitator, oxygen and other life-support equipment</a:t>
            </a:r>
            <a:endParaRPr lang="en-IN" sz="24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2"/>
            <a:ext cx="3657600" cy="302812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DETECTION &amp; ASSESSMENT CUM EVACUATION      TEAM</a:t>
            </a:r>
          </a:p>
        </p:txBody>
      </p:sp>
    </p:spTree>
    <p:extLst>
      <p:ext uri="{BB962C8B-B14F-4D97-AF65-F5344CB8AC3E}">
        <p14:creationId xmlns:p14="http://schemas.microsoft.com/office/powerpoint/2010/main" val="123673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066800"/>
            <a:ext cx="6155635" cy="5105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 Ensure that all team members have worn appropriate PPE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Ensure that carry to all equipment, sheets, containers, shower stations, fuller earth, decontamination solution, dress for decontaminated personnel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Setting up of decontamination corridors and stations at cold zone 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90800"/>
            <a:ext cx="4724400" cy="16565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/>
              </a:rPr>
              <a:t>DECONTAMINATION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644749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066800"/>
            <a:ext cx="6308035" cy="5105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Be ready to quickly shift the decontamination corridor and station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Decontamination of victim and rescuer is primary task, secondary task is decontamination of equipment and vehicle.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To proper decontamination of all victims and rescuers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Victims with severe/life threatening injury will not be decontaminated </a:t>
            </a:r>
            <a:endParaRPr lang="en-IN" sz="24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90800"/>
            <a:ext cx="4724400" cy="16565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/>
              </a:rPr>
              <a:t>DECONTAMINATION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160681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066800"/>
            <a:ext cx="6308035" cy="5105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Be ready to quickly shift the decontamination corridor and station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Decontamination of victim and rescuer is primary task, secondary task is decontamination of equipment and vehicle.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To proper decontamination of all victims and rescuers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/>
              </a:rPr>
              <a:t>➢ Victims with severe/life threatening injury will not be decontaminated </a:t>
            </a:r>
            <a:endParaRPr lang="en-IN" sz="24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90800"/>
            <a:ext cx="4724400" cy="16565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/>
              </a:rPr>
              <a:t>DECONTAMINATION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330808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6308035" cy="510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DS-2 solution will be used for decontamination of vehicle and equipment only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 Proper decontamination of equipment will be ensured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 All contaminated clothing and disposables will be packed and handed over to expert agency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 The contaminated water and other liquid will be collected in containers and it will be ensured that it shouldn’t mix with ground/natural water source or drainage 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90800"/>
            <a:ext cx="4724400" cy="16565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/>
              </a:rPr>
              <a:t>DECONTAMINATION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039121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066800"/>
            <a:ext cx="6308035" cy="5334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Will sufficiently carry PDK-I, PDK-II, DS2 solution, detergent powder, bleaching powder, brush long &amp; short and DS2 solution dispersal apparatus. Also carry water jet, hose pipe and shower point.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 Reusable TEA will be decontaminated properly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</a:rPr>
              <a:t>Static Showering unit station will remain in its place</a:t>
            </a:r>
            <a:endParaRPr lang="en-IN" sz="24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90800"/>
            <a:ext cx="4724400" cy="16565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/>
              </a:rPr>
              <a:t>DECONTAMINATION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35994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54118"/>
            <a:ext cx="6629400" cy="32464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A weapon such as a Nuclear weapon, a Chemical weapon or a Biological weapon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latin typeface="Open sans" panose="020B0606030504020204"/>
              </a:rPr>
              <a:t> </a:t>
            </a:r>
            <a:r>
              <a:rPr lang="en-US" dirty="0">
                <a:latin typeface="Open sans" panose="020B0606030504020204"/>
              </a:rPr>
              <a:t>that can destroy large areas, man made structure, natural structure , kill many people.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84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7070035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/>
              </a:rPr>
              <a:t>➢ The medical team will be responsible for providing first aid and treatments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/>
              </a:rPr>
              <a:t>➢ Categorize the patient as per their injury/requirement of treatment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/>
              </a:rPr>
              <a:t>➢ Setup treatment centers for providing first aid and treatment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/>
              </a:rPr>
              <a:t>➢ Ascertain the triage level of the victims as per symptoms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Open sans" panose="020B0606030504020204"/>
              </a:rPr>
              <a:t>➢ Reassure and relocate the psychological causalities</a:t>
            </a:r>
            <a:endParaRPr lang="en-IN" sz="24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90800"/>
            <a:ext cx="3124200" cy="16565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/>
              </a:rPr>
              <a:t>MEDICAL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8865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904510" y="1066800"/>
            <a:ext cx="7079509" cy="513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Definition Of WMD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Types  Of  WMD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When WMD Can Be Used.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CBRN Weapons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CBRN Team Structure &amp; Strength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Role Of CBRN Sub Teams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. Which type of disaster is called, when the world's first atomic bomb was used and dropped in Hiroshima in Japan by US during world war II?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Nuclear Bomb (Nuclear Disaster)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Open Sans" panose="020B0606030504020204"/>
                <a:cs typeface="Arial" pitchFamily="34" charset="0"/>
              </a:rPr>
              <a:t>2. How many member in the NDRF CBRN response team?</a:t>
            </a:r>
            <a:endParaRPr lang="en-US" sz="2800" b="1" u="sng" dirty="0">
              <a:solidFill>
                <a:schemeClr val="tx1"/>
              </a:solidFill>
              <a:latin typeface="Open sans" panose="020B0606030504020204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 47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latin typeface="Open sans" panose="020B060603050402020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8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9338" y="0"/>
            <a:ext cx="12033331" cy="67800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82" y="3276682"/>
            <a:ext cx="304643" cy="3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44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8343" y="147381"/>
            <a:ext cx="6801763" cy="62586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3" tIns="39123" rIns="39123" bIns="39123"/>
          <a:lstStyle/>
          <a:p>
            <a:endParaRPr sz="239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2567" y="3230319"/>
            <a:ext cx="3722630" cy="694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23" tIns="39123" rIns="39123" bIns="39123">
            <a:spAutoFit/>
          </a:bodyPr>
          <a:lstStyle/>
          <a:p>
            <a:pPr algn="ctr"/>
            <a:r>
              <a:rPr lang="en-US" sz="3999" b="1" dirty="0">
                <a:latin typeface="Open sans"/>
              </a:rPr>
              <a:t>THANK YOU </a:t>
            </a:r>
            <a:r>
              <a:rPr lang="en-US" sz="39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77" y="517730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38A39-09AC-4E09-BCBF-99279947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359" cy="124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C03CD-87DA-BEA5-2EAE-10418C52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286" y="-2576"/>
            <a:ext cx="1381285" cy="125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TYPE OF WMD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706518"/>
            <a:ext cx="6629400" cy="324648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dirty="0">
                <a:latin typeface="Open sans" panose="020B0606030504020204"/>
              </a:rPr>
              <a:t>Nuclear And Radiological</a:t>
            </a:r>
          </a:p>
          <a:p>
            <a:pPr>
              <a:lnSpc>
                <a:spcPct val="200000"/>
              </a:lnSpc>
              <a:defRPr/>
            </a:pPr>
            <a:r>
              <a:rPr lang="en-US" dirty="0">
                <a:latin typeface="Open sans" panose="020B0606030504020204"/>
              </a:rPr>
              <a:t>Biological</a:t>
            </a:r>
          </a:p>
          <a:p>
            <a:pPr>
              <a:lnSpc>
                <a:spcPct val="200000"/>
              </a:lnSpc>
              <a:defRPr/>
            </a:pPr>
            <a:r>
              <a:rPr lang="en-US" dirty="0">
                <a:latin typeface="Open sans" panose="020B0606030504020204"/>
              </a:rPr>
              <a:t>Chemical</a:t>
            </a:r>
            <a:endParaRPr lang="en-US" dirty="0">
              <a:solidFill>
                <a:schemeClr val="accent2"/>
              </a:solidFill>
              <a:latin typeface="Open sans" panose="020B0606030504020204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</a:rPr>
              <a:t>WHEN WMD CAN BE USED?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42EAAEED-5F69-46EE-BF9E-769FE26F5D97}"/>
              </a:ext>
            </a:extLst>
          </p:cNvPr>
          <p:cNvSpPr/>
          <p:nvPr/>
        </p:nvSpPr>
        <p:spPr>
          <a:xfrm>
            <a:off x="4800600" y="3425827"/>
            <a:ext cx="7010400" cy="1141408"/>
          </a:xfrm>
          <a:prstGeom prst="notchedRight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>
            <a:bevelT/>
          </a:sp3d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0FD7C7-E72B-4FBD-B7B6-B726C2225477}"/>
              </a:ext>
            </a:extLst>
          </p:cNvPr>
          <p:cNvGrpSpPr/>
          <p:nvPr/>
        </p:nvGrpSpPr>
        <p:grpSpPr>
          <a:xfrm>
            <a:off x="2016513" y="1820863"/>
            <a:ext cx="4917687" cy="1740535"/>
            <a:chOff x="4590" y="0"/>
            <a:chExt cx="7328170" cy="17405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C7E930-B945-49CB-869F-ABC40B939A00}"/>
                </a:ext>
              </a:extLst>
            </p:cNvPr>
            <p:cNvSpPr/>
            <p:nvPr/>
          </p:nvSpPr>
          <p:spPr>
            <a:xfrm>
              <a:off x="4590" y="0"/>
              <a:ext cx="3029938" cy="174053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1BB57B-66F9-4A57-8030-C3CDBA0D8BF1}"/>
                </a:ext>
              </a:extLst>
            </p:cNvPr>
            <p:cNvSpPr txBox="1"/>
            <p:nvPr/>
          </p:nvSpPr>
          <p:spPr>
            <a:xfrm>
              <a:off x="4302822" y="0"/>
              <a:ext cx="3029938" cy="1740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291592" rIns="291592" bIns="291592" numCol="1" spcCol="1270" anchor="b" anchorCtr="0">
              <a:noAutofit/>
            </a:bodyPr>
            <a:lstStyle/>
            <a:p>
              <a:pPr marL="0" lvl="0" indent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kern="1200" dirty="0"/>
                <a:t>During war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62A5A6-5964-4D18-9C2E-506DCCF9B455}"/>
              </a:ext>
            </a:extLst>
          </p:cNvPr>
          <p:cNvSpPr/>
          <p:nvPr/>
        </p:nvSpPr>
        <p:spPr>
          <a:xfrm>
            <a:off x="5727798" y="3778965"/>
            <a:ext cx="292002" cy="43513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79D8B8-92BB-4F0C-86F3-2796D8C45ED7}"/>
              </a:ext>
            </a:extLst>
          </p:cNvPr>
          <p:cNvGrpSpPr/>
          <p:nvPr/>
        </p:nvGrpSpPr>
        <p:grpSpPr>
          <a:xfrm>
            <a:off x="6858000" y="4431665"/>
            <a:ext cx="2743200" cy="1740535"/>
            <a:chOff x="3186026" y="2610802"/>
            <a:chExt cx="3029938" cy="17405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F8FD90-B1F6-4D59-AAEC-CC26E46E13D2}"/>
                </a:ext>
              </a:extLst>
            </p:cNvPr>
            <p:cNvSpPr/>
            <p:nvPr/>
          </p:nvSpPr>
          <p:spPr>
            <a:xfrm>
              <a:off x="3186026" y="2610802"/>
              <a:ext cx="3029938" cy="174053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C2C194-7FC9-4A57-A0B1-B0F8B85D638D}"/>
                </a:ext>
              </a:extLst>
            </p:cNvPr>
            <p:cNvSpPr txBox="1"/>
            <p:nvPr/>
          </p:nvSpPr>
          <p:spPr>
            <a:xfrm>
              <a:off x="3186026" y="2610802"/>
              <a:ext cx="3029938" cy="1740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291592" rIns="291592" bIns="291592" numCol="1" spcCol="1270" anchor="t" anchorCtr="0">
              <a:noAutofit/>
            </a:bodyPr>
            <a:lstStyle/>
            <a:p>
              <a:pPr marL="0" lvl="0" indent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kern="1200" dirty="0"/>
                <a:t>By accident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EB4542A-1C96-4BF8-837A-B6450ABAB4AB}"/>
              </a:ext>
            </a:extLst>
          </p:cNvPr>
          <p:cNvSpPr/>
          <p:nvPr/>
        </p:nvSpPr>
        <p:spPr>
          <a:xfrm>
            <a:off x="8089998" y="3778965"/>
            <a:ext cx="292002" cy="43513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2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29470A-EC3F-42A5-A53D-C5CA4EF911B5}"/>
              </a:ext>
            </a:extLst>
          </p:cNvPr>
          <p:cNvGrpSpPr/>
          <p:nvPr/>
        </p:nvGrpSpPr>
        <p:grpSpPr>
          <a:xfrm>
            <a:off x="8379385" y="1820863"/>
            <a:ext cx="3355415" cy="1740535"/>
            <a:chOff x="6367461" y="0"/>
            <a:chExt cx="5000125" cy="17405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14B169-CDF4-4C6A-A7F4-6FC897E8A04E}"/>
                </a:ext>
              </a:extLst>
            </p:cNvPr>
            <p:cNvSpPr/>
            <p:nvPr/>
          </p:nvSpPr>
          <p:spPr>
            <a:xfrm>
              <a:off x="6367461" y="0"/>
              <a:ext cx="3029938" cy="174053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5811F-8DF0-4BCA-AB72-69BAF5545035}"/>
                </a:ext>
              </a:extLst>
            </p:cNvPr>
            <p:cNvSpPr txBox="1"/>
            <p:nvPr/>
          </p:nvSpPr>
          <p:spPr>
            <a:xfrm>
              <a:off x="7279763" y="0"/>
              <a:ext cx="4087823" cy="1740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291592" rIns="291592" bIns="291592" numCol="1" spcCol="1270" anchor="b" anchorCtr="0">
              <a:noAutofit/>
            </a:bodyPr>
            <a:lstStyle/>
            <a:p>
              <a:pPr marL="0" lvl="0" indent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kern="1200" dirty="0"/>
                <a:t>By terrorists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11D803BB-1499-4496-8865-7EA433F92BA6}"/>
              </a:ext>
            </a:extLst>
          </p:cNvPr>
          <p:cNvSpPr/>
          <p:nvPr/>
        </p:nvSpPr>
        <p:spPr>
          <a:xfrm>
            <a:off x="10210800" y="3778965"/>
            <a:ext cx="292002" cy="43513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5444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DURING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30318"/>
            <a:ext cx="6629400" cy="39322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Dropping of atom bombs at Hiroshima &amp; Nagasaki during world war –II</a:t>
            </a:r>
          </a:p>
          <a:p>
            <a:pPr algn="just">
              <a:lnSpc>
                <a:spcPct val="150000"/>
              </a:lnSpc>
              <a:buNone/>
              <a:defRPr/>
            </a:pPr>
            <a:endParaRPr lang="en-US" dirty="0">
              <a:latin typeface="Open sans" panose="020B0606030504020204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/>
              </a:rPr>
              <a:t>Chemical attack by Iraqis on </a:t>
            </a:r>
            <a:r>
              <a:rPr lang="en-US" dirty="0" err="1">
                <a:latin typeface="Open sans" panose="020B0606030504020204"/>
              </a:rPr>
              <a:t>kurds</a:t>
            </a:r>
            <a:r>
              <a:rPr lang="en-US" dirty="0">
                <a:latin typeface="Open sans" panose="020B0606030504020204"/>
              </a:rPr>
              <a:t> during Iran- Iraq war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BY ACCIDENT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30318"/>
            <a:ext cx="6629400" cy="393228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>
                <a:latin typeface="Open sans" panose="020B0606030504020204"/>
              </a:rPr>
              <a:t>The gas leakage at the Union Carbide factory at Bhopal.</a:t>
            </a:r>
          </a:p>
          <a:p>
            <a:pPr algn="just">
              <a:defRPr/>
            </a:pPr>
            <a:endParaRPr lang="en-US" dirty="0">
              <a:latin typeface="Open sans" panose="020B0606030504020204"/>
            </a:endParaRPr>
          </a:p>
          <a:p>
            <a:pPr algn="just">
              <a:defRPr/>
            </a:pPr>
            <a:r>
              <a:rPr lang="en-US" dirty="0">
                <a:latin typeface="Open sans" panose="020B0606030504020204"/>
              </a:rPr>
              <a:t>The nuclear accident at Chernobyl in Ukraine</a:t>
            </a:r>
          </a:p>
          <a:p>
            <a:pPr algn="just">
              <a:defRPr/>
            </a:pPr>
            <a:endParaRPr lang="en-US" dirty="0">
              <a:latin typeface="Open sans" panose="020B0606030504020204"/>
            </a:endParaRPr>
          </a:p>
          <a:p>
            <a:pPr algn="just">
              <a:defRPr/>
            </a:pPr>
            <a:r>
              <a:rPr lang="en-US" dirty="0">
                <a:latin typeface="Open sans" panose="020B0606030504020204"/>
              </a:rPr>
              <a:t>The nuclear accident at </a:t>
            </a:r>
            <a:r>
              <a:rPr lang="en-US" dirty="0" err="1">
                <a:latin typeface="Open sans" panose="020B0606030504020204"/>
              </a:rPr>
              <a:t>fukushima</a:t>
            </a:r>
            <a:r>
              <a:rPr lang="en-US" dirty="0">
                <a:latin typeface="Open sans" panose="020B0606030504020204"/>
              </a:rPr>
              <a:t> in japan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1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239621"/>
            <a:ext cx="3200401" cy="17227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BY TERRORISTS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706518"/>
            <a:ext cx="6324600" cy="301788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dirty="0">
                <a:latin typeface="Open sans" panose="020B0606030504020204"/>
              </a:rPr>
              <a:t>The chemical gas attack in Tokyo subway</a:t>
            </a:r>
          </a:p>
          <a:p>
            <a:pPr marL="269875" indent="-269875" algn="just">
              <a:lnSpc>
                <a:spcPct val="200000"/>
              </a:lnSpc>
              <a:defRPr/>
            </a:pPr>
            <a:r>
              <a:rPr lang="en-US" dirty="0">
                <a:latin typeface="Open sans" panose="020B0606030504020204"/>
              </a:rPr>
              <a:t>The Sept 11 attack at New York</a:t>
            </a:r>
          </a:p>
          <a:p>
            <a:pPr marL="0" indent="0" algn="just">
              <a:buNone/>
              <a:defRPr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1756</Words>
  <Application>Microsoft Office PowerPoint</Application>
  <PresentationFormat>Widescreen</PresentationFormat>
  <Paragraphs>229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INTRODUCTION</vt:lpstr>
      <vt:lpstr>DEFINITION</vt:lpstr>
      <vt:lpstr>TYPE OF WMD</vt:lpstr>
      <vt:lpstr>WHEN WMD CAN BE USED?</vt:lpstr>
      <vt:lpstr>DURING WAR</vt:lpstr>
      <vt:lpstr>BY ACCIDENT </vt:lpstr>
      <vt:lpstr>BY TERRORISTS </vt:lpstr>
      <vt:lpstr>HIROSIMA &amp; NAGASAKI</vt:lpstr>
      <vt:lpstr>NUCLEAR WEAPON TODAY</vt:lpstr>
      <vt:lpstr>NUCLEAR WEAPON EFFECTS</vt:lpstr>
      <vt:lpstr>EFFECTS OF A NUCLEAR EXPLOSION</vt:lpstr>
      <vt:lpstr>EFFECTS OF A NUCLEAR EXPLOSION</vt:lpstr>
      <vt:lpstr>TYPES OF INJURIES</vt:lpstr>
      <vt:lpstr>EFFECTS ON HEALTH CARE SYSTEM</vt:lpstr>
      <vt:lpstr>HISTORY  OF NUCLEAR WEAPONS</vt:lpstr>
      <vt:lpstr>HISTORY  OF NUCLEAR WEAPONS</vt:lpstr>
      <vt:lpstr>BRIEF HISTORY  OF CWA</vt:lpstr>
      <vt:lpstr>BRIEF HISTORY  OF CWA</vt:lpstr>
      <vt:lpstr>BRIEF HISTORY  OF CWA</vt:lpstr>
      <vt:lpstr>CHEMICAL WARFARE AGENTS  (CWA)</vt:lpstr>
      <vt:lpstr>BIOLOGICAL WEAPONS</vt:lpstr>
      <vt:lpstr>BRIEF HISTORY  OF  BWA</vt:lpstr>
      <vt:lpstr>BRIEF HISTORY  OF  BWA</vt:lpstr>
      <vt:lpstr>BIOLOGICAL WEAPONS - AGENTS</vt:lpstr>
      <vt:lpstr> STRUCTURE OF  CBRN TEAM </vt:lpstr>
      <vt:lpstr> STRUCTURE OF  CBRN TEAM </vt:lpstr>
      <vt:lpstr> TECHNICAL TEAM </vt:lpstr>
      <vt:lpstr>DETECTION &amp; ASSESSMENT CUM EVACUATION      TEAM</vt:lpstr>
      <vt:lpstr>DETECTION &amp; ASSESSMENT CUM EVACUATION      TEAM</vt:lpstr>
      <vt:lpstr>DETECTION &amp; ASSESSMENT CUM EVACUATION      TEAM</vt:lpstr>
      <vt:lpstr>DETECTION &amp; ASSESSMENT CUM EVACUATION      TEAM</vt:lpstr>
      <vt:lpstr>DETECTION &amp; ASSESSMENT CUM EVACUATION      TEAM</vt:lpstr>
      <vt:lpstr>DECONTAMINATION TEAM</vt:lpstr>
      <vt:lpstr>DECONTAMINATION TEAM</vt:lpstr>
      <vt:lpstr>DECONTAMINATION TEAM</vt:lpstr>
      <vt:lpstr>DECONTAMINATION TEAM</vt:lpstr>
      <vt:lpstr>DECONTAMINATION TEAM</vt:lpstr>
      <vt:lpstr>MEDICAL TEAM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Weapons Of Mass Destruction</dc:title>
  <dc:creator>insp avinash</dc:creator>
  <cp:lastModifiedBy>NDRF ACADEMY</cp:lastModifiedBy>
  <cp:revision>343</cp:revision>
  <dcterms:created xsi:type="dcterms:W3CDTF">2006-08-16T00:00:00Z</dcterms:created>
  <dcterms:modified xsi:type="dcterms:W3CDTF">2025-12-31T11:24:17Z</dcterms:modified>
</cp:coreProperties>
</file>