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5" r:id="rId2"/>
    <p:sldMasterId id="2147483739" r:id="rId3"/>
    <p:sldMasterId id="2147483742" r:id="rId4"/>
    <p:sldMasterId id="2147483756" r:id="rId5"/>
    <p:sldMasterId id="2147483771" r:id="rId6"/>
    <p:sldMasterId id="2147483792" r:id="rId7"/>
    <p:sldMasterId id="2147483805" r:id="rId8"/>
    <p:sldMasterId id="2147483818" r:id="rId9"/>
    <p:sldMasterId id="2147483833" r:id="rId10"/>
    <p:sldMasterId id="2147483882" r:id="rId11"/>
  </p:sldMasterIdLst>
  <p:notesMasterIdLst>
    <p:notesMasterId r:id="rId76"/>
  </p:notesMasterIdLst>
  <p:sldIdLst>
    <p:sldId id="475" r:id="rId12"/>
    <p:sldId id="396" r:id="rId13"/>
    <p:sldId id="474" r:id="rId14"/>
    <p:sldId id="354" r:id="rId15"/>
    <p:sldId id="269" r:id="rId16"/>
    <p:sldId id="386" r:id="rId17"/>
    <p:sldId id="365" r:id="rId18"/>
    <p:sldId id="366" r:id="rId19"/>
    <p:sldId id="456" r:id="rId20"/>
    <p:sldId id="458" r:id="rId21"/>
    <p:sldId id="459" r:id="rId22"/>
    <p:sldId id="262" r:id="rId23"/>
    <p:sldId id="343" r:id="rId24"/>
    <p:sldId id="344" r:id="rId25"/>
    <p:sldId id="460" r:id="rId26"/>
    <p:sldId id="463" r:id="rId27"/>
    <p:sldId id="461" r:id="rId28"/>
    <p:sldId id="467" r:id="rId29"/>
    <p:sldId id="470" r:id="rId30"/>
    <p:sldId id="465" r:id="rId31"/>
    <p:sldId id="464" r:id="rId32"/>
    <p:sldId id="387" r:id="rId33"/>
    <p:sldId id="271" r:id="rId34"/>
    <p:sldId id="384" r:id="rId35"/>
    <p:sldId id="349" r:id="rId36"/>
    <p:sldId id="346" r:id="rId37"/>
    <p:sldId id="347" r:id="rId38"/>
    <p:sldId id="273" r:id="rId39"/>
    <p:sldId id="389" r:id="rId40"/>
    <p:sldId id="390" r:id="rId41"/>
    <p:sldId id="391" r:id="rId42"/>
    <p:sldId id="392" r:id="rId43"/>
    <p:sldId id="421" r:id="rId44"/>
    <p:sldId id="422" r:id="rId45"/>
    <p:sldId id="395" r:id="rId46"/>
    <p:sldId id="471" r:id="rId47"/>
    <p:sldId id="400" r:id="rId48"/>
    <p:sldId id="401" r:id="rId49"/>
    <p:sldId id="402" r:id="rId50"/>
    <p:sldId id="403" r:id="rId51"/>
    <p:sldId id="404" r:id="rId52"/>
    <p:sldId id="405" r:id="rId53"/>
    <p:sldId id="406" r:id="rId54"/>
    <p:sldId id="407" r:id="rId55"/>
    <p:sldId id="408" r:id="rId56"/>
    <p:sldId id="409" r:id="rId57"/>
    <p:sldId id="410" r:id="rId58"/>
    <p:sldId id="411" r:id="rId59"/>
    <p:sldId id="412" r:id="rId60"/>
    <p:sldId id="413" r:id="rId61"/>
    <p:sldId id="414" r:id="rId62"/>
    <p:sldId id="416" r:id="rId63"/>
    <p:sldId id="417" r:id="rId64"/>
    <p:sldId id="418" r:id="rId65"/>
    <p:sldId id="419" r:id="rId66"/>
    <p:sldId id="285" r:id="rId67"/>
    <p:sldId id="287" r:id="rId68"/>
    <p:sldId id="290" r:id="rId69"/>
    <p:sldId id="345" r:id="rId70"/>
    <p:sldId id="382" r:id="rId71"/>
    <p:sldId id="473" r:id="rId72"/>
    <p:sldId id="477" r:id="rId73"/>
    <p:sldId id="478" r:id="rId74"/>
    <p:sldId id="1188" r:id="rId75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78" d="100"/>
          <a:sy n="78" d="100"/>
        </p:scale>
        <p:origin x="972" y="9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33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4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A05C71-9F69-428F-9444-7DB150DE69BD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747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4" y="6947747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AE69955-C310-42EF-8247-71B82F623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3829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5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3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44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3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95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31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43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6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7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2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C09B1-E636-4D92-B761-BF99BF29B83B}" type="slidenum">
              <a:rPr lang="en-US"/>
              <a:pPr/>
              <a:t>4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57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06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85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06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6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47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77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86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37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0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F4301-5F6E-4D53-B204-46AD74D33784}" type="slidenum">
              <a:rPr lang="en-US"/>
              <a:pPr/>
              <a:t>7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76488" y="561975"/>
            <a:ext cx="4872037" cy="2741613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7684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370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53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461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454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9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9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50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76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Relationship Id="rId4" Type="http://schemas.microsoft.com/office/2007/relationships/hdphoto" Target="../media/hdphoto2.wdp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Relationship Id="rId4" Type="http://schemas.microsoft.com/office/2007/relationships/hdphoto" Target="../media/hdphoto2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348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56273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842525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12/31/2025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162" y="58302"/>
            <a:ext cx="1274419" cy="1164931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scene3d>
            <a:camera prst="perspectiveFront"/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" y="71647"/>
            <a:ext cx="1056965" cy="1058091"/>
          </a:xfrm>
          <a:prstGeom prst="ellipse">
            <a:avLst/>
          </a:prstGeom>
          <a:ln w="3175" cap="rnd">
            <a:solidFill>
              <a:srgbClr val="9F876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6565954"/>
      </p:ext>
    </p:extLst>
  </p:cSld>
  <p:clrMapOvr>
    <a:masterClrMapping/>
  </p:clrMapOvr>
  <p:transition>
    <p:wipe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12/31/2025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34599"/>
      </p:ext>
    </p:extLst>
  </p:cSld>
  <p:clrMapOvr>
    <a:masterClrMapping/>
  </p:clrMapOvr>
  <p:transition>
    <p:wipe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12/31/2025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81772"/>
      </p:ext>
    </p:extLst>
  </p:cSld>
  <p:clrMapOvr>
    <a:masterClrMapping/>
  </p:clrMapOvr>
  <p:transition>
    <p:wipe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12/31/2025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74872"/>
      </p:ext>
    </p:extLst>
  </p:cSld>
  <p:clrMapOvr>
    <a:masterClrMapping/>
  </p:clrMapOvr>
  <p:transition>
    <p:wipe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12/31/2025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53231"/>
      </p:ext>
    </p:extLst>
  </p:cSld>
  <p:clrMapOvr>
    <a:masterClrMapping/>
  </p:clrMapOvr>
  <p:transition>
    <p:wipe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12/31/2025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97949"/>
      </p:ext>
    </p:extLst>
  </p:cSld>
  <p:clrMapOvr>
    <a:masterClrMapping/>
  </p:clrMapOvr>
  <p:transition>
    <p:wipe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12/31/2025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162" y="58302"/>
            <a:ext cx="1274419" cy="1164931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scene3d>
            <a:camera prst="perspectiveFront"/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" y="71647"/>
            <a:ext cx="1056965" cy="1058091"/>
          </a:xfrm>
          <a:prstGeom prst="ellipse">
            <a:avLst/>
          </a:prstGeom>
          <a:ln w="3175" cap="rnd">
            <a:solidFill>
              <a:srgbClr val="9F876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17399974"/>
      </p:ext>
    </p:extLst>
  </p:cSld>
  <p:clrMapOvr>
    <a:masterClrMapping/>
  </p:clrMapOvr>
  <p:transition>
    <p:wipe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12/31/2025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20258"/>
      </p:ext>
    </p:extLst>
  </p:cSld>
  <p:clrMapOvr>
    <a:masterClrMapping/>
  </p:clrMapOvr>
  <p:transition>
    <p:wipe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12/31/2025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59496"/>
      </p:ext>
    </p:extLst>
  </p:cSld>
  <p:clrMapOvr>
    <a:masterClrMapping/>
  </p:clrMapOvr>
  <p:transition>
    <p:wipe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162" y="58302"/>
            <a:ext cx="1274419" cy="1164931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scene3d>
            <a:camera prst="perspectiveFront"/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" y="71647"/>
            <a:ext cx="1056965" cy="1058091"/>
          </a:xfrm>
          <a:prstGeom prst="ellipse">
            <a:avLst/>
          </a:prstGeom>
          <a:ln w="3175" cap="rnd">
            <a:solidFill>
              <a:srgbClr val="9F876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368" y="274638"/>
            <a:ext cx="967494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12/31/2025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41212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26785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5480568"/>
      </p:ext>
    </p:extLst>
  </p:cSld>
  <p:clrMapOvr>
    <a:masterClrMapping/>
  </p:clrMapOvr>
  <p:transition spd="slow">
    <p:cover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C0FF-2CF7-42DC-BFAB-0D1851253F59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2BBD-2E48-47EC-B113-5726FAD023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26904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2592" y="878840"/>
            <a:ext cx="54068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0913427"/>
      </p:ext>
    </p:extLst>
  </p:cSld>
  <p:clrMapOvr>
    <a:masterClrMapping/>
  </p:clrMapOvr>
  <p:transition spd="slow">
    <p:cover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826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987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544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035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282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615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2592" y="878840"/>
            <a:ext cx="54068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0244766"/>
      </p:ext>
    </p:extLst>
  </p:cSld>
  <p:clrMapOvr>
    <a:masterClrMapping/>
  </p:clrMapOvr>
  <p:transition spd="slow">
    <p:cover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697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654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937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15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012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3" y="2870637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321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6092" y="198832"/>
            <a:ext cx="981925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925156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2592" y="878840"/>
            <a:ext cx="54068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3678516"/>
      </p:ext>
    </p:extLst>
  </p:cSld>
  <p:clrMapOvr>
    <a:masterClrMapping/>
  </p:clrMapOvr>
  <p:transition spd="slow">
    <p:cover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77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01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398" y="20548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7898" y="2818500"/>
            <a:ext cx="1022532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216159" y="2819400"/>
            <a:ext cx="1948444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029200"/>
            <a:ext cx="11988800" cy="23622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29" y="3149390"/>
            <a:ext cx="9753600" cy="1464365"/>
          </a:xfrm>
          <a:noFill/>
        </p:spPr>
        <p:txBody>
          <a:bodyPr anchor="b" anchorCtr="0">
            <a:noAutofit/>
          </a:bodyPr>
          <a:lstStyle>
            <a:lvl1pPr marL="0" indent="0">
              <a:defRPr lang="en-US" sz="4800" b="1" kern="1200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AF70F9-7ADF-462C-9012-8000B3FEC6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29028"/>
            <a:ext cx="1698170" cy="12004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C9AD13-724B-489E-9AB8-2FA64BD52F1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95" y="0"/>
            <a:ext cx="99256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282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146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32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689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790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38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594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868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130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42F34-EEC5-49D7-8102-4329A1B89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26309"/>
      </p:ext>
    </p:extLst>
  </p:cSld>
  <p:clrMapOvr>
    <a:masterClrMapping/>
  </p:clrMapOvr>
  <p:transition spd="slow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992354"/>
            <a:ext cx="7823200" cy="1970046"/>
          </a:xfrm>
        </p:spPr>
        <p:txBody>
          <a:bodyPr anchor="ctr">
            <a:norm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5105401"/>
            <a:ext cx="10972801" cy="375787"/>
          </a:xfrm>
        </p:spPr>
        <p:txBody>
          <a:bodyPr anchor="b">
            <a:noAutofit/>
          </a:bodyPr>
          <a:lstStyle>
            <a:lvl1pPr marL="0" indent="0" algn="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6000" y="6324601"/>
            <a:ext cx="28448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016000" y="1946209"/>
            <a:ext cx="2045252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582400" y="5265376"/>
            <a:ext cx="6096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343104" y="1992354"/>
            <a:ext cx="1360339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B155A7-834F-4B01-9800-341017700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4" y="890562"/>
            <a:ext cx="1336430" cy="14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616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A6C7A9-05F3-0812-FCB1-80EDC0E9E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521" y="18013"/>
            <a:ext cx="1587426" cy="1132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CF5837-DCD3-6D30-EBEE-53072E13DF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95" y="0"/>
            <a:ext cx="99256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829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306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EFEDE3"/>
                </a:solidFill>
              </a:rPr>
              <a:pPr/>
              <a:t>12/31/2025</a:t>
            </a:fld>
            <a:endParaRPr lang="en-US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EFEDE3"/>
                </a:solidFill>
              </a:rPr>
              <a:pPr/>
              <a:t>‹#›</a:t>
            </a:fld>
            <a:endParaRPr lang="en-US">
              <a:solidFill>
                <a:srgbClr val="EFEDE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41095-B80D-0BFE-A8A2-FE477F3618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521" y="18013"/>
            <a:ext cx="1587426" cy="1132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D0900A-29CF-1FA1-0D47-56BC6A356C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95" y="0"/>
            <a:ext cx="99256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28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82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141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661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378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364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275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41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956" y="76200"/>
            <a:ext cx="9806609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9" y="5314241"/>
            <a:ext cx="12417287" cy="165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2387DC-60A0-44FF-A03F-E52477FF3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" y="52117"/>
            <a:ext cx="1336430" cy="14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5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484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sz="1200" dirty="0"/>
              <a:t>MFR</a:t>
            </a:r>
            <a:endParaRPr sz="1200" dirty="0"/>
          </a:p>
        </p:txBody>
      </p:sp>
      <p:sp>
        <p:nvSpPr>
          <p:cNvPr id="12" name="Rectangle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900"/>
          </a:p>
        </p:txBody>
      </p:sp>
      <p:sp>
        <p:nvSpPr>
          <p:cNvPr id="13" name="PPT 18 -"/>
          <p:cNvSpPr txBox="1"/>
          <p:nvPr/>
        </p:nvSpPr>
        <p:spPr>
          <a:xfrm>
            <a:off x="10706566" y="6406669"/>
            <a:ext cx="837269" cy="3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sz="1500" b="1"/>
              <a:t>PPT 18 -</a:t>
            </a:r>
          </a:p>
        </p:txBody>
      </p:sp>
      <p:sp>
        <p:nvSpPr>
          <p:cNvPr id="14" name="Rectangle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900"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9602" y="6406669"/>
            <a:ext cx="302110" cy="338635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300"/>
              </a:spcBef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17310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24601"/>
            <a:ext cx="28448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92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5" y="1"/>
            <a:ext cx="8195984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2"/>
            <a:ext cx="53848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3848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A25856-0D95-48E1-9FE9-D645796A71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521" y="18013"/>
            <a:ext cx="1587426" cy="1132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CE4D27-6402-4FDE-979A-6B7F6D67F0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95" y="0"/>
            <a:ext cx="99256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51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326065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200" y="2077200"/>
            <a:ext cx="9347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CF3B4D-B4C5-4336-9F90-AF5078D3FB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29028"/>
            <a:ext cx="1698170" cy="1200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AB0A79-91E2-459D-8FFC-7EBC856D4F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95" y="0"/>
            <a:ext cx="99256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200" y="2935228"/>
            <a:ext cx="11582400" cy="1095600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>
            <a:lvl1pPr algn="ctr">
              <a:defRPr lang="en-US" sz="54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/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603" y="2278980"/>
            <a:ext cx="11592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FCF47D-7C7E-4293-B27F-3AC60BF7FE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29028"/>
            <a:ext cx="1698170" cy="1200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94774A-7876-4BD5-9DB6-A24903783A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95" y="0"/>
            <a:ext cx="99256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8014367"/>
      </p:ext>
    </p:extLst>
  </p:cSld>
  <p:clrMapOvr>
    <a:masterClrMapping/>
  </p:clrMapOvr>
  <p:transition spd="slow"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100584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156" y="3200400"/>
            <a:ext cx="9347200" cy="1676400"/>
          </a:xfrm>
          <a:noFill/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400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232400" y="600692"/>
            <a:ext cx="5588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EFC748-397F-4D45-94D7-D1A1182B9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29028"/>
            <a:ext cx="1698170" cy="12004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301C50-8585-4E3E-93B4-DFE95AEDC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95" y="0"/>
            <a:ext cx="99256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 autoUpdateAnimBg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260337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8281" y="989220"/>
            <a:ext cx="6815667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2358887"/>
            <a:ext cx="4011084" cy="289891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1F52E1-7E37-47C4-AF50-D7E541B54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113" y="18013"/>
            <a:ext cx="1587426" cy="1132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F2C631-F97C-4345-86AF-BA0043CDA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540" y="0"/>
            <a:ext cx="99171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85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93684" y="5237927"/>
            <a:ext cx="6498336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736" y="5237927"/>
            <a:ext cx="6412325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1275527"/>
            <a:ext cx="6498336" cy="3812822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1275528"/>
            <a:ext cx="37592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732" y="-35193"/>
            <a:ext cx="1274419" cy="1164931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scene3d>
            <a:camera prst="perspectiveFront"/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" y="71647"/>
            <a:ext cx="1056965" cy="1058091"/>
          </a:xfrm>
          <a:prstGeom prst="ellipse">
            <a:avLst/>
          </a:prstGeom>
          <a:ln w="3175" cap="rnd">
            <a:solidFill>
              <a:srgbClr val="F2D6C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476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90400" y="4800600"/>
            <a:ext cx="73344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62600"/>
            <a:ext cx="73152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732" y="-35193"/>
            <a:ext cx="1274419" cy="1164931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scene3d>
            <a:camera prst="perspectiveFront"/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" y="71647"/>
            <a:ext cx="1056965" cy="1058091"/>
          </a:xfrm>
          <a:prstGeom prst="ellipse">
            <a:avLst/>
          </a:prstGeom>
          <a:ln w="3175" cap="rnd">
            <a:solidFill>
              <a:srgbClr val="F2D6C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11097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1600201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    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29A7BF-29B6-46A6-94D8-3240BC546F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113" y="18013"/>
            <a:ext cx="1587426" cy="11326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F90F2D-972B-4E51-8821-2333D9A24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540" y="0"/>
            <a:ext cx="99171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93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680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25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85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43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2592" y="878840"/>
            <a:ext cx="54068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4434779"/>
      </p:ext>
    </p:extLst>
  </p:cSld>
  <p:clrMapOvr>
    <a:masterClrMapping/>
  </p:clrMapOvr>
  <p:transition spd="slow">
    <p:cover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97280" y="200177"/>
            <a:ext cx="9889588" cy="775778"/>
          </a:xfrm>
          <a:prstGeom prst="roundRect">
            <a:avLst>
              <a:gd name="adj" fmla="val 27547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0504" y="1300803"/>
            <a:ext cx="11211951" cy="59833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094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8315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                 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EB509454-25A3-D3D1-4F8A-C8495833805D}"/>
              </a:ext>
            </a:extLst>
          </p:cNvPr>
          <p:cNvSpPr/>
          <p:nvPr userDrawn="1"/>
        </p:nvSpPr>
        <p:spPr>
          <a:xfrm>
            <a:off x="0" y="6092765"/>
            <a:ext cx="12190322" cy="765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76" extrusionOk="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13000">
                <a:schemeClr val="accent2"/>
              </a:gs>
              <a:gs pos="84000">
                <a:schemeClr val="accent3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700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350100"/>
      </p:ext>
    </p:extLst>
  </p:cSld>
  <p:clrMapOvr>
    <a:masterClrMapping/>
  </p:clrMapOvr>
  <p:transition spd="slow">
    <p:cover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3669301"/>
      </p:ext>
    </p:extLst>
  </p:cSld>
  <p:clrMapOvr>
    <a:masterClrMapping/>
  </p:clrMapOvr>
  <p:transition spd="slow">
    <p:cover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C0FF-2CF7-42DC-BFAB-0D1851253F59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2BBD-2E48-47EC-B113-5726FAD023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0231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2592" y="878840"/>
            <a:ext cx="54068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5166308"/>
      </p:ext>
    </p:extLst>
  </p:cSld>
  <p:clrMapOvr>
    <a:masterClrMapping/>
  </p:clrMapOvr>
  <p:transition spd="slow">
    <p:cover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6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73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1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5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7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1364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79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EB509454-25A3-D3D1-4F8A-C8495833805D}"/>
              </a:ext>
            </a:extLst>
          </p:cNvPr>
          <p:cNvSpPr/>
          <p:nvPr userDrawn="1"/>
        </p:nvSpPr>
        <p:spPr>
          <a:xfrm>
            <a:off x="0" y="6092765"/>
            <a:ext cx="12190322" cy="765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76" extrusionOk="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13000">
                <a:schemeClr val="accent2"/>
              </a:gs>
              <a:gs pos="84000">
                <a:schemeClr val="accent3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794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6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83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85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87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10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97280" y="200177"/>
            <a:ext cx="9889588" cy="775778"/>
          </a:xfrm>
          <a:prstGeom prst="roundRect">
            <a:avLst>
              <a:gd name="adj" fmla="val 27547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300803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5778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2592" y="878840"/>
            <a:ext cx="54068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8782995"/>
      </p:ext>
    </p:extLst>
  </p:cSld>
  <p:clrMapOvr>
    <a:masterClrMapping/>
  </p:clrMapOvr>
  <p:transition spd="slow">
    <p:cover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1214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C0FF-2CF7-42DC-BFAB-0D1851253F59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2BBD-2E48-47EC-B113-5726FAD023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44416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866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8762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EADFCC0-7904-4119-8B0E-9A583C35A4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6D7053E-3D24-4B22-814E-887F5870629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58709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3451B118-15F6-4FE7-8ECE-FF5BB171072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4285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21861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>
            <a:extLst>
              <a:ext uri="{FF2B5EF4-FFF2-40B4-BE49-F238E27FC236}">
                <a16:creationId xmlns:a16="http://schemas.microsoft.com/office/drawing/2014/main" id="{63965083-1445-437C-A344-357B49C20F76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3C8682F-058D-4816-B976-4E6F2B1E9C6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7068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EB2F064B-2120-4A2F-92A3-900AC8FF511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00612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57C785B3-4CDD-47C9-885D-AB93DA70AB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57530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E9E7B4D-348B-4E1F-99B3-41DF1EE1255F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1E53D8E-B3AC-4804-A5B9-B6DD372487C7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B1E1076E-1DE3-41C9-B4B8-70E798437C60}"/>
              </a:ext>
            </a:extLst>
          </p:cNvPr>
          <p:cNvGrpSpPr/>
          <p:nvPr userDrawn="1"/>
        </p:nvGrpSpPr>
        <p:grpSpPr>
          <a:xfrm>
            <a:off x="925069" y="1819851"/>
            <a:ext cx="5385035" cy="4235422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956C7C8-BB78-45B3-ADBE-AEB4A454F27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DBC72D-1BB7-4910-AB89-FF08815C60E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D6A344C-FB5E-42E5-A658-3B0799340A4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78AC8A-1FEA-4A2F-B2E6-A80E7F927FC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270177-09BF-4C36-B07D-E04B0676F77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FB4BFC-90EB-4218-B42B-C23204E79F2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229AB61-F657-4732-9711-9B0F1D15607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7ECA0D5-69BA-4C03-B665-D6AC5490D28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DAED4C4-F714-4D00-8A06-F47702F23BA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111012" y="2064003"/>
            <a:ext cx="5023088" cy="28619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6C2918E-7294-4AB4-B4BB-F01B1CE42A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843305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4580AF-3414-46B4-BBFA-C4FCC424BB58}"/>
              </a:ext>
            </a:extLst>
          </p:cNvPr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4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B6E3BFF2-CA30-4CB4-BD72-23018CB9987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CEDB44B-B298-47D4-9B34-97201A4B19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17019"/>
            <a:ext cx="2398240" cy="3733886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  <a:gd name="connsiteX0" fmla="*/ 195942 w 1998431"/>
              <a:gd name="connsiteY0" fmla="*/ 28227 h 3117360"/>
              <a:gd name="connsiteX1" fmla="*/ 1998431 w 1998431"/>
              <a:gd name="connsiteY1" fmla="*/ 0 h 3117360"/>
              <a:gd name="connsiteX2" fmla="*/ 1831006 w 1998431"/>
              <a:gd name="connsiteY2" fmla="*/ 3117360 h 3117360"/>
              <a:gd name="connsiteX3" fmla="*/ 0 w 1998431"/>
              <a:gd name="connsiteY3" fmla="*/ 3081700 h 3117360"/>
              <a:gd name="connsiteX4" fmla="*/ 195942 w 1998431"/>
              <a:gd name="connsiteY4" fmla="*/ 28227 h 3117360"/>
              <a:gd name="connsiteX0" fmla="*/ 195942 w 2004855"/>
              <a:gd name="connsiteY0" fmla="*/ 60503 h 3149636"/>
              <a:gd name="connsiteX1" fmla="*/ 2004855 w 2004855"/>
              <a:gd name="connsiteY1" fmla="*/ 0 h 3149636"/>
              <a:gd name="connsiteX2" fmla="*/ 1831006 w 2004855"/>
              <a:gd name="connsiteY2" fmla="*/ 3149636 h 3149636"/>
              <a:gd name="connsiteX3" fmla="*/ 0 w 2004855"/>
              <a:gd name="connsiteY3" fmla="*/ 3113976 h 3149636"/>
              <a:gd name="connsiteX4" fmla="*/ 195942 w 2004855"/>
              <a:gd name="connsiteY4" fmla="*/ 60503 h 3149636"/>
              <a:gd name="connsiteX0" fmla="*/ 195942 w 2004855"/>
              <a:gd name="connsiteY0" fmla="*/ 47593 h 3136726"/>
              <a:gd name="connsiteX1" fmla="*/ 2004855 w 2004855"/>
              <a:gd name="connsiteY1" fmla="*/ 0 h 3136726"/>
              <a:gd name="connsiteX2" fmla="*/ 1831006 w 2004855"/>
              <a:gd name="connsiteY2" fmla="*/ 3136726 h 3136726"/>
              <a:gd name="connsiteX3" fmla="*/ 0 w 2004855"/>
              <a:gd name="connsiteY3" fmla="*/ 3101066 h 3136726"/>
              <a:gd name="connsiteX4" fmla="*/ 195942 w 2004855"/>
              <a:gd name="connsiteY4" fmla="*/ 47593 h 313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855" h="3136726">
                <a:moveTo>
                  <a:pt x="195942" y="47593"/>
                </a:moveTo>
                <a:lnTo>
                  <a:pt x="2004855" y="0"/>
                </a:lnTo>
                <a:lnTo>
                  <a:pt x="1831006" y="3136726"/>
                </a:lnTo>
                <a:lnTo>
                  <a:pt x="0" y="3101066"/>
                </a:lnTo>
                <a:lnTo>
                  <a:pt x="195942" y="475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84873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F17AA797-1798-4C08-849E-9333A7763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5439"/>
            <a:ext cx="12192000" cy="710877"/>
          </a:xfrm>
          <a:prstGeom prst="rect">
            <a:avLst/>
          </a:prstGeom>
        </p:spPr>
        <p:txBody>
          <a:bodyPr lIns="144000"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BB34080-9877-4AF5-88DD-E869B8D494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3" y="1124744"/>
            <a:ext cx="7055584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948416-229E-4F1F-9D54-8C98E04342E2}"/>
              </a:ext>
            </a:extLst>
          </p:cNvPr>
          <p:cNvSpPr/>
          <p:nvPr userDrawn="1"/>
        </p:nvSpPr>
        <p:spPr>
          <a:xfrm>
            <a:off x="7056106" y="1124744"/>
            <a:ext cx="2112235" cy="5798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7B358A-3674-4B1D-B9BD-E7F0E5CD10C2}"/>
              </a:ext>
            </a:extLst>
          </p:cNvPr>
          <p:cNvSpPr/>
          <p:nvPr userDrawn="1"/>
        </p:nvSpPr>
        <p:spPr>
          <a:xfrm>
            <a:off x="9168341" y="1124745"/>
            <a:ext cx="3023659" cy="163218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79563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44A8BB-EEB9-45D1-BB64-2875A26CE44A}"/>
              </a:ext>
            </a:extLst>
          </p:cNvPr>
          <p:cNvGrpSpPr/>
          <p:nvPr userDrawn="1"/>
        </p:nvGrpSpPr>
        <p:grpSpPr>
          <a:xfrm>
            <a:off x="1287022" y="1127084"/>
            <a:ext cx="9617956" cy="5644480"/>
            <a:chOff x="2687161" y="3731096"/>
            <a:chExt cx="5158677" cy="3027467"/>
          </a:xfrm>
          <a:solidFill>
            <a:schemeClr val="bg1">
              <a:alpha val="5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DB3861F-8715-46B6-A84E-EE57AF93D8CE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FE73E1F-F495-4074-BE49-CF79406CB60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EC49C45-73E4-4020-87A5-43596670C9A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EDCC7AC-818C-4750-B80E-77FEB2AD9A98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9208D0E-82AB-431E-B563-66B7857C8E4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8A9569-2A01-489D-A97A-127DFB37E54E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8D225B6-BA5E-49AF-8A0F-A10CED0CB84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45F471B-C553-49DD-B6BB-60A5EA2425B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C237FB5-0578-4D94-89B2-DFA14D58D8A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152FB34-E045-432C-B74B-00A4CA6A8DA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207626-8A50-4297-B706-FB3B992278BB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EAC81DB-A1E4-4D36-9F3A-47CBB27AA2E1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96CC8F2-40B2-4E9C-9B15-05B07B85375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4B5066-1C8C-4DD3-89D1-CD064A4DEABF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B420584-DE68-470D-9F19-5924771E16E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FFCA09-5C47-4D32-A33A-C1A19513E9CE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188E24A-5282-4BBF-BCA4-7516D664E0FB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468A2-3E5F-4066-8501-ED0084179807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EDC64C-6EC1-4D42-A779-876C9E091F08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4374C7F-4991-4CB0-A601-36380C318AE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E06329-F699-4E47-9597-6B85CD55363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D631A56-1804-40F7-8203-B9AFE97A4BC7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34602E8-4CD0-46C4-8636-62A3ED6DEDF9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4F4B4FA-5B09-4867-89A3-28254972FFB6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242F29E-ECD2-43FA-AE54-604B5213D51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F3D4EDB-DA06-47DF-BE76-6219EA39A6D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CEBB5E3-060C-474B-91FD-88699422A04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6C49A8D-8256-45D2-BA1A-C5DDF5D3E27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E6F6073-18D9-483E-970D-B436FE0B0291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982D651-94C6-483B-BA91-5F2E8013B00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9DEDE31-A4C4-414E-8A74-9983964929D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8700F52-122C-4034-8228-3C59A0DF0530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3F8F07-2DD7-46C9-BA0F-32E69B5044C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467FD9B-F645-477A-8D11-0E89397A445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ED79C78-80DF-4333-B21F-223A9CB1B85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A6BD9C-2D44-4A16-B41D-14DC536F6F6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9CD0953-F8C6-42CF-8048-0F0B2DEBB23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C5471A5-6F09-4059-867D-A32B8CD431B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EDA6F10-99F4-40A2-8988-5068C6F7C50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3D4750C-CA5A-456D-BEA5-64EAF69052C1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0CE455D-B1F0-41C5-91A2-57765BA72BF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DA88359-3E04-4AA1-A2A8-0C953CD172A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923FB2B-5CC5-43AA-9162-DF012833F52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1EE10C-BDFB-4E23-982B-78BCA359791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A182A86-8CA1-4331-BC0D-9E556AD3E62B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3E16DE-951D-4E30-8DA3-1E4921A14E2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3DEE26B-6138-4B66-AA83-D5B5D7372C3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4DB734-4994-43FF-9F21-9C421B9E863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062042F-EB79-41D9-A16C-52A53439E0D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3B69A72-3486-4BF0-AB16-8695ECFC1671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F242892-CB7F-4150-8B71-1FC8B7F1A3FD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E8DDC14-F8AC-4303-9B2C-A1121237F51E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6E71CE0-2534-4B07-B56F-BF1D32DD153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26C689E-EEE5-40E5-8321-735B366FA1C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F120F42-6153-41C6-A3CE-7F7FB945F14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5585D90-02E3-4EB6-B3F5-15A9ACAE84D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118796-D5D4-4E63-BEC4-BD1F99429014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30473F8-4732-4002-BBC7-F92434A3395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907AD0D-6B0A-49B6-B29C-0F9CA2DFCF20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18576E4-1B4C-4FCA-B5B6-4B9DB7F22908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3A728F7-1671-42EA-8B79-EF0F150E803A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B31C661-9A26-4F83-BBAF-6B6EBFD32624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1FD2A4B-70E3-4FA5-8991-86FFE826B90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3F283A7-4820-4EB2-964D-221E923D51B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51F195D-B45F-4022-B23C-B679E1C2293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E71EFF9-C944-4A13-AF77-73F1A9EAB66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167B5A-D783-4714-AA09-5F28BC71B5D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A6C3EE8-36AC-4ED4-A92A-6C0DC2412CEB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1AF1561-9551-4351-9E5C-3F5E65B9277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DC98E2C-8675-4E5B-8DA6-F979D97D805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4CE4B13-D49E-40DF-960A-FD7A6336D0CC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0D6C89F-564A-4CF7-9B9F-6F5F6F6EAE9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67B11FD-2B40-4C28-9501-F500C633ABC1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2964DE4-D29F-460E-AC5C-768ABA147913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83DC323-839F-4F02-94AC-820CB3E8EAF2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BDAA9E8-C024-4856-BEFF-29AFBB9C8FE1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C737A67-7BC0-4221-9296-67FD2850796F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1A33FB-15C5-4C69-9551-5F4DCE100A33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ACC1E6-AAA1-4F47-93A3-A09B748BEA9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47C6533-5B15-4328-B80A-D6A48A80BED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CBD329D-77BF-45DF-9A94-AAAA6D787A3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DFAD0F7-7460-4479-B679-3178A17985F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8E3D486-862D-457A-A9CA-124E6058814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53FCBB5-390A-4368-B2E5-5A33DD477C30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503B339-C3D8-4AAC-B8F9-B90B9BA90214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AFDFFED-7DF4-42C1-8D20-DCEE57CFEFE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60195A2-B393-47D7-BD75-BCC4616CAD41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7488F51-B305-4689-86D4-0D744EB0A6C5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04083C2-D6D4-4888-83DF-6052D89A1470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AA2F96F-3244-42F4-B193-90BD89981FFB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C8EB498-8E67-4AA3-802C-A4CE45734D03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BA1BEEC-1434-46B2-BFE3-AEEAB186E9B7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ED57F4E-2540-48B7-8B38-B8466F94B5BB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84D078-DC56-4347-B918-2DD617533B44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8D29627-A803-4193-9B6E-5E0EDB4387C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B7D221B-0D80-40A9-8331-DA6558A1D375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9AB5199-FFB4-46F6-AAB5-4824C9BD8752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F689634-627E-459C-80E5-C72E6CD2192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CAFA144-B2A8-4123-85EB-FFFEAAC587D0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B16F44E-9340-4139-97CC-A690559A4304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07537B0-4EF0-4BA7-9690-3C3633CF112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2519478-5ED1-44E1-B158-1F34BF34C503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834F2DF-2CE0-4287-8BCC-DEB165C0D36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FA4BADD-3A02-47BB-B196-BC8B6ABBBAE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02D8199-EC44-4F53-A5E6-513B2FAE3D8E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55BB763-EDAD-4F0D-8D03-E8FE70ADDECD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93783DD-ACCC-4B50-8831-1FB1F66AAA9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CF920D3-7F71-45BB-8D6A-A34208C03F0F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0954072-CFF0-437B-95D0-44F973F3669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8BC99E0-50B7-4A1D-9E9C-60F361531679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9FB6A75-70EB-4ABF-8097-A92423E3D599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1B85CFE-8353-4CFD-9369-F918AD51394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5" name="Text Placeholder 9">
            <a:extLst>
              <a:ext uri="{FF2B5EF4-FFF2-40B4-BE49-F238E27FC236}">
                <a16:creationId xmlns:a16="http://schemas.microsoft.com/office/drawing/2014/main" id="{EBE979C5-59A9-40E1-A4B9-BF16F64CCB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7477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3585459"/>
      </p:ext>
    </p:extLst>
  </p:cSld>
  <p:clrMapOvr>
    <a:masterClrMapping/>
  </p:clrMapOvr>
  <p:transition spd="slow">
    <p:cover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687031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6556073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2E0-B7E2-446D-ABFF-7768E388C873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E117-8222-4B8D-A318-8B2CDF5E8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6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7174437"/>
      </p:ext>
    </p:extLst>
  </p:cSld>
  <p:clrMapOvr>
    <a:masterClrMapping/>
  </p:clrMapOvr>
  <p:transition spd="slow">
    <p:cover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12/31/2025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66848"/>
      </p:ext>
    </p:extLst>
  </p:cSld>
  <p:clrMapOvr>
    <a:masterClrMapping/>
  </p:clrMapOvr>
  <p:transition>
    <p:wipe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C0FF-2CF7-42DC-BFAB-0D1851253F59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2BBD-2E48-47EC-B113-5726FAD023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75825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2592" y="878840"/>
            <a:ext cx="54068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6402374"/>
      </p:ext>
    </p:extLst>
  </p:cSld>
  <p:clrMapOvr>
    <a:masterClrMapping/>
  </p:clrMapOvr>
  <p:transition spd="slow">
    <p:cover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220928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631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43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0623327"/>
      </p:ext>
    </p:extLst>
  </p:cSld>
  <p:clrMapOvr>
    <a:masterClrMapping/>
  </p:clrMapOvr>
  <p:transition spd="slow">
    <p:cover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B93A692-6FE4-459D-971B-4D966657356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149D9E-74F2-422A-9403-DE25D7880EE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B5A09A4-9D5C-43E2-B67D-0F7F764E33B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3E81662-E3DD-4893-A0D0-8BE33B2D3F5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49582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DA1A32-608F-4870-B9EC-CDE9C3F551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87421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F949C55-7049-48E6-BF47-20C885196F95}"/>
              </a:ext>
            </a:extLst>
          </p:cNvPr>
          <p:cNvSpPr/>
          <p:nvPr userDrawn="1"/>
        </p:nvSpPr>
        <p:spPr>
          <a:xfrm>
            <a:off x="0" y="5724052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6E9378-3AE8-4175-BFF9-D4A80A07DBEA}"/>
              </a:ext>
            </a:extLst>
          </p:cNvPr>
          <p:cNvGrpSpPr/>
          <p:nvPr userDrawn="1"/>
        </p:nvGrpSpPr>
        <p:grpSpPr>
          <a:xfrm>
            <a:off x="738218" y="2580613"/>
            <a:ext cx="6123410" cy="33643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10F74B-EC52-4773-BC59-A95B4A2C6E3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FF96CEC-5ECE-4416-AB10-FE34AE7BAF1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F755C6F-D202-4C89-B564-B246B06F1F6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2E5B49-F2D4-4500-B669-8FBE9BB5834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77D40F1-5CB3-48EE-924E-6E3223E1022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FA37A4-144E-4F6B-A5A4-A8C4BBDC697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A89A6E2-E8EB-4AD0-85F6-B0A17B2422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8314224-AFA8-48BD-BEE7-13ED7B48495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6139F3-8852-433B-9901-75B62370125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EFA1CC8-0444-4599-AC49-BA67BBF07DD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768C533-0E1A-45D1-A3AF-081C6C4A09E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295247-3F7C-4048-9891-FA9EC6DCF74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BB75F30-01AA-4ED9-8798-66B87A667AA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60919" y="2771971"/>
            <a:ext cx="4535081" cy="27235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3616A90-E1DE-47A7-83AE-E8FD3279F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63216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72A6FBE-80C8-41A9-8F01-025A02D5F9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33805" y="1987826"/>
            <a:ext cx="3312000" cy="4870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20DE8C-528D-4E98-90AA-3FF5AB518367}"/>
              </a:ext>
            </a:extLst>
          </p:cNvPr>
          <p:cNvSpPr/>
          <p:nvPr userDrawn="1"/>
        </p:nvSpPr>
        <p:spPr>
          <a:xfrm>
            <a:off x="8133805" y="0"/>
            <a:ext cx="3312000" cy="1860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FD44402-6FEA-44E2-B1F9-3D7C76696CC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650651" y="0"/>
            <a:ext cx="3312000" cy="4870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56DB5-8E07-4BC7-AB2A-BC8D03EDE6CB}"/>
              </a:ext>
            </a:extLst>
          </p:cNvPr>
          <p:cNvSpPr/>
          <p:nvPr userDrawn="1"/>
        </p:nvSpPr>
        <p:spPr>
          <a:xfrm>
            <a:off x="4650651" y="4997807"/>
            <a:ext cx="3312000" cy="18601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756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45B078-9C2E-4F0F-A743-1BD2E374A3F2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346031F5-1B63-4620-8505-DE5C4A40B24C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C27CB74-33CD-4A23-B325-C122DA66528C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8D7BEA8-16EF-49F6-A423-7760EDAB82F5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ADA26798-7DB1-4A1B-8875-4A1F787E724F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3F0E6646-AD22-4810-B8E0-6B3AA6FA86A2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4E7817A-50E1-44BF-B5F3-B2BEF3E94706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D8E3FD2-2332-4C3D-A627-541B7AFCAC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439E42-0E0F-4CED-B659-F8D68A350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642522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0C2BD9-6214-4567-96BE-E813DFC881B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9656" y="1838324"/>
            <a:ext cx="8412345" cy="4067177"/>
          </a:xfrm>
          <a:custGeom>
            <a:avLst/>
            <a:gdLst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1340647 w 8412345"/>
              <a:gd name="connsiteY8" fmla="*/ 3752847 h 4067177"/>
              <a:gd name="connsiteX9" fmla="*/ 2028961 w 8412345"/>
              <a:gd name="connsiteY9" fmla="*/ 3752847 h 4067177"/>
              <a:gd name="connsiteX10" fmla="*/ 2028961 w 8412345"/>
              <a:gd name="connsiteY10" fmla="*/ 3524256 h 4067177"/>
              <a:gd name="connsiteX11" fmla="*/ 1258986 w 8412345"/>
              <a:gd name="connsiteY11" fmla="*/ 3524256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2028961 w 8412345"/>
              <a:gd name="connsiteY10" fmla="*/ 3752847 h 4067177"/>
              <a:gd name="connsiteX11" fmla="*/ 1258986 w 8412345"/>
              <a:gd name="connsiteY11" fmla="*/ 3524256 h 4067177"/>
              <a:gd name="connsiteX12" fmla="*/ 0 w 8412345"/>
              <a:gd name="connsiteY12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1258986 w 8412345"/>
              <a:gd name="connsiteY10" fmla="*/ 3524256 h 4067177"/>
              <a:gd name="connsiteX11" fmla="*/ 0 w 8412345"/>
              <a:gd name="connsiteY11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258986 w 8412345"/>
              <a:gd name="connsiteY9" fmla="*/ 3524256 h 4067177"/>
              <a:gd name="connsiteX10" fmla="*/ 0 w 8412345"/>
              <a:gd name="connsiteY10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0 w 8412345"/>
              <a:gd name="connsiteY9" fmla="*/ 0 h 4067177"/>
              <a:gd name="connsiteX0" fmla="*/ 8412344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0 w 8412345"/>
              <a:gd name="connsiteY8" fmla="*/ 0 h 4067177"/>
              <a:gd name="connsiteX0" fmla="*/ 8412344 w 8412345"/>
              <a:gd name="connsiteY0" fmla="*/ 3524256 h 4067177"/>
              <a:gd name="connsiteX1" fmla="*/ 8412344 w 8412345"/>
              <a:gd name="connsiteY1" fmla="*/ 3752847 h 4067177"/>
              <a:gd name="connsiteX2" fmla="*/ 8412344 w 8412345"/>
              <a:gd name="connsiteY2" fmla="*/ 3524256 h 4067177"/>
              <a:gd name="connsiteX3" fmla="*/ 0 w 8412345"/>
              <a:gd name="connsiteY3" fmla="*/ 0 h 4067177"/>
              <a:gd name="connsiteX4" fmla="*/ 8412345 w 8412345"/>
              <a:gd name="connsiteY4" fmla="*/ 0 h 4067177"/>
              <a:gd name="connsiteX5" fmla="*/ 8412345 w 8412345"/>
              <a:gd name="connsiteY5" fmla="*/ 4067177 h 4067177"/>
              <a:gd name="connsiteX6" fmla="*/ 1452936 w 8412345"/>
              <a:gd name="connsiteY6" fmla="*/ 4067177 h 4067177"/>
              <a:gd name="connsiteX7" fmla="*/ 0 w 8412345"/>
              <a:gd name="connsiteY7" fmla="*/ 0 h 4067177"/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0 w 8412345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33">
            <a:extLst>
              <a:ext uri="{FF2B5EF4-FFF2-40B4-BE49-F238E27FC236}">
                <a16:creationId xmlns:a16="http://schemas.microsoft.com/office/drawing/2014/main" id="{98249CAB-AC39-4CCE-919B-8382181E4B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85875"/>
            <a:ext cx="4432248" cy="4067177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39922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6D0E4AAB-0F04-4DBA-B80B-E677726620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580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65043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618614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4535600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2E0-B7E2-446D-ABFF-7768E388C873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E117-8222-4B8D-A318-8B2CDF5E8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5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85596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5706641"/>
      </p:ext>
    </p:extLst>
  </p:cSld>
  <p:clrMapOvr>
    <a:masterClrMapping/>
  </p:clrMapOvr>
  <p:transition spd="slow">
    <p:cover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12/31/2025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82999"/>
      </p:ext>
    </p:extLst>
  </p:cSld>
  <p:clrMapOvr>
    <a:masterClrMapping/>
  </p:clrMapOvr>
  <p:transition>
    <p:wipe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2E0-B7E2-446D-ABFF-7768E388C873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E117-8222-4B8D-A318-8B2CDF5E8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50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C0FF-2CF7-42DC-BFAB-0D1851253F59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2BBD-2E48-47EC-B113-5726FAD023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6508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2592" y="878840"/>
            <a:ext cx="54068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1427546"/>
      </p:ext>
    </p:extLst>
  </p:cSld>
  <p:clrMapOvr>
    <a:masterClrMapping/>
  </p:clrMapOvr>
  <p:transition spd="slow">
    <p:cover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348" y="1788454"/>
            <a:ext cx="949796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rgbClr val="FF00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0656" y="1129738"/>
            <a:ext cx="10616319" cy="4408488"/>
            <a:chOff x="810656" y="1129738"/>
            <a:chExt cx="10616319" cy="4408488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rgbClr val="FF0066"/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Freeform 6"/>
            <p:cNvSpPr/>
            <p:nvPr/>
          </p:nvSpPr>
          <p:spPr bwMode="auto">
            <a:xfrm>
              <a:off x="8151962" y="1129738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810656" y="1129738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DF60063-9094-49C7-9E79-EC10C8711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521" y="18013"/>
            <a:ext cx="1587426" cy="11326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C63CD1-220B-4A19-9BCF-91725C0B2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95" y="0"/>
            <a:ext cx="99256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86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369029"/>
            <a:ext cx="10854814" cy="528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691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592" y="1685652"/>
            <a:ext cx="9612971" cy="3092213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rgbClr val="FF0066"/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859" y="5156600"/>
            <a:ext cx="7136104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632496-40F2-4E3A-80C0-960961F2B029}" type="datetimeFigureOut">
              <a:rPr lang="en-US" smtClean="0">
                <a:solidFill>
                  <a:srgbClr val="EFEDE3"/>
                </a:solidFill>
              </a:rPr>
              <a:pPr/>
              <a:t>12/31/2025</a:t>
            </a:fld>
            <a:endParaRPr lang="en-US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A0B022-5E39-4A8A-8DC1-4963D12EA54E}" type="slidenum">
              <a:rPr lang="en-US" smtClean="0">
                <a:solidFill>
                  <a:srgbClr val="EFEDE3"/>
                </a:solidFill>
              </a:rPr>
              <a:pPr/>
              <a:t>‹#›</a:t>
            </a:fld>
            <a:endParaRPr lang="en-US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rgbClr val="FF0066"/>
              </a:gs>
            </a:gsLst>
            <a:path path="circle">
              <a:fillToRect l="50000" t="130000" r="50000" b="-30000"/>
            </a:path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EEDC2A-82FC-4F1D-AED6-1EAC24286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521" y="18013"/>
            <a:ext cx="1587426" cy="1132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FE9F80-2129-403D-906A-503A4FEDA3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95" y="0"/>
            <a:ext cx="99256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74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58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2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45163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906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995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90652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52698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456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227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97280" y="200177"/>
            <a:ext cx="9889588" cy="775778"/>
          </a:xfrm>
          <a:prstGeom prst="roundRect">
            <a:avLst>
              <a:gd name="adj" fmla="val 27547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0504" y="1300803"/>
            <a:ext cx="11211951" cy="59833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42157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914400" y="6629401"/>
            <a:ext cx="4673600" cy="227329"/>
          </a:xfrm>
          <a:custGeom>
            <a:avLst/>
            <a:gdLst/>
            <a:ahLst/>
            <a:cxnLst/>
            <a:rect l="l" t="t" r="r" b="b"/>
            <a:pathLst>
              <a:path w="3505200" h="227329">
                <a:moveTo>
                  <a:pt x="3505200" y="0"/>
                </a:moveTo>
                <a:lnTo>
                  <a:pt x="0" y="0"/>
                </a:lnTo>
                <a:lnTo>
                  <a:pt x="0" y="227329"/>
                </a:lnTo>
                <a:lnTo>
                  <a:pt x="3505200" y="227329"/>
                </a:lnTo>
                <a:lnTo>
                  <a:pt x="3505200" y="0"/>
                </a:lnTo>
                <a:close/>
              </a:path>
            </a:pathLst>
          </a:custGeom>
          <a:solidFill>
            <a:srgbClr val="33009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6051972" y="6746240"/>
            <a:ext cx="88053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6864772" y="6746240"/>
            <a:ext cx="88053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7675879" y="6746240"/>
            <a:ext cx="86359" cy="64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8488679" y="6746240"/>
            <a:ext cx="8635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k object 22"/>
          <p:cNvSpPr/>
          <p:nvPr/>
        </p:nvSpPr>
        <p:spPr>
          <a:xfrm>
            <a:off x="9303174" y="6746240"/>
            <a:ext cx="88053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bk object 23"/>
          <p:cNvSpPr/>
          <p:nvPr/>
        </p:nvSpPr>
        <p:spPr>
          <a:xfrm>
            <a:off x="10114279" y="6746240"/>
            <a:ext cx="89747" cy="64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" name="bk object 24"/>
          <p:cNvSpPr/>
          <p:nvPr/>
        </p:nvSpPr>
        <p:spPr>
          <a:xfrm>
            <a:off x="10928774" y="6746240"/>
            <a:ext cx="88053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bk object 25"/>
          <p:cNvSpPr/>
          <p:nvPr/>
        </p:nvSpPr>
        <p:spPr>
          <a:xfrm>
            <a:off x="11741573" y="6746240"/>
            <a:ext cx="86360" cy="64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6" name="bk object 26"/>
          <p:cNvSpPr/>
          <p:nvPr/>
        </p:nvSpPr>
        <p:spPr>
          <a:xfrm>
            <a:off x="1016000" y="762000"/>
            <a:ext cx="11174307" cy="762000"/>
          </a:xfrm>
          <a:custGeom>
            <a:avLst/>
            <a:gdLst/>
            <a:ahLst/>
            <a:cxnLst/>
            <a:rect l="l" t="t" r="r" b="b"/>
            <a:pathLst>
              <a:path w="8380730" h="762000">
                <a:moveTo>
                  <a:pt x="8380730" y="0"/>
                </a:moveTo>
                <a:lnTo>
                  <a:pt x="0" y="0"/>
                </a:lnTo>
                <a:lnTo>
                  <a:pt x="0" y="762000"/>
                </a:lnTo>
                <a:lnTo>
                  <a:pt x="8380730" y="762000"/>
                </a:lnTo>
                <a:lnTo>
                  <a:pt x="8380730" y="0"/>
                </a:lnTo>
                <a:close/>
              </a:path>
            </a:pathLst>
          </a:custGeom>
          <a:solidFill>
            <a:srgbClr val="33009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7" name="bk object 27"/>
          <p:cNvSpPr/>
          <p:nvPr/>
        </p:nvSpPr>
        <p:spPr>
          <a:xfrm>
            <a:off x="1073574" y="116840"/>
            <a:ext cx="88052" cy="67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8" name="bk object 28"/>
          <p:cNvSpPr/>
          <p:nvPr/>
        </p:nvSpPr>
        <p:spPr>
          <a:xfrm>
            <a:off x="1073574" y="347979"/>
            <a:ext cx="88052" cy="647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9" name="bk object 29"/>
          <p:cNvSpPr/>
          <p:nvPr/>
        </p:nvSpPr>
        <p:spPr>
          <a:xfrm>
            <a:off x="1073574" y="574040"/>
            <a:ext cx="88052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2592" y="916249"/>
            <a:ext cx="5406813" cy="438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520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1984407"/>
      </p:ext>
    </p:extLst>
  </p:cSld>
  <p:clrMapOvr>
    <a:masterClrMapping/>
  </p:clrMapOvr>
  <p:transition spd="slow">
    <p:cover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12/31/2025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162" y="58302"/>
            <a:ext cx="1274419" cy="1164931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scene3d>
            <a:camera prst="perspectiveFront"/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" y="71647"/>
            <a:ext cx="1056965" cy="1058091"/>
          </a:xfrm>
          <a:prstGeom prst="ellipse">
            <a:avLst/>
          </a:prstGeom>
          <a:ln w="3175" cap="rnd">
            <a:solidFill>
              <a:srgbClr val="9F876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41813938"/>
      </p:ext>
    </p:extLst>
  </p:cSld>
  <p:clrMapOvr>
    <a:masterClrMapping/>
  </p:clrMapOvr>
  <p:transition>
    <p:wipe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13" y="136525"/>
            <a:ext cx="983717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12/31/2025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437967"/>
            <a:ext cx="10566400" cy="4918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00624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6.gif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9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14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9822" y="84515"/>
            <a:ext cx="9876718" cy="964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35222"/>
            <a:ext cx="10515600" cy="494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-4502"/>
            <a:ext cx="1215044" cy="11475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1316182" cy="104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06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>
    <p:cover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3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/>
              <a:pPr marL="122555">
                <a:lnSpc>
                  <a:spcPts val="1645"/>
                </a:lnSpc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91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3" y="5393404"/>
            <a:ext cx="12467713" cy="165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9144" y="92616"/>
            <a:ext cx="9815066" cy="1058091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351AD1-46A2-429A-A606-DAA4ECDE621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29028"/>
            <a:ext cx="1698170" cy="1200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C8522-2BE1-4F38-9E58-73BB613838B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95" y="0"/>
            <a:ext cx="99256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5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855" r:id="rId14"/>
    <p:sldLayoutId id="2147483856" r:id="rId15"/>
    <p:sldLayoutId id="214748385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1"/>
        </a:buBlip>
        <a:defRPr sz="4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95338" indent="-338138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4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8888" indent="-344488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4546" y="168178"/>
            <a:ext cx="9782908" cy="982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B0F79-F9EF-4CF3-9450-967AC6BC1E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29028"/>
            <a:ext cx="1698170" cy="1200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C14406-9BAB-4447-97F2-09F4E067A9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95" y="0"/>
            <a:ext cx="99256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6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858" r:id="rId3"/>
    <p:sldLayoutId id="2147483859" r:id="rId4"/>
    <p:sldLayoutId id="2147483860" r:id="rId5"/>
    <p:sldLayoutId id="21474838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A5DA-6CC5-4AF5-B2B2-F09C11C76C1E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9D7AA-0E42-6967-F291-B25953E7906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113" y="18013"/>
            <a:ext cx="1587426" cy="1132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BA728B-1074-9AA3-26FC-6AE97E45F00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540" y="0"/>
            <a:ext cx="99171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8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8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69FB3C-7030-4F03-A6E2-F72E1EF09CE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29028"/>
            <a:ext cx="1698170" cy="1200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4F937-6377-461C-ADC1-FCC3D3EE3C0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95" y="0"/>
            <a:ext cx="99256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3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849" r:id="rId15"/>
    <p:sldLayoutId id="2147483850" r:id="rId16"/>
    <p:sldLayoutId id="2147483851" r:id="rId17"/>
    <p:sldLayoutId id="214748385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C0D8E0-0F89-4109-9098-32F3805A12D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29028"/>
            <a:ext cx="1698170" cy="1200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B78447-201C-4D74-A01C-80A85033972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95" y="0"/>
            <a:ext cx="99256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2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8" r:id="rId6"/>
    <p:sldLayoutId id="2147483780" r:id="rId7"/>
    <p:sldLayoutId id="2147483782" r:id="rId8"/>
    <p:sldLayoutId id="2147483784" r:id="rId9"/>
    <p:sldLayoutId id="2147483786" r:id="rId10"/>
    <p:sldLayoutId id="2147483789" r:id="rId11"/>
    <p:sldLayoutId id="2147483790" r:id="rId12"/>
    <p:sldLayoutId id="2147483791" r:id="rId13"/>
    <p:sldLayoutId id="2147483863" r:id="rId14"/>
    <p:sldLayoutId id="2147483864" r:id="rId15"/>
    <p:sldLayoutId id="2147483865" r:id="rId16"/>
    <p:sldLayoutId id="2147483866" r:id="rId17"/>
    <p:sldLayoutId id="214748386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71647"/>
            <a:ext cx="9601200" cy="106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423851"/>
            <a:ext cx="10542104" cy="530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8632496-40F2-4E3A-80C0-960961F2B029}" type="datetimeFigureOut">
              <a:rPr lang="en-US" smtClean="0">
                <a:solidFill>
                  <a:srgbClr val="191B0E"/>
                </a:solidFill>
              </a:rPr>
              <a:pPr/>
              <a:t>12/31/2025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7A0B022-5E39-4A8A-8DC1-4963D12EA54E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324466" y="1240970"/>
            <a:ext cx="383459" cy="54842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rgbClr val="FF006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71667F-3920-4C45-89F4-32D68B197D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29028"/>
            <a:ext cx="1698170" cy="1200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E69A7D-70F0-4E50-B705-340593D200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95" y="0"/>
            <a:ext cx="99256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2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68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b="1" kern="1200" cap="none" spc="0" baseline="0">
          <a:ln/>
          <a:solidFill>
            <a:srgbClr val="FF0066"/>
          </a:solidFill>
          <a:effectLst/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Wingdings" panose="05000000000000000000" pitchFamily="2" charset="2"/>
        <a:buChar char="v"/>
        <a:defRPr sz="360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3178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+mj-lt"/>
        <a:buAutoNum type="arabicPeriod"/>
        <a:tabLst>
          <a:tab pos="862013" algn="l"/>
        </a:tabLst>
        <a:defRPr sz="360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3191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+mj-lt"/>
        <a:buAutoNum type="alphaLcParenR"/>
        <a:defRPr sz="320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11325" indent="-265113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Wingdings" panose="05000000000000000000" pitchFamily="2" charset="2"/>
        <a:buChar char="Ø"/>
        <a:defRPr sz="320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68525" indent="-265113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280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00446" y="2478156"/>
            <a:ext cx="11721736" cy="48140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8720" y="39756"/>
            <a:ext cx="9718766" cy="1143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8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76" y="1256826"/>
            <a:ext cx="11486605" cy="5504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7C7846-EFB6-45DA-ADBD-961C8D2C895B}" type="slidenum">
              <a:rPr lang="en-US" smtClean="0">
                <a:solidFill>
                  <a:prstClr val="white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4608D7-A935-4709-B8EA-3A8C687DE5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29028"/>
            <a:ext cx="1698170" cy="12004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D26F61-EB5E-4799-830D-0B0E30F7F89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95" y="0"/>
            <a:ext cx="99256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76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46" r:id="rId13"/>
    <p:sldLayoutId id="2147483847" r:id="rId14"/>
    <p:sldLayoutId id="2147483848" r:id="rId15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34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FFF00"/>
        </a:buClr>
        <a:buFont typeface="Wingdings" panose="05000000000000000000" pitchFamily="2" charset="2"/>
        <a:buChar char="Ø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FFF00"/>
        </a:buClr>
        <a:buSzPct val="90000"/>
        <a:buFont typeface="+mj-lt"/>
        <a:buAutoNum type="arabicPeriod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2541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FFF00"/>
        </a:buClr>
        <a:buSzPct val="80000"/>
        <a:buFont typeface="+mj-lt"/>
        <a:buAutoNum type="alphaLcPeriod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FFF00"/>
        </a:buClr>
        <a:buFont typeface="Wingdings" panose="05000000000000000000" pitchFamily="2" charset="2"/>
        <a:buChar char="v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FFF00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1686" y="274643"/>
            <a:ext cx="9467557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42354"/>
            <a:ext cx="10972800" cy="488381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5CABF-D6D1-41BF-AE56-F5F8233A0BC5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0E6D-7B2E-4EC5-B9F8-35F4AE9AC5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4974F-B12D-4C70-90BC-8718FDAE28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113" y="18013"/>
            <a:ext cx="1587426" cy="1132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2DAA5C-AF2E-4158-ABDB-437522B01C2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540" y="0"/>
            <a:ext cx="991719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54" r:id="rId15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1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22.png"/><Relationship Id="rId11" Type="http://schemas.openxmlformats.org/officeDocument/2006/relationships/image" Target="../media/image32.jpeg"/><Relationship Id="rId5" Type="http://schemas.openxmlformats.org/officeDocument/2006/relationships/image" Target="../media/image21.png"/><Relationship Id="rId10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22.png"/><Relationship Id="rId11" Type="http://schemas.openxmlformats.org/officeDocument/2006/relationships/image" Target="../media/image32.jpeg"/><Relationship Id="rId5" Type="http://schemas.openxmlformats.org/officeDocument/2006/relationships/image" Target="../media/image21.png"/><Relationship Id="rId10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22.png"/><Relationship Id="rId11" Type="http://schemas.openxmlformats.org/officeDocument/2006/relationships/image" Target="../media/image32.jpeg"/><Relationship Id="rId5" Type="http://schemas.openxmlformats.org/officeDocument/2006/relationships/image" Target="../media/image21.png"/><Relationship Id="rId10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32.jpe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2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22.png"/><Relationship Id="rId11" Type="http://schemas.openxmlformats.org/officeDocument/2006/relationships/image" Target="../media/image40.jpeg"/><Relationship Id="rId5" Type="http://schemas.openxmlformats.org/officeDocument/2006/relationships/image" Target="../media/image21.png"/><Relationship Id="rId10" Type="http://schemas.openxmlformats.org/officeDocument/2006/relationships/image" Target="../media/image39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22.png"/><Relationship Id="rId11" Type="http://schemas.openxmlformats.org/officeDocument/2006/relationships/image" Target="../media/image2.png"/><Relationship Id="rId5" Type="http://schemas.openxmlformats.org/officeDocument/2006/relationships/image" Target="../media/image21.png"/><Relationship Id="rId10" Type="http://schemas.openxmlformats.org/officeDocument/2006/relationships/image" Target="../media/image4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44.wmf"/><Relationship Id="rId11" Type="http://schemas.openxmlformats.org/officeDocument/2006/relationships/image" Target="../media/image32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.png"/><Relationship Id="rId4" Type="http://schemas.openxmlformats.org/officeDocument/2006/relationships/image" Target="../media/image43.wmf"/><Relationship Id="rId9" Type="http://schemas.openxmlformats.org/officeDocument/2006/relationships/image" Target="../media/image4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22.png"/><Relationship Id="rId11" Type="http://schemas.openxmlformats.org/officeDocument/2006/relationships/image" Target="../media/image32.jpeg"/><Relationship Id="rId5" Type="http://schemas.openxmlformats.org/officeDocument/2006/relationships/image" Target="../media/image21.png"/><Relationship Id="rId10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25400" y="-440349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01196" y="6438419"/>
            <a:ext cx="2321279" cy="26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algn="ctr"/>
            <a:r>
              <a:rPr lang="en-US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3600"/>
          </a:p>
        </p:txBody>
      </p:sp>
      <p:sp>
        <p:nvSpPr>
          <p:cNvPr id="96" name="Google Shape;96;p14"/>
          <p:cNvSpPr/>
          <p:nvPr/>
        </p:nvSpPr>
        <p:spPr>
          <a:xfrm>
            <a:off x="508001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757568" y="6406670"/>
            <a:ext cx="697166" cy="54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algn="ctr"/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3600"/>
          </a:p>
        </p:txBody>
      </p:sp>
      <p:sp>
        <p:nvSpPr>
          <p:cNvPr id="98" name="Google Shape;98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4294967295"/>
          </p:nvPr>
        </p:nvSpPr>
        <p:spPr>
          <a:xfrm>
            <a:off x="11438930" y="6406670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8275" tIns="78275" rIns="78275" bIns="78275" rtlCol="0" anchor="t" anchorCtr="0">
            <a:noAutofit/>
          </a:bodyPr>
          <a:lstStyle/>
          <a:p>
            <a:pPr algn="ctr"/>
            <a:fld id="{00000000-1234-1234-1234-123412341234}" type="slidenum">
              <a:rPr lang="en-US"/>
              <a:pPr algn="ctr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111542" y="-377947"/>
            <a:ext cx="12204701" cy="6870701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32257" y="1664487"/>
            <a:ext cx="10789825" cy="3317609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5596931"/>
            <a:ext cx="12192000" cy="12610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" y="-15240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330" y="-152400"/>
            <a:ext cx="13198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81" y="-203607"/>
            <a:ext cx="1412339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1196" y="2046018"/>
            <a:ext cx="9361040" cy="1132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endParaRPr lang="en-US" sz="4000" dirty="0">
              <a:latin typeface="open sans "/>
              <a:cs typeface="Arial" panose="020B0604020202020204" pitchFamily="34" charset="0"/>
            </a:endParaRPr>
          </a:p>
        </p:txBody>
      </p:sp>
      <p:sp>
        <p:nvSpPr>
          <p:cNvPr id="15" name="object 25"/>
          <p:cNvSpPr txBox="1">
            <a:spLocks/>
          </p:cNvSpPr>
          <p:nvPr/>
        </p:nvSpPr>
        <p:spPr>
          <a:xfrm>
            <a:off x="655014" y="2328820"/>
            <a:ext cx="8610600" cy="56682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71320" marR="5080" indent="-1658620" algn="ctr">
              <a:spcBef>
                <a:spcPts val="100"/>
              </a:spcBef>
            </a:pPr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INCIDENT</a:t>
            </a:r>
            <a:r>
              <a:rPr lang="en-US" sz="4000" b="1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 </a:t>
            </a:r>
            <a:r>
              <a:rPr lang="en-US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RESPONSE  </a:t>
            </a:r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SYSTEM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227F0E05-C03F-ED70-07EC-1449BF860913}"/>
              </a:ext>
            </a:extLst>
          </p:cNvPr>
          <p:cNvSpPr txBox="1"/>
          <p:nvPr/>
        </p:nvSpPr>
        <p:spPr>
          <a:xfrm>
            <a:off x="7440577" y="5740777"/>
            <a:ext cx="4862965" cy="356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1800" b="1" dirty="0">
                <a:latin typeface="Open sans"/>
              </a:rPr>
              <a:t>Presented By:- Kamlesh Dhoundiyal,2IC</a:t>
            </a:r>
            <a:endParaRPr lang="en-US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166882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7B4F9-90BC-D283-CE8E-997B5F54E420}"/>
              </a:ext>
            </a:extLst>
          </p:cNvPr>
          <p:cNvSpPr txBox="1"/>
          <p:nvPr/>
        </p:nvSpPr>
        <p:spPr>
          <a:xfrm>
            <a:off x="6139004" y="762000"/>
            <a:ext cx="60198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 </a:t>
            </a:r>
            <a:r>
              <a:rPr lang="en-IN" sz="2000" dirty="0">
                <a:latin typeface="Open sans" panose="020B0606030504020204"/>
              </a:rPr>
              <a:t>In the IRS, a need was felt to clearly identify a designated authority responsible and accountable by law to respond to disasters and therefore a position of Responsible Officer (RO) has been introduced.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Incident response management may however not always require the direct intervention of the RO.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On the ground, the management will be done by the IC to whom powers will have to be delegated by the RO.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The CSs and the District Magistrates/DCs will perform the role of ROs</a:t>
            </a:r>
            <a:endParaRPr lang="en-IN" sz="2000" dirty="0">
              <a:latin typeface="Open sans" panose="020B0606030504020204"/>
            </a:endParaRPr>
          </a:p>
        </p:txBody>
      </p:sp>
      <p:sp>
        <p:nvSpPr>
          <p:cNvPr id="4" name="object 15"/>
          <p:cNvSpPr txBox="1">
            <a:spLocks/>
          </p:cNvSpPr>
          <p:nvPr/>
        </p:nvSpPr>
        <p:spPr>
          <a:xfrm>
            <a:off x="0" y="3200400"/>
            <a:ext cx="5790565" cy="5668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4000" b="1">
                <a:solidFill>
                  <a:srgbClr val="FF0000"/>
                </a:solidFill>
                <a:latin typeface="Open sans" panose="020B0606030504020204"/>
              </a:rPr>
              <a:t>BASIC IRS CONCEPTS</a:t>
            </a:r>
            <a:endParaRPr lang="en-US" sz="4000" b="1" spc="-10" dirty="0">
              <a:solidFill>
                <a:srgbClr val="FF0000"/>
              </a:solidFill>
              <a:latin typeface="Open sans" panose="020B0606030504020204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0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DAD7E1-1016-3279-4798-368759E086FA}"/>
              </a:ext>
            </a:extLst>
          </p:cNvPr>
          <p:cNvSpPr txBox="1"/>
          <p:nvPr/>
        </p:nvSpPr>
        <p:spPr>
          <a:xfrm>
            <a:off x="5257800" y="533400"/>
            <a:ext cx="6934200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000" dirty="0">
                <a:latin typeface="Open sans" panose="020B0606030504020204"/>
              </a:rPr>
              <a:t>The chairperson of the NCMC / NEC will function as Chief Coordinator for the management of disasters at the National level. </a:t>
            </a:r>
          </a:p>
          <a:p>
            <a:pPr marL="34290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The chairperson may designate a Nodal Officer (NO) for this purpose.</a:t>
            </a:r>
          </a:p>
          <a:p>
            <a:pPr marL="34290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Various Ministries/Departments of Government may also nominate NOs to perform the task of Emergency Support Functionaries (ESFs) which may be required in a particular incident. </a:t>
            </a:r>
          </a:p>
        </p:txBody>
      </p:sp>
      <p:sp>
        <p:nvSpPr>
          <p:cNvPr id="4" name="object 15"/>
          <p:cNvSpPr txBox="1">
            <a:spLocks/>
          </p:cNvSpPr>
          <p:nvPr/>
        </p:nvSpPr>
        <p:spPr>
          <a:xfrm>
            <a:off x="838200" y="2998177"/>
            <a:ext cx="4343400" cy="11208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4000" b="1">
                <a:solidFill>
                  <a:srgbClr val="FF0000"/>
                </a:solidFill>
                <a:latin typeface="Open sans" panose="020B0606030504020204"/>
              </a:rPr>
              <a:t>BASIC IRS CONCEPTS</a:t>
            </a:r>
            <a:endParaRPr lang="en-US" sz="4000" b="1" spc="-10" dirty="0">
              <a:solidFill>
                <a:srgbClr val="FF0000"/>
              </a:solidFill>
              <a:latin typeface="Open sans" panose="020B0606030504020204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62979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2579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0910" y="6746240"/>
            <a:ext cx="64769" cy="64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0510" y="6746240"/>
            <a:ext cx="6476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1380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9709" y="6746240"/>
            <a:ext cx="67310" cy="64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0580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0180" y="6746240"/>
            <a:ext cx="64770" cy="64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16355" y="716887"/>
            <a:ext cx="5029324" cy="762000"/>
          </a:xfrm>
          <a:custGeom>
            <a:avLst/>
            <a:gdLst/>
            <a:ahLst/>
            <a:cxnLst/>
            <a:rect l="l" t="t" r="r" b="b"/>
            <a:pathLst>
              <a:path w="8380730" h="762000">
                <a:moveTo>
                  <a:pt x="8380730" y="0"/>
                </a:moveTo>
                <a:lnTo>
                  <a:pt x="0" y="0"/>
                </a:lnTo>
                <a:lnTo>
                  <a:pt x="0" y="762000"/>
                </a:lnTo>
                <a:lnTo>
                  <a:pt x="8380730" y="762000"/>
                </a:lnTo>
                <a:lnTo>
                  <a:pt x="8380730" y="0"/>
                </a:lnTo>
                <a:close/>
              </a:path>
            </a:pathLst>
          </a:cu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9181" y="116840"/>
            <a:ext cx="66039" cy="67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9181" y="347979"/>
            <a:ext cx="66039" cy="647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9181" y="574040"/>
            <a:ext cx="66039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989683" y="3564989"/>
            <a:ext cx="1828800" cy="646331"/>
          </a:xfrm>
          <a:prstGeom prst="rect">
            <a:avLst/>
          </a:prstGeom>
          <a:noFill/>
          <a:ln w="1257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445770" indent="-285750">
              <a:buFont typeface="Wingdings" panose="05000000000000000000" pitchFamily="2" charset="2"/>
              <a:buChar char="§"/>
            </a:pPr>
            <a:r>
              <a:rPr spc="-10" dirty="0">
                <a:latin typeface="Arial Black"/>
                <a:cs typeface="Arial Black"/>
              </a:rPr>
              <a:t>LOGISTICS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43800" y="1623341"/>
            <a:ext cx="2971800" cy="1103507"/>
          </a:xfrm>
          <a:prstGeom prst="rect">
            <a:avLst/>
          </a:prstGeom>
          <a:noFill/>
          <a:ln w="12579">
            <a:solidFill>
              <a:srgbClr val="FFFFFF"/>
            </a:solidFill>
          </a:ln>
        </p:spPr>
        <p:txBody>
          <a:bodyPr vert="horz" wrap="square" lIns="0" tIns="162560" rIns="0" bIns="0" rtlCol="0">
            <a:spAutoFit/>
          </a:bodyPr>
          <a:lstStyle/>
          <a:p>
            <a:pPr marL="887095" marR="539750" indent="-342900">
              <a:lnSpc>
                <a:spcPct val="103299"/>
              </a:lnSpc>
              <a:spcBef>
                <a:spcPts val="1280"/>
              </a:spcBef>
              <a:buFont typeface="Wingdings" panose="05000000000000000000" pitchFamily="2" charset="2"/>
              <a:buChar char="§"/>
            </a:pPr>
            <a:r>
              <a:rPr sz="2000" spc="-5" dirty="0">
                <a:latin typeface="Arial Black"/>
                <a:cs typeface="Arial Black"/>
              </a:rPr>
              <a:t>INCIDENT  </a:t>
            </a:r>
            <a:r>
              <a:rPr sz="2000" dirty="0">
                <a:latin typeface="Arial Black"/>
                <a:cs typeface="Arial Black"/>
              </a:rPr>
              <a:t>COM</a:t>
            </a:r>
            <a:r>
              <a:rPr sz="2000" spc="10" dirty="0">
                <a:latin typeface="Arial Black"/>
                <a:cs typeface="Arial Black"/>
              </a:rPr>
              <a:t>M</a:t>
            </a:r>
            <a:r>
              <a:rPr sz="2000" dirty="0">
                <a:latin typeface="Arial Black"/>
                <a:cs typeface="Arial Black"/>
              </a:rPr>
              <a:t>ANDER</a:t>
            </a:r>
          </a:p>
        </p:txBody>
      </p:sp>
      <p:sp>
        <p:nvSpPr>
          <p:cNvPr id="17" name="object 17"/>
          <p:cNvSpPr/>
          <p:nvPr/>
        </p:nvSpPr>
        <p:spPr>
          <a:xfrm>
            <a:off x="5867400" y="29718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71800" y="3352800"/>
            <a:ext cx="6019800" cy="0"/>
          </a:xfrm>
          <a:custGeom>
            <a:avLst/>
            <a:gdLst/>
            <a:ahLst/>
            <a:cxnLst/>
            <a:rect l="l" t="t" r="r" b="b"/>
            <a:pathLst>
              <a:path w="6019800">
                <a:moveTo>
                  <a:pt x="0" y="0"/>
                </a:moveTo>
                <a:lnTo>
                  <a:pt x="601980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1800" y="33528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67700" y="4285074"/>
            <a:ext cx="1905000" cy="792525"/>
          </a:xfrm>
          <a:prstGeom prst="rect">
            <a:avLst/>
          </a:prstGeom>
          <a:noFill/>
          <a:ln w="12579">
            <a:solidFill>
              <a:srgbClr val="FFFFFF"/>
            </a:solidFill>
          </a:ln>
        </p:spPr>
        <p:txBody>
          <a:bodyPr vert="horz" wrap="square" lIns="0" tIns="236220" rIns="0" bIns="0" rtlCol="0">
            <a:spAutoFit/>
          </a:bodyPr>
          <a:lstStyle/>
          <a:p>
            <a:pPr marL="413385" indent="-285750">
              <a:spcBef>
                <a:spcPts val="1860"/>
              </a:spcBef>
              <a:buFont typeface="Wingdings" panose="05000000000000000000" pitchFamily="2" charset="2"/>
              <a:buChar char="§"/>
            </a:pPr>
            <a:r>
              <a:rPr spc="-5" dirty="0">
                <a:latin typeface="Arial Black"/>
                <a:cs typeface="Arial Black"/>
              </a:rPr>
              <a:t>OPERATIONS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19600" y="3352800"/>
            <a:ext cx="0" cy="1447800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191491" y="4925059"/>
            <a:ext cx="2133600" cy="1068306"/>
          </a:xfrm>
          <a:prstGeom prst="rect">
            <a:avLst/>
          </a:prstGeom>
          <a:noFill/>
          <a:ln w="12579">
            <a:solidFill>
              <a:srgbClr val="FFFFFF"/>
            </a:solidFill>
          </a:ln>
        </p:spPr>
        <p:txBody>
          <a:bodyPr vert="horz" wrap="square" lIns="0" tIns="198120" rIns="0" bIns="0" rtlCol="0">
            <a:spAutoFit/>
          </a:bodyPr>
          <a:lstStyle/>
          <a:p>
            <a:pPr marL="330835" marR="38100" indent="-285750">
              <a:lnSpc>
                <a:spcPct val="105600"/>
              </a:lnSpc>
              <a:spcBef>
                <a:spcPts val="1560"/>
              </a:spcBef>
              <a:buFont typeface="Wingdings" panose="05000000000000000000" pitchFamily="2" charset="2"/>
              <a:buChar char="§"/>
            </a:pPr>
            <a:r>
              <a:rPr spc="-5" dirty="0">
                <a:latin typeface="Arial Black"/>
                <a:cs typeface="Arial Black"/>
              </a:rPr>
              <a:t>PLANNING</a:t>
            </a:r>
            <a:r>
              <a:rPr spc="-5" dirty="0">
                <a:solidFill>
                  <a:srgbClr val="330099"/>
                </a:solidFill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&amp;  </a:t>
            </a:r>
            <a:r>
              <a:rPr spc="-5" dirty="0">
                <a:latin typeface="Arial Black"/>
                <a:cs typeface="Arial Black"/>
              </a:rPr>
              <a:t>IN</a:t>
            </a:r>
            <a:r>
              <a:rPr spc="-10" dirty="0">
                <a:latin typeface="Arial Black"/>
                <a:cs typeface="Arial Black"/>
              </a:rPr>
              <a:t>T</a:t>
            </a:r>
            <a:r>
              <a:rPr spc="-5" dirty="0">
                <a:latin typeface="Arial Black"/>
                <a:cs typeface="Arial Black"/>
              </a:rPr>
              <a:t>ELL</a:t>
            </a:r>
            <a:r>
              <a:rPr spc="-15" dirty="0">
                <a:latin typeface="Arial Black"/>
                <a:cs typeface="Arial Black"/>
              </a:rPr>
              <a:t>I</a:t>
            </a:r>
            <a:r>
              <a:rPr dirty="0">
                <a:latin typeface="Arial Black"/>
                <a:cs typeface="Arial Black"/>
              </a:rPr>
              <a:t>GENCE</a:t>
            </a:r>
          </a:p>
        </p:txBody>
      </p:sp>
      <p:sp>
        <p:nvSpPr>
          <p:cNvPr id="23" name="object 23"/>
          <p:cNvSpPr/>
          <p:nvPr/>
        </p:nvSpPr>
        <p:spPr>
          <a:xfrm>
            <a:off x="7162800" y="3352800"/>
            <a:ext cx="0" cy="1447800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91600" y="33528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3800" y="3810000"/>
            <a:ext cx="2667000" cy="762000"/>
          </a:xfrm>
          <a:custGeom>
            <a:avLst/>
            <a:gdLst/>
            <a:ahLst/>
            <a:cxnLst/>
            <a:rect l="l" t="t" r="r" b="b"/>
            <a:pathLst>
              <a:path w="2209800" h="762000">
                <a:moveTo>
                  <a:pt x="2209800" y="0"/>
                </a:moveTo>
                <a:lnTo>
                  <a:pt x="0" y="0"/>
                </a:lnTo>
                <a:lnTo>
                  <a:pt x="0" y="762000"/>
                </a:lnTo>
                <a:lnTo>
                  <a:pt x="2209800" y="762000"/>
                </a:lnTo>
                <a:lnTo>
                  <a:pt x="22098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3800" y="3810000"/>
            <a:ext cx="2667000" cy="762000"/>
          </a:xfrm>
          <a:custGeom>
            <a:avLst/>
            <a:gdLst/>
            <a:ahLst/>
            <a:cxnLst/>
            <a:rect l="l" t="t" r="r" b="b"/>
            <a:pathLst>
              <a:path w="2209800" h="762000">
                <a:moveTo>
                  <a:pt x="1104900" y="762000"/>
                </a:moveTo>
                <a:lnTo>
                  <a:pt x="0" y="762000"/>
                </a:lnTo>
                <a:lnTo>
                  <a:pt x="0" y="0"/>
                </a:lnTo>
                <a:lnTo>
                  <a:pt x="2209800" y="0"/>
                </a:lnTo>
                <a:lnTo>
                  <a:pt x="2209800" y="762000"/>
                </a:lnTo>
                <a:lnTo>
                  <a:pt x="1104900" y="76200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114030" y="3299719"/>
            <a:ext cx="14490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pc="-5" dirty="0">
                <a:latin typeface="Arial Black"/>
                <a:cs typeface="Arial Black"/>
              </a:rPr>
              <a:t>FINANCE</a:t>
            </a:r>
            <a:r>
              <a:rPr spc="-70" dirty="0"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97067" y="4267199"/>
            <a:ext cx="2285365" cy="29972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Arial Black"/>
                <a:cs typeface="Arial Black"/>
              </a:rPr>
              <a:t>ADMINISTRATION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867400" y="312420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001000" y="2742130"/>
            <a:ext cx="2438400" cy="400110"/>
          </a:xfrm>
          <a:prstGeom prst="rect">
            <a:avLst/>
          </a:prstGeom>
          <a:noFill/>
          <a:ln w="12579">
            <a:solidFill>
              <a:srgbClr val="FFFFFF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360045" indent="-285750"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dirty="0">
                <a:latin typeface="Arial Black"/>
                <a:cs typeface="Arial Black"/>
              </a:rPr>
              <a:t>COMMAND</a:t>
            </a:r>
            <a:r>
              <a:rPr spc="-40" dirty="0">
                <a:latin typeface="Arial Black"/>
                <a:cs typeface="Arial Black"/>
              </a:rPr>
              <a:t> </a:t>
            </a:r>
            <a:r>
              <a:rPr spc="-5" dirty="0">
                <a:latin typeface="Arial Black"/>
                <a:cs typeface="Arial Black"/>
              </a:rPr>
              <a:t>STAF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311234" y="3141713"/>
            <a:ext cx="518491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600" spc="-5" dirty="0">
                <a:solidFill>
                  <a:srgbClr val="CACACA"/>
                </a:solidFill>
              </a:rPr>
              <a:t>I</a:t>
            </a:r>
            <a:r>
              <a:rPr lang="en-US" sz="4000" b="1" spc="-5" dirty="0">
                <a:solidFill>
                  <a:srgbClr val="FF0000"/>
                </a:solidFill>
                <a:latin typeface="Open sans" panose="020B0606030504020204"/>
              </a:rPr>
              <a:t>NCIDENT COMMAND </a:t>
            </a:r>
            <a:r>
              <a:rPr sz="4000" b="1" spc="-5" dirty="0">
                <a:solidFill>
                  <a:srgbClr val="FF0000"/>
                </a:solidFill>
                <a:latin typeface="Open sans" panose="020B0606030504020204"/>
              </a:rPr>
              <a:t>S</a:t>
            </a:r>
            <a:r>
              <a:rPr lang="en-US" sz="4000" b="1" spc="-95" dirty="0">
                <a:solidFill>
                  <a:srgbClr val="FF0000"/>
                </a:solidFill>
                <a:latin typeface="Open sans" panose="020B0606030504020204"/>
              </a:rPr>
              <a:t>YSTEM</a:t>
            </a:r>
            <a:endParaRPr sz="4000" b="1" spc="-10" dirty="0">
              <a:solidFill>
                <a:srgbClr val="FF0000"/>
              </a:solidFill>
              <a:latin typeface="Open sans" panose="020B0606030504020204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12"/>
          </p:nvPr>
        </p:nvSpPr>
        <p:spPr>
          <a:xfrm>
            <a:off x="13909040" y="6299533"/>
            <a:ext cx="3302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dirty="0"/>
              <a:pPr marL="122555">
                <a:lnSpc>
                  <a:spcPts val="1645"/>
                </a:lnSpc>
              </a:pPr>
              <a:t>12</a:t>
            </a:fld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10146656" y="2852420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 Black"/>
                <a:cs typeface="Arial Black"/>
              </a:rPr>
              <a:t>F</a:t>
            </a:r>
            <a:endParaRPr>
              <a:latin typeface="Arial Black"/>
              <a:cs typeface="Arial Black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ndma.gov.in/images/command_staf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68580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ject 16"/>
          <p:cNvSpPr txBox="1">
            <a:spLocks/>
          </p:cNvSpPr>
          <p:nvPr/>
        </p:nvSpPr>
        <p:spPr>
          <a:xfrm>
            <a:off x="762000" y="1752600"/>
            <a:ext cx="4114800" cy="18594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3609340" algn="l"/>
              </a:tabLst>
              <a:defRPr/>
            </a:pPr>
            <a:r>
              <a:rPr lang="en-US" sz="4000" b="1" kern="0" spc="-5" dirty="0">
                <a:solidFill>
                  <a:srgbClr val="FF0000"/>
                </a:solidFill>
                <a:latin typeface="Open sans" panose="020B0606030504020204"/>
                <a:ea typeface="+mj-ea"/>
                <a:cs typeface="+mj-cs"/>
              </a:rPr>
              <a:t>INCIDENT RESPONSE SYSTEM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/>
          <p:nvPr/>
        </p:nvSpPr>
        <p:spPr>
          <a:xfrm>
            <a:off x="5257800" y="1600200"/>
            <a:ext cx="64008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E53B2-F48D-E7FA-F23B-9D1BF2458B5B}"/>
              </a:ext>
            </a:extLst>
          </p:cNvPr>
          <p:cNvSpPr txBox="1"/>
          <p:nvPr/>
        </p:nvSpPr>
        <p:spPr>
          <a:xfrm>
            <a:off x="-914400" y="2133600"/>
            <a:ext cx="6705600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STATE LEVEL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IRT</a:t>
            </a:r>
            <a:endParaRPr lang="en-I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789E2B-437E-E3DB-058B-6BC2A1675824}"/>
              </a:ext>
            </a:extLst>
          </p:cNvPr>
          <p:cNvSpPr txBox="1"/>
          <p:nvPr/>
        </p:nvSpPr>
        <p:spPr>
          <a:xfrm>
            <a:off x="6172200" y="729753"/>
            <a:ext cx="5867400" cy="6152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The organizational structure of IRS at the State level shown in Fig. is not necessarily to be activated in the management of all types and scales of disasters. 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For monitoring and support of the incident response, the RO will involve all required Emergency Support Functionaries(ESF) and headquarters IRT to support the on-scene IC. 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The IC will work in close coordination with EOC and report to RO. </a:t>
            </a:r>
            <a:endParaRPr lang="en-IN" sz="2000" dirty="0">
              <a:latin typeface="Open sans" panose="020B0606030504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E53B2-F48D-E7FA-F23B-9D1BF2458B5B}"/>
              </a:ext>
            </a:extLst>
          </p:cNvPr>
          <p:cNvSpPr txBox="1"/>
          <p:nvPr/>
        </p:nvSpPr>
        <p:spPr>
          <a:xfrm>
            <a:off x="1295400" y="2514600"/>
            <a:ext cx="4724400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STATE LEVEL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IRT</a:t>
            </a:r>
            <a:endParaRPr lang="en-I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74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AFCA8C-1B5B-CB06-2917-5019196EF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066800"/>
            <a:ext cx="7162800" cy="52149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02CF1B-FC68-6CF7-590F-6C8ADECD2C72}"/>
              </a:ext>
            </a:extLst>
          </p:cNvPr>
          <p:cNvSpPr txBox="1"/>
          <p:nvPr/>
        </p:nvSpPr>
        <p:spPr>
          <a:xfrm>
            <a:off x="-304800" y="2590800"/>
            <a:ext cx="5257800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DISTRICT LEVEL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IRT</a:t>
            </a:r>
            <a:endParaRPr lang="en-I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35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E2853D-194A-6137-11C5-EE19D690DD21}"/>
              </a:ext>
            </a:extLst>
          </p:cNvPr>
          <p:cNvSpPr txBox="1"/>
          <p:nvPr/>
        </p:nvSpPr>
        <p:spPr>
          <a:xfrm>
            <a:off x="5638800" y="1143000"/>
            <a:ext cx="6477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</a:rPr>
              <a:t>The complete IRS organizational structure at District level is depicted in Fig. The structure depicted above may be activated as and when required.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</a:rPr>
              <a:t>For monitoring and support of the incident response, the RO will involve all required ESF and headquarter IRT to support the on-scene IC.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</a:rPr>
              <a:t>In case when central teams (NDRF, Armed Forces) are deployed, the RO will ensure resolution of all conflicts.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2CF1B-FC68-6CF7-590F-6C8ADECD2C72}"/>
              </a:ext>
            </a:extLst>
          </p:cNvPr>
          <p:cNvSpPr txBox="1"/>
          <p:nvPr/>
        </p:nvSpPr>
        <p:spPr>
          <a:xfrm>
            <a:off x="1676400" y="2712660"/>
            <a:ext cx="3581400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DISTRICT LEVEL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IRT</a:t>
            </a:r>
            <a:endParaRPr lang="en-I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42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99DD09-6D1C-DA48-DC5F-B501AACA4A02}"/>
              </a:ext>
            </a:extLst>
          </p:cNvPr>
          <p:cNvSpPr txBox="1"/>
          <p:nvPr/>
        </p:nvSpPr>
        <p:spPr>
          <a:xfrm>
            <a:off x="5334000" y="1752600"/>
            <a:ext cx="6553200" cy="4190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IRS functions through incident response teams in the field.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An IRT is a team comprising all positions of IRS organization headed by Incident Commander (IC).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On receipt of early warning, RO shall activate the Incident Response Teams.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In case of a disaster without any warning, local IRT will respond and contact RO for further support, if required.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IRTs pre-designated shall function actively at all levels (i.e. District, Sub-Division and Tehsil/Block).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FB9B0-720A-F151-FAA0-0478C1DE251A}"/>
              </a:ext>
            </a:extLst>
          </p:cNvPr>
          <p:cNvSpPr txBox="1"/>
          <p:nvPr/>
        </p:nvSpPr>
        <p:spPr>
          <a:xfrm>
            <a:off x="-228600" y="1828800"/>
            <a:ext cx="594360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latin typeface="Open sans" panose="020B0606030504020204"/>
              </a:rPr>
              <a:t>INCIDENT RESPONSE TEAM (IRT)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82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4F3B704-D929-989B-FE7D-375A5C456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96A535-7205-3642-816C-FFC32B47329F}"/>
              </a:ext>
            </a:extLst>
          </p:cNvPr>
          <p:cNvSpPr txBox="1"/>
          <p:nvPr/>
        </p:nvSpPr>
        <p:spPr>
          <a:xfrm>
            <a:off x="6705600" y="1524000"/>
            <a:ext cx="5238750" cy="4652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Incident Response Teams at the lowest administrative unit (Sub-Division /Tehsil/Block) shall be the first responder.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If the incident becomes complex and beyond the control of local IRTs, higher level IRTs will be informed to take over the response management.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In such cases, the lower level IRT will merge with higher level IRTs.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When lower level IRT merge with higher level IRT, IC of lower level may play the role of Dy IC.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6072142" cy="1798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9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09600" y="1524000"/>
            <a:ext cx="4295804" cy="10413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OBJECTIVES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229632" y="1285860"/>
            <a:ext cx="6352768" cy="5286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After completion of this lesson you will be able to:- 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 Introduction about IRS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 IRS organization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Important concepts and basic features in IRS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IRS facilities and EOC concept at national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State and district levels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6E774-9176-3FFD-ED0F-8425F29763CC}"/>
              </a:ext>
            </a:extLst>
          </p:cNvPr>
          <p:cNvSpPr txBox="1"/>
          <p:nvPr/>
        </p:nvSpPr>
        <p:spPr>
          <a:xfrm>
            <a:off x="933828" y="2544071"/>
            <a:ext cx="3675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dirty="0">
                <a:latin typeface="Open Sans" panose="020B0606030504020204"/>
                <a:cs typeface="Times New Roman" pitchFamily="18" charset="0"/>
              </a:rPr>
              <a:t>After completion of this lesson you will be able to describe –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E2F3DD0-33E3-7090-DE92-7CAE81AD32AC}"/>
              </a:ext>
            </a:extLst>
          </p:cNvPr>
          <p:cNvSpPr txBox="1">
            <a:spLocks/>
          </p:cNvSpPr>
          <p:nvPr/>
        </p:nvSpPr>
        <p:spPr>
          <a:xfrm>
            <a:off x="6750679" y="1461458"/>
            <a:ext cx="5181600" cy="49352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Open sans" panose="020B0606030504020204"/>
              </a:rPr>
              <a:t>DEFINE IRS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2400" dirty="0">
              <a:latin typeface="Open sans" panose="020B0606030504020204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Open sans" panose="020B0606030504020204"/>
              </a:rPr>
              <a:t>DESCRIBE PURPOSE AND NEED OF IRS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2400" dirty="0">
              <a:latin typeface="Open sans" panose="020B0606030504020204"/>
            </a:endParaRP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sz="2400" dirty="0">
                <a:latin typeface="Open sans" panose="020B0606030504020204"/>
              </a:rPr>
              <a:t>DESCRIBE IRTs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en-IN" sz="2400" dirty="0">
              <a:latin typeface="Open sans" panose="020B0606030504020204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Open sans" panose="020B0606030504020204"/>
              </a:rPr>
              <a:t>LIST DIFFERENT IRS ENTITIES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661" y="55061"/>
            <a:ext cx="1412339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6C821C-3C73-4071-2FDA-2A5CB0046D7E}"/>
              </a:ext>
            </a:extLst>
          </p:cNvPr>
          <p:cNvSpPr txBox="1"/>
          <p:nvPr/>
        </p:nvSpPr>
        <p:spPr>
          <a:xfrm>
            <a:off x="5143500" y="1447800"/>
            <a:ext cx="70485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/>
              </a:rPr>
              <a:t>The grouping of governmental and certain private sector capabilities into an organizational structure to provide support, resources, program implementation, and services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/>
              </a:rPr>
              <a:t>that are most likely needed to save lives, protect property and the environment, restore essential services and critical infrastructure, and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Open sans" panose="020B0606030504020204"/>
              </a:rPr>
              <a:t>help victims and communities return to normal following domestic incidents.</a:t>
            </a:r>
            <a:endParaRPr lang="en-IN" sz="2400" dirty="0">
              <a:latin typeface="Open sans" panose="020B0606030504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CA728-4AC7-388D-4612-B2970B1F4EAC}"/>
              </a:ext>
            </a:extLst>
          </p:cNvPr>
          <p:cNvSpPr txBox="1"/>
          <p:nvPr/>
        </p:nvSpPr>
        <p:spPr>
          <a:xfrm>
            <a:off x="571500" y="15240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EMERGENCY SUPPORT FUNCTIONS (ESFS)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48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13DC1F-8563-5DDF-98AF-42CCB8FB98BA}"/>
              </a:ext>
            </a:extLst>
          </p:cNvPr>
          <p:cNvSpPr txBox="1"/>
          <p:nvPr/>
        </p:nvSpPr>
        <p:spPr>
          <a:xfrm>
            <a:off x="4419600" y="1371600"/>
            <a:ext cx="7772400" cy="4706801"/>
          </a:xfrm>
          <a:prstGeom prst="rect">
            <a:avLst/>
          </a:prstGeom>
          <a:noFill/>
        </p:spPr>
        <p:txBody>
          <a:bodyPr wrap="square" numCol="2" spcCol="2520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• </a:t>
            </a:r>
            <a:r>
              <a:rPr lang="en-US" sz="2000" dirty="0">
                <a:latin typeface="Open sans"/>
              </a:rPr>
              <a:t>ESF #1 -</a:t>
            </a:r>
            <a:r>
              <a:rPr lang="en-US" sz="2000" dirty="0" err="1">
                <a:latin typeface="Open sans"/>
              </a:rPr>
              <a:t>Tpt</a:t>
            </a:r>
            <a:endParaRPr lang="en-US" sz="2000" dirty="0"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/>
              </a:rPr>
              <a:t>• ESF #2 –</a:t>
            </a:r>
            <a:r>
              <a:rPr lang="en-US" sz="2000" dirty="0" err="1">
                <a:latin typeface="Open sans"/>
              </a:rPr>
              <a:t>Comn</a:t>
            </a:r>
            <a:r>
              <a:rPr lang="en-US" sz="2000" dirty="0">
                <a:latin typeface="Open sans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/>
              </a:rPr>
              <a:t>• ESF #3 –PW and </a:t>
            </a:r>
            <a:r>
              <a:rPr lang="en-US" sz="2000" dirty="0" err="1">
                <a:latin typeface="Open sans"/>
              </a:rPr>
              <a:t>Engg</a:t>
            </a:r>
            <a:endParaRPr lang="en-US" sz="2000" dirty="0"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/>
              </a:rPr>
              <a:t>• ESF #4 –Firefighting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/>
              </a:rPr>
              <a:t>• ESF #5 –Emergency Mngt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/>
              </a:rPr>
              <a:t>• ESF #6 –Mass Care, Emergency </a:t>
            </a:r>
            <a:r>
              <a:rPr lang="en-US" sz="2000" dirty="0" err="1">
                <a:latin typeface="Open sans"/>
              </a:rPr>
              <a:t>Asstt</a:t>
            </a:r>
            <a:r>
              <a:rPr lang="en-US" sz="2000" dirty="0">
                <a:latin typeface="Open sans"/>
              </a:rPr>
              <a:t>, Housing, and Human Services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/>
              </a:rPr>
              <a:t>• ESF #7 –Log Mngt and Resource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Sp</a:t>
            </a:r>
            <a:endParaRPr lang="en-US" sz="2000" dirty="0"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/>
              </a:rPr>
              <a:t>• ESF #8 –Pub Health and Med Services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/>
              </a:rPr>
              <a:t>• ESF #9 –Search and Rescue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/>
              </a:rPr>
              <a:t>• ESF #10 –Oil and Hazardous Materials Response • ESF #11 –Agri and Natural Resources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/>
              </a:rPr>
              <a:t>• ESF #12 –Energy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/>
              </a:rPr>
              <a:t>• ESF #13 –Public Safety and Security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/>
              </a:rPr>
              <a:t>• ESF #14 –Long-Term Community Recovery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/>
              </a:rPr>
              <a:t>• ESF #15 –External Affairs</a:t>
            </a:r>
            <a:endParaRPr lang="en-IN" sz="2000" dirty="0">
              <a:latin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ACEAE5-A244-791A-558B-3B52C2EA255E}"/>
              </a:ext>
            </a:extLst>
          </p:cNvPr>
          <p:cNvSpPr txBox="1"/>
          <p:nvPr/>
        </p:nvSpPr>
        <p:spPr>
          <a:xfrm>
            <a:off x="914400" y="1486815"/>
            <a:ext cx="259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/>
              </a:rPr>
              <a:t>EMERGENCY SUPPORT FUNCTIONS 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12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727" y="2819400"/>
            <a:ext cx="44862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4000" b="1" spc="-5" dirty="0">
                <a:solidFill>
                  <a:srgbClr val="FF0000"/>
                </a:solidFill>
                <a:latin typeface="Open sans"/>
              </a:rPr>
              <a:t>I</a:t>
            </a:r>
            <a:r>
              <a:rPr lang="en-US" sz="4000" b="1" spc="-5" dirty="0">
                <a:solidFill>
                  <a:srgbClr val="FF0000"/>
                </a:solidFill>
                <a:latin typeface="Open sans"/>
              </a:rPr>
              <a:t>C &amp; COMMAND STAFF</a:t>
            </a:r>
            <a:endParaRPr lang="en-US" sz="4000" b="1" spc="-10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3909040" y="6299533"/>
            <a:ext cx="3302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pPr marL="25400">
                <a:lnSpc>
                  <a:spcPts val="1645"/>
                </a:lnSpc>
              </a:pPr>
              <a:t>22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80091" y="1399307"/>
            <a:ext cx="7010400" cy="4431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62979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2579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0910" y="6746240"/>
            <a:ext cx="64769" cy="64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0510" y="6746240"/>
            <a:ext cx="6476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1380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9709" y="6746240"/>
            <a:ext cx="67310" cy="64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0580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0180" y="6746240"/>
            <a:ext cx="64770" cy="64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" y="2704465"/>
            <a:ext cx="5669279" cy="762000"/>
          </a:xfrm>
          <a:custGeom>
            <a:avLst/>
            <a:gdLst/>
            <a:ahLst/>
            <a:cxnLst/>
            <a:rect l="l" t="t" r="r" b="b"/>
            <a:pathLst>
              <a:path w="8380730" h="762000">
                <a:moveTo>
                  <a:pt x="8380730" y="0"/>
                </a:moveTo>
                <a:lnTo>
                  <a:pt x="0" y="0"/>
                </a:lnTo>
                <a:lnTo>
                  <a:pt x="0" y="762000"/>
                </a:lnTo>
                <a:lnTo>
                  <a:pt x="8380730" y="762000"/>
                </a:lnTo>
                <a:lnTo>
                  <a:pt x="8380730" y="0"/>
                </a:lnTo>
                <a:close/>
              </a:path>
            </a:pathLst>
          </a:cu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9181" y="116840"/>
            <a:ext cx="66039" cy="67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9181" y="347979"/>
            <a:ext cx="66039" cy="647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9181" y="574040"/>
            <a:ext cx="66039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70535" y="2515590"/>
            <a:ext cx="5351144" cy="62222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IN" b="1" spc="-5" dirty="0">
                <a:solidFill>
                  <a:srgbClr val="FF0000"/>
                </a:solidFill>
                <a:latin typeface="Open sans"/>
              </a:rPr>
              <a:t>INCIDENT</a:t>
            </a:r>
            <a:r>
              <a:rPr lang="en-IN" b="1" spc="-95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IN" b="1" spc="-10" dirty="0">
                <a:solidFill>
                  <a:srgbClr val="FF0000"/>
                </a:solidFill>
                <a:latin typeface="Open sans"/>
              </a:rPr>
              <a:t>COMMANDER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88541" y="18453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31439" y="1861820"/>
            <a:ext cx="4667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verall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command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incident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95632" y="2473246"/>
            <a:ext cx="5611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2400" spc="-5" dirty="0">
                <a:latin typeface="Open sans"/>
                <a:cs typeface="Arial"/>
              </a:rPr>
              <a:t>Must be fully </a:t>
            </a:r>
            <a:r>
              <a:rPr sz="2400" spc="-10" dirty="0">
                <a:latin typeface="Open sans"/>
                <a:cs typeface="Arial"/>
              </a:rPr>
              <a:t>qualified </a:t>
            </a:r>
            <a:r>
              <a:rPr sz="2400" dirty="0">
                <a:latin typeface="Open sans"/>
                <a:cs typeface="Arial"/>
              </a:rPr>
              <a:t>to </a:t>
            </a:r>
            <a:r>
              <a:rPr sz="2400" spc="-5" dirty="0">
                <a:latin typeface="Open sans"/>
                <a:cs typeface="Arial"/>
              </a:rPr>
              <a:t>manage incident</a:t>
            </a:r>
            <a:endParaRPr sz="2400" dirty="0">
              <a:latin typeface="Open sans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95632" y="3539490"/>
            <a:ext cx="7404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2400" spc="-5" dirty="0">
                <a:latin typeface="Open sans"/>
                <a:cs typeface="Arial"/>
              </a:rPr>
              <a:t>May be </a:t>
            </a:r>
            <a:r>
              <a:rPr sz="2400" spc="-10" dirty="0">
                <a:latin typeface="Open sans"/>
                <a:cs typeface="Arial"/>
              </a:rPr>
              <a:t>assigned </a:t>
            </a:r>
            <a:r>
              <a:rPr sz="2400" spc="-5" dirty="0">
                <a:latin typeface="Open sans"/>
                <a:cs typeface="Arial"/>
              </a:rPr>
              <a:t>by responsible jurisdiction or</a:t>
            </a:r>
            <a:r>
              <a:rPr sz="2400" spc="20" dirty="0">
                <a:latin typeface="Open sans"/>
                <a:cs typeface="Arial"/>
              </a:rPr>
              <a:t> </a:t>
            </a:r>
            <a:r>
              <a:rPr sz="2400" spc="-5" dirty="0">
                <a:latin typeface="Open sans"/>
                <a:cs typeface="Arial"/>
              </a:rPr>
              <a:t>agency.</a:t>
            </a:r>
            <a:endParaRPr sz="2400" dirty="0">
              <a:latin typeface="Open sans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8541" y="46469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31438" y="4663440"/>
            <a:ext cx="940816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750570" algn="l"/>
                <a:tab pos="1570990" algn="l"/>
                <a:tab pos="2239010" algn="l"/>
                <a:tab pos="2671445" algn="l"/>
                <a:tab pos="3530600" algn="l"/>
                <a:tab pos="4926965" algn="l"/>
                <a:tab pos="5647055" algn="l"/>
                <a:tab pos="6473190" algn="l"/>
                <a:tab pos="6972934" algn="l"/>
              </a:tabLst>
            </a:pP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hav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	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	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epu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	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	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eq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qualified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88541" y="59461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20529" y="4343400"/>
            <a:ext cx="667258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2400" spc="-5" dirty="0">
                <a:latin typeface="Open sans"/>
                <a:cs typeface="Arial"/>
              </a:rPr>
              <a:t>May assign personnel for both </a:t>
            </a:r>
            <a:r>
              <a:rPr sz="2400" spc="5" dirty="0">
                <a:latin typeface="Open sans"/>
                <a:cs typeface="Arial"/>
              </a:rPr>
              <a:t>command </a:t>
            </a:r>
            <a:r>
              <a:rPr sz="2400" dirty="0">
                <a:latin typeface="Open sans"/>
                <a:cs typeface="Arial"/>
              </a:rPr>
              <a:t>staff </a:t>
            </a:r>
            <a:r>
              <a:rPr sz="2400" spc="-5" dirty="0">
                <a:latin typeface="Open sans"/>
                <a:cs typeface="Arial"/>
              </a:rPr>
              <a:t>and</a:t>
            </a:r>
            <a:r>
              <a:rPr sz="2400" spc="430" dirty="0">
                <a:latin typeface="Open sans"/>
                <a:cs typeface="Arial"/>
              </a:rPr>
              <a:t> </a:t>
            </a:r>
            <a:r>
              <a:rPr sz="2400" spc="-5" dirty="0">
                <a:latin typeface="Open sans"/>
                <a:cs typeface="Arial"/>
              </a:rPr>
              <a:t>general</a:t>
            </a:r>
            <a:r>
              <a:rPr lang="en-US" sz="2400" spc="-5" dirty="0">
                <a:latin typeface="Open sans"/>
                <a:cs typeface="Arial"/>
              </a:rPr>
              <a:t> staff.</a:t>
            </a:r>
            <a:endParaRPr sz="2400" dirty="0">
              <a:latin typeface="Open sans"/>
              <a:cs typeface="Arial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spect="1" noChangeArrowheads="1"/>
          </p:cNvSpPr>
          <p:nvPr>
            <p:ph type="title"/>
          </p:nvPr>
        </p:nvSpPr>
        <p:spPr>
          <a:xfrm>
            <a:off x="304800" y="1828800"/>
            <a:ext cx="5029199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 panose="020B0606030504020204"/>
              </a:rPr>
              <a:t>DEPUTY INCIDENT COMMANDER</a:t>
            </a:r>
          </a:p>
        </p:txBody>
      </p:sp>
      <p:sp>
        <p:nvSpPr>
          <p:cNvPr id="4403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43400" y="1600200"/>
            <a:ext cx="7772400" cy="51053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sz="2800" b="0" dirty="0">
                <a:latin typeface="Open sans" panose="020B0606030504020204"/>
              </a:rPr>
              <a:t>A Deputy Incident Commander may be designated to:</a:t>
            </a:r>
          </a:p>
          <a:p>
            <a:pPr>
              <a:buFont typeface="Wingdings" pitchFamily="2" charset="2"/>
              <a:buNone/>
            </a:pPr>
            <a:endParaRPr lang="en-US" sz="2800" b="0" dirty="0">
              <a:latin typeface="Open sans" panose="020B0606030504020204"/>
            </a:endParaRP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800" b="0" dirty="0">
                <a:latin typeface="Open sans" panose="020B0606030504020204"/>
              </a:rPr>
              <a:t>Perform specific tasks as requested by the Incident Commander.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800" b="0" dirty="0">
                <a:latin typeface="Open sans" panose="020B0606030504020204"/>
              </a:rPr>
              <a:t>Perform the incident command function in a relief capacity.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800" b="0" dirty="0">
                <a:latin typeface="Open sans" panose="020B0606030504020204"/>
              </a:rPr>
              <a:t>Represent an assisting agency that shares jurisdiction.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7"/>
          <p:cNvSpPr>
            <a:spLocks noGrp="1" noChangeAspect="1" noChangeArrowheads="1"/>
          </p:cNvSpPr>
          <p:nvPr>
            <p:ph type="title"/>
          </p:nvPr>
        </p:nvSpPr>
        <p:spPr>
          <a:xfrm>
            <a:off x="1066800" y="1524000"/>
            <a:ext cx="4648198" cy="15960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</a:rPr>
              <a:t>INFORMATION &amp; MEDIA OFFICER (IMO)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6400800" y="1631780"/>
            <a:ext cx="4724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charset="0"/>
              </a:rPr>
              <a:t>Advises Incident Commander on information dissemination and media relations. Incident Commander approves information that the IMO Releases.</a:t>
            </a:r>
          </a:p>
        </p:txBody>
      </p:sp>
      <p:sp>
        <p:nvSpPr>
          <p:cNvPr id="46086" name="Text Box 12"/>
          <p:cNvSpPr txBox="1">
            <a:spLocks noChangeArrowheads="1"/>
          </p:cNvSpPr>
          <p:nvPr/>
        </p:nvSpPr>
        <p:spPr bwMode="auto">
          <a:xfrm>
            <a:off x="6400800" y="3247855"/>
            <a:ext cx="502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charset="0"/>
              </a:rPr>
              <a:t>Obtains information from and provides information to Planning Section.</a:t>
            </a:r>
            <a:endParaRPr lang="en-US" dirty="0">
              <a:latin typeface="Arial" charset="0"/>
            </a:endParaRPr>
          </a:p>
        </p:txBody>
      </p:sp>
      <p:sp>
        <p:nvSpPr>
          <p:cNvPr id="46092" name="Text Box 20"/>
          <p:cNvSpPr txBox="1">
            <a:spLocks noChangeArrowheads="1"/>
          </p:cNvSpPr>
          <p:nvPr/>
        </p:nvSpPr>
        <p:spPr bwMode="auto">
          <a:xfrm>
            <a:off x="6362700" y="4495800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charset="0"/>
              </a:rPr>
              <a:t>Obtains information from and provides information to Community and media.</a:t>
            </a:r>
            <a:endParaRPr lang="en-US" dirty="0"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/>
      <p:bldP spid="460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spect="1" noChangeArrowheads="1"/>
          </p:cNvSpPr>
          <p:nvPr>
            <p:ph type="title"/>
          </p:nvPr>
        </p:nvSpPr>
        <p:spPr>
          <a:xfrm>
            <a:off x="1600200" y="2319061"/>
            <a:ext cx="3581399" cy="57404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Open sans"/>
              </a:rPr>
              <a:t>SAFETY OFFICER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5715000" y="2190583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/>
              </a:rPr>
              <a:t>Advises Incident Commander on issues regarding incident safety.</a:t>
            </a:r>
            <a:endParaRPr lang="en-US" sz="2000" dirty="0">
              <a:latin typeface="Open sans"/>
            </a:endParaRPr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5715000" y="3317876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/>
              </a:rPr>
              <a:t>Works with Operations to ensure safety of field personnel.  </a:t>
            </a:r>
          </a:p>
        </p:txBody>
      </p:sp>
      <p:sp>
        <p:nvSpPr>
          <p:cNvPr id="47115" name="Text Box 16"/>
          <p:cNvSpPr txBox="1">
            <a:spLocks noChangeArrowheads="1"/>
          </p:cNvSpPr>
          <p:nvPr/>
        </p:nvSpPr>
        <p:spPr bwMode="auto">
          <a:xfrm>
            <a:off x="5791200" y="4549914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/>
              </a:rPr>
              <a:t>Ensures safety of all incident personnel.</a:t>
            </a:r>
            <a:endParaRPr lang="en-US" sz="2000" dirty="0">
              <a:latin typeface="Open sans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1" grpId="0"/>
      <p:bldP spid="471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0"/>
          <p:cNvSpPr>
            <a:spLocks noGrp="1" noChangeAspect="1" noChangeArrowheads="1"/>
          </p:cNvSpPr>
          <p:nvPr>
            <p:ph type="title"/>
          </p:nvPr>
        </p:nvSpPr>
        <p:spPr>
          <a:xfrm>
            <a:off x="1404939" y="1981200"/>
            <a:ext cx="4038599" cy="57404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LIAISON OFFICER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5443538" y="1919799"/>
            <a:ext cx="449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 panose="020B0606030504020204"/>
              </a:rPr>
              <a:t>Assists Incident Commander by serving as point of contact for agency representatives who are helping to support th</a:t>
            </a:r>
            <a:r>
              <a:rPr lang="en-US" sz="2400" b="1" dirty="0">
                <a:latin typeface="Open sans" panose="020B0606030504020204"/>
              </a:rPr>
              <a:t>e </a:t>
            </a:r>
            <a:r>
              <a:rPr lang="en-US" sz="2400" dirty="0">
                <a:latin typeface="Open sans" panose="020B0606030504020204"/>
              </a:rPr>
              <a:t>operation.</a:t>
            </a:r>
            <a:endParaRPr lang="en-US" sz="2000" dirty="0">
              <a:latin typeface="Open sans" panose="020B0606030504020204"/>
            </a:endParaRPr>
          </a:p>
        </p:txBody>
      </p:sp>
      <p:sp>
        <p:nvSpPr>
          <p:cNvPr id="48134" name="Text Box 12"/>
          <p:cNvSpPr txBox="1">
            <a:spLocks noChangeArrowheads="1"/>
          </p:cNvSpPr>
          <p:nvPr/>
        </p:nvSpPr>
        <p:spPr bwMode="auto">
          <a:xfrm>
            <a:off x="5467212" y="3505200"/>
            <a:ext cx="4867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 panose="020B0606030504020204"/>
              </a:rPr>
              <a:t>Provides briefings to and answers questions from supporting agencies. </a:t>
            </a:r>
            <a:endParaRPr lang="en-US" dirty="0">
              <a:latin typeface="Open sans" panose="020B0606030504020204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62979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2579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0910" y="6746240"/>
            <a:ext cx="64769" cy="64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0510" y="6746240"/>
            <a:ext cx="6476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1380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9709" y="6746240"/>
            <a:ext cx="67310" cy="64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0580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0180" y="6746240"/>
            <a:ext cx="64770" cy="64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9181" y="116840"/>
            <a:ext cx="66039" cy="67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9181" y="347979"/>
            <a:ext cx="66039" cy="647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9181" y="574040"/>
            <a:ext cx="66039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60221" y="2144820"/>
            <a:ext cx="3385819" cy="622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1" spc="-10" dirty="0">
                <a:solidFill>
                  <a:srgbClr val="FF0000"/>
                </a:solidFill>
                <a:latin typeface="Open sans" panose="020B0606030504020204"/>
              </a:rPr>
              <a:t>GENERAL</a:t>
            </a:r>
            <a:r>
              <a:rPr lang="en-US" b="1" spc="-75" dirty="0">
                <a:solidFill>
                  <a:srgbClr val="FF0000"/>
                </a:solidFill>
                <a:latin typeface="Open sans" panose="020B0606030504020204"/>
              </a:rPr>
              <a:t> </a:t>
            </a:r>
            <a:r>
              <a:rPr lang="en-US" b="1" spc="-15" dirty="0">
                <a:solidFill>
                  <a:srgbClr val="FF0000"/>
                </a:solidFill>
                <a:latin typeface="Open sans" panose="020B0606030504020204"/>
              </a:rPr>
              <a:t>STAFF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12"/>
          </p:nvPr>
        </p:nvSpPr>
        <p:spPr>
          <a:xfrm>
            <a:off x="13909040" y="6299533"/>
            <a:ext cx="3302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28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832610" y="20002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52781" y="1495425"/>
            <a:ext cx="44049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Open sans" panose="020B0606030504020204"/>
                <a:cs typeface="Arial"/>
              </a:rPr>
              <a:t>General </a:t>
            </a:r>
            <a:r>
              <a:rPr sz="2400" spc="-5" dirty="0">
                <a:latin typeface="Open sans" panose="020B0606030504020204"/>
                <a:cs typeface="Arial"/>
              </a:rPr>
              <a:t>Staff </a:t>
            </a:r>
            <a:r>
              <a:rPr sz="2400" dirty="0">
                <a:latin typeface="Open sans" panose="020B0606030504020204"/>
                <a:cs typeface="Arial"/>
              </a:rPr>
              <a:t>are called </a:t>
            </a:r>
            <a:r>
              <a:rPr sz="2400" spc="-5" dirty="0">
                <a:latin typeface="Open sans" panose="020B0606030504020204"/>
                <a:cs typeface="Arial"/>
              </a:rPr>
              <a:t>Section</a:t>
            </a:r>
            <a:r>
              <a:rPr sz="2400" spc="-60" dirty="0">
                <a:latin typeface="Open sans" panose="020B0606030504020204"/>
                <a:cs typeface="Arial"/>
              </a:rPr>
              <a:t> </a:t>
            </a:r>
            <a:r>
              <a:rPr sz="2400" spc="-5" dirty="0">
                <a:latin typeface="Open sans" panose="020B0606030504020204"/>
                <a:cs typeface="Arial"/>
              </a:rPr>
              <a:t>Chiefs</a:t>
            </a:r>
            <a:endParaRPr sz="2400" dirty="0">
              <a:latin typeface="Open sans" panose="020B0606030504020204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47715" y="2025977"/>
            <a:ext cx="48190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Open sans" panose="020B0606030504020204"/>
                <a:cs typeface="Arial"/>
              </a:rPr>
              <a:t>These </a:t>
            </a:r>
            <a:r>
              <a:rPr sz="2400" spc="-5" dirty="0">
                <a:latin typeface="Open sans" panose="020B0606030504020204"/>
                <a:cs typeface="Arial"/>
              </a:rPr>
              <a:t>are </a:t>
            </a:r>
            <a:r>
              <a:rPr sz="2400" dirty="0">
                <a:latin typeface="Open sans" panose="020B0606030504020204"/>
                <a:cs typeface="Arial"/>
              </a:rPr>
              <a:t>Operations, </a:t>
            </a:r>
            <a:r>
              <a:rPr sz="2400" spc="-5" dirty="0">
                <a:latin typeface="Open sans" panose="020B0606030504020204"/>
                <a:cs typeface="Arial"/>
              </a:rPr>
              <a:t>Planning, Logistics</a:t>
            </a:r>
            <a:r>
              <a:rPr sz="2400" spc="-5" dirty="0">
                <a:latin typeface="Arial"/>
                <a:cs typeface="Arial"/>
              </a:rPr>
              <a:t>, 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66130" y="3402506"/>
            <a:ext cx="4800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Open sans" panose="020B0606030504020204"/>
                <a:cs typeface="Arial"/>
              </a:rPr>
              <a:t>Each Section Chief </a:t>
            </a:r>
            <a:r>
              <a:rPr sz="2400" spc="-5" dirty="0">
                <a:latin typeface="Open sans" panose="020B0606030504020204"/>
                <a:cs typeface="Arial"/>
              </a:rPr>
              <a:t>may </a:t>
            </a:r>
            <a:r>
              <a:rPr sz="2400" dirty="0">
                <a:latin typeface="Open sans" panose="020B0606030504020204"/>
                <a:cs typeface="Arial"/>
              </a:rPr>
              <a:t>have one or</a:t>
            </a:r>
            <a:r>
              <a:rPr sz="2400" spc="-114" dirty="0">
                <a:latin typeface="Open sans" panose="020B0606030504020204"/>
                <a:cs typeface="Arial"/>
              </a:rPr>
              <a:t> </a:t>
            </a:r>
            <a:r>
              <a:rPr sz="2400" dirty="0">
                <a:latin typeface="Open sans" panose="020B0606030504020204"/>
                <a:cs typeface="Arial"/>
              </a:rPr>
              <a:t>more  deputies</a:t>
            </a:r>
            <a:r>
              <a:rPr lang="en-US" sz="2000" dirty="0">
                <a:latin typeface="Open sans" panose="020B0606030504020204"/>
                <a:cs typeface="Arial"/>
              </a:rPr>
              <a:t>.</a:t>
            </a:r>
            <a:endParaRPr sz="2000" dirty="0">
              <a:latin typeface="Open sans" panose="020B0606030504020204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2610" y="54927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74241" y="5506720"/>
            <a:ext cx="4618355" cy="636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Deputies must be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as qualified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Section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Chief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spect="1" noChangeArrowheads="1"/>
          </p:cNvSpPr>
          <p:nvPr>
            <p:ph type="title"/>
          </p:nvPr>
        </p:nvSpPr>
        <p:spPr>
          <a:xfrm>
            <a:off x="609600" y="1710350"/>
            <a:ext cx="5714999" cy="5740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Open sans"/>
              </a:rPr>
              <a:t>OPERATIONS SECTION CHIEF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idx="1"/>
          </p:nvPr>
        </p:nvSpPr>
        <p:spPr>
          <a:xfrm>
            <a:off x="6705600" y="1676400"/>
            <a:ext cx="5029200" cy="43294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Open sans"/>
              </a:rPr>
              <a:t>The Operations Section Chief:</a:t>
            </a:r>
          </a:p>
          <a:p>
            <a:pPr marL="971550" lvl="1" indent="-514350" algn="just"/>
            <a:r>
              <a:rPr dirty="0">
                <a:latin typeface="Open sans"/>
              </a:rPr>
              <a:t>Develops and implements strategy and tactics to carry out the incident objectives.</a:t>
            </a:r>
          </a:p>
          <a:p>
            <a:pPr marL="971550" lvl="1" indent="-514350" algn="just"/>
            <a:r>
              <a:rPr dirty="0">
                <a:latin typeface="Open sans"/>
              </a:rPr>
              <a:t>Organizes, assigns, and supervises the tactical field resources.</a:t>
            </a:r>
          </a:p>
          <a:p>
            <a:pPr marL="971550" lvl="1" indent="-514350" algn="just"/>
            <a:r>
              <a:rPr dirty="0">
                <a:latin typeface="Open sans"/>
              </a:rPr>
              <a:t>Supervises air operations and those resources in a </a:t>
            </a:r>
            <a:r>
              <a:rPr lang="en-IN" dirty="0">
                <a:latin typeface="Open sans"/>
              </a:rPr>
              <a:t>staging area.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BDB6F58-8DE2-D333-BFFD-552B9C477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600DAD-D1E9-CAFD-4A94-CF226A00FCA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124200"/>
            <a:ext cx="4676804" cy="10413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clear">
            <a:bevelT w="254000" h="2540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NEED FOR IRS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6943020-BD6C-B81E-BC8C-21983E9D13D9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0" y="1214423"/>
            <a:ext cx="6858000" cy="528641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clear">
            <a:bevelT w="254000" h="254000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/>
              <a:t>Multi-jurisdictional incidents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en-US" sz="2800" dirty="0"/>
              <a:t> Shortages of resources requiring greater use of mutual aid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en-US" sz="2800" dirty="0"/>
              <a:t> Accountability requiring standard incident </a:t>
            </a:r>
            <a:r>
              <a:rPr lang="en-US" sz="2800" dirty="0" err="1"/>
              <a:t>mngt</a:t>
            </a:r>
            <a:r>
              <a:rPr lang="en-US" sz="2800" dirty="0"/>
              <a:t>. system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en-US" sz="2800" dirty="0"/>
              <a:t> Greater life and property loss risk reduction from 	natural and 	man-made disasters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tabLst>
                <a:tab pos="361950" algn="l"/>
              </a:tabLst>
            </a:pPr>
            <a:r>
              <a:rPr lang="en-US" sz="2800" dirty="0"/>
              <a:t>Sophisticated media coverage demanding immediate answers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tabLst>
                <a:tab pos="361950" algn="l"/>
              </a:tabLst>
            </a:pPr>
            <a:r>
              <a:rPr lang="en-US" sz="2800" dirty="0"/>
              <a:t>A well managed response process by providing answers to vital 	questions such as </a:t>
            </a:r>
            <a:r>
              <a:rPr lang="en-US" sz="2800" b="1" dirty="0"/>
              <a:t>“who’s in charge?” &amp; “what’s my job?”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661" y="55061"/>
            <a:ext cx="1412339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6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/>
          <p:cNvSpPr>
            <a:spLocks noGrp="1" noChangeAspect="1" noChangeArrowheads="1"/>
          </p:cNvSpPr>
          <p:nvPr>
            <p:ph type="title"/>
          </p:nvPr>
        </p:nvSpPr>
        <p:spPr>
          <a:xfrm>
            <a:off x="1295404" y="1676400"/>
            <a:ext cx="4648199" cy="5740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Open sans" panose="020B0606030504020204"/>
              </a:rPr>
              <a:t>OPERATIONS SECTION</a:t>
            </a:r>
          </a:p>
        </p:txBody>
      </p:sp>
      <p:sp>
        <p:nvSpPr>
          <p:cNvPr id="51203" name="Rectangle 13"/>
          <p:cNvSpPr>
            <a:spLocks noGrp="1" noChangeArrowheads="1"/>
          </p:cNvSpPr>
          <p:nvPr>
            <p:ph idx="1"/>
          </p:nvPr>
        </p:nvSpPr>
        <p:spPr>
          <a:xfrm>
            <a:off x="5943603" y="1676400"/>
            <a:ext cx="6248397" cy="3490186"/>
          </a:xfrm>
        </p:spPr>
        <p:txBody>
          <a:bodyPr>
            <a:normAutofit/>
          </a:bodyPr>
          <a:lstStyle/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r>
              <a:rPr dirty="0">
                <a:latin typeface="Open sans" panose="020B0606030504020204"/>
              </a:rPr>
              <a:t>The Operations Section:</a:t>
            </a:r>
          </a:p>
          <a:p>
            <a:pPr marL="971550" lvl="1" indent="-514350" algn="just">
              <a:lnSpc>
                <a:spcPct val="90000"/>
              </a:lnSpc>
            </a:pPr>
            <a:r>
              <a:rPr dirty="0">
                <a:latin typeface="Open sans" panose="020B0606030504020204"/>
              </a:rPr>
              <a:t>Directs and coordinates all incident tactical operations.</a:t>
            </a:r>
          </a:p>
          <a:p>
            <a:pPr marL="971550" lvl="1" indent="-514350" algn="just">
              <a:lnSpc>
                <a:spcPct val="90000"/>
              </a:lnSpc>
            </a:pPr>
            <a:r>
              <a:rPr dirty="0">
                <a:latin typeface="Open sans" panose="020B0606030504020204"/>
              </a:rPr>
              <a:t>Is typically one of the first organizations to be assigned to the incident.</a:t>
            </a:r>
          </a:p>
          <a:p>
            <a:pPr marL="971550" lvl="1" indent="-514350" algn="just">
              <a:lnSpc>
                <a:spcPct val="90000"/>
              </a:lnSpc>
            </a:pPr>
            <a:r>
              <a:rPr dirty="0">
                <a:latin typeface="Open sans" panose="020B0606030504020204"/>
              </a:rPr>
              <a:t>Has the most incident resources.</a:t>
            </a:r>
          </a:p>
          <a:p>
            <a:pPr marL="971550" lvl="1" indent="-514350" algn="just">
              <a:lnSpc>
                <a:spcPct val="90000"/>
              </a:lnSpc>
            </a:pPr>
            <a:r>
              <a:rPr dirty="0">
                <a:latin typeface="Open sans" panose="020B0606030504020204"/>
              </a:rPr>
              <a:t> </a:t>
            </a:r>
            <a:r>
              <a:rPr lang="en-US" dirty="0">
                <a:latin typeface="Open sans" panose="020B0606030504020204"/>
              </a:rPr>
              <a:t>H</a:t>
            </a:r>
            <a:r>
              <a:rPr dirty="0">
                <a:latin typeface="Open sans" panose="020B0606030504020204"/>
              </a:rPr>
              <a:t>ave Staging Areas .</a:t>
            </a:r>
            <a:endParaRPr sz="2800" dirty="0">
              <a:latin typeface="Open sans" panose="020B0606030504020204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Grp="1" noChangeAspect="1" noChangeArrowheads="1"/>
          </p:cNvSpPr>
          <p:nvPr>
            <p:ph type="title"/>
          </p:nvPr>
        </p:nvSpPr>
        <p:spPr>
          <a:xfrm>
            <a:off x="1066800" y="1559511"/>
            <a:ext cx="4952999" cy="11929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</a:rPr>
              <a:t>OPERATIONS SECTION: DIVISIONS</a:t>
            </a:r>
          </a:p>
        </p:txBody>
      </p:sp>
      <p:sp>
        <p:nvSpPr>
          <p:cNvPr id="52227" name="Rectangle 12"/>
          <p:cNvSpPr>
            <a:spLocks noGrp="1" noChangeArrowheads="1"/>
          </p:cNvSpPr>
          <p:nvPr>
            <p:ph idx="1"/>
          </p:nvPr>
        </p:nvSpPr>
        <p:spPr>
          <a:xfrm>
            <a:off x="5910468" y="1524000"/>
            <a:ext cx="6280052" cy="4132898"/>
          </a:xfrm>
        </p:spPr>
        <p:txBody>
          <a:bodyPr>
            <a:normAutofit/>
          </a:bodyPr>
          <a:lstStyle/>
          <a:p>
            <a:pPr marL="971550" lvl="1" indent="-514350" algn="just"/>
            <a:r>
              <a:rPr sz="2800" dirty="0">
                <a:latin typeface="Open sans"/>
              </a:rPr>
              <a:t>Divided geographically based on the needs of the incident. </a:t>
            </a:r>
          </a:p>
          <a:p>
            <a:pPr marL="971550" lvl="1" indent="-514350" algn="just"/>
            <a:r>
              <a:rPr sz="2800" dirty="0">
                <a:latin typeface="Open sans"/>
              </a:rPr>
              <a:t>Labeled using alphabet characters (A, B, C, etc.). </a:t>
            </a:r>
          </a:p>
          <a:p>
            <a:pPr marL="971550" lvl="1" indent="-514350" algn="just"/>
            <a:r>
              <a:rPr sz="2800" dirty="0">
                <a:latin typeface="Open sans"/>
              </a:rPr>
              <a:t>Managed by a Supervisor.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/>
          <p:cNvSpPr>
            <a:spLocks noGrp="1" noChangeAspect="1" noChangeArrowheads="1"/>
          </p:cNvSpPr>
          <p:nvPr>
            <p:ph type="title"/>
          </p:nvPr>
        </p:nvSpPr>
        <p:spPr>
          <a:xfrm>
            <a:off x="1085296" y="1877787"/>
            <a:ext cx="4495799" cy="12598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</a:rPr>
              <a:t>OPERATIONS SECTION:  GROUPS</a:t>
            </a:r>
          </a:p>
        </p:txBody>
      </p:sp>
      <p:sp>
        <p:nvSpPr>
          <p:cNvPr id="53251" name="Rectangle 11"/>
          <p:cNvSpPr>
            <a:spLocks noGrp="1" noChangeArrowheads="1"/>
          </p:cNvSpPr>
          <p:nvPr>
            <p:ph idx="1"/>
          </p:nvPr>
        </p:nvSpPr>
        <p:spPr>
          <a:xfrm>
            <a:off x="5562600" y="968608"/>
            <a:ext cx="6477000" cy="2513004"/>
          </a:xfrm>
        </p:spPr>
        <p:txBody>
          <a:bodyPr>
            <a:normAutofit fontScale="92500" lnSpcReduction="20000"/>
          </a:bodyPr>
          <a:lstStyle/>
          <a:p>
            <a:pPr marL="971550" lvl="1" indent="-514350" algn="just"/>
            <a:r>
              <a:rPr sz="3200" dirty="0">
                <a:solidFill>
                  <a:schemeClr val="bg1"/>
                </a:solidFill>
              </a:rPr>
              <a:t>Established based on the needs of an incident. </a:t>
            </a:r>
          </a:p>
          <a:p>
            <a:pPr marL="971550" lvl="1" indent="-514350" algn="just"/>
            <a:r>
              <a:rPr dirty="0">
                <a:latin typeface="Open sans"/>
              </a:rPr>
              <a:t>Labeled according to the job that they are assigned.</a:t>
            </a:r>
          </a:p>
          <a:p>
            <a:pPr marL="971550" lvl="1" indent="-514350" algn="just"/>
            <a:r>
              <a:rPr dirty="0">
                <a:latin typeface="Open sans"/>
              </a:rPr>
              <a:t>Managed by a Supervisor.</a:t>
            </a:r>
          </a:p>
          <a:p>
            <a:pPr marL="971550" lvl="1" indent="-514350" algn="just"/>
            <a:r>
              <a:rPr dirty="0">
                <a:latin typeface="Open sans"/>
              </a:rPr>
              <a:t>Work wherever their assigned task is needed and are not limited geographically.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70414" y="3443882"/>
            <a:ext cx="5803900" cy="1597025"/>
            <a:chOff x="2898" y="964"/>
            <a:chExt cx="3656" cy="1006"/>
          </a:xfrm>
          <a:noFill/>
        </p:grpSpPr>
        <p:sp>
          <p:nvSpPr>
            <p:cNvPr id="53253" name="Line 4"/>
            <p:cNvSpPr>
              <a:spLocks noChangeShapeType="1"/>
            </p:cNvSpPr>
            <p:nvPr/>
          </p:nvSpPr>
          <p:spPr bwMode="auto">
            <a:xfrm>
              <a:off x="4678" y="1704"/>
              <a:ext cx="144" cy="0"/>
            </a:xfrm>
            <a:prstGeom prst="line">
              <a:avLst/>
            </a:prstGeom>
            <a:grp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4" name="Line 5"/>
            <p:cNvSpPr>
              <a:spLocks noChangeShapeType="1"/>
            </p:cNvSpPr>
            <p:nvPr/>
          </p:nvSpPr>
          <p:spPr bwMode="auto">
            <a:xfrm>
              <a:off x="4752" y="1368"/>
              <a:ext cx="0" cy="336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255" name="Line 6"/>
            <p:cNvSpPr>
              <a:spLocks noChangeShapeType="1"/>
            </p:cNvSpPr>
            <p:nvPr/>
          </p:nvSpPr>
          <p:spPr bwMode="auto">
            <a:xfrm>
              <a:off x="4486" y="1806"/>
              <a:ext cx="528" cy="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256" name="AutoShape 7"/>
            <p:cNvSpPr>
              <a:spLocks noChangeArrowheads="1"/>
            </p:cNvSpPr>
            <p:nvPr/>
          </p:nvSpPr>
          <p:spPr bwMode="auto">
            <a:xfrm>
              <a:off x="2898" y="1586"/>
              <a:ext cx="1588" cy="384"/>
            </a:xfrm>
            <a:prstGeom prst="cube">
              <a:avLst>
                <a:gd name="adj" fmla="val 11310"/>
              </a:avLst>
            </a:prstGeom>
            <a:grpFill/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700" b="1">
                  <a:solidFill>
                    <a:srgbClr val="1D3B59"/>
                  </a:solidFill>
                  <a:latin typeface="Arial" charset="0"/>
                </a:rPr>
                <a:t>Health &amp; Safety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700" b="1">
                  <a:solidFill>
                    <a:srgbClr val="1D3B59"/>
                  </a:solidFill>
                  <a:latin typeface="Arial" charset="0"/>
                </a:rPr>
                <a:t>Group</a:t>
              </a:r>
            </a:p>
          </p:txBody>
        </p:sp>
        <p:sp>
          <p:nvSpPr>
            <p:cNvPr id="53257" name="AutoShape 8"/>
            <p:cNvSpPr>
              <a:spLocks noChangeArrowheads="1"/>
            </p:cNvSpPr>
            <p:nvPr/>
          </p:nvSpPr>
          <p:spPr bwMode="auto">
            <a:xfrm>
              <a:off x="4997" y="1536"/>
              <a:ext cx="1557" cy="384"/>
            </a:xfrm>
            <a:prstGeom prst="cube">
              <a:avLst>
                <a:gd name="adj" fmla="val 11310"/>
              </a:avLst>
            </a:prstGeom>
            <a:grpFill/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700" b="1" dirty="0">
                  <a:latin typeface="Arial" charset="0"/>
                </a:rPr>
                <a:t>Public Works</a:t>
              </a:r>
              <a:br>
                <a:rPr lang="en-US" sz="1700" b="1" dirty="0">
                  <a:latin typeface="Arial" charset="0"/>
                </a:rPr>
              </a:br>
              <a:r>
                <a:rPr lang="en-US" sz="1700" b="1" dirty="0">
                  <a:latin typeface="Arial" charset="0"/>
                </a:rPr>
                <a:t>Group</a:t>
              </a:r>
            </a:p>
          </p:txBody>
        </p:sp>
        <p:sp>
          <p:nvSpPr>
            <p:cNvPr id="53258" name="AutoShape 9"/>
            <p:cNvSpPr>
              <a:spLocks noChangeArrowheads="1"/>
            </p:cNvSpPr>
            <p:nvPr/>
          </p:nvSpPr>
          <p:spPr bwMode="gray">
            <a:xfrm>
              <a:off x="4010" y="964"/>
              <a:ext cx="1776" cy="384"/>
            </a:xfrm>
            <a:prstGeom prst="cube">
              <a:avLst>
                <a:gd name="adj" fmla="val 11310"/>
              </a:avLst>
            </a:prstGeom>
            <a:grpFill/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2000" b="1" dirty="0">
                  <a:latin typeface="Arial" charset="0"/>
                </a:rPr>
                <a:t>Operations Section</a:t>
              </a: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4"/>
          <p:cNvSpPr>
            <a:spLocks noGrp="1" noChangeAspect="1" noChangeArrowheads="1"/>
          </p:cNvSpPr>
          <p:nvPr>
            <p:ph type="title"/>
          </p:nvPr>
        </p:nvSpPr>
        <p:spPr>
          <a:xfrm>
            <a:off x="700929" y="1857013"/>
            <a:ext cx="5257800" cy="1752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OPERATIONS SECTION:  SINGLE RESOURCES</a:t>
            </a:r>
          </a:p>
        </p:txBody>
      </p:sp>
      <p:sp>
        <p:nvSpPr>
          <p:cNvPr id="58371" name="Rectangle 15"/>
          <p:cNvSpPr>
            <a:spLocks noGrp="1" noChangeArrowheads="1"/>
          </p:cNvSpPr>
          <p:nvPr>
            <p:ph idx="1"/>
          </p:nvPr>
        </p:nvSpPr>
        <p:spPr>
          <a:xfrm>
            <a:off x="6096000" y="1745138"/>
            <a:ext cx="6362699" cy="34470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Open sans" panose="020B0606030504020204"/>
              </a:rPr>
              <a:t>Single Resources may be:</a:t>
            </a:r>
          </a:p>
          <a:p>
            <a:pPr marL="971550" lvl="1" indent="-514350"/>
            <a:r>
              <a:rPr sz="2800" dirty="0">
                <a:solidFill>
                  <a:schemeClr val="bg1"/>
                </a:solidFill>
                <a:latin typeface="Open sans" panose="020B0606030504020204"/>
              </a:rPr>
              <a:t>Individuals.</a:t>
            </a:r>
          </a:p>
          <a:p>
            <a:pPr marL="971550" lvl="1" indent="-514350"/>
            <a:r>
              <a:rPr sz="3200" dirty="0">
                <a:solidFill>
                  <a:schemeClr val="bg1"/>
                </a:solidFill>
              </a:rPr>
              <a:t>A piece of equipment and its personnel complement.</a:t>
            </a:r>
          </a:p>
          <a:p>
            <a:pPr marL="971550" lvl="1" indent="-514350"/>
            <a:r>
              <a:rPr sz="3200" dirty="0">
                <a:solidFill>
                  <a:schemeClr val="bg1"/>
                </a:solidFill>
              </a:rPr>
              <a:t>A crew or team of individuals with an identified supervisor.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6172200" y="2971800"/>
            <a:ext cx="2833687" cy="2424112"/>
            <a:chOff x="153988" y="2427288"/>
            <a:chExt cx="2833687" cy="2424112"/>
          </a:xfrm>
        </p:grpSpPr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 flipH="1">
              <a:off x="828675" y="3294063"/>
              <a:ext cx="38735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3" name="AutoShape 6"/>
            <p:cNvSpPr>
              <a:spLocks noChangeArrowheads="1"/>
            </p:cNvSpPr>
            <p:nvPr/>
          </p:nvSpPr>
          <p:spPr bwMode="gray">
            <a:xfrm>
              <a:off x="1216025" y="3073400"/>
              <a:ext cx="1771650" cy="384175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rgbClr val="1D3B59"/>
                  </a:solidFill>
                  <a:latin typeface="Arial" charset="0"/>
                </a:rPr>
                <a:t>Task Force</a:t>
              </a:r>
            </a:p>
          </p:txBody>
        </p:sp>
        <p:sp>
          <p:nvSpPr>
            <p:cNvPr id="58374" name="AutoShape 7"/>
            <p:cNvSpPr>
              <a:spLocks noChangeArrowheads="1"/>
            </p:cNvSpPr>
            <p:nvPr/>
          </p:nvSpPr>
          <p:spPr bwMode="gray">
            <a:xfrm>
              <a:off x="1216025" y="3810000"/>
              <a:ext cx="1771650" cy="433388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rgbClr val="1D3B59"/>
                  </a:solidFill>
                  <a:latin typeface="Arial" charset="0"/>
                </a:rPr>
                <a:t>Strike Team</a:t>
              </a:r>
            </a:p>
          </p:txBody>
        </p:sp>
        <p:sp>
          <p:nvSpPr>
            <p:cNvPr id="58375" name="AutoShape 8"/>
            <p:cNvSpPr>
              <a:spLocks noChangeArrowheads="1"/>
            </p:cNvSpPr>
            <p:nvPr/>
          </p:nvSpPr>
          <p:spPr bwMode="gray">
            <a:xfrm>
              <a:off x="1216025" y="4435475"/>
              <a:ext cx="1771650" cy="415925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latin typeface="Arial" charset="0"/>
                </a:rPr>
                <a:t>Single Resource</a:t>
              </a:r>
            </a:p>
          </p:txBody>
        </p:sp>
        <p:sp>
          <p:nvSpPr>
            <p:cNvPr id="58376" name="Line 9"/>
            <p:cNvSpPr>
              <a:spLocks noChangeShapeType="1"/>
            </p:cNvSpPr>
            <p:nvPr/>
          </p:nvSpPr>
          <p:spPr bwMode="auto">
            <a:xfrm flipH="1">
              <a:off x="828675" y="2924175"/>
              <a:ext cx="0" cy="1719263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7" name="Line 11"/>
            <p:cNvSpPr>
              <a:spLocks noChangeShapeType="1"/>
            </p:cNvSpPr>
            <p:nvPr/>
          </p:nvSpPr>
          <p:spPr bwMode="auto">
            <a:xfrm>
              <a:off x="828675" y="2924175"/>
              <a:ext cx="0" cy="30480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" name="AutoShape 12"/>
            <p:cNvSpPr>
              <a:spLocks noChangeArrowheads="1"/>
            </p:cNvSpPr>
            <p:nvPr/>
          </p:nvSpPr>
          <p:spPr bwMode="gray">
            <a:xfrm>
              <a:off x="153988" y="2427288"/>
              <a:ext cx="2124075" cy="433387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latin typeface="Arial" charset="0"/>
                </a:rPr>
                <a:t>Operations Section</a:t>
              </a:r>
            </a:p>
          </p:txBody>
        </p:sp>
        <p:sp>
          <p:nvSpPr>
            <p:cNvPr id="58379" name="Line 4"/>
            <p:cNvSpPr>
              <a:spLocks noChangeShapeType="1"/>
            </p:cNvSpPr>
            <p:nvPr/>
          </p:nvSpPr>
          <p:spPr bwMode="auto">
            <a:xfrm flipH="1">
              <a:off x="828675" y="4027488"/>
              <a:ext cx="38735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0" name="Line 4"/>
            <p:cNvSpPr>
              <a:spLocks noChangeShapeType="1"/>
            </p:cNvSpPr>
            <p:nvPr/>
          </p:nvSpPr>
          <p:spPr bwMode="auto">
            <a:xfrm flipH="1">
              <a:off x="835025" y="4643438"/>
              <a:ext cx="38735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950582" y="1488400"/>
            <a:ext cx="5715000" cy="1676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 panose="020B0606030504020204"/>
              </a:rPr>
              <a:t>OPERATIONS SECTION:  STRIKE TEAMS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 flipH="1">
            <a:off x="6513182" y="5509914"/>
            <a:ext cx="152400" cy="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H="1">
            <a:off x="6527800" y="5029200"/>
            <a:ext cx="152400" cy="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6542889" y="6183423"/>
            <a:ext cx="152400" cy="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gray">
          <a:xfrm>
            <a:off x="7484198" y="4724400"/>
            <a:ext cx="1771650" cy="457200"/>
          </a:xfrm>
          <a:prstGeom prst="cube">
            <a:avLst>
              <a:gd name="adj" fmla="val 11310"/>
            </a:avLst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600" b="1" dirty="0">
                <a:solidFill>
                  <a:srgbClr val="1D3B59"/>
                </a:solidFill>
                <a:latin typeface="Arial" charset="0"/>
              </a:rPr>
              <a:t>Task Force</a:t>
            </a: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gray">
          <a:xfrm>
            <a:off x="7484198" y="5272355"/>
            <a:ext cx="1771650" cy="457200"/>
          </a:xfrm>
          <a:prstGeom prst="cube">
            <a:avLst>
              <a:gd name="adj" fmla="val 11310"/>
            </a:avLst>
          </a:prstGeom>
          <a:solidFill>
            <a:srgbClr val="1D3B59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Strike Team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gray">
          <a:xfrm>
            <a:off x="7491743" y="5853286"/>
            <a:ext cx="1771650" cy="457200"/>
          </a:xfrm>
          <a:prstGeom prst="cube">
            <a:avLst>
              <a:gd name="adj" fmla="val 11310"/>
            </a:avLst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600" b="1">
                <a:latin typeface="Arial" charset="0"/>
              </a:rPr>
              <a:t>Single Resource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6527800" y="4735623"/>
            <a:ext cx="0" cy="144780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6527800" y="4716667"/>
            <a:ext cx="787400" cy="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7315200" y="4402908"/>
            <a:ext cx="0" cy="30480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gray">
          <a:xfrm>
            <a:off x="7467600" y="4171274"/>
            <a:ext cx="2124075" cy="457200"/>
          </a:xfrm>
          <a:prstGeom prst="cube">
            <a:avLst>
              <a:gd name="adj" fmla="val 11310"/>
            </a:avLst>
          </a:prstGeom>
          <a:solidFill>
            <a:srgbClr val="1D3B59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Operations Section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7543800" y="1452929"/>
            <a:ext cx="4648200" cy="2677656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25387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 panose="020B0606030504020204"/>
              </a:rPr>
              <a:t>Strike Teams are a set number of resources of the same kind and type with common communications operating under the direct supervision of a Strike Team Leader</a:t>
            </a:r>
            <a:r>
              <a:rPr lang="en-US" sz="2400" b="1" dirty="0">
                <a:latin typeface="Arial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922" y="0"/>
            <a:ext cx="1268078" cy="99373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6"/>
          <p:cNvSpPr>
            <a:spLocks noGrp="1" noChangeAspect="1" noChangeArrowheads="1"/>
          </p:cNvSpPr>
          <p:nvPr>
            <p:ph type="title"/>
          </p:nvPr>
        </p:nvSpPr>
        <p:spPr>
          <a:xfrm>
            <a:off x="1066800" y="1219200"/>
            <a:ext cx="5257800" cy="2087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OPERATIONS SECTION:  TASK FORCES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7620000" y="1349276"/>
            <a:ext cx="4105225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25387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Open sans" panose="020B0606030504020204"/>
              </a:rPr>
              <a:t>Task Forces are a combination of mixed resources with common communications operating under the direct supervision of a Task Force Leader.</a:t>
            </a:r>
          </a:p>
        </p:txBody>
      </p:sp>
      <p:grpSp>
        <p:nvGrpSpPr>
          <p:cNvPr id="15" name="Group 12"/>
          <p:cNvGrpSpPr/>
          <p:nvPr/>
        </p:nvGrpSpPr>
        <p:grpSpPr>
          <a:xfrm>
            <a:off x="7620000" y="3814742"/>
            <a:ext cx="2833687" cy="2424112"/>
            <a:chOff x="153988" y="2427288"/>
            <a:chExt cx="2833687" cy="2424112"/>
          </a:xfrm>
        </p:grpSpPr>
        <p:sp>
          <p:nvSpPr>
            <p:cNvPr id="16" name="Line 4"/>
            <p:cNvSpPr>
              <a:spLocks noChangeShapeType="1"/>
            </p:cNvSpPr>
            <p:nvPr/>
          </p:nvSpPr>
          <p:spPr bwMode="auto">
            <a:xfrm flipH="1">
              <a:off x="828675" y="3294063"/>
              <a:ext cx="38735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1216025" y="3073400"/>
              <a:ext cx="1771650" cy="384175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rgbClr val="1D3B59"/>
                  </a:solidFill>
                  <a:latin typeface="Arial" charset="0"/>
                </a:rPr>
                <a:t>Task Force</a:t>
              </a: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gray">
            <a:xfrm>
              <a:off x="1216025" y="3810000"/>
              <a:ext cx="1771650" cy="433388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rgbClr val="1D3B59"/>
                  </a:solidFill>
                  <a:latin typeface="Arial" charset="0"/>
                </a:rPr>
                <a:t>Strike Team</a:t>
              </a: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gray">
            <a:xfrm>
              <a:off x="1216025" y="4435475"/>
              <a:ext cx="1771650" cy="415925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latin typeface="Arial" charset="0"/>
                </a:rPr>
                <a:t>Single Resource</a:t>
              </a: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>
              <a:off x="828675" y="2924175"/>
              <a:ext cx="0" cy="1719263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828675" y="2924175"/>
              <a:ext cx="0" cy="30480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2"/>
            <p:cNvSpPr>
              <a:spLocks noChangeArrowheads="1"/>
            </p:cNvSpPr>
            <p:nvPr/>
          </p:nvSpPr>
          <p:spPr bwMode="gray">
            <a:xfrm>
              <a:off x="153988" y="2427288"/>
              <a:ext cx="2124075" cy="433387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latin typeface="Arial" charset="0"/>
                </a:rPr>
                <a:t>Operations Section</a:t>
              </a: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 flipH="1">
              <a:off x="828675" y="4027488"/>
              <a:ext cx="38735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 flipH="1">
              <a:off x="835025" y="4643438"/>
              <a:ext cx="38735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spect="1" noChangeArrowheads="1"/>
          </p:cNvSpPr>
          <p:nvPr>
            <p:ph type="title"/>
          </p:nvPr>
        </p:nvSpPr>
        <p:spPr>
          <a:xfrm>
            <a:off x="609600" y="1905000"/>
            <a:ext cx="4648199" cy="144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 panose="020B0606030504020204"/>
              </a:rPr>
              <a:t>PLANNING SECTION CHIEF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idx="1"/>
          </p:nvPr>
        </p:nvSpPr>
        <p:spPr>
          <a:xfrm>
            <a:off x="5189855" y="1981200"/>
            <a:ext cx="6921501" cy="49859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The Planning Section Chief:</a:t>
            </a:r>
          </a:p>
          <a:p>
            <a:pPr marL="971550" lvl="1" indent="-514350" algn="just">
              <a:lnSpc>
                <a:spcPct val="90000"/>
              </a:lnSpc>
            </a:pPr>
            <a:r>
              <a:rPr dirty="0">
                <a:latin typeface="Open sans" panose="020B0606030504020204"/>
              </a:rPr>
              <a:t>Gathers, analyzes, and disseminates information and intelligence.</a:t>
            </a:r>
          </a:p>
          <a:p>
            <a:pPr marL="971550" lvl="1" indent="-514350" algn="just">
              <a:lnSpc>
                <a:spcPct val="90000"/>
              </a:lnSpc>
            </a:pPr>
            <a:r>
              <a:rPr dirty="0">
                <a:latin typeface="Open sans" panose="020B0606030504020204"/>
              </a:rPr>
              <a:t>Manages the planning process.</a:t>
            </a:r>
          </a:p>
          <a:p>
            <a:pPr marL="971550" lvl="1" indent="-514350" algn="just">
              <a:lnSpc>
                <a:spcPct val="90000"/>
              </a:lnSpc>
            </a:pPr>
            <a:r>
              <a:rPr dirty="0">
                <a:latin typeface="Open sans" panose="020B0606030504020204"/>
              </a:rPr>
              <a:t>Compiles the </a:t>
            </a:r>
            <a:r>
              <a:rPr lang="en-US" dirty="0">
                <a:latin typeface="Open sans" panose="020B0606030504020204"/>
              </a:rPr>
              <a:t>IAP</a:t>
            </a:r>
            <a:endParaRPr dirty="0">
              <a:latin typeface="Open sans" panose="020B0606030504020204"/>
            </a:endParaRPr>
          </a:p>
          <a:p>
            <a:pPr marL="971550" lvl="1" indent="-514350" algn="just">
              <a:lnSpc>
                <a:spcPct val="90000"/>
              </a:lnSpc>
            </a:pPr>
            <a:r>
              <a:rPr dirty="0">
                <a:latin typeface="Open sans" panose="020B0606030504020204"/>
              </a:rPr>
              <a:t>Manages</a:t>
            </a:r>
            <a:r>
              <a:rPr lang="en-US" dirty="0">
                <a:latin typeface="Open sans" panose="020B0606030504020204"/>
              </a:rPr>
              <a:t> </a:t>
            </a:r>
            <a:r>
              <a:rPr dirty="0">
                <a:latin typeface="Open sans" panose="020B0606030504020204"/>
              </a:rPr>
              <a:t>Tech Specialists.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spect="1" noChangeArrowheads="1"/>
          </p:cNvSpPr>
          <p:nvPr>
            <p:ph type="title"/>
          </p:nvPr>
        </p:nvSpPr>
        <p:spPr>
          <a:xfrm>
            <a:off x="1143000" y="1279009"/>
            <a:ext cx="5105400" cy="15646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 panose="020B0606030504020204"/>
              </a:rPr>
              <a:t>PLANNING SECTION:  RESOURCES UNIT</a:t>
            </a:r>
          </a:p>
        </p:txBody>
      </p:sp>
      <p:sp>
        <p:nvSpPr>
          <p:cNvPr id="61443" name="Rectangle 24"/>
          <p:cNvSpPr>
            <a:spLocks noGrp="1" noChangeArrowheads="1"/>
          </p:cNvSpPr>
          <p:nvPr>
            <p:ph idx="1"/>
          </p:nvPr>
        </p:nvSpPr>
        <p:spPr>
          <a:xfrm>
            <a:off x="6101235" y="1260476"/>
            <a:ext cx="5971159" cy="2092324"/>
          </a:xfrm>
        </p:spPr>
        <p:txBody>
          <a:bodyPr>
            <a:normAutofit lnSpcReduction="10000"/>
          </a:bodyPr>
          <a:lstStyle/>
          <a:p>
            <a:pPr marL="971550" lvl="1" indent="-514350" algn="just"/>
            <a:r>
              <a:rPr dirty="0">
                <a:latin typeface="Open sans" panose="020B0606030504020204"/>
              </a:rPr>
              <a:t>Conducts all check-in activities and maintains the status of all incident resources. </a:t>
            </a:r>
          </a:p>
          <a:p>
            <a:pPr marL="971550" lvl="1" indent="-514350" algn="just"/>
            <a:r>
              <a:rPr dirty="0">
                <a:latin typeface="Open sans" panose="020B0606030504020204"/>
              </a:rPr>
              <a:t>Plays a significant role in preparing the written Incident Action Plan.</a:t>
            </a:r>
          </a:p>
          <a:p>
            <a:pPr marL="742950" indent="-742950" algn="just">
              <a:buFont typeface="+mj-lt"/>
              <a:buAutoNum type="arabicPeriod"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7024046" y="5410200"/>
            <a:ext cx="228600" cy="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7000372" y="4121450"/>
            <a:ext cx="228600" cy="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934200" y="3006724"/>
            <a:ext cx="5042845" cy="2571751"/>
            <a:chOff x="5660228" y="3124199"/>
            <a:chExt cx="4790427" cy="2571751"/>
          </a:xfrm>
        </p:grpSpPr>
        <p:sp>
          <p:nvSpPr>
            <p:cNvPr id="61451" name="Line 11"/>
            <p:cNvSpPr>
              <a:spLocks noChangeShapeType="1"/>
            </p:cNvSpPr>
            <p:nvPr/>
          </p:nvSpPr>
          <p:spPr bwMode="auto">
            <a:xfrm>
              <a:off x="7768919" y="5221116"/>
              <a:ext cx="4572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660228" y="3124199"/>
              <a:ext cx="4790427" cy="2571751"/>
              <a:chOff x="5108109" y="2511424"/>
              <a:chExt cx="4391225" cy="2571751"/>
            </a:xfrm>
          </p:grpSpPr>
          <p:sp>
            <p:nvSpPr>
              <p:cNvPr id="61446" name="AutoShape 6"/>
              <p:cNvSpPr>
                <a:spLocks noChangeArrowheads="1"/>
              </p:cNvSpPr>
              <p:nvPr/>
            </p:nvSpPr>
            <p:spPr bwMode="gray">
              <a:xfrm>
                <a:off x="5791764" y="2511424"/>
                <a:ext cx="2286000" cy="609600"/>
              </a:xfrm>
              <a:prstGeom prst="cube">
                <a:avLst>
                  <a:gd name="adj" fmla="val 11310"/>
                </a:avLst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Planning Section</a:t>
                </a:r>
              </a:p>
            </p:txBody>
          </p:sp>
          <p:sp>
            <p:nvSpPr>
              <p:cNvPr id="61447" name="Line 7"/>
              <p:cNvSpPr>
                <a:spLocks noChangeShapeType="1"/>
              </p:cNvSpPr>
              <p:nvPr/>
            </p:nvSpPr>
            <p:spPr bwMode="auto">
              <a:xfrm>
                <a:off x="7231576" y="3465035"/>
                <a:ext cx="0" cy="1371600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448" name="Line 8"/>
              <p:cNvSpPr>
                <a:spLocks noChangeShapeType="1"/>
              </p:cNvSpPr>
              <p:nvPr/>
            </p:nvSpPr>
            <p:spPr bwMode="auto">
              <a:xfrm>
                <a:off x="7002976" y="3723227"/>
                <a:ext cx="457200" cy="0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449" name="AutoShape 9"/>
              <p:cNvSpPr>
                <a:spLocks noChangeArrowheads="1"/>
              </p:cNvSpPr>
              <p:nvPr/>
            </p:nvSpPr>
            <p:spPr bwMode="gray">
              <a:xfrm>
                <a:off x="5108109" y="3359450"/>
                <a:ext cx="1557338" cy="533400"/>
              </a:xfrm>
              <a:prstGeom prst="cube">
                <a:avLst>
                  <a:gd name="adj" fmla="val 11310"/>
                </a:avLst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latin typeface="Arial" charset="0"/>
                  </a:rPr>
                  <a:t>Resources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latin typeface="Arial" charset="0"/>
                  </a:rPr>
                  <a:t>Unit</a:t>
                </a:r>
              </a:p>
            </p:txBody>
          </p:sp>
          <p:sp>
            <p:nvSpPr>
              <p:cNvPr id="61450" name="AutoShape 10"/>
              <p:cNvSpPr>
                <a:spLocks noChangeArrowheads="1"/>
              </p:cNvSpPr>
              <p:nvPr/>
            </p:nvSpPr>
            <p:spPr bwMode="auto">
              <a:xfrm>
                <a:off x="7941997" y="3425825"/>
                <a:ext cx="1557337" cy="533400"/>
              </a:xfrm>
              <a:prstGeom prst="cube">
                <a:avLst>
                  <a:gd name="adj" fmla="val 11310"/>
                </a:avLst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solidFill>
                      <a:srgbClr val="1D3B5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Demobilization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solidFill>
                      <a:srgbClr val="1D3B5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Unit</a:t>
                </a:r>
              </a:p>
            </p:txBody>
          </p:sp>
          <p:sp>
            <p:nvSpPr>
              <p:cNvPr id="61452" name="AutoShape 12"/>
              <p:cNvSpPr>
                <a:spLocks noChangeArrowheads="1"/>
              </p:cNvSpPr>
              <p:nvPr/>
            </p:nvSpPr>
            <p:spPr bwMode="auto">
              <a:xfrm>
                <a:off x="5130004" y="4549775"/>
                <a:ext cx="1557338" cy="533400"/>
              </a:xfrm>
              <a:prstGeom prst="cube">
                <a:avLst>
                  <a:gd name="adj" fmla="val 11310"/>
                </a:avLst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>
                    <a:solidFill>
                      <a:srgbClr val="1D3B59"/>
                    </a:solidFill>
                    <a:latin typeface="Arial" charset="0"/>
                  </a:rPr>
                  <a:t>Situation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>
                    <a:solidFill>
                      <a:srgbClr val="1D3B59"/>
                    </a:solidFill>
                    <a:latin typeface="Arial" charset="0"/>
                  </a:rPr>
                  <a:t>Unit</a:t>
                </a:r>
              </a:p>
            </p:txBody>
          </p:sp>
          <p:sp>
            <p:nvSpPr>
              <p:cNvPr id="61453" name="AutoShape 13"/>
              <p:cNvSpPr>
                <a:spLocks noChangeArrowheads="1"/>
              </p:cNvSpPr>
              <p:nvPr/>
            </p:nvSpPr>
            <p:spPr bwMode="auto">
              <a:xfrm>
                <a:off x="7941997" y="4411660"/>
                <a:ext cx="1557337" cy="384176"/>
              </a:xfrm>
              <a:prstGeom prst="cube">
                <a:avLst>
                  <a:gd name="adj" fmla="val 11310"/>
                </a:avLst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Documentation</a:t>
                </a:r>
                <a:b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</a:b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Unit</a:t>
                </a:r>
              </a:p>
            </p:txBody>
          </p:sp>
        </p:grpSp>
      </p:grp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7"/>
          <p:cNvSpPr>
            <a:spLocks noGrp="1" noChangeAspect="1" noChangeArrowheads="1"/>
          </p:cNvSpPr>
          <p:nvPr>
            <p:ph type="title"/>
          </p:nvPr>
        </p:nvSpPr>
        <p:spPr>
          <a:xfrm>
            <a:off x="914400" y="1469918"/>
            <a:ext cx="5867400" cy="143221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</a:rPr>
              <a:t>PLANNING SECTION:  SITUATION UNIT</a:t>
            </a:r>
          </a:p>
        </p:txBody>
      </p:sp>
      <p:sp>
        <p:nvSpPr>
          <p:cNvPr id="62467" name="Rectangle 18"/>
          <p:cNvSpPr>
            <a:spLocks noGrp="1" noChangeArrowheads="1"/>
          </p:cNvSpPr>
          <p:nvPr>
            <p:ph idx="1"/>
          </p:nvPr>
        </p:nvSpPr>
        <p:spPr>
          <a:xfrm>
            <a:off x="5676902" y="1472138"/>
            <a:ext cx="6172195" cy="3939540"/>
          </a:xfrm>
        </p:spPr>
        <p:txBody>
          <a:bodyPr>
            <a:normAutofit/>
          </a:bodyPr>
          <a:lstStyle/>
          <a:p>
            <a:pPr marL="971550" lvl="1" indent="-514350" algn="just"/>
            <a:r>
              <a:rPr dirty="0">
                <a:latin typeface="Open sans"/>
              </a:rPr>
              <a:t>Collects and analyzes information on the current situation.</a:t>
            </a:r>
          </a:p>
          <a:p>
            <a:pPr marL="971550" lvl="1" indent="-514350" algn="just"/>
            <a:r>
              <a:rPr dirty="0">
                <a:latin typeface="Open sans"/>
              </a:rPr>
              <a:t>Prepares situation displays and situation summaries.</a:t>
            </a:r>
          </a:p>
          <a:p>
            <a:pPr marL="971550" lvl="1" indent="-514350" algn="just"/>
            <a:r>
              <a:rPr dirty="0">
                <a:latin typeface="Open sans"/>
              </a:rPr>
              <a:t>Develops maps and </a:t>
            </a:r>
            <a:br>
              <a:rPr dirty="0">
                <a:latin typeface="Open sans"/>
              </a:rPr>
            </a:br>
            <a:r>
              <a:rPr dirty="0">
                <a:latin typeface="Open sans"/>
              </a:rPr>
              <a:t>projections.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315200" y="4343400"/>
            <a:ext cx="3352800" cy="2065338"/>
            <a:chOff x="304800" y="1295400"/>
            <a:chExt cx="3352800" cy="2209800"/>
          </a:xfrm>
        </p:grpSpPr>
        <p:sp>
          <p:nvSpPr>
            <p:cNvPr id="62475" name="Line 10"/>
            <p:cNvSpPr>
              <a:spLocks noChangeShapeType="1"/>
            </p:cNvSpPr>
            <p:nvPr/>
          </p:nvSpPr>
          <p:spPr bwMode="auto">
            <a:xfrm>
              <a:off x="1752600" y="3276600"/>
              <a:ext cx="4572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04800" y="1295400"/>
              <a:ext cx="3352800" cy="2209800"/>
              <a:chOff x="304800" y="1295400"/>
              <a:chExt cx="3352800" cy="2209800"/>
            </a:xfrm>
          </p:grpSpPr>
          <p:sp>
            <p:nvSpPr>
              <p:cNvPr id="62471" name="Line 6"/>
              <p:cNvSpPr>
                <a:spLocks noChangeShapeType="1"/>
              </p:cNvSpPr>
              <p:nvPr/>
            </p:nvSpPr>
            <p:spPr bwMode="auto">
              <a:xfrm>
                <a:off x="1981200" y="1905000"/>
                <a:ext cx="0" cy="1371600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472" name="Line 7"/>
              <p:cNvSpPr>
                <a:spLocks noChangeShapeType="1"/>
              </p:cNvSpPr>
              <p:nvPr/>
            </p:nvSpPr>
            <p:spPr bwMode="auto">
              <a:xfrm>
                <a:off x="1752600" y="2438400"/>
                <a:ext cx="457200" cy="0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473" name="AutoShape 8"/>
              <p:cNvSpPr>
                <a:spLocks noChangeArrowheads="1"/>
              </p:cNvSpPr>
              <p:nvPr/>
            </p:nvSpPr>
            <p:spPr bwMode="auto">
              <a:xfrm>
                <a:off x="304800" y="2171700"/>
                <a:ext cx="1557338" cy="533400"/>
              </a:xfrm>
              <a:prstGeom prst="cube">
                <a:avLst>
                  <a:gd name="adj" fmla="val 11310"/>
                </a:avLst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>
                    <a:solidFill>
                      <a:srgbClr val="1D3B59"/>
                    </a:solidFill>
                    <a:latin typeface="Arial" charset="0"/>
                  </a:rPr>
                  <a:t>Resources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>
                    <a:solidFill>
                      <a:srgbClr val="1D3B59"/>
                    </a:solidFill>
                    <a:latin typeface="Arial" charset="0"/>
                  </a:rPr>
                  <a:t>Unit</a:t>
                </a:r>
              </a:p>
            </p:txBody>
          </p:sp>
          <p:sp>
            <p:nvSpPr>
              <p:cNvPr id="62474" name="AutoShape 9"/>
              <p:cNvSpPr>
                <a:spLocks noChangeArrowheads="1"/>
              </p:cNvSpPr>
              <p:nvPr/>
            </p:nvSpPr>
            <p:spPr bwMode="auto">
              <a:xfrm>
                <a:off x="2100263" y="2171700"/>
                <a:ext cx="1557337" cy="533400"/>
              </a:xfrm>
              <a:prstGeom prst="cube">
                <a:avLst>
                  <a:gd name="adj" fmla="val 11310"/>
                </a:avLst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Demobilization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Unit</a:t>
                </a:r>
              </a:p>
            </p:txBody>
          </p:sp>
          <p:sp>
            <p:nvSpPr>
              <p:cNvPr id="62476" name="AutoShape 11"/>
              <p:cNvSpPr>
                <a:spLocks noChangeArrowheads="1"/>
              </p:cNvSpPr>
              <p:nvPr/>
            </p:nvSpPr>
            <p:spPr bwMode="gray">
              <a:xfrm>
                <a:off x="304800" y="2971800"/>
                <a:ext cx="1557338" cy="533400"/>
              </a:xfrm>
              <a:prstGeom prst="cube">
                <a:avLst>
                  <a:gd name="adj" fmla="val 11310"/>
                </a:avLst>
              </a:prstGeom>
              <a:solidFill>
                <a:srgbClr val="1D3B59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>
                    <a:solidFill>
                      <a:schemeClr val="bg1"/>
                    </a:solidFill>
                    <a:latin typeface="Arial" charset="0"/>
                  </a:rPr>
                  <a:t>Situation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>
                    <a:solidFill>
                      <a:schemeClr val="bg1"/>
                    </a:solidFill>
                    <a:latin typeface="Arial" charset="0"/>
                  </a:rPr>
                  <a:t>Unit</a:t>
                </a:r>
                <a:endParaRPr lang="en-US" sz="1400" b="1">
                  <a:solidFill>
                    <a:srgbClr val="1D3B59"/>
                  </a:solidFill>
                  <a:latin typeface="Arial" charset="0"/>
                </a:endParaRPr>
              </a:p>
            </p:txBody>
          </p:sp>
          <p:sp>
            <p:nvSpPr>
              <p:cNvPr id="62477" name="AutoShape 12"/>
              <p:cNvSpPr>
                <a:spLocks noChangeArrowheads="1"/>
              </p:cNvSpPr>
              <p:nvPr/>
            </p:nvSpPr>
            <p:spPr bwMode="auto">
              <a:xfrm>
                <a:off x="2100263" y="2971800"/>
                <a:ext cx="1557337" cy="533400"/>
              </a:xfrm>
              <a:prstGeom prst="cube">
                <a:avLst>
                  <a:gd name="adj" fmla="val 11310"/>
                </a:avLst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>
                    <a:solidFill>
                      <a:srgbClr val="1D3B59"/>
                    </a:solidFill>
                    <a:latin typeface="Arial" charset="0"/>
                  </a:rPr>
                  <a:t>Documentation</a:t>
                </a:r>
                <a:br>
                  <a:rPr lang="en-US" sz="1400" b="1">
                    <a:solidFill>
                      <a:srgbClr val="1D3B59"/>
                    </a:solidFill>
                    <a:latin typeface="Arial" charset="0"/>
                  </a:rPr>
                </a:br>
                <a:r>
                  <a:rPr lang="en-US" sz="1400" b="1">
                    <a:solidFill>
                      <a:srgbClr val="1D3B59"/>
                    </a:solidFill>
                    <a:latin typeface="Arial" charset="0"/>
                  </a:rPr>
                  <a:t>Unit</a:t>
                </a:r>
              </a:p>
            </p:txBody>
          </p:sp>
          <p:sp>
            <p:nvSpPr>
              <p:cNvPr id="62478" name="AutoShape 13"/>
              <p:cNvSpPr>
                <a:spLocks noChangeArrowheads="1"/>
              </p:cNvSpPr>
              <p:nvPr/>
            </p:nvSpPr>
            <p:spPr bwMode="gray">
              <a:xfrm>
                <a:off x="838200" y="1295400"/>
                <a:ext cx="2286000" cy="609600"/>
              </a:xfrm>
              <a:prstGeom prst="cube">
                <a:avLst>
                  <a:gd name="adj" fmla="val 11310"/>
                </a:avLst>
              </a:prstGeom>
              <a:solidFill>
                <a:srgbClr val="1D3B59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</a:rPr>
                  <a:t>Planning Section</a:t>
                </a:r>
                <a:endParaRPr lang="en-US" sz="1600" b="1" dirty="0">
                  <a:solidFill>
                    <a:srgbClr val="1D3B59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7"/>
          <p:cNvSpPr>
            <a:spLocks noGrp="1" noChangeAspect="1" noChangeArrowheads="1"/>
          </p:cNvSpPr>
          <p:nvPr>
            <p:ph type="title"/>
          </p:nvPr>
        </p:nvSpPr>
        <p:spPr>
          <a:xfrm>
            <a:off x="1371600" y="1143000"/>
            <a:ext cx="5638800" cy="125984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PLANNING SECTION:  DOCUMENTATION UNIT</a:t>
            </a:r>
          </a:p>
        </p:txBody>
      </p:sp>
      <p:sp>
        <p:nvSpPr>
          <p:cNvPr id="63491" name="Rectangle 18"/>
          <p:cNvSpPr>
            <a:spLocks noGrp="1" noChangeArrowheads="1"/>
          </p:cNvSpPr>
          <p:nvPr>
            <p:ph idx="1"/>
          </p:nvPr>
        </p:nvSpPr>
        <p:spPr>
          <a:xfrm>
            <a:off x="6859586" y="990600"/>
            <a:ext cx="4737101" cy="3877985"/>
          </a:xfrm>
        </p:spPr>
        <p:txBody>
          <a:bodyPr>
            <a:normAutofit lnSpcReduction="10000"/>
          </a:bodyPr>
          <a:lstStyle/>
          <a:p>
            <a:pPr marL="971550" lvl="1" indent="-514350" algn="just">
              <a:lnSpc>
                <a:spcPct val="150000"/>
              </a:lnSpc>
            </a:pPr>
            <a:r>
              <a:rPr dirty="0">
                <a:latin typeface="Open sans" panose="020B0606030504020204"/>
              </a:rPr>
              <a:t>Provides duplication services, including the written Incident Action Plan. </a:t>
            </a:r>
          </a:p>
          <a:p>
            <a:pPr marL="971550" lvl="1" indent="-514350" algn="just">
              <a:lnSpc>
                <a:spcPct val="150000"/>
              </a:lnSpc>
            </a:pPr>
            <a:r>
              <a:rPr dirty="0">
                <a:latin typeface="Open sans" panose="020B0606030504020204"/>
              </a:rPr>
              <a:t>Maintains and archives all incident-related documentation</a:t>
            </a:r>
            <a:endParaRPr lang="en-US" sz="2000" dirty="0">
              <a:latin typeface="Open sans" panose="020B0606030504020204"/>
            </a:endParaRPr>
          </a:p>
        </p:txBody>
      </p:sp>
      <p:sp>
        <p:nvSpPr>
          <p:cNvPr id="63492" name="Line 3"/>
          <p:cNvSpPr>
            <a:spLocks noChangeShapeType="1"/>
          </p:cNvSpPr>
          <p:nvPr/>
        </p:nvSpPr>
        <p:spPr bwMode="auto">
          <a:xfrm>
            <a:off x="9323451" y="4648200"/>
            <a:ext cx="228600" cy="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Line 10"/>
          <p:cNvSpPr>
            <a:spLocks noChangeShapeType="1"/>
          </p:cNvSpPr>
          <p:nvPr/>
        </p:nvSpPr>
        <p:spPr bwMode="auto">
          <a:xfrm>
            <a:off x="9228136" y="5562600"/>
            <a:ext cx="457200" cy="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1" name="Rectangle 14"/>
          <p:cNvSpPr>
            <a:spLocks noChangeArrowheads="1"/>
          </p:cNvSpPr>
          <p:nvPr/>
        </p:nvSpPr>
        <p:spPr bwMode="auto">
          <a:xfrm>
            <a:off x="5241925" y="1295400"/>
            <a:ext cx="502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87375" lvl="1" indent="-349250" eaLnBrk="0" hangingPunct="0">
              <a:spcBef>
                <a:spcPct val="30000"/>
              </a:spcBef>
              <a:buFont typeface="Wingdings" pitchFamily="2" charset="2"/>
              <a:buChar char="§"/>
            </a:pPr>
            <a:endParaRPr lang="en-US" sz="2400" b="1">
              <a:solidFill>
                <a:srgbClr val="25387D"/>
              </a:solidFill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756588" y="3886200"/>
            <a:ext cx="3352800" cy="2209800"/>
            <a:chOff x="304800" y="2794000"/>
            <a:chExt cx="3352800" cy="2209800"/>
          </a:xfrm>
        </p:grpSpPr>
        <p:sp>
          <p:nvSpPr>
            <p:cNvPr id="63493" name="Line 6"/>
            <p:cNvSpPr>
              <a:spLocks noChangeShapeType="1"/>
            </p:cNvSpPr>
            <p:nvPr/>
          </p:nvSpPr>
          <p:spPr bwMode="auto">
            <a:xfrm>
              <a:off x="1981200" y="3403600"/>
              <a:ext cx="0" cy="137160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494" name="Line 7"/>
            <p:cNvSpPr>
              <a:spLocks noChangeShapeType="1"/>
            </p:cNvSpPr>
            <p:nvPr/>
          </p:nvSpPr>
          <p:spPr bwMode="auto">
            <a:xfrm>
              <a:off x="1752600" y="4737100"/>
              <a:ext cx="4572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495" name="AutoShape 8"/>
            <p:cNvSpPr>
              <a:spLocks noChangeArrowheads="1"/>
            </p:cNvSpPr>
            <p:nvPr/>
          </p:nvSpPr>
          <p:spPr bwMode="auto">
            <a:xfrm>
              <a:off x="304800" y="3670300"/>
              <a:ext cx="1557338" cy="5334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Resources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63496" name="AutoShape 9"/>
            <p:cNvSpPr>
              <a:spLocks noChangeArrowheads="1"/>
            </p:cNvSpPr>
            <p:nvPr/>
          </p:nvSpPr>
          <p:spPr bwMode="auto">
            <a:xfrm>
              <a:off x="2100263" y="3670300"/>
              <a:ext cx="1557337" cy="5334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Demobilization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63498" name="AutoShape 11"/>
            <p:cNvSpPr>
              <a:spLocks noChangeArrowheads="1"/>
            </p:cNvSpPr>
            <p:nvPr/>
          </p:nvSpPr>
          <p:spPr bwMode="auto">
            <a:xfrm>
              <a:off x="304800" y="4470400"/>
              <a:ext cx="1557338" cy="5334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Situation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63499" name="AutoShape 12"/>
            <p:cNvSpPr>
              <a:spLocks noChangeArrowheads="1"/>
            </p:cNvSpPr>
            <p:nvPr/>
          </p:nvSpPr>
          <p:spPr bwMode="gray">
            <a:xfrm>
              <a:off x="2100263" y="4470400"/>
              <a:ext cx="1557337" cy="5334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Documentation</a:t>
              </a:r>
              <a:br>
                <a:rPr lang="en-US" sz="14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Unit</a:t>
              </a:r>
              <a:endParaRPr lang="en-US" sz="14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63500" name="AutoShape 13"/>
            <p:cNvSpPr>
              <a:spLocks noChangeArrowheads="1"/>
            </p:cNvSpPr>
            <p:nvPr/>
          </p:nvSpPr>
          <p:spPr bwMode="gray">
            <a:xfrm>
              <a:off x="838200" y="2794000"/>
              <a:ext cx="2286000" cy="6096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Planning Section</a:t>
              </a:r>
              <a:endParaRPr lang="en-US" sz="16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63503" name="Line 4"/>
            <p:cNvSpPr>
              <a:spLocks noChangeShapeType="1"/>
            </p:cNvSpPr>
            <p:nvPr/>
          </p:nvSpPr>
          <p:spPr bwMode="auto">
            <a:xfrm>
              <a:off x="1846263" y="4013200"/>
              <a:ext cx="2286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5486400" cy="169324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DRAWBACKS EXPERIENCED IN DM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>
          <a:xfrm>
            <a:off x="5577026" y="1202351"/>
            <a:ext cx="6400800" cy="489364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/>
              </a:rPr>
              <a:t>Too many people reporting to one supervisor.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/>
              </a:rPr>
              <a:t>Lack of reliable incident information.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/>
              </a:rPr>
              <a:t>Inadequate &amp; incompatible </a:t>
            </a:r>
            <a:r>
              <a:rPr lang="en-US" sz="2400" dirty="0" err="1">
                <a:latin typeface="Open sans" panose="020B0606030504020204"/>
              </a:rPr>
              <a:t>comn</a:t>
            </a:r>
            <a:r>
              <a:rPr lang="en-US" sz="2400" dirty="0">
                <a:latin typeface="Open sans" panose="020B0606030504020204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/>
              </a:rPr>
              <a:t>No mech for coordinated planning between agencies.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/>
              </a:rPr>
              <a:t>Unclear lines of authority.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/>
              </a:rPr>
              <a:t>Terminology differences between agencies.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/>
              </a:rPr>
              <a:t>Unclear or unspecified incident objectives.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661" y="55061"/>
            <a:ext cx="1412339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7"/>
          <p:cNvSpPr>
            <a:spLocks noGrp="1" noChangeAspect="1" noChangeArrowheads="1"/>
          </p:cNvSpPr>
          <p:nvPr>
            <p:ph type="title"/>
          </p:nvPr>
        </p:nvSpPr>
        <p:spPr>
          <a:xfrm>
            <a:off x="533400" y="1828800"/>
            <a:ext cx="5781674" cy="1524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PLANNING SECTION:  DEMOBILIZATION UNIT</a:t>
            </a:r>
          </a:p>
        </p:txBody>
      </p:sp>
      <p:sp>
        <p:nvSpPr>
          <p:cNvPr id="64515" name="Rectangle 18"/>
          <p:cNvSpPr>
            <a:spLocks noGrp="1" noChangeArrowheads="1"/>
          </p:cNvSpPr>
          <p:nvPr>
            <p:ph idx="1"/>
          </p:nvPr>
        </p:nvSpPr>
        <p:spPr>
          <a:xfrm>
            <a:off x="5791200" y="1600201"/>
            <a:ext cx="4648200" cy="5078313"/>
          </a:xfrm>
        </p:spPr>
        <p:txBody>
          <a:bodyPr/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Open sans" panose="020B0606030504020204"/>
              </a:rPr>
              <a:t>Assists in ensuring that resources are released from the incident in an orderly, safe, and cost-effective manner.</a:t>
            </a:r>
          </a:p>
          <a:p>
            <a:pPr>
              <a:buFont typeface="Wingdings" pitchFamily="2" charset="2"/>
              <a:buNone/>
            </a:pP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5"/>
          <p:cNvSpPr>
            <a:spLocks noGrp="1" noChangeAspect="1" noChangeArrowheads="1"/>
          </p:cNvSpPr>
          <p:nvPr>
            <p:ph type="title"/>
          </p:nvPr>
        </p:nvSpPr>
        <p:spPr>
          <a:xfrm>
            <a:off x="1447800" y="2743200"/>
            <a:ext cx="4190999" cy="5740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 panose="020B0606030504020204"/>
              </a:rPr>
              <a:t>LOGISTICS SECTION</a:t>
            </a:r>
          </a:p>
        </p:txBody>
      </p:sp>
      <p:sp>
        <p:nvSpPr>
          <p:cNvPr id="65539" name="Rectangle 26"/>
          <p:cNvSpPr>
            <a:spLocks noGrp="1" noChangeArrowheads="1"/>
          </p:cNvSpPr>
          <p:nvPr>
            <p:ph idx="1"/>
          </p:nvPr>
        </p:nvSpPr>
        <p:spPr>
          <a:xfrm>
            <a:off x="6843061" y="1295400"/>
            <a:ext cx="5295900" cy="4801314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latin typeface="Open sans" panose="020B0606030504020204"/>
              </a:rPr>
              <a:t>Responsible for:</a:t>
            </a:r>
          </a:p>
          <a:p>
            <a:pPr marL="971550" lvl="1" indent="-514350" algn="just"/>
            <a:r>
              <a:rPr dirty="0">
                <a:latin typeface="Open sans" panose="020B0606030504020204"/>
              </a:rPr>
              <a:t>Communications.</a:t>
            </a:r>
          </a:p>
          <a:p>
            <a:pPr marL="971550" lvl="1" indent="-514350" algn="just"/>
            <a:r>
              <a:rPr dirty="0">
                <a:latin typeface="Open sans" panose="020B0606030504020204"/>
              </a:rPr>
              <a:t>Medical support to incident personnel.</a:t>
            </a:r>
          </a:p>
          <a:p>
            <a:pPr marL="971550" lvl="1" indent="-514350" algn="just"/>
            <a:r>
              <a:rPr dirty="0">
                <a:latin typeface="Open sans" panose="020B0606030504020204"/>
              </a:rPr>
              <a:t>Food for incident personnel.</a:t>
            </a:r>
          </a:p>
          <a:p>
            <a:pPr marL="971550" lvl="1" indent="-514350" algn="just"/>
            <a:r>
              <a:rPr dirty="0">
                <a:latin typeface="Open sans" panose="020B0606030504020204"/>
              </a:rPr>
              <a:t>Supplies.</a:t>
            </a:r>
          </a:p>
          <a:p>
            <a:pPr marL="971550" lvl="1" indent="-514350" algn="just"/>
            <a:r>
              <a:rPr dirty="0">
                <a:latin typeface="Open sans" panose="020B0606030504020204"/>
              </a:rPr>
              <a:t>Facilities.</a:t>
            </a:r>
          </a:p>
          <a:p>
            <a:pPr marL="971550" lvl="1" indent="-514350" algn="just"/>
            <a:r>
              <a:rPr dirty="0">
                <a:latin typeface="Open sans" panose="020B0606030504020204"/>
              </a:rPr>
              <a:t>Ground support.</a:t>
            </a:r>
          </a:p>
          <a:p>
            <a:pPr marL="971550" lvl="1" indent="-514350" algn="just"/>
            <a:r>
              <a:rPr dirty="0">
                <a:latin typeface="Open sans" panose="020B0606030504020204"/>
              </a:rPr>
              <a:t>Finance Branch (3</a:t>
            </a:r>
            <a:r>
              <a:rPr baseline="30000" dirty="0">
                <a:latin typeface="Open sans" panose="020B0606030504020204"/>
              </a:rPr>
              <a:t>rd</a:t>
            </a:r>
            <a:r>
              <a:rPr dirty="0">
                <a:latin typeface="Open sans" panose="020B0606030504020204"/>
              </a:rPr>
              <a:t> Branch): [Time, Compensation, Procurement, &amp; Cost Units]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spect="1" noChangeArrowheads="1"/>
          </p:cNvSpPr>
          <p:nvPr>
            <p:ph type="title"/>
          </p:nvPr>
        </p:nvSpPr>
        <p:spPr>
          <a:xfrm>
            <a:off x="43113" y="3048000"/>
            <a:ext cx="5333999" cy="5740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</a:rPr>
              <a:t>LOGISTICS SECTION CHIEF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idx="1"/>
          </p:nvPr>
        </p:nvSpPr>
        <p:spPr>
          <a:xfrm>
            <a:off x="5377112" y="1828800"/>
            <a:ext cx="6438900" cy="44935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Open sans"/>
              </a:rPr>
              <a:t>The Logistics Section Chief:</a:t>
            </a:r>
          </a:p>
          <a:p>
            <a:pPr marL="971550" lvl="1" indent="-514350" algn="just"/>
            <a:r>
              <a:rPr dirty="0">
                <a:latin typeface="Open sans"/>
              </a:rPr>
              <a:t>Provides resources and services required to support incident activities.</a:t>
            </a:r>
          </a:p>
          <a:p>
            <a:pPr marL="971550" lvl="1" indent="-514350" algn="just"/>
            <a:r>
              <a:rPr dirty="0">
                <a:latin typeface="Open sans"/>
              </a:rPr>
              <a:t>Provides Finance &amp; Administration functions</a:t>
            </a:r>
          </a:p>
          <a:p>
            <a:pPr marL="971550" lvl="1" indent="-514350" algn="just"/>
            <a:r>
              <a:rPr dirty="0">
                <a:latin typeface="Open sans"/>
              </a:rPr>
              <a:t>Develops portions of Incident Action Plan and forwards them to Planning Section.</a:t>
            </a:r>
          </a:p>
          <a:p>
            <a:pPr marL="971550" lvl="1" indent="-514350" algn="just"/>
            <a:r>
              <a:rPr dirty="0">
                <a:latin typeface="Open sans"/>
              </a:rPr>
              <a:t>Contracts for and purchases goods and services needed at the incident</a:t>
            </a:r>
            <a:r>
              <a:rPr sz="2400" dirty="0"/>
              <a:t>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/>
          <p:cNvSpPr>
            <a:spLocks noGrp="1" noChangeAspect="1" noChangeArrowheads="1"/>
          </p:cNvSpPr>
          <p:nvPr>
            <p:ph type="title"/>
          </p:nvPr>
        </p:nvSpPr>
        <p:spPr>
          <a:xfrm>
            <a:off x="1219200" y="1676400"/>
            <a:ext cx="5715000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</a:rPr>
              <a:t>LOGISTICS SECTION:  SERVICE BRANCH</a:t>
            </a:r>
          </a:p>
        </p:txBody>
      </p:sp>
      <p:sp>
        <p:nvSpPr>
          <p:cNvPr id="67587" name="Rectangle 13"/>
          <p:cNvSpPr>
            <a:spLocks noGrp="1" noChangeArrowheads="1"/>
          </p:cNvSpPr>
          <p:nvPr>
            <p:ph idx="1"/>
          </p:nvPr>
        </p:nvSpPr>
        <p:spPr>
          <a:xfrm>
            <a:off x="7982505" y="1766139"/>
            <a:ext cx="4191000" cy="43513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The Service Branch may be made up of the following Units: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067800" y="3352800"/>
            <a:ext cx="2590800" cy="3276600"/>
            <a:chOff x="576" y="1344"/>
            <a:chExt cx="1632" cy="1680"/>
          </a:xfrm>
        </p:grpSpPr>
        <p:sp>
          <p:nvSpPr>
            <p:cNvPr id="67590" name="Line 5"/>
            <p:cNvSpPr>
              <a:spLocks noChangeShapeType="1"/>
            </p:cNvSpPr>
            <p:nvPr/>
          </p:nvSpPr>
          <p:spPr bwMode="auto">
            <a:xfrm flipH="1">
              <a:off x="630" y="2438"/>
              <a:ext cx="96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6"/>
            <p:cNvSpPr>
              <a:spLocks noChangeShapeType="1"/>
            </p:cNvSpPr>
            <p:nvPr/>
          </p:nvSpPr>
          <p:spPr bwMode="auto">
            <a:xfrm flipH="1">
              <a:off x="630" y="2022"/>
              <a:ext cx="96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7592" name="AutoShape 7"/>
            <p:cNvCxnSpPr>
              <a:cxnSpLocks noChangeShapeType="1"/>
            </p:cNvCxnSpPr>
            <p:nvPr/>
          </p:nvCxnSpPr>
          <p:spPr bwMode="auto">
            <a:xfrm rot="10800000" flipH="1">
              <a:off x="775" y="1656"/>
              <a:ext cx="665" cy="1224"/>
            </a:xfrm>
            <a:prstGeom prst="bentConnector4">
              <a:avLst>
                <a:gd name="adj1" fmla="val -21653"/>
                <a:gd name="adj2" fmla="val 94444"/>
              </a:avLst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</p:spPr>
        </p:cxnSp>
        <p:sp>
          <p:nvSpPr>
            <p:cNvPr id="67593" name="AutoShape 8"/>
            <p:cNvSpPr>
              <a:spLocks noChangeArrowheads="1"/>
            </p:cNvSpPr>
            <p:nvPr/>
          </p:nvSpPr>
          <p:spPr bwMode="auto">
            <a:xfrm>
              <a:off x="708" y="1824"/>
              <a:ext cx="1500" cy="384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Communications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67594" name="AutoShape 9"/>
            <p:cNvSpPr>
              <a:spLocks noChangeArrowheads="1"/>
            </p:cNvSpPr>
            <p:nvPr/>
          </p:nvSpPr>
          <p:spPr bwMode="auto">
            <a:xfrm>
              <a:off x="708" y="2236"/>
              <a:ext cx="1500" cy="384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Medical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67595" name="AutoShape 10"/>
            <p:cNvSpPr>
              <a:spLocks noChangeArrowheads="1"/>
            </p:cNvSpPr>
            <p:nvPr/>
          </p:nvSpPr>
          <p:spPr bwMode="auto">
            <a:xfrm>
              <a:off x="708" y="2640"/>
              <a:ext cx="1500" cy="384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Food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67596" name="AutoShape 11"/>
            <p:cNvSpPr>
              <a:spLocks noChangeArrowheads="1"/>
            </p:cNvSpPr>
            <p:nvPr/>
          </p:nvSpPr>
          <p:spPr bwMode="gray">
            <a:xfrm>
              <a:off x="576" y="1344"/>
              <a:ext cx="1632" cy="336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Service Branch</a:t>
              </a:r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spect="1" noChangeArrowheads="1"/>
          </p:cNvSpPr>
          <p:nvPr>
            <p:ph type="title"/>
          </p:nvPr>
        </p:nvSpPr>
        <p:spPr>
          <a:xfrm>
            <a:off x="914400" y="1355277"/>
            <a:ext cx="5181600" cy="110744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Open sans" panose="020B0606030504020204"/>
              </a:rPr>
              <a:t>SERVICE BRANCH:  COMMUNICATIONS UNIT</a:t>
            </a:r>
          </a:p>
        </p:txBody>
      </p:sp>
      <p:sp>
        <p:nvSpPr>
          <p:cNvPr id="68611" name="Rectangle 12"/>
          <p:cNvSpPr>
            <a:spLocks noGrp="1" noChangeArrowheads="1"/>
          </p:cNvSpPr>
          <p:nvPr>
            <p:ph idx="1"/>
          </p:nvPr>
        </p:nvSpPr>
        <p:spPr>
          <a:xfrm>
            <a:off x="5257800" y="1355277"/>
            <a:ext cx="6629400" cy="4801314"/>
          </a:xfrm>
        </p:spPr>
        <p:txBody>
          <a:bodyPr>
            <a:normAutofit/>
          </a:bodyPr>
          <a:lstStyle/>
          <a:p>
            <a:pPr marL="971550" lvl="1" indent="-514350" algn="just"/>
            <a:r>
              <a:rPr sz="2800" dirty="0">
                <a:latin typeface="Open sans" panose="020B0606030504020204"/>
              </a:rPr>
              <a:t>Prepares and supports the Incident Communication Plan (IRS Form 009).</a:t>
            </a:r>
          </a:p>
          <a:p>
            <a:pPr marL="971550" lvl="1" indent="-514350" algn="just"/>
            <a:r>
              <a:rPr sz="2800" dirty="0">
                <a:latin typeface="Open sans" panose="020B0606030504020204"/>
              </a:rPr>
              <a:t>Distributes and maintains communications equipment.</a:t>
            </a:r>
          </a:p>
          <a:p>
            <a:pPr marL="971550" lvl="1" indent="-514350" algn="just"/>
            <a:r>
              <a:rPr sz="2800" dirty="0">
                <a:latin typeface="Open sans" panose="020B0606030504020204"/>
              </a:rPr>
              <a:t>Supervises the Incident Communications Center.</a:t>
            </a:r>
          </a:p>
          <a:p>
            <a:pPr marL="971550" lvl="1" indent="-514350" algn="just"/>
            <a:r>
              <a:rPr sz="2800" dirty="0">
                <a:latin typeface="Open sans" panose="020B0606030504020204"/>
              </a:rPr>
              <a:t>Ensures adequate communications over the </a:t>
            </a:r>
            <a:br>
              <a:rPr sz="2800" dirty="0">
                <a:latin typeface="Open sans" panose="020B0606030504020204"/>
              </a:rPr>
            </a:br>
            <a:r>
              <a:rPr sz="2800" dirty="0">
                <a:latin typeface="Open sans" panose="020B0606030504020204"/>
              </a:rPr>
              <a:t>incident.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2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1"/>
          <p:cNvSpPr>
            <a:spLocks noGrp="1" noChangeAspect="1" noChangeArrowheads="1"/>
          </p:cNvSpPr>
          <p:nvPr>
            <p:ph type="title"/>
          </p:nvPr>
        </p:nvSpPr>
        <p:spPr>
          <a:xfrm>
            <a:off x="990600" y="18288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</a:rPr>
              <a:t>SERVICE BRANCH:  MEDICAL UNIT</a:t>
            </a:r>
          </a:p>
        </p:txBody>
      </p:sp>
      <p:sp>
        <p:nvSpPr>
          <p:cNvPr id="69635" name="Rectangle 12"/>
          <p:cNvSpPr>
            <a:spLocks noGrp="1" noChangeArrowheads="1"/>
          </p:cNvSpPr>
          <p:nvPr>
            <p:ph idx="1"/>
          </p:nvPr>
        </p:nvSpPr>
        <p:spPr>
          <a:xfrm>
            <a:off x="5029200" y="1817703"/>
            <a:ext cx="6858000" cy="2893100"/>
          </a:xfrm>
        </p:spPr>
        <p:txBody>
          <a:bodyPr>
            <a:normAutofit/>
          </a:bodyPr>
          <a:lstStyle/>
          <a:p>
            <a:pPr marL="971550" lvl="1" indent="-514350" algn="just"/>
            <a:r>
              <a:rPr sz="2800" dirty="0"/>
              <a:t>Develops the Medical Plan (IRS Form 008).</a:t>
            </a:r>
          </a:p>
          <a:p>
            <a:pPr marL="971550" lvl="1" indent="-514350" algn="just"/>
            <a:r>
              <a:rPr sz="2800" dirty="0"/>
              <a:t>Provides first aid and light medical treatment.</a:t>
            </a:r>
          </a:p>
          <a:p>
            <a:pPr marL="971550" lvl="1" indent="-514350" algn="just"/>
            <a:r>
              <a:rPr sz="2800" dirty="0"/>
              <a:t>Prepares procedures for a major medical emergency.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2"/>
          <p:cNvSpPr>
            <a:spLocks noGrp="1" noChangeAspect="1" noChangeArrowheads="1"/>
          </p:cNvSpPr>
          <p:nvPr>
            <p:ph type="title"/>
          </p:nvPr>
        </p:nvSpPr>
        <p:spPr>
          <a:xfrm>
            <a:off x="533400" y="1285627"/>
            <a:ext cx="61722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SERVICE BRANCH:  FOOD UNIT</a:t>
            </a:r>
          </a:p>
        </p:txBody>
      </p:sp>
      <p:sp>
        <p:nvSpPr>
          <p:cNvPr id="70659" name="Rectangle 13"/>
          <p:cNvSpPr>
            <a:spLocks noGrp="1" noChangeArrowheads="1"/>
          </p:cNvSpPr>
          <p:nvPr>
            <p:ph idx="1"/>
          </p:nvPr>
        </p:nvSpPr>
        <p:spPr>
          <a:xfrm>
            <a:off x="6400800" y="1539750"/>
            <a:ext cx="5359400" cy="2769989"/>
          </a:xfrm>
        </p:spPr>
        <p:txBody>
          <a:bodyPr>
            <a:normAutofit/>
          </a:bodyPr>
          <a:lstStyle/>
          <a:p>
            <a:pPr marL="971550" lvl="1" indent="-514350" algn="just"/>
            <a:r>
              <a:rPr sz="2800" dirty="0">
                <a:latin typeface="Open sans" panose="020B0606030504020204"/>
              </a:rPr>
              <a:t>Supplies the food and po</a:t>
            </a:r>
            <a:r>
              <a:rPr lang="en-US" sz="2800" dirty="0">
                <a:latin typeface="Open sans" panose="020B0606030504020204"/>
              </a:rPr>
              <a:t>r</a:t>
            </a:r>
            <a:r>
              <a:rPr sz="2800" dirty="0">
                <a:latin typeface="Open sans" panose="020B0606030504020204"/>
              </a:rPr>
              <a:t>table water.</a:t>
            </a:r>
          </a:p>
          <a:p>
            <a:pPr marL="971550" lvl="1" indent="-514350" algn="just"/>
            <a:r>
              <a:rPr sz="2800" dirty="0">
                <a:latin typeface="Open sans" panose="020B0606030504020204"/>
              </a:rPr>
              <a:t>Obtains equipment and supplies to operate food </a:t>
            </a:r>
            <a:br>
              <a:rPr sz="2800" dirty="0">
                <a:latin typeface="Open sans" panose="020B0606030504020204"/>
              </a:rPr>
            </a:br>
            <a:r>
              <a:rPr sz="2800" dirty="0">
                <a:latin typeface="Open sans" panose="020B0606030504020204"/>
              </a:rPr>
              <a:t>service facilities.</a:t>
            </a:r>
          </a:p>
          <a:p>
            <a:pPr>
              <a:buFont typeface="Wingdings" pitchFamily="2" charset="2"/>
              <a:buNone/>
            </a:pPr>
            <a:endParaRPr lang="en-US" sz="2400" dirty="0">
              <a:latin typeface="Open sans" panose="020B0606030504020204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543800" y="3810000"/>
            <a:ext cx="2667000" cy="2819400"/>
            <a:chOff x="420" y="768"/>
            <a:chExt cx="1680" cy="1776"/>
          </a:xfrm>
        </p:grpSpPr>
        <p:sp>
          <p:nvSpPr>
            <p:cNvPr id="70661" name="Line 4"/>
            <p:cNvSpPr>
              <a:spLocks noChangeShapeType="1"/>
            </p:cNvSpPr>
            <p:nvPr/>
          </p:nvSpPr>
          <p:spPr bwMode="auto">
            <a:xfrm flipH="1">
              <a:off x="510" y="1886"/>
              <a:ext cx="96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2" name="Line 5"/>
            <p:cNvSpPr>
              <a:spLocks noChangeShapeType="1"/>
            </p:cNvSpPr>
            <p:nvPr/>
          </p:nvSpPr>
          <p:spPr bwMode="auto">
            <a:xfrm flipH="1">
              <a:off x="510" y="1470"/>
              <a:ext cx="96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663" name="AutoShape 6"/>
            <p:cNvCxnSpPr>
              <a:cxnSpLocks noChangeShapeType="1"/>
            </p:cNvCxnSpPr>
            <p:nvPr/>
          </p:nvCxnSpPr>
          <p:spPr bwMode="auto">
            <a:xfrm rot="10800000" flipH="1">
              <a:off x="655" y="1104"/>
              <a:ext cx="665" cy="1224"/>
            </a:xfrm>
            <a:prstGeom prst="bentConnector4">
              <a:avLst>
                <a:gd name="adj1" fmla="val -21653"/>
                <a:gd name="adj2" fmla="val 94444"/>
              </a:avLst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</p:spPr>
        </p:cxnSp>
        <p:sp>
          <p:nvSpPr>
            <p:cNvPr id="70664" name="AutoShape 7"/>
            <p:cNvSpPr>
              <a:spLocks noChangeArrowheads="1"/>
            </p:cNvSpPr>
            <p:nvPr/>
          </p:nvSpPr>
          <p:spPr bwMode="auto">
            <a:xfrm>
              <a:off x="600" y="1248"/>
              <a:ext cx="1500" cy="384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Communications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70665" name="AutoShape 8"/>
            <p:cNvSpPr>
              <a:spLocks noChangeArrowheads="1"/>
            </p:cNvSpPr>
            <p:nvPr/>
          </p:nvSpPr>
          <p:spPr bwMode="auto">
            <a:xfrm>
              <a:off x="600" y="1700"/>
              <a:ext cx="1500" cy="384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Medical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70666" name="AutoShape 9"/>
            <p:cNvSpPr>
              <a:spLocks noChangeArrowheads="1"/>
            </p:cNvSpPr>
            <p:nvPr/>
          </p:nvSpPr>
          <p:spPr bwMode="gray">
            <a:xfrm>
              <a:off x="600" y="2160"/>
              <a:ext cx="1500" cy="384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Food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70667" name="AutoShape 10"/>
            <p:cNvSpPr>
              <a:spLocks noChangeArrowheads="1"/>
            </p:cNvSpPr>
            <p:nvPr/>
          </p:nvSpPr>
          <p:spPr bwMode="gray">
            <a:xfrm>
              <a:off x="420" y="768"/>
              <a:ext cx="1680" cy="336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Service Branch</a:t>
              </a: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759" y="0"/>
            <a:ext cx="1268078" cy="99373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/>
          <p:cNvSpPr>
            <a:spLocks noGrp="1" noChangeAspect="1" noChangeArrowheads="1"/>
          </p:cNvSpPr>
          <p:nvPr>
            <p:ph type="title"/>
          </p:nvPr>
        </p:nvSpPr>
        <p:spPr>
          <a:xfrm>
            <a:off x="1600200" y="1858343"/>
            <a:ext cx="5257800" cy="16433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</a:rPr>
              <a:t>LOGISTICS SECTION:  SUPPORT BRANCH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705600" y="2133600"/>
            <a:ext cx="2438400" cy="3124200"/>
            <a:chOff x="432" y="816"/>
            <a:chExt cx="1536" cy="1824"/>
          </a:xfrm>
        </p:grpSpPr>
        <p:sp>
          <p:nvSpPr>
            <p:cNvPr id="71685" name="AutoShape 3"/>
            <p:cNvSpPr>
              <a:spLocks noChangeArrowheads="1"/>
            </p:cNvSpPr>
            <p:nvPr/>
          </p:nvSpPr>
          <p:spPr bwMode="auto">
            <a:xfrm>
              <a:off x="672" y="1336"/>
              <a:ext cx="1296" cy="41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 dirty="0">
                  <a:solidFill>
                    <a:srgbClr val="1D3B59"/>
                  </a:solidFill>
                  <a:latin typeface="Arial" charset="0"/>
                </a:rPr>
                <a:t>Resource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b="1" dirty="0">
                  <a:solidFill>
                    <a:srgbClr val="1D3B59"/>
                  </a:solidFill>
                  <a:latin typeface="Arial" charset="0"/>
                </a:rPr>
                <a:t>Provisioning Unit</a:t>
              </a:r>
            </a:p>
          </p:txBody>
        </p:sp>
        <p:sp>
          <p:nvSpPr>
            <p:cNvPr id="71686" name="AutoShape 4"/>
            <p:cNvSpPr>
              <a:spLocks noChangeArrowheads="1"/>
            </p:cNvSpPr>
            <p:nvPr/>
          </p:nvSpPr>
          <p:spPr bwMode="auto">
            <a:xfrm>
              <a:off x="672" y="1836"/>
              <a:ext cx="1296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Facilities Unit</a:t>
              </a:r>
            </a:p>
          </p:txBody>
        </p:sp>
        <p:sp>
          <p:nvSpPr>
            <p:cNvPr id="71687" name="Line 5"/>
            <p:cNvSpPr>
              <a:spLocks noChangeShapeType="1"/>
            </p:cNvSpPr>
            <p:nvPr/>
          </p:nvSpPr>
          <p:spPr bwMode="auto">
            <a:xfrm flipH="1">
              <a:off x="582" y="2006"/>
              <a:ext cx="96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8" name="Line 6"/>
            <p:cNvSpPr>
              <a:spLocks noChangeShapeType="1"/>
            </p:cNvSpPr>
            <p:nvPr/>
          </p:nvSpPr>
          <p:spPr bwMode="auto">
            <a:xfrm flipH="1">
              <a:off x="582" y="1590"/>
              <a:ext cx="96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689" name="AutoShape 7"/>
            <p:cNvCxnSpPr>
              <a:cxnSpLocks noChangeShapeType="1"/>
            </p:cNvCxnSpPr>
            <p:nvPr/>
          </p:nvCxnSpPr>
          <p:spPr bwMode="auto">
            <a:xfrm rot="10800000" flipH="1">
              <a:off x="727" y="1224"/>
              <a:ext cx="665" cy="1224"/>
            </a:xfrm>
            <a:prstGeom prst="bentConnector4">
              <a:avLst>
                <a:gd name="adj1" fmla="val -21653"/>
                <a:gd name="adj2" fmla="val 94444"/>
              </a:avLst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</p:spPr>
        </p:cxnSp>
        <p:sp>
          <p:nvSpPr>
            <p:cNvPr id="71690" name="AutoShape 9"/>
            <p:cNvSpPr>
              <a:spLocks noChangeArrowheads="1"/>
            </p:cNvSpPr>
            <p:nvPr/>
          </p:nvSpPr>
          <p:spPr bwMode="gray">
            <a:xfrm>
              <a:off x="432" y="816"/>
              <a:ext cx="1536" cy="384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Support Branch</a:t>
              </a:r>
            </a:p>
          </p:txBody>
        </p:sp>
        <p:sp>
          <p:nvSpPr>
            <p:cNvPr id="71691" name="AutoShape 10"/>
            <p:cNvSpPr>
              <a:spLocks noChangeArrowheads="1"/>
            </p:cNvSpPr>
            <p:nvPr/>
          </p:nvSpPr>
          <p:spPr bwMode="auto">
            <a:xfrm>
              <a:off x="672" y="2256"/>
              <a:ext cx="1296" cy="384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Ground Support </a:t>
              </a:r>
              <a:br>
                <a:rPr lang="en-US" b="1">
                  <a:solidFill>
                    <a:srgbClr val="1D3B59"/>
                  </a:solidFill>
                  <a:latin typeface="Arial" charset="0"/>
                </a:rPr>
              </a:b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2"/>
          <p:cNvSpPr>
            <a:spLocks noGrp="1" noChangeAspect="1" noChangeArrowheads="1"/>
          </p:cNvSpPr>
          <p:nvPr>
            <p:ph type="title"/>
          </p:nvPr>
        </p:nvSpPr>
        <p:spPr>
          <a:xfrm>
            <a:off x="1219200" y="950034"/>
            <a:ext cx="4267200" cy="1752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/>
              </a:rPr>
              <a:t>SUPPORT BRANCH:  RESOURCE PROVISIONING UNIT</a:t>
            </a:r>
          </a:p>
        </p:txBody>
      </p:sp>
      <p:sp>
        <p:nvSpPr>
          <p:cNvPr id="72707" name="Rectangle 13"/>
          <p:cNvSpPr>
            <a:spLocks noGrp="1" noChangeArrowheads="1"/>
          </p:cNvSpPr>
          <p:nvPr>
            <p:ph idx="1"/>
          </p:nvPr>
        </p:nvSpPr>
        <p:spPr>
          <a:xfrm>
            <a:off x="6096000" y="950034"/>
            <a:ext cx="5486400" cy="4265783"/>
          </a:xfrm>
        </p:spPr>
        <p:txBody>
          <a:bodyPr>
            <a:normAutofit/>
          </a:bodyPr>
          <a:lstStyle/>
          <a:p>
            <a:pPr marL="971550" lvl="1" indent="-514350" algn="just">
              <a:lnSpc>
                <a:spcPct val="90000"/>
              </a:lnSpc>
            </a:pPr>
            <a:r>
              <a:rPr dirty="0">
                <a:latin typeface="Open sans"/>
              </a:rPr>
              <a:t>Assists in determining the type and amount of supplies needed to support the incident. </a:t>
            </a:r>
          </a:p>
          <a:p>
            <a:pPr marL="971550" lvl="1" indent="-514350" algn="just">
              <a:lnSpc>
                <a:spcPct val="90000"/>
              </a:lnSpc>
            </a:pPr>
            <a:r>
              <a:rPr dirty="0">
                <a:latin typeface="Open sans"/>
              </a:rPr>
              <a:t>Orders, receives, stores, and distributes supplies.</a:t>
            </a:r>
          </a:p>
          <a:p>
            <a:pPr marL="971550" lvl="1" indent="-514350" algn="just">
              <a:lnSpc>
                <a:spcPct val="90000"/>
              </a:lnSpc>
            </a:pPr>
            <a:r>
              <a:rPr dirty="0">
                <a:latin typeface="Open sans"/>
              </a:rPr>
              <a:t>Services nonexpendable equipment. </a:t>
            </a:r>
          </a:p>
          <a:p>
            <a:pPr marL="971550" lvl="1" indent="-514350" algn="just">
              <a:lnSpc>
                <a:spcPct val="90000"/>
              </a:lnSpc>
            </a:pPr>
            <a:r>
              <a:rPr dirty="0">
                <a:latin typeface="Open sans"/>
              </a:rPr>
              <a:t>Places </a:t>
            </a:r>
            <a:r>
              <a:rPr u="sng" dirty="0">
                <a:latin typeface="Open sans"/>
              </a:rPr>
              <a:t>all</a:t>
            </a:r>
            <a:r>
              <a:rPr dirty="0">
                <a:latin typeface="Open sans"/>
              </a:rPr>
              <a:t> resource </a:t>
            </a:r>
            <a:r>
              <a:rPr lang="en-US" dirty="0">
                <a:latin typeface="Open sans"/>
              </a:rPr>
              <a:t> in </a:t>
            </a:r>
            <a:r>
              <a:rPr dirty="0">
                <a:latin typeface="Open sans"/>
              </a:rPr>
              <a:t>orders.</a:t>
            </a:r>
          </a:p>
          <a:p>
            <a:pPr marL="971550" lvl="1" indent="-514350" algn="just">
              <a:lnSpc>
                <a:spcPct val="90000"/>
              </a:lnSpc>
            </a:pPr>
            <a:r>
              <a:rPr dirty="0">
                <a:latin typeface="Open sans"/>
              </a:rPr>
              <a:t>Maintains inventory of supplies and equipment.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610600" y="3997325"/>
            <a:ext cx="2438400" cy="2860675"/>
            <a:chOff x="432" y="720"/>
            <a:chExt cx="1536" cy="1802"/>
          </a:xfrm>
        </p:grpSpPr>
        <p:sp>
          <p:nvSpPr>
            <p:cNvPr id="72709" name="Line 4"/>
            <p:cNvSpPr>
              <a:spLocks noChangeShapeType="1"/>
            </p:cNvSpPr>
            <p:nvPr/>
          </p:nvSpPr>
          <p:spPr bwMode="auto">
            <a:xfrm flipH="1">
              <a:off x="528" y="1886"/>
              <a:ext cx="192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0" name="Line 5"/>
            <p:cNvSpPr>
              <a:spLocks noChangeShapeType="1"/>
            </p:cNvSpPr>
            <p:nvPr/>
          </p:nvSpPr>
          <p:spPr bwMode="auto">
            <a:xfrm flipH="1">
              <a:off x="528" y="1470"/>
              <a:ext cx="24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711" name="AutoShape 6"/>
            <p:cNvCxnSpPr>
              <a:cxnSpLocks noChangeShapeType="1"/>
            </p:cNvCxnSpPr>
            <p:nvPr/>
          </p:nvCxnSpPr>
          <p:spPr bwMode="auto">
            <a:xfrm rot="10800000" flipH="1">
              <a:off x="672" y="1104"/>
              <a:ext cx="506" cy="1248"/>
            </a:xfrm>
            <a:prstGeom prst="bentConnector4">
              <a:avLst>
                <a:gd name="adj1" fmla="val -28458"/>
                <a:gd name="adj2" fmla="val 91903"/>
              </a:avLst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</p:spPr>
        </p:cxnSp>
        <p:sp>
          <p:nvSpPr>
            <p:cNvPr id="72712" name="AutoShape 7"/>
            <p:cNvSpPr>
              <a:spLocks noChangeArrowheads="1"/>
            </p:cNvSpPr>
            <p:nvPr/>
          </p:nvSpPr>
          <p:spPr bwMode="gray">
            <a:xfrm>
              <a:off x="432" y="720"/>
              <a:ext cx="1536" cy="384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Support Branch</a:t>
              </a:r>
            </a:p>
          </p:txBody>
        </p:sp>
        <p:sp>
          <p:nvSpPr>
            <p:cNvPr id="72713" name="AutoShape 8"/>
            <p:cNvSpPr>
              <a:spLocks noChangeArrowheads="1"/>
            </p:cNvSpPr>
            <p:nvPr/>
          </p:nvSpPr>
          <p:spPr bwMode="gray">
            <a:xfrm>
              <a:off x="672" y="1216"/>
              <a:ext cx="1296" cy="416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Resource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Provisioning Unit</a:t>
              </a:r>
            </a:p>
          </p:txBody>
        </p:sp>
        <p:sp>
          <p:nvSpPr>
            <p:cNvPr id="72714" name="AutoShape 9"/>
            <p:cNvSpPr>
              <a:spLocks noChangeArrowheads="1"/>
            </p:cNvSpPr>
            <p:nvPr/>
          </p:nvSpPr>
          <p:spPr bwMode="gray">
            <a:xfrm>
              <a:off x="672" y="1716"/>
              <a:ext cx="1296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Facilities Unit</a:t>
              </a:r>
            </a:p>
          </p:txBody>
        </p:sp>
        <p:sp>
          <p:nvSpPr>
            <p:cNvPr id="72715" name="AutoShape 10"/>
            <p:cNvSpPr>
              <a:spLocks noChangeArrowheads="1"/>
            </p:cNvSpPr>
            <p:nvPr/>
          </p:nvSpPr>
          <p:spPr bwMode="gray">
            <a:xfrm>
              <a:off x="672" y="2138"/>
              <a:ext cx="1296" cy="384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Ground Support </a:t>
              </a:r>
              <a:br>
                <a:rPr lang="en-US" b="1">
                  <a:solidFill>
                    <a:srgbClr val="1D3B59"/>
                  </a:solidFill>
                  <a:latin typeface="Arial" charset="0"/>
                </a:rPr>
              </a:b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/>
          <p:cNvSpPr>
            <a:spLocks noGrp="1" noChangeAspect="1" noChangeArrowheads="1"/>
          </p:cNvSpPr>
          <p:nvPr>
            <p:ph type="title"/>
          </p:nvPr>
        </p:nvSpPr>
        <p:spPr>
          <a:xfrm>
            <a:off x="685800" y="1537319"/>
            <a:ext cx="4572000" cy="1219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Open sans"/>
              </a:rPr>
              <a:t>SUPPORT BRANCH:  FACILITIES UNIT</a:t>
            </a:r>
          </a:p>
        </p:txBody>
      </p:sp>
      <p:sp>
        <p:nvSpPr>
          <p:cNvPr id="73731" name="Rectangle 13"/>
          <p:cNvSpPr>
            <a:spLocks noGrp="1" noChangeArrowheads="1"/>
          </p:cNvSpPr>
          <p:nvPr>
            <p:ph idx="1"/>
          </p:nvPr>
        </p:nvSpPr>
        <p:spPr>
          <a:xfrm>
            <a:off x="4800600" y="1524002"/>
            <a:ext cx="5384800" cy="2215991"/>
          </a:xfrm>
        </p:spPr>
        <p:txBody>
          <a:bodyPr>
            <a:normAutofit fontScale="92500"/>
          </a:bodyPr>
          <a:lstStyle/>
          <a:p>
            <a:pPr marL="914400" lvl="1" indent="-457200" algn="just"/>
            <a:r>
              <a:rPr sz="2400" dirty="0">
                <a:latin typeface="Open sans"/>
              </a:rPr>
              <a:t>Sets up and maintains facilities. </a:t>
            </a:r>
          </a:p>
          <a:p>
            <a:pPr marL="914400" lvl="1" indent="-457200" algn="just"/>
            <a:r>
              <a:rPr sz="2400" dirty="0">
                <a:latin typeface="Open sans"/>
              </a:rPr>
              <a:t>Provides managers for Base and Camps.</a:t>
            </a:r>
          </a:p>
          <a:p>
            <a:pPr marL="914400" lvl="1" indent="-457200" algn="just"/>
            <a:r>
              <a:rPr sz="2400" dirty="0">
                <a:latin typeface="Open sans"/>
              </a:rPr>
              <a:t>Provides facility</a:t>
            </a:r>
            <a:r>
              <a:rPr lang="en-US" sz="2400" dirty="0">
                <a:latin typeface="Open sans"/>
              </a:rPr>
              <a:t>,</a:t>
            </a:r>
            <a:r>
              <a:rPr sz="2400" dirty="0">
                <a:latin typeface="Open sans"/>
              </a:rPr>
              <a:t> security and maintenance services (sanitation, lighting, cleanup).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943600" y="3886200"/>
            <a:ext cx="2438400" cy="2251076"/>
            <a:chOff x="432" y="720"/>
            <a:chExt cx="1536" cy="1802"/>
          </a:xfrm>
        </p:grpSpPr>
        <p:sp>
          <p:nvSpPr>
            <p:cNvPr id="73734" name="Line 5"/>
            <p:cNvSpPr>
              <a:spLocks noChangeShapeType="1"/>
            </p:cNvSpPr>
            <p:nvPr/>
          </p:nvSpPr>
          <p:spPr bwMode="auto">
            <a:xfrm flipH="1">
              <a:off x="528" y="1886"/>
              <a:ext cx="192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5" name="Line 6"/>
            <p:cNvSpPr>
              <a:spLocks noChangeShapeType="1"/>
            </p:cNvSpPr>
            <p:nvPr/>
          </p:nvSpPr>
          <p:spPr bwMode="auto">
            <a:xfrm flipH="1">
              <a:off x="528" y="1470"/>
              <a:ext cx="24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3736" name="AutoShape 7"/>
            <p:cNvCxnSpPr>
              <a:cxnSpLocks noChangeShapeType="1"/>
            </p:cNvCxnSpPr>
            <p:nvPr/>
          </p:nvCxnSpPr>
          <p:spPr bwMode="auto">
            <a:xfrm rot="10800000" flipH="1">
              <a:off x="672" y="1104"/>
              <a:ext cx="506" cy="1248"/>
            </a:xfrm>
            <a:prstGeom prst="bentConnector4">
              <a:avLst>
                <a:gd name="adj1" fmla="val -28458"/>
                <a:gd name="adj2" fmla="val 91903"/>
              </a:avLst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</p:spPr>
        </p:cxnSp>
        <p:sp>
          <p:nvSpPr>
            <p:cNvPr id="73737" name="AutoShape 8"/>
            <p:cNvSpPr>
              <a:spLocks noChangeArrowheads="1"/>
            </p:cNvSpPr>
            <p:nvPr/>
          </p:nvSpPr>
          <p:spPr bwMode="gray">
            <a:xfrm>
              <a:off x="432" y="720"/>
              <a:ext cx="1536" cy="384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Support Branch</a:t>
              </a:r>
            </a:p>
          </p:txBody>
        </p:sp>
        <p:sp>
          <p:nvSpPr>
            <p:cNvPr id="73738" name="AutoShape 9"/>
            <p:cNvSpPr>
              <a:spLocks noChangeArrowheads="1"/>
            </p:cNvSpPr>
            <p:nvPr/>
          </p:nvSpPr>
          <p:spPr bwMode="gray">
            <a:xfrm>
              <a:off x="672" y="1722"/>
              <a:ext cx="1296" cy="336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Facilities Unit</a:t>
              </a:r>
            </a:p>
          </p:txBody>
        </p:sp>
        <p:sp>
          <p:nvSpPr>
            <p:cNvPr id="73739" name="AutoShape 10"/>
            <p:cNvSpPr>
              <a:spLocks noChangeArrowheads="1"/>
            </p:cNvSpPr>
            <p:nvPr/>
          </p:nvSpPr>
          <p:spPr bwMode="auto">
            <a:xfrm>
              <a:off x="672" y="1240"/>
              <a:ext cx="1296" cy="392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Resource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Provisioning Unit</a:t>
              </a:r>
            </a:p>
          </p:txBody>
        </p:sp>
        <p:sp>
          <p:nvSpPr>
            <p:cNvPr id="73740" name="AutoShape 11"/>
            <p:cNvSpPr>
              <a:spLocks noChangeArrowheads="1"/>
            </p:cNvSpPr>
            <p:nvPr/>
          </p:nvSpPr>
          <p:spPr bwMode="auto">
            <a:xfrm>
              <a:off x="672" y="2138"/>
              <a:ext cx="1296" cy="384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Ground Support </a:t>
              </a:r>
              <a:br>
                <a:rPr lang="en-US" b="1">
                  <a:solidFill>
                    <a:srgbClr val="1D3B59"/>
                  </a:solidFill>
                  <a:latin typeface="Arial" charset="0"/>
                </a:rPr>
              </a:br>
              <a:r>
                <a:rPr lang="en-US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4114800" cy="1096962"/>
          </a:xfrm>
          <a:solidFill>
            <a:schemeClr val="bg1"/>
          </a:solidFill>
          <a:scene3d>
            <a:camera prst="orthographicFront"/>
            <a:lightRig rig="threePt" dir="t"/>
          </a:scene3d>
          <a:sp3d prstMaterial="clear">
            <a:bevelT w="254000" h="254000"/>
            <a:bevelB w="165100" h="165100"/>
          </a:sp3d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ORIGIN OF 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447800"/>
            <a:ext cx="6934200" cy="4967302"/>
          </a:xfrm>
          <a:solidFill>
            <a:schemeClr val="bg1"/>
          </a:solidFill>
          <a:scene3d>
            <a:camera prst="orthographicFront"/>
            <a:lightRig rig="threePt" dir="t"/>
          </a:scene3d>
          <a:sp3d prstMaterial="clear">
            <a:bevelT w="254000" h="254000"/>
            <a:bevelB w="0" h="0"/>
          </a:sp3d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The government of India took a decision to adopt world’s best practice for disaster management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As Incident Command System was one of the world’s best practices and adapted by countries like, Australia, Canada, United Kingdom, etc.  The government of India  decided to adopt ICS in 2003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"/>
          <p:cNvSpPr>
            <a:spLocks noGrp="1" noChangeAspect="1" noChangeArrowheads="1"/>
          </p:cNvSpPr>
          <p:nvPr>
            <p:ph type="title"/>
          </p:nvPr>
        </p:nvSpPr>
        <p:spPr>
          <a:xfrm>
            <a:off x="1752600" y="1155222"/>
            <a:ext cx="4419600" cy="1981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/>
              </a:rPr>
              <a:t>SUPPORT BRANCH:  GROUND SUPPORT UNIT</a:t>
            </a:r>
          </a:p>
        </p:txBody>
      </p:sp>
      <p:sp>
        <p:nvSpPr>
          <p:cNvPr id="74755" name="Rectangle 13"/>
          <p:cNvSpPr>
            <a:spLocks noGrp="1" noChangeArrowheads="1"/>
          </p:cNvSpPr>
          <p:nvPr>
            <p:ph idx="1"/>
          </p:nvPr>
        </p:nvSpPr>
        <p:spPr>
          <a:xfrm>
            <a:off x="6051550" y="1033159"/>
            <a:ext cx="5575300" cy="3877985"/>
          </a:xfrm>
        </p:spPr>
        <p:txBody>
          <a:bodyPr>
            <a:normAutofit lnSpcReduction="10000"/>
          </a:bodyPr>
          <a:lstStyle/>
          <a:p>
            <a:pPr marL="971550" lvl="1" indent="-514350" algn="just"/>
            <a:r>
              <a:rPr sz="2800" dirty="0">
                <a:latin typeface="Open sans"/>
              </a:rPr>
              <a:t>Prepares the Transportation Plan. </a:t>
            </a:r>
          </a:p>
          <a:p>
            <a:pPr marL="971550" lvl="1" indent="-514350" algn="just"/>
            <a:r>
              <a:rPr sz="2800" dirty="0">
                <a:latin typeface="Open sans"/>
              </a:rPr>
              <a:t>Arranges for, activates, and documents the fueling and maintenance of ground resources.</a:t>
            </a:r>
          </a:p>
          <a:p>
            <a:pPr marL="971550" lvl="1" indent="-514350" algn="just"/>
            <a:r>
              <a:rPr sz="2800" dirty="0">
                <a:latin typeface="Open sans"/>
              </a:rPr>
              <a:t>Arranges for transportation of personnel, supplies, food, </a:t>
            </a:r>
            <a:br>
              <a:rPr sz="2800" dirty="0">
                <a:latin typeface="Open sans"/>
              </a:rPr>
            </a:br>
            <a:r>
              <a:rPr sz="2800" dirty="0">
                <a:latin typeface="Open sans"/>
              </a:rPr>
              <a:t>and equipment.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696200" y="4419600"/>
            <a:ext cx="2438400" cy="2166556"/>
            <a:chOff x="432" y="460"/>
            <a:chExt cx="1536" cy="2078"/>
          </a:xfrm>
        </p:grpSpPr>
        <p:sp>
          <p:nvSpPr>
            <p:cNvPr id="74758" name="Line 4"/>
            <p:cNvSpPr>
              <a:spLocks noChangeShapeType="1"/>
            </p:cNvSpPr>
            <p:nvPr/>
          </p:nvSpPr>
          <p:spPr bwMode="auto">
            <a:xfrm flipH="1">
              <a:off x="528" y="1886"/>
              <a:ext cx="192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9" name="Line 5"/>
            <p:cNvSpPr>
              <a:spLocks noChangeShapeType="1"/>
            </p:cNvSpPr>
            <p:nvPr/>
          </p:nvSpPr>
          <p:spPr bwMode="auto">
            <a:xfrm flipH="1">
              <a:off x="528" y="1470"/>
              <a:ext cx="24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4760" name="AutoShape 6"/>
            <p:cNvCxnSpPr>
              <a:cxnSpLocks noChangeShapeType="1"/>
            </p:cNvCxnSpPr>
            <p:nvPr/>
          </p:nvCxnSpPr>
          <p:spPr bwMode="auto">
            <a:xfrm rot="10800000" flipH="1">
              <a:off x="672" y="1104"/>
              <a:ext cx="506" cy="1248"/>
            </a:xfrm>
            <a:prstGeom prst="bentConnector4">
              <a:avLst>
                <a:gd name="adj1" fmla="val -28458"/>
                <a:gd name="adj2" fmla="val 91903"/>
              </a:avLst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</p:spPr>
        </p:cxnSp>
        <p:sp>
          <p:nvSpPr>
            <p:cNvPr id="74761" name="AutoShape 7"/>
            <p:cNvSpPr>
              <a:spLocks noChangeArrowheads="1"/>
            </p:cNvSpPr>
            <p:nvPr/>
          </p:nvSpPr>
          <p:spPr bwMode="gray">
            <a:xfrm>
              <a:off x="432" y="460"/>
              <a:ext cx="1536" cy="644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Support Branch</a:t>
              </a:r>
            </a:p>
          </p:txBody>
        </p:sp>
        <p:sp>
          <p:nvSpPr>
            <p:cNvPr id="74762" name="AutoShape 8"/>
            <p:cNvSpPr>
              <a:spLocks noChangeArrowheads="1"/>
            </p:cNvSpPr>
            <p:nvPr/>
          </p:nvSpPr>
          <p:spPr bwMode="auto">
            <a:xfrm>
              <a:off x="672" y="1221"/>
              <a:ext cx="1296" cy="479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 dirty="0">
                  <a:solidFill>
                    <a:srgbClr val="1D3B59"/>
                  </a:solidFill>
                  <a:latin typeface="Arial" charset="0"/>
                </a:rPr>
                <a:t>Resource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b="1" dirty="0">
                  <a:solidFill>
                    <a:srgbClr val="1D3B59"/>
                  </a:solidFill>
                  <a:latin typeface="Arial" charset="0"/>
                </a:rPr>
                <a:t>Provisioning  Unit</a:t>
              </a:r>
            </a:p>
          </p:txBody>
        </p:sp>
        <p:sp>
          <p:nvSpPr>
            <p:cNvPr id="74763" name="AutoShape 9"/>
            <p:cNvSpPr>
              <a:spLocks noChangeArrowheads="1"/>
            </p:cNvSpPr>
            <p:nvPr/>
          </p:nvSpPr>
          <p:spPr bwMode="gray">
            <a:xfrm>
              <a:off x="672" y="2116"/>
              <a:ext cx="1296" cy="422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Ground Support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74764" name="AutoShape 10"/>
            <p:cNvSpPr>
              <a:spLocks noChangeArrowheads="1"/>
            </p:cNvSpPr>
            <p:nvPr/>
          </p:nvSpPr>
          <p:spPr bwMode="auto">
            <a:xfrm>
              <a:off x="672" y="1716"/>
              <a:ext cx="1296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 dirty="0">
                  <a:solidFill>
                    <a:srgbClr val="1D3B59"/>
                  </a:solidFill>
                  <a:latin typeface="Arial" charset="0"/>
                </a:rPr>
                <a:t>Facilities Unit</a:t>
              </a:r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5486400" cy="15646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</a:rPr>
              <a:t>FINANCE BRANCH DIRECTOR</a:t>
            </a:r>
          </a:p>
        </p:txBody>
      </p:sp>
      <p:sp>
        <p:nvSpPr>
          <p:cNvPr id="75778" name="Rectangle 7"/>
          <p:cNvSpPr>
            <a:spLocks noGrp="1" noChangeArrowheads="1"/>
          </p:cNvSpPr>
          <p:nvPr>
            <p:ph idx="1"/>
          </p:nvPr>
        </p:nvSpPr>
        <p:spPr>
          <a:xfrm>
            <a:off x="6653444" y="1295400"/>
            <a:ext cx="5524500" cy="51706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>
                <a:latin typeface="Open sans"/>
              </a:rPr>
              <a:t>The Finance Branch Director: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sz="2800" dirty="0">
                <a:latin typeface="Open sans"/>
              </a:rPr>
              <a:t>Is responsible for financial and cost analysis.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sz="2800" dirty="0">
                <a:latin typeface="Open sans"/>
              </a:rPr>
              <a:t>Oversees contract negotiations.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sz="2800" dirty="0">
                <a:latin typeface="Open sans"/>
              </a:rPr>
              <a:t>Tracks personnel and equipment time.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sz="2800" dirty="0">
                <a:latin typeface="Open sans"/>
              </a:rPr>
              <a:t>Processes claims for accidents and injuries.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sz="2800" dirty="0">
                <a:latin typeface="Open sans"/>
              </a:rPr>
              <a:t>Works with other Logistics Branches to ensure resources are procured.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5"/>
          <p:cNvSpPr>
            <a:spLocks noGrp="1" noChangeAspect="1" noChangeArrowheads="1"/>
          </p:cNvSpPr>
          <p:nvPr>
            <p:ph type="title"/>
          </p:nvPr>
        </p:nvSpPr>
        <p:spPr>
          <a:xfrm>
            <a:off x="533400" y="1991698"/>
            <a:ext cx="5983876" cy="57404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/>
              </a:rPr>
              <a:t>FINANCE BRANCH / TIME UNIT</a:t>
            </a:r>
          </a:p>
        </p:txBody>
      </p:sp>
      <p:sp>
        <p:nvSpPr>
          <p:cNvPr id="77827" name="Rectangle 16"/>
          <p:cNvSpPr>
            <a:spLocks noGrp="1" noChangeArrowheads="1"/>
          </p:cNvSpPr>
          <p:nvPr>
            <p:ph idx="1"/>
          </p:nvPr>
        </p:nvSpPr>
        <p:spPr>
          <a:xfrm>
            <a:off x="7090440" y="1976902"/>
            <a:ext cx="4419600" cy="1846659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latin typeface="Open sans"/>
              </a:rPr>
              <a:t>Responsible for incident personnel / </a:t>
            </a:r>
            <a:r>
              <a:rPr lang="en-US" sz="2400" dirty="0" err="1">
                <a:latin typeface="Open sans"/>
              </a:rPr>
              <a:t>equipments</a:t>
            </a:r>
            <a:r>
              <a:rPr lang="en-US" sz="2400" dirty="0">
                <a:latin typeface="Open sans"/>
              </a:rPr>
              <a:t> time recording.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848600" y="3962400"/>
            <a:ext cx="2895601" cy="2578100"/>
            <a:chOff x="4676775" y="1612900"/>
            <a:chExt cx="3590926" cy="1981200"/>
          </a:xfrm>
        </p:grpSpPr>
        <p:sp>
          <p:nvSpPr>
            <p:cNvPr id="77828" name="Line 4"/>
            <p:cNvSpPr>
              <a:spLocks noChangeShapeType="1"/>
            </p:cNvSpPr>
            <p:nvPr/>
          </p:nvSpPr>
          <p:spPr bwMode="auto">
            <a:xfrm flipV="1">
              <a:off x="6477000" y="2222500"/>
              <a:ext cx="0" cy="106680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29" name="Line 5"/>
            <p:cNvSpPr>
              <a:spLocks noChangeShapeType="1"/>
            </p:cNvSpPr>
            <p:nvPr/>
          </p:nvSpPr>
          <p:spPr bwMode="auto">
            <a:xfrm>
              <a:off x="6210300" y="2603500"/>
              <a:ext cx="5334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0" name="Line 6"/>
            <p:cNvSpPr>
              <a:spLocks noChangeShapeType="1"/>
            </p:cNvSpPr>
            <p:nvPr/>
          </p:nvSpPr>
          <p:spPr bwMode="auto">
            <a:xfrm>
              <a:off x="6210300" y="3289300"/>
              <a:ext cx="5334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1" name="AutoShape 7"/>
            <p:cNvSpPr>
              <a:spLocks noChangeArrowheads="1"/>
            </p:cNvSpPr>
            <p:nvPr/>
          </p:nvSpPr>
          <p:spPr bwMode="gray">
            <a:xfrm>
              <a:off x="5104714" y="1612900"/>
              <a:ext cx="2334310" cy="6096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Finance Branch</a:t>
              </a:r>
              <a:br>
                <a:rPr lang="en-US" sz="1600" b="1" dirty="0">
                  <a:solidFill>
                    <a:schemeClr val="bg1"/>
                  </a:solidFill>
                  <a:latin typeface="Arial" charset="0"/>
                </a:rPr>
              </a:br>
              <a:endParaRPr lang="en-US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7832" name="AutoShape 8"/>
            <p:cNvSpPr>
              <a:spLocks noChangeArrowheads="1"/>
            </p:cNvSpPr>
            <p:nvPr/>
          </p:nvSpPr>
          <p:spPr bwMode="gray">
            <a:xfrm>
              <a:off x="4686300" y="2298700"/>
              <a:ext cx="1562100" cy="6096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Time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Unit</a:t>
              </a:r>
              <a:endParaRPr lang="en-US" sz="1400" b="1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77833" name="AutoShape 9"/>
            <p:cNvSpPr>
              <a:spLocks noChangeArrowheads="1"/>
            </p:cNvSpPr>
            <p:nvPr/>
          </p:nvSpPr>
          <p:spPr bwMode="auto">
            <a:xfrm>
              <a:off x="6477001" y="2298700"/>
              <a:ext cx="1790700" cy="6096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Compensation/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Claims Unit</a:t>
              </a:r>
            </a:p>
          </p:txBody>
        </p:sp>
        <p:sp>
          <p:nvSpPr>
            <p:cNvPr id="77834" name="AutoShape 10"/>
            <p:cNvSpPr>
              <a:spLocks noChangeArrowheads="1"/>
            </p:cNvSpPr>
            <p:nvPr/>
          </p:nvSpPr>
          <p:spPr bwMode="auto">
            <a:xfrm>
              <a:off x="4676775" y="2984500"/>
              <a:ext cx="1581150" cy="6096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latin typeface="Arial" charset="0"/>
                </a:rPr>
                <a:t>Procurement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latin typeface="Arial" charset="0"/>
                </a:rPr>
                <a:t>Unit</a:t>
              </a:r>
              <a:endParaRPr lang="en-US" sz="1400" b="1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77835" name="AutoShape 11"/>
            <p:cNvSpPr>
              <a:spLocks noChangeArrowheads="1"/>
            </p:cNvSpPr>
            <p:nvPr/>
          </p:nvSpPr>
          <p:spPr bwMode="auto">
            <a:xfrm>
              <a:off x="6654800" y="2984500"/>
              <a:ext cx="1600200" cy="6096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Cost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 Unit</a:t>
              </a:r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5"/>
          <p:cNvSpPr>
            <a:spLocks noGrp="1" noChangeAspect="1" noChangeArrowheads="1"/>
          </p:cNvSpPr>
          <p:nvPr>
            <p:ph type="title"/>
          </p:nvPr>
        </p:nvSpPr>
        <p:spPr>
          <a:xfrm>
            <a:off x="381000" y="1295400"/>
            <a:ext cx="7239000" cy="107350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/>
              </a:rPr>
              <a:t>FINANCE BRANCH/PROCUREMENT UNIT</a:t>
            </a:r>
          </a:p>
        </p:txBody>
      </p:sp>
      <p:sp>
        <p:nvSpPr>
          <p:cNvPr id="78851" name="Rectangle 16"/>
          <p:cNvSpPr>
            <a:spLocks noGrp="1" noChangeArrowheads="1"/>
          </p:cNvSpPr>
          <p:nvPr>
            <p:ph idx="1"/>
          </p:nvPr>
        </p:nvSpPr>
        <p:spPr>
          <a:xfrm>
            <a:off x="7712953" y="1137932"/>
            <a:ext cx="4368800" cy="3016210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US" sz="2800" dirty="0"/>
              <a:t>Responsible for administering all financial matters pertaining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sz="2800" dirty="0"/>
              <a:t>Vendor contracts.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sz="2800" dirty="0"/>
              <a:t>Leases.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sz="2800" dirty="0"/>
              <a:t>Fiscal agreements.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05800" y="4114800"/>
            <a:ext cx="2895600" cy="2514600"/>
            <a:chOff x="4965700" y="1447800"/>
            <a:chExt cx="3581400" cy="1981200"/>
          </a:xfrm>
        </p:grpSpPr>
        <p:sp>
          <p:nvSpPr>
            <p:cNvPr id="78852" name="Line 3"/>
            <p:cNvSpPr>
              <a:spLocks noChangeShapeType="1"/>
            </p:cNvSpPr>
            <p:nvPr/>
          </p:nvSpPr>
          <p:spPr bwMode="auto">
            <a:xfrm flipV="1">
              <a:off x="6756400" y="2057400"/>
              <a:ext cx="0" cy="106680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3" name="Line 4"/>
            <p:cNvSpPr>
              <a:spLocks noChangeShapeType="1"/>
            </p:cNvSpPr>
            <p:nvPr/>
          </p:nvSpPr>
          <p:spPr bwMode="auto">
            <a:xfrm>
              <a:off x="6489700" y="2438400"/>
              <a:ext cx="5334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4" name="Line 5"/>
            <p:cNvSpPr>
              <a:spLocks noChangeShapeType="1"/>
            </p:cNvSpPr>
            <p:nvPr/>
          </p:nvSpPr>
          <p:spPr bwMode="auto">
            <a:xfrm>
              <a:off x="6489700" y="3124200"/>
              <a:ext cx="5334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5" name="AutoShape 6"/>
            <p:cNvSpPr>
              <a:spLocks noChangeArrowheads="1"/>
            </p:cNvSpPr>
            <p:nvPr/>
          </p:nvSpPr>
          <p:spPr bwMode="gray">
            <a:xfrm>
              <a:off x="5765800" y="1447800"/>
              <a:ext cx="1952625" cy="6096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Finance Branch</a:t>
              </a:r>
            </a:p>
          </p:txBody>
        </p:sp>
        <p:sp>
          <p:nvSpPr>
            <p:cNvPr id="78856" name="AutoShape 7"/>
            <p:cNvSpPr>
              <a:spLocks noChangeArrowheads="1"/>
            </p:cNvSpPr>
            <p:nvPr/>
          </p:nvSpPr>
          <p:spPr bwMode="auto">
            <a:xfrm>
              <a:off x="4965700" y="2133600"/>
              <a:ext cx="1562100" cy="6096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Time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78857" name="AutoShape 8"/>
            <p:cNvSpPr>
              <a:spLocks noChangeArrowheads="1"/>
            </p:cNvSpPr>
            <p:nvPr/>
          </p:nvSpPr>
          <p:spPr bwMode="auto">
            <a:xfrm>
              <a:off x="6946900" y="2133600"/>
              <a:ext cx="1600200" cy="6096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Compensation/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Claims Unit</a:t>
              </a:r>
            </a:p>
          </p:txBody>
        </p:sp>
        <p:sp>
          <p:nvSpPr>
            <p:cNvPr id="78858" name="AutoShape 9"/>
            <p:cNvSpPr>
              <a:spLocks noChangeArrowheads="1"/>
            </p:cNvSpPr>
            <p:nvPr/>
          </p:nvSpPr>
          <p:spPr bwMode="gray">
            <a:xfrm>
              <a:off x="4965700" y="2806700"/>
              <a:ext cx="1571625" cy="6096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Procurement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Unit</a:t>
              </a:r>
              <a:endParaRPr lang="en-US" sz="1400" b="1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78859" name="AutoShape 10"/>
            <p:cNvSpPr>
              <a:spLocks noChangeArrowheads="1"/>
            </p:cNvSpPr>
            <p:nvPr/>
          </p:nvSpPr>
          <p:spPr bwMode="auto">
            <a:xfrm>
              <a:off x="6934200" y="2819400"/>
              <a:ext cx="1600200" cy="6096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Cost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 Unit</a:t>
              </a:r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5"/>
          <p:cNvSpPr>
            <a:spLocks noGrp="1" noChangeAspect="1" noChangeArrowheads="1"/>
          </p:cNvSpPr>
          <p:nvPr>
            <p:ph type="title"/>
          </p:nvPr>
        </p:nvSpPr>
        <p:spPr>
          <a:xfrm>
            <a:off x="1600200" y="1447800"/>
            <a:ext cx="4419599" cy="156718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/>
              </a:rPr>
              <a:t>LOGISTICS: FINANCE BRANCH /COMP &amp; CLAIMS UNIT</a:t>
            </a:r>
          </a:p>
        </p:txBody>
      </p:sp>
      <p:sp>
        <p:nvSpPr>
          <p:cNvPr id="79875" name="Rectangle 16"/>
          <p:cNvSpPr>
            <a:spLocks noGrp="1" noChangeArrowheads="1"/>
          </p:cNvSpPr>
          <p:nvPr>
            <p:ph idx="1"/>
          </p:nvPr>
        </p:nvSpPr>
        <p:spPr>
          <a:xfrm>
            <a:off x="7080250" y="1331689"/>
            <a:ext cx="4559300" cy="37548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/>
              </a:rPr>
              <a:t>Responsible for management and direction of administrative matters pertaining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dirty="0">
                <a:latin typeface="Open sans"/>
              </a:rPr>
              <a:t>Compensation for </a:t>
            </a:r>
            <a:br>
              <a:rPr dirty="0">
                <a:latin typeface="Open sans"/>
              </a:rPr>
            </a:br>
            <a:r>
              <a:rPr dirty="0">
                <a:latin typeface="Open sans"/>
              </a:rPr>
              <a:t>injury.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dirty="0">
                <a:latin typeface="Open sans"/>
              </a:rPr>
              <a:t>Claims-related activities kept for the incident.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Open san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01000" y="4191000"/>
            <a:ext cx="2819400" cy="2514600"/>
            <a:chOff x="533400" y="1552575"/>
            <a:chExt cx="3562350" cy="1981200"/>
          </a:xfrm>
        </p:grpSpPr>
        <p:sp>
          <p:nvSpPr>
            <p:cNvPr id="79876" name="Line 3"/>
            <p:cNvSpPr>
              <a:spLocks noChangeShapeType="1"/>
            </p:cNvSpPr>
            <p:nvPr/>
          </p:nvSpPr>
          <p:spPr bwMode="auto">
            <a:xfrm flipV="1">
              <a:off x="2305050" y="2162175"/>
              <a:ext cx="0" cy="106680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7" name="Line 4"/>
            <p:cNvSpPr>
              <a:spLocks noChangeShapeType="1"/>
            </p:cNvSpPr>
            <p:nvPr/>
          </p:nvSpPr>
          <p:spPr bwMode="auto">
            <a:xfrm>
              <a:off x="2038350" y="2543175"/>
              <a:ext cx="5334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8" name="Line 5"/>
            <p:cNvSpPr>
              <a:spLocks noChangeShapeType="1"/>
            </p:cNvSpPr>
            <p:nvPr/>
          </p:nvSpPr>
          <p:spPr bwMode="auto">
            <a:xfrm>
              <a:off x="2038350" y="3228975"/>
              <a:ext cx="5334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AutoShape 6"/>
            <p:cNvSpPr>
              <a:spLocks noChangeArrowheads="1"/>
            </p:cNvSpPr>
            <p:nvPr/>
          </p:nvSpPr>
          <p:spPr bwMode="auto">
            <a:xfrm>
              <a:off x="533400" y="2238375"/>
              <a:ext cx="1543050" cy="6096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Time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79880" name="AutoShape 7"/>
            <p:cNvSpPr>
              <a:spLocks noChangeArrowheads="1"/>
            </p:cNvSpPr>
            <p:nvPr/>
          </p:nvSpPr>
          <p:spPr bwMode="gray">
            <a:xfrm>
              <a:off x="2362715" y="2238375"/>
              <a:ext cx="1733035" cy="6096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Compensation/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Claims Unit</a:t>
              </a:r>
              <a:endParaRPr lang="en-US" sz="14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79881" name="AutoShape 8"/>
            <p:cNvSpPr>
              <a:spLocks noChangeArrowheads="1"/>
            </p:cNvSpPr>
            <p:nvPr/>
          </p:nvSpPr>
          <p:spPr bwMode="auto">
            <a:xfrm>
              <a:off x="533400" y="2911475"/>
              <a:ext cx="1555750" cy="6096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Procurement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79882" name="AutoShape 9"/>
            <p:cNvSpPr>
              <a:spLocks noChangeArrowheads="1"/>
            </p:cNvSpPr>
            <p:nvPr/>
          </p:nvSpPr>
          <p:spPr bwMode="auto">
            <a:xfrm>
              <a:off x="2482850" y="2924175"/>
              <a:ext cx="1600200" cy="6096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latin typeface="Arial" charset="0"/>
                </a:rPr>
                <a:t>Cost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latin typeface="Arial" charset="0"/>
                </a:rPr>
                <a:t> Unit</a:t>
              </a:r>
            </a:p>
          </p:txBody>
        </p:sp>
        <p:sp>
          <p:nvSpPr>
            <p:cNvPr id="79883" name="AutoShape 10"/>
            <p:cNvSpPr>
              <a:spLocks noChangeArrowheads="1"/>
            </p:cNvSpPr>
            <p:nvPr/>
          </p:nvSpPr>
          <p:spPr bwMode="gray">
            <a:xfrm>
              <a:off x="859722" y="1552575"/>
              <a:ext cx="2435928" cy="6096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Finance Branch</a:t>
              </a:r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7"/>
          <p:cNvSpPr>
            <a:spLocks noGrp="1" noChangeAspect="1" noChangeArrowheads="1"/>
          </p:cNvSpPr>
          <p:nvPr>
            <p:ph type="title"/>
          </p:nvPr>
        </p:nvSpPr>
        <p:spPr>
          <a:xfrm>
            <a:off x="685800" y="1752600"/>
            <a:ext cx="6905624" cy="136607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LOGISTICS: FINANCE BRANCH / COST UNIT</a:t>
            </a:r>
          </a:p>
        </p:txBody>
      </p:sp>
      <p:sp>
        <p:nvSpPr>
          <p:cNvPr id="80899" name="Rectangle 18"/>
          <p:cNvSpPr>
            <a:spLocks noGrp="1" noChangeArrowheads="1"/>
          </p:cNvSpPr>
          <p:nvPr>
            <p:ph idx="1"/>
          </p:nvPr>
        </p:nvSpPr>
        <p:spPr>
          <a:xfrm>
            <a:off x="7391400" y="4648200"/>
            <a:ext cx="4330700" cy="1981200"/>
          </a:xfrm>
        </p:spPr>
        <p:txBody>
          <a:bodyPr>
            <a:normAutofit/>
          </a:bodyPr>
          <a:lstStyle/>
          <a:p>
            <a:pPr marL="971550" lvl="1" indent="-514350" algn="just"/>
            <a:r>
              <a:rPr sz="2000" dirty="0">
                <a:latin typeface="Open sans" panose="020B0606030504020204"/>
              </a:rPr>
              <a:t>Collects all cost data.</a:t>
            </a:r>
          </a:p>
          <a:p>
            <a:pPr marL="971550" lvl="1" indent="-514350" algn="just"/>
            <a:r>
              <a:rPr sz="2000" dirty="0">
                <a:latin typeface="Open sans" panose="020B0606030504020204"/>
              </a:rPr>
              <a:t>Performs cost effectiveness analyses.</a:t>
            </a:r>
          </a:p>
          <a:p>
            <a:pPr marL="971550" lvl="1" indent="-514350" algn="just"/>
            <a:r>
              <a:rPr sz="2000" dirty="0">
                <a:latin typeface="Open sans" panose="020B0606030504020204"/>
              </a:rPr>
              <a:t>Provides cost estimates.</a:t>
            </a:r>
          </a:p>
          <a:p>
            <a:pPr marL="971550" lvl="1" indent="-514350" algn="just"/>
            <a:r>
              <a:rPr sz="2000" dirty="0">
                <a:latin typeface="Open sans" panose="020B0606030504020204"/>
              </a:rPr>
              <a:t>Makes cost savings recommendations.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000" dirty="0">
              <a:latin typeface="Open sans" panose="020B060603050402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924800" y="1852804"/>
            <a:ext cx="3581400" cy="2667000"/>
            <a:chOff x="457200" y="1571625"/>
            <a:chExt cx="3581400" cy="1981200"/>
          </a:xfrm>
        </p:grpSpPr>
        <p:sp>
          <p:nvSpPr>
            <p:cNvPr id="80900" name="Line 4"/>
            <p:cNvSpPr>
              <a:spLocks noChangeShapeType="1"/>
            </p:cNvSpPr>
            <p:nvPr/>
          </p:nvSpPr>
          <p:spPr bwMode="auto">
            <a:xfrm flipV="1">
              <a:off x="2247900" y="2181225"/>
              <a:ext cx="0" cy="106680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>
              <a:off x="1981200" y="2562225"/>
              <a:ext cx="5334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2" name="Line 6"/>
            <p:cNvSpPr>
              <a:spLocks noChangeShapeType="1"/>
            </p:cNvSpPr>
            <p:nvPr/>
          </p:nvSpPr>
          <p:spPr bwMode="auto">
            <a:xfrm>
              <a:off x="1981200" y="3248025"/>
              <a:ext cx="5334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3" name="AutoShape 7"/>
            <p:cNvSpPr>
              <a:spLocks noChangeArrowheads="1"/>
            </p:cNvSpPr>
            <p:nvPr/>
          </p:nvSpPr>
          <p:spPr bwMode="auto">
            <a:xfrm>
              <a:off x="457200" y="2257425"/>
              <a:ext cx="1562100" cy="6096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Time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80904" name="AutoShape 8"/>
            <p:cNvSpPr>
              <a:spLocks noChangeArrowheads="1"/>
            </p:cNvSpPr>
            <p:nvPr/>
          </p:nvSpPr>
          <p:spPr bwMode="auto">
            <a:xfrm>
              <a:off x="2438400" y="2257425"/>
              <a:ext cx="1600200" cy="6096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Compensation/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Claims Unit</a:t>
              </a:r>
            </a:p>
          </p:txBody>
        </p:sp>
        <p:sp>
          <p:nvSpPr>
            <p:cNvPr id="80905" name="AutoShape 9"/>
            <p:cNvSpPr>
              <a:spLocks noChangeArrowheads="1"/>
            </p:cNvSpPr>
            <p:nvPr/>
          </p:nvSpPr>
          <p:spPr bwMode="auto">
            <a:xfrm>
              <a:off x="457200" y="2930525"/>
              <a:ext cx="1571625" cy="6096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Procurement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80906" name="AutoShape 10"/>
            <p:cNvSpPr>
              <a:spLocks noChangeArrowheads="1"/>
            </p:cNvSpPr>
            <p:nvPr/>
          </p:nvSpPr>
          <p:spPr bwMode="gray">
            <a:xfrm>
              <a:off x="2425700" y="2943225"/>
              <a:ext cx="1600200" cy="6096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Cost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 Unit</a:t>
              </a:r>
              <a:endParaRPr lang="en-US" sz="1400" b="1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80907" name="AutoShape 11"/>
            <p:cNvSpPr>
              <a:spLocks noChangeArrowheads="1"/>
            </p:cNvSpPr>
            <p:nvPr/>
          </p:nvSpPr>
          <p:spPr bwMode="gray">
            <a:xfrm>
              <a:off x="1285875" y="1571625"/>
              <a:ext cx="1952625" cy="6096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Finance Branch</a:t>
              </a:r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329181" y="116840"/>
            <a:ext cx="66039" cy="67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9181" y="347979"/>
            <a:ext cx="66039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9181" y="574040"/>
            <a:ext cx="66039" cy="64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17501" y="2827977"/>
            <a:ext cx="5745478" cy="56682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4000" b="1" spc="-5" dirty="0">
                <a:solidFill>
                  <a:srgbClr val="FF0000"/>
                </a:solidFill>
                <a:latin typeface="Open sans" panose="020B0606030504020204"/>
              </a:rPr>
              <a:t>INCIDENT</a:t>
            </a:r>
            <a:r>
              <a:rPr lang="en-US" sz="4000" b="1" spc="-105" dirty="0">
                <a:solidFill>
                  <a:srgbClr val="FF0000"/>
                </a:solidFill>
                <a:latin typeface="Open sans" panose="020B0606030504020204"/>
              </a:rPr>
              <a:t> </a:t>
            </a:r>
            <a:r>
              <a:rPr lang="en-US" sz="4000" b="1" spc="-10" dirty="0">
                <a:solidFill>
                  <a:srgbClr val="FF0000"/>
                </a:solidFill>
                <a:latin typeface="Open sans" panose="020B0606030504020204"/>
              </a:rPr>
              <a:t>FACILITIES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13909040" y="6299533"/>
            <a:ext cx="3302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56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6553200" y="1395309"/>
            <a:ext cx="4765675" cy="4424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101600" rIns="0" bIns="0" rtlCol="0">
            <a:spAutoFit/>
          </a:bodyPr>
          <a:lstStyle/>
          <a:p>
            <a:pPr marL="927100" lvl="1" indent="-457200">
              <a:spcBef>
                <a:spcPts val="800"/>
              </a:spcBef>
              <a:buFont typeface="Wingdings" panose="05000000000000000000" pitchFamily="2" charset="2"/>
              <a:buChar char="q"/>
              <a:tabLst>
                <a:tab pos="353695" algn="l"/>
                <a:tab pos="354330" algn="l"/>
              </a:tabLst>
            </a:pPr>
            <a:r>
              <a:rPr sz="2400" spc="-5" dirty="0">
                <a:latin typeface="Open sans" panose="020B0606030504020204"/>
                <a:cs typeface="Arial"/>
              </a:rPr>
              <a:t>Incident </a:t>
            </a:r>
            <a:r>
              <a:rPr sz="2400" dirty="0">
                <a:latin typeface="Open sans" panose="020B0606030504020204"/>
                <a:cs typeface="Arial"/>
              </a:rPr>
              <a:t>Command </a:t>
            </a:r>
            <a:r>
              <a:rPr sz="2400" spc="-5" dirty="0">
                <a:latin typeface="Open sans" panose="020B0606030504020204"/>
                <a:cs typeface="Arial"/>
              </a:rPr>
              <a:t>Post</a:t>
            </a:r>
            <a:r>
              <a:rPr sz="2400" spc="-15" dirty="0">
                <a:latin typeface="Open sans" panose="020B0606030504020204"/>
                <a:cs typeface="Arial"/>
              </a:rPr>
              <a:t> </a:t>
            </a:r>
            <a:r>
              <a:rPr sz="2400" spc="-5" dirty="0">
                <a:latin typeface="Open sans" panose="020B0606030504020204"/>
                <a:cs typeface="Arial"/>
              </a:rPr>
              <a:t>(ICP)</a:t>
            </a:r>
            <a:endParaRPr sz="2400" dirty="0">
              <a:latin typeface="Open sans" panose="020B0606030504020204"/>
              <a:cs typeface="Arial"/>
            </a:endParaRPr>
          </a:p>
          <a:p>
            <a:pPr marL="927100" lvl="1" indent="-457200">
              <a:spcBef>
                <a:spcPts val="700"/>
              </a:spcBef>
              <a:buFont typeface="Wingdings" panose="05000000000000000000" pitchFamily="2" charset="2"/>
              <a:buChar char="q"/>
              <a:tabLst>
                <a:tab pos="353695" algn="l"/>
                <a:tab pos="354330" algn="l"/>
              </a:tabLst>
            </a:pPr>
            <a:r>
              <a:rPr sz="2400" spc="-5" dirty="0">
                <a:latin typeface="Open sans" panose="020B0606030504020204"/>
                <a:cs typeface="Arial"/>
              </a:rPr>
              <a:t>Emergency Operation Center</a:t>
            </a:r>
            <a:r>
              <a:rPr sz="2400" spc="-45" dirty="0">
                <a:latin typeface="Open sans" panose="020B0606030504020204"/>
                <a:cs typeface="Arial"/>
              </a:rPr>
              <a:t> </a:t>
            </a:r>
            <a:r>
              <a:rPr sz="2400" spc="-5" dirty="0">
                <a:latin typeface="Open sans" panose="020B0606030504020204"/>
                <a:cs typeface="Arial"/>
              </a:rPr>
              <a:t>(EOC)</a:t>
            </a:r>
            <a:endParaRPr sz="2400" dirty="0">
              <a:latin typeface="Open sans" panose="020B0606030504020204"/>
              <a:cs typeface="Arial"/>
            </a:endParaRPr>
          </a:p>
          <a:p>
            <a:pPr marL="927100" lvl="1" indent="-457200">
              <a:spcBef>
                <a:spcPts val="700"/>
              </a:spcBef>
              <a:buFont typeface="Wingdings" panose="05000000000000000000" pitchFamily="2" charset="2"/>
              <a:buChar char="q"/>
              <a:tabLst>
                <a:tab pos="353695" algn="l"/>
                <a:tab pos="354330" algn="l"/>
              </a:tabLst>
            </a:pPr>
            <a:r>
              <a:rPr sz="2400" spc="-5" dirty="0">
                <a:latin typeface="Open sans" panose="020B0606030504020204"/>
                <a:cs typeface="Arial"/>
              </a:rPr>
              <a:t>Incident Base</a:t>
            </a:r>
            <a:endParaRPr sz="2400" dirty="0">
              <a:latin typeface="Open sans" panose="020B0606030504020204"/>
              <a:cs typeface="Arial"/>
            </a:endParaRPr>
          </a:p>
          <a:p>
            <a:pPr marL="927100" lvl="1" indent="-457200">
              <a:spcBef>
                <a:spcPts val="690"/>
              </a:spcBef>
              <a:buFont typeface="Wingdings" panose="05000000000000000000" pitchFamily="2" charset="2"/>
              <a:buChar char="q"/>
              <a:tabLst>
                <a:tab pos="353695" algn="l"/>
                <a:tab pos="354330" algn="l"/>
              </a:tabLst>
            </a:pPr>
            <a:r>
              <a:rPr sz="2400" spc="-5" dirty="0">
                <a:latin typeface="Open sans" panose="020B0606030504020204"/>
                <a:cs typeface="Arial"/>
              </a:rPr>
              <a:t>Camps</a:t>
            </a:r>
            <a:endParaRPr lang="en-US" sz="2400" spc="-5" dirty="0">
              <a:latin typeface="Open sans" panose="020B0606030504020204"/>
              <a:cs typeface="Arial"/>
            </a:endParaRPr>
          </a:p>
          <a:p>
            <a:pPr marL="927100" lvl="1" indent="-457200">
              <a:spcBef>
                <a:spcPts val="690"/>
              </a:spcBef>
              <a:buFont typeface="Wingdings" panose="05000000000000000000" pitchFamily="2" charset="2"/>
              <a:buChar char="q"/>
              <a:tabLst>
                <a:tab pos="353695" algn="l"/>
                <a:tab pos="354330" algn="l"/>
              </a:tabLst>
            </a:pPr>
            <a:r>
              <a:rPr lang="en-US" sz="2400" spc="-5" dirty="0">
                <a:latin typeface="Open sans" panose="020B0606030504020204"/>
                <a:cs typeface="Arial"/>
              </a:rPr>
              <a:t>Relief Camp (RC)</a:t>
            </a:r>
            <a:endParaRPr sz="2400" dirty="0">
              <a:latin typeface="Open sans" panose="020B0606030504020204"/>
              <a:cs typeface="Arial"/>
            </a:endParaRPr>
          </a:p>
          <a:p>
            <a:pPr marL="927100" lvl="1" indent="-457200">
              <a:spcBef>
                <a:spcPts val="700"/>
              </a:spcBef>
              <a:buFont typeface="Wingdings" panose="05000000000000000000" pitchFamily="2" charset="2"/>
              <a:buChar char="q"/>
              <a:tabLst>
                <a:tab pos="353695" algn="l"/>
                <a:tab pos="354330" algn="l"/>
              </a:tabLst>
            </a:pPr>
            <a:r>
              <a:rPr sz="2400" spc="-5" dirty="0">
                <a:latin typeface="Open sans" panose="020B0606030504020204"/>
                <a:cs typeface="Arial"/>
              </a:rPr>
              <a:t>Staging</a:t>
            </a:r>
            <a:r>
              <a:rPr sz="2400" spc="-10" dirty="0">
                <a:latin typeface="Open sans" panose="020B0606030504020204"/>
                <a:cs typeface="Arial"/>
              </a:rPr>
              <a:t> </a:t>
            </a:r>
            <a:r>
              <a:rPr sz="2400" spc="-5" dirty="0">
                <a:latin typeface="Open sans" panose="020B0606030504020204"/>
                <a:cs typeface="Arial"/>
              </a:rPr>
              <a:t>Areas</a:t>
            </a:r>
            <a:endParaRPr sz="2400" dirty="0">
              <a:latin typeface="Open sans" panose="020B0606030504020204"/>
              <a:cs typeface="Arial"/>
            </a:endParaRPr>
          </a:p>
          <a:p>
            <a:pPr marL="927100" lvl="1" indent="-457200">
              <a:spcBef>
                <a:spcPts val="690"/>
              </a:spcBef>
              <a:buFont typeface="Wingdings" panose="05000000000000000000" pitchFamily="2" charset="2"/>
              <a:buChar char="q"/>
              <a:tabLst>
                <a:tab pos="353695" algn="l"/>
                <a:tab pos="354330" algn="l"/>
              </a:tabLst>
            </a:pPr>
            <a:r>
              <a:rPr sz="2400" spc="-5" dirty="0">
                <a:latin typeface="Open sans" panose="020B0606030504020204"/>
                <a:cs typeface="Arial"/>
              </a:rPr>
              <a:t>Helibase</a:t>
            </a:r>
            <a:endParaRPr sz="2400" dirty="0">
              <a:latin typeface="Open sans" panose="020B0606030504020204"/>
              <a:cs typeface="Arial"/>
            </a:endParaRPr>
          </a:p>
          <a:p>
            <a:pPr marL="927100" lvl="1" indent="-457200">
              <a:spcBef>
                <a:spcPts val="700"/>
              </a:spcBef>
              <a:buFont typeface="Wingdings" panose="05000000000000000000" pitchFamily="2" charset="2"/>
              <a:buChar char="q"/>
              <a:tabLst>
                <a:tab pos="353695" algn="l"/>
                <a:tab pos="354330" algn="l"/>
              </a:tabLst>
            </a:pPr>
            <a:r>
              <a:rPr sz="2400" spc="-5" dirty="0">
                <a:latin typeface="Open sans" panose="020B0606030504020204"/>
                <a:cs typeface="Arial"/>
              </a:rPr>
              <a:t>Helispots</a:t>
            </a:r>
            <a:endParaRPr sz="2400" dirty="0">
              <a:latin typeface="Open sans" panose="020B0606030504020204"/>
              <a:cs typeface="Arial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62979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2579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0910" y="6746240"/>
            <a:ext cx="64769" cy="64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0510" y="6746240"/>
            <a:ext cx="6476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1380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9709" y="6746240"/>
            <a:ext cx="67310" cy="64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0580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0180" y="6746240"/>
            <a:ext cx="64770" cy="64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9181" y="116840"/>
            <a:ext cx="66039" cy="67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9181" y="347979"/>
            <a:ext cx="66039" cy="647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9181" y="574040"/>
            <a:ext cx="66039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695180" y="6312233"/>
            <a:ext cx="19685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20000" y="4617543"/>
            <a:ext cx="2774949" cy="15086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19200" y="2653809"/>
            <a:ext cx="5181600" cy="191590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68580" rIns="0" bIns="0" rtlCol="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98780">
              <a:lnSpc>
                <a:spcPct val="100000"/>
              </a:lnSpc>
              <a:spcBef>
                <a:spcPts val="540"/>
              </a:spcBef>
            </a:pPr>
            <a:r>
              <a:rPr sz="4000" b="1" spc="-5" dirty="0">
                <a:solidFill>
                  <a:srgbClr val="FF0000"/>
                </a:solidFill>
                <a:latin typeface="Open sans" panose="020B0606030504020204"/>
              </a:rPr>
              <a:t>INCIDENT </a:t>
            </a:r>
            <a:r>
              <a:rPr sz="4000" b="1" spc="-10" dirty="0">
                <a:solidFill>
                  <a:srgbClr val="FF0000"/>
                </a:solidFill>
                <a:latin typeface="Open sans" panose="020B0606030504020204"/>
              </a:rPr>
              <a:t>COMMAND </a:t>
            </a:r>
            <a:r>
              <a:rPr sz="4000" b="1" spc="-5" dirty="0">
                <a:solidFill>
                  <a:srgbClr val="FF0000"/>
                </a:solidFill>
                <a:latin typeface="Open sans" panose="020B0606030504020204"/>
              </a:rPr>
              <a:t>POST</a:t>
            </a:r>
            <a:r>
              <a:rPr sz="4000" b="1" spc="-80" dirty="0">
                <a:solidFill>
                  <a:srgbClr val="FF0000"/>
                </a:solidFill>
                <a:latin typeface="Open sans" panose="020B0606030504020204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Open sans" panose="020B0606030504020204"/>
              </a:rPr>
              <a:t>(ICP)</a:t>
            </a:r>
          </a:p>
        </p:txBody>
      </p:sp>
      <p:sp>
        <p:nvSpPr>
          <p:cNvPr id="17" name="object 17"/>
          <p:cNvSpPr/>
          <p:nvPr/>
        </p:nvSpPr>
        <p:spPr>
          <a:xfrm>
            <a:off x="7620000" y="2030649"/>
            <a:ext cx="2710180" cy="24599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338819" y="6227801"/>
            <a:ext cx="1676400" cy="41678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spcBef>
                <a:spcPts val="370"/>
              </a:spcBef>
            </a:pPr>
            <a:r>
              <a:rPr sz="2400" b="1" spc="-5" dirty="0">
                <a:latin typeface="Arial"/>
                <a:cs typeface="Arial"/>
              </a:rPr>
              <a:t>Static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ICP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62619" y="1455188"/>
            <a:ext cx="1828800" cy="418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8260" rIns="0" bIns="0" rtlCol="0">
            <a:spAutoFit/>
          </a:bodyPr>
          <a:lstStyle/>
          <a:p>
            <a:pPr marL="90170">
              <a:spcBef>
                <a:spcPts val="380"/>
              </a:spcBef>
            </a:pPr>
            <a:r>
              <a:rPr sz="2400" b="1" spc="-5" dirty="0">
                <a:latin typeface="Arial"/>
                <a:cs typeface="Arial"/>
              </a:rPr>
              <a:t>Mobile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ICP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62979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2579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0910" y="6746240"/>
            <a:ext cx="64769" cy="64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0510" y="6746240"/>
            <a:ext cx="6476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1380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9709" y="6746240"/>
            <a:ext cx="67310" cy="64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0580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0180" y="6746240"/>
            <a:ext cx="64770" cy="64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9181" y="116840"/>
            <a:ext cx="66039" cy="67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9181" y="347979"/>
            <a:ext cx="66039" cy="647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9181" y="574040"/>
            <a:ext cx="66039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88200" y="1524000"/>
            <a:ext cx="2870200" cy="1905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24000" y="1578852"/>
            <a:ext cx="3766068" cy="185948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5" dirty="0">
                <a:solidFill>
                  <a:srgbClr val="FF0000"/>
                </a:solidFill>
                <a:latin typeface="Open sans" panose="020B0606030504020204"/>
                <a:cs typeface="Arial"/>
              </a:rPr>
              <a:t>DIFFERENCE </a:t>
            </a:r>
            <a:r>
              <a:rPr lang="en-US" sz="4000" b="1" spc="-10" dirty="0">
                <a:solidFill>
                  <a:srgbClr val="FF0000"/>
                </a:solidFill>
                <a:latin typeface="Open sans" panose="020B0606030504020204"/>
                <a:cs typeface="Arial"/>
              </a:rPr>
              <a:t>BETWEEN </a:t>
            </a:r>
            <a:r>
              <a:rPr lang="en-US" sz="4000" b="1" spc="-5" dirty="0">
                <a:solidFill>
                  <a:srgbClr val="FF0000"/>
                </a:solidFill>
                <a:latin typeface="Open sans" panose="020B0606030504020204"/>
                <a:cs typeface="Arial"/>
              </a:rPr>
              <a:t>ICP AND</a:t>
            </a:r>
            <a:r>
              <a:rPr lang="en-US" sz="4000" b="1" spc="-30" dirty="0">
                <a:solidFill>
                  <a:srgbClr val="FF0000"/>
                </a:solidFill>
                <a:latin typeface="Open sans" panose="020B0606030504020204"/>
                <a:cs typeface="Arial"/>
              </a:rPr>
              <a:t> </a:t>
            </a:r>
            <a:r>
              <a:rPr lang="en-US" sz="4000" b="1" spc="-10" dirty="0">
                <a:solidFill>
                  <a:srgbClr val="FF0000"/>
                </a:solidFill>
                <a:latin typeface="Open sans" panose="020B0606030504020204"/>
                <a:cs typeface="Arial"/>
              </a:rPr>
              <a:t>EOC</a:t>
            </a:r>
            <a:endParaRPr lang="en-US" sz="4000" b="1" dirty="0">
              <a:solidFill>
                <a:srgbClr val="FF0000"/>
              </a:solidFill>
              <a:latin typeface="Open sans" panose="020B0606030504020204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39206" y="3539490"/>
            <a:ext cx="43287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5" dirty="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Emergency Operation </a:t>
            </a:r>
            <a:r>
              <a:rPr sz="2000" b="1" dirty="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Center</a:t>
            </a:r>
            <a:r>
              <a:rPr sz="2000" b="1" spc="-60" dirty="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000" b="1" spc="-5" dirty="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(EOC</a:t>
            </a:r>
            <a:r>
              <a:rPr sz="2000" b="1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78271" y="3920490"/>
            <a:ext cx="1737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54965" algn="l"/>
                <a:tab pos="1134110" algn="l"/>
              </a:tabLst>
            </a:pPr>
            <a:r>
              <a:rPr spc="-5" dirty="0">
                <a:latin typeface="Arial"/>
                <a:cs typeface="Arial"/>
              </a:rPr>
              <a:t>1</a:t>
            </a:r>
            <a:r>
              <a:rPr dirty="0">
                <a:latin typeface="Arial"/>
                <a:cs typeface="Arial"/>
              </a:rPr>
              <a:t>.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C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pc="-55"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orks</a:t>
            </a:r>
            <a:endParaRPr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21170" y="4194809"/>
            <a:ext cx="873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f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5" dirty="0">
                <a:latin typeface="Arial"/>
                <a:cs typeface="Arial"/>
              </a:rPr>
              <a:t>c</a:t>
            </a:r>
            <a:r>
              <a:rPr spc="-15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si</a:t>
            </a:r>
            <a:r>
              <a:rPr spc="-1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  </a:t>
            </a:r>
            <a:r>
              <a:rPr spc="-10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nc</a:t>
            </a:r>
            <a:r>
              <a:rPr spc="-10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de</a:t>
            </a:r>
            <a:r>
              <a:rPr spc="-15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t.</a:t>
            </a:r>
            <a:endParaRPr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86100" y="4194809"/>
            <a:ext cx="2082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the</a:t>
            </a:r>
            <a:endParaRPr dirty="0">
              <a:latin typeface="Arial"/>
              <a:cs typeface="Arial"/>
            </a:endParaRPr>
          </a:p>
          <a:p>
            <a:pPr marL="101600">
              <a:tabLst>
                <a:tab pos="534035" algn="l"/>
                <a:tab pos="1573530" algn="l"/>
              </a:tabLst>
            </a:pPr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t	</a:t>
            </a:r>
            <a:r>
              <a:rPr spc="-5" dirty="0">
                <a:latin typeface="Arial"/>
                <a:cs typeface="Arial"/>
              </a:rPr>
              <a:t>d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esn</a:t>
            </a:r>
            <a:r>
              <a:rPr spc="-10" dirty="0">
                <a:latin typeface="Arial"/>
                <a:cs typeface="Arial"/>
              </a:rPr>
              <a:t>’</a:t>
            </a:r>
            <a:r>
              <a:rPr dirty="0">
                <a:latin typeface="Arial"/>
                <a:cs typeface="Arial"/>
              </a:rPr>
              <a:t>t	</a:t>
            </a:r>
            <a:r>
              <a:rPr spc="-5" dirty="0">
                <a:latin typeface="Arial"/>
                <a:cs typeface="Arial"/>
              </a:rPr>
              <a:t>h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5" dirty="0">
                <a:latin typeface="Arial"/>
                <a:cs typeface="Arial"/>
              </a:rPr>
              <a:t>v</a:t>
            </a:r>
            <a:r>
              <a:rPr dirty="0">
                <a:latin typeface="Arial"/>
                <a:cs typeface="Arial"/>
              </a:rPr>
              <a:t>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418884" y="3920490"/>
            <a:ext cx="21717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244" algn="r">
              <a:spcBef>
                <a:spcPts val="100"/>
              </a:spcBef>
              <a:tabLst>
                <a:tab pos="532765" algn="l"/>
                <a:tab pos="1433195" algn="l"/>
                <a:tab pos="1689100" algn="l"/>
                <a:tab pos="1840864" algn="l"/>
              </a:tabLst>
            </a:pPr>
            <a:r>
              <a:rPr spc="-1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t	</a:t>
            </a:r>
            <a:r>
              <a:rPr spc="-43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strate</a:t>
            </a:r>
            <a:r>
              <a:rPr spc="-15"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c		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vel  </a:t>
            </a:r>
            <a:r>
              <a:rPr spc="-5" dirty="0">
                <a:latin typeface="Arial"/>
                <a:cs typeface="Arial"/>
              </a:rPr>
              <a:t>b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g	</a:t>
            </a:r>
            <a:r>
              <a:rPr spc="-15"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ictur</a:t>
            </a:r>
            <a:r>
              <a:rPr dirty="0">
                <a:latin typeface="Arial"/>
                <a:cs typeface="Arial"/>
              </a:rPr>
              <a:t>e	</a:t>
            </a:r>
            <a:r>
              <a:rPr spc="-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f		</a:t>
            </a:r>
            <a:r>
              <a:rPr spc="-5" dirty="0">
                <a:latin typeface="Arial"/>
                <a:cs typeface="Arial"/>
              </a:rPr>
              <a:t>the</a:t>
            </a:r>
            <a:endParaRPr dirty="0">
              <a:latin typeface="Arial"/>
              <a:cs typeface="Arial"/>
            </a:endParaRPr>
          </a:p>
          <a:p>
            <a:pPr marR="5080" algn="r"/>
            <a:r>
              <a:rPr spc="-5" dirty="0">
                <a:latin typeface="Arial"/>
                <a:cs typeface="Arial"/>
              </a:rPr>
              <a:t>the</a:t>
            </a:r>
            <a:endParaRPr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31779" y="5840729"/>
            <a:ext cx="165925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  <a:tabLst>
                <a:tab pos="1251585" algn="l"/>
              </a:tabLst>
            </a:pPr>
            <a:r>
              <a:rPr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chemeClr val="bg1"/>
                </a:solidFill>
                <a:latin typeface="Arial"/>
                <a:cs typeface="Arial"/>
              </a:rPr>
              <a:t>sou</a:t>
            </a:r>
            <a:r>
              <a:rPr spc="-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pc="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chemeClr val="bg1"/>
                </a:solidFill>
                <a:latin typeface="Arial"/>
                <a:cs typeface="Arial"/>
              </a:rPr>
              <a:t>s	</a:t>
            </a:r>
            <a:r>
              <a:rPr spc="-5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endParaRPr dirty="0">
              <a:solidFill>
                <a:schemeClr val="bg1"/>
              </a:solidFill>
              <a:latin typeface="Arial"/>
              <a:cs typeface="Arial"/>
            </a:endParaRPr>
          </a:p>
          <a:p>
            <a:pPr marL="64135" algn="ctr">
              <a:spcBef>
                <a:spcPts val="132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49507" y="4833038"/>
            <a:ext cx="7467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56200">
              <a:lnSpc>
                <a:spcPts val="1980"/>
              </a:lnSpc>
              <a:spcBef>
                <a:spcPts val="100"/>
              </a:spcBef>
            </a:pPr>
            <a:r>
              <a:rPr lang="en-US" spc="-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perational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focus.</a:t>
            </a:r>
            <a:endParaRPr dirty="0">
              <a:latin typeface="Arial"/>
              <a:cs typeface="Arial"/>
            </a:endParaRPr>
          </a:p>
          <a:p>
            <a:pPr marL="4813300">
              <a:spcBef>
                <a:spcPts val="359"/>
              </a:spcBef>
              <a:tabLst>
                <a:tab pos="5155565" algn="l"/>
              </a:tabLst>
            </a:pPr>
            <a:r>
              <a:rPr spc="-5" dirty="0">
                <a:latin typeface="Arial"/>
                <a:cs typeface="Arial"/>
              </a:rPr>
              <a:t>2.	EOC is </a:t>
            </a:r>
            <a:r>
              <a:rPr spc="-10" dirty="0">
                <a:latin typeface="Arial"/>
                <a:cs typeface="Arial"/>
              </a:rPr>
              <a:t>not </a:t>
            </a:r>
            <a:r>
              <a:rPr spc="-5" dirty="0">
                <a:latin typeface="Arial"/>
                <a:cs typeface="Arial"/>
              </a:rPr>
              <a:t>located </a:t>
            </a:r>
            <a:r>
              <a:rPr spc="-10" dirty="0">
                <a:latin typeface="Arial"/>
                <a:cs typeface="Arial"/>
              </a:rPr>
              <a:t>at </a:t>
            </a:r>
            <a:r>
              <a:rPr spc="-5" dirty="0">
                <a:latin typeface="Arial"/>
                <a:cs typeface="Arial"/>
              </a:rPr>
              <a:t>incident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place</a:t>
            </a:r>
            <a:r>
              <a:rPr spc="-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77670" y="5520690"/>
            <a:ext cx="4338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tabLst>
                <a:tab pos="35496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3.	ICP is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responsible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for the operational  activities.</a:t>
            </a:r>
            <a:endParaRPr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79160" y="6157545"/>
            <a:ext cx="4376519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1980"/>
              </a:lnSpc>
              <a:tabLst>
                <a:tab pos="354965" algn="l"/>
              </a:tabLst>
            </a:pPr>
            <a:r>
              <a:rPr lang="en-US" spc="-5" dirty="0">
                <a:latin typeface="Arial"/>
                <a:cs typeface="Arial"/>
              </a:rPr>
              <a:t>3.	ICP is </a:t>
            </a:r>
            <a:r>
              <a:rPr lang="en-US" spc="-10" dirty="0">
                <a:latin typeface="Arial"/>
                <a:cs typeface="Arial"/>
              </a:rPr>
              <a:t>located near </a:t>
            </a:r>
            <a:r>
              <a:rPr lang="en-US" spc="-5" dirty="0">
                <a:latin typeface="Arial"/>
                <a:cs typeface="Arial"/>
              </a:rPr>
              <a:t>the incident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place.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istrator\My Documents\My Pictures\agartala\agartala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6400800" cy="42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2743200"/>
            <a:ext cx="4495800" cy="10413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clear">
            <a:bevelT w="254000" h="2540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STAGING AREA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551" y="2743200"/>
            <a:ext cx="4800600" cy="1096962"/>
          </a:xfrm>
          <a:solidFill>
            <a:schemeClr val="bg1"/>
          </a:solidFill>
          <a:scene3d>
            <a:camera prst="orthographicFront"/>
            <a:lightRig rig="threePt" dir="t"/>
          </a:scene3d>
          <a:sp3d prstMaterial="clear">
            <a:bevelT w="254000" h="254000"/>
            <a:bevelB w="165100" h="165100"/>
          </a:sp3d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ORIGIN OF IRS…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7239000" cy="4057664"/>
          </a:xfrm>
          <a:solidFill>
            <a:schemeClr val="bg1"/>
          </a:solidFill>
          <a:scene3d>
            <a:camera prst="orthographicFront"/>
            <a:lightRig rig="threePt" dir="t"/>
          </a:scene3d>
          <a:sp3d prstMaterial="clear">
            <a:bevelT w="254000" h="254000"/>
          </a:sp3d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In 2007 the NDMA felt that ICS should be adapted and a authentic guidelines should be released in the country for its successful implementation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NDMA Issued Guideline on “Incident Response System” In July 2010.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3"/>
          <p:cNvSpPr>
            <a:spLocks noGrp="1" noChangeAspect="1" noChangeArrowheads="1"/>
          </p:cNvSpPr>
          <p:nvPr>
            <p:ph type="title"/>
          </p:nvPr>
        </p:nvSpPr>
        <p:spPr>
          <a:xfrm>
            <a:off x="31072" y="2485142"/>
            <a:ext cx="5334000" cy="21742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 panose="020B0606030504020204"/>
              </a:rPr>
              <a:t>INCIDENT LOCATIONS &amp; FACILITIES</a:t>
            </a:r>
          </a:p>
        </p:txBody>
      </p:sp>
      <p:sp>
        <p:nvSpPr>
          <p:cNvPr id="1030" name="Rectangle 14"/>
          <p:cNvSpPr>
            <a:spLocks noGrp="1" noChangeArrowheads="1"/>
          </p:cNvSpPr>
          <p:nvPr>
            <p:ph idx="1"/>
          </p:nvPr>
        </p:nvSpPr>
        <p:spPr>
          <a:xfrm>
            <a:off x="3905435" y="1515674"/>
            <a:ext cx="3251200" cy="885826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>
                <a:latin typeface="Open sans" panose="020B0606030504020204"/>
              </a:rPr>
              <a:t>Established by the Incident Commander based on the requirements and complexity of the incident.  </a:t>
            </a:r>
          </a:p>
          <a:p>
            <a:endParaRPr lang="en-US" sz="2400" dirty="0">
              <a:latin typeface="Open sans" panose="020B0606030504020204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328206"/>
              </p:ext>
            </p:extLst>
          </p:nvPr>
        </p:nvGraphicFramePr>
        <p:xfrm>
          <a:off x="7289800" y="1489850"/>
          <a:ext cx="1447800" cy="142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400300" imgH="1813560" progId="Word.Document.8">
                  <p:embed/>
                </p:oleObj>
              </mc:Choice>
              <mc:Fallback>
                <p:oleObj name="Document" r:id="rId3" imgW="2400300" imgH="1813560" progId="Word.Document.8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1489850"/>
                        <a:ext cx="1447800" cy="1428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25387D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B2B2B2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013267"/>
              </p:ext>
            </p:extLst>
          </p:nvPr>
        </p:nvGraphicFramePr>
        <p:xfrm>
          <a:off x="7010400" y="4038600"/>
          <a:ext cx="1828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2382012" imgH="1595628" progId="Word.Document.8">
                  <p:embed/>
                </p:oleObj>
              </mc:Choice>
              <mc:Fallback>
                <p:oleObj name="Document" r:id="rId5" imgW="2382012" imgH="1595628" progId="Word.Document.8">
                  <p:embed/>
                  <p:pic>
                    <p:nvPicPr>
                      <p:cNvPr id="10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26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17" r="5385"/>
                      <a:stretch>
                        <a:fillRect/>
                      </a:stretch>
                    </p:blipFill>
                    <p:spPr bwMode="auto">
                      <a:xfrm>
                        <a:off x="7010400" y="4038600"/>
                        <a:ext cx="1828800" cy="1447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25387D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B2B2B2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7315200" y="2971800"/>
            <a:ext cx="1625600" cy="885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200" b="1" dirty="0">
                <a:latin typeface="Arial" charset="0"/>
              </a:rPr>
              <a:t>Incident </a:t>
            </a:r>
            <a:br>
              <a:rPr lang="en-US" sz="2200" b="1" dirty="0">
                <a:latin typeface="Arial" charset="0"/>
              </a:rPr>
            </a:br>
            <a:r>
              <a:rPr lang="en-US" sz="2200" b="1" dirty="0">
                <a:latin typeface="Arial" charset="0"/>
              </a:rPr>
              <a:t>Command </a:t>
            </a:r>
            <a:br>
              <a:rPr lang="en-US" sz="2200" b="1" dirty="0">
                <a:latin typeface="Arial" charset="0"/>
              </a:rPr>
            </a:br>
            <a:r>
              <a:rPr lang="en-US" sz="2200" b="1" dirty="0">
                <a:latin typeface="Arial" charset="0"/>
              </a:rPr>
              <a:t>Post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378700" y="5566227"/>
            <a:ext cx="1358900" cy="885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200" b="1" dirty="0">
                <a:latin typeface="Arial" charset="0"/>
              </a:rPr>
              <a:t>Staging </a:t>
            </a:r>
            <a:br>
              <a:rPr lang="en-US" sz="2200" b="1" dirty="0">
                <a:latin typeface="Arial" charset="0"/>
              </a:rPr>
            </a:br>
            <a:r>
              <a:rPr lang="en-US" sz="2200" b="1" dirty="0">
                <a:latin typeface="Arial" charset="0"/>
              </a:rPr>
              <a:t>Area</a:t>
            </a: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971231"/>
              </p:ext>
            </p:extLst>
          </p:nvPr>
        </p:nvGraphicFramePr>
        <p:xfrm>
          <a:off x="10026035" y="4368911"/>
          <a:ext cx="1930400" cy="1600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2400300" imgH="1914144" progId="Word.Document.8">
                  <p:embed/>
                </p:oleObj>
              </mc:Choice>
              <mc:Fallback>
                <p:oleObj name="Document" r:id="rId7" imgW="2400300" imgH="1914144" progId="Word.Document.8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618" b="15921"/>
                      <a:stretch>
                        <a:fillRect/>
                      </a:stretch>
                    </p:blipFill>
                    <p:spPr bwMode="auto">
                      <a:xfrm>
                        <a:off x="10026035" y="4368911"/>
                        <a:ext cx="1930400" cy="160020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25387D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B2B2B2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10496365" y="2686437"/>
            <a:ext cx="1295400" cy="885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200" b="1" dirty="0">
                <a:latin typeface="Arial" charset="0"/>
              </a:rPr>
              <a:t>Base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10530087" y="6172200"/>
            <a:ext cx="1297809" cy="578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200" b="1" dirty="0">
                <a:latin typeface="Arial" charset="0"/>
              </a:rPr>
              <a:t>R Camp</a:t>
            </a:r>
          </a:p>
        </p:txBody>
      </p:sp>
      <p:pic>
        <p:nvPicPr>
          <p:cNvPr id="32779" name="Picture 12" descr="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34600" y="1598114"/>
            <a:ext cx="1713271" cy="1274717"/>
          </a:xfrm>
          <a:prstGeom prst="rect">
            <a:avLst/>
          </a:prstGeom>
          <a:noFill/>
          <a:ln w="9525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Content Placeholder 3">
            <a:extLst>
              <a:ext uri="{FF2B5EF4-FFF2-40B4-BE49-F238E27FC236}">
                <a16:creationId xmlns:a16="http://schemas.microsoft.com/office/drawing/2014/main" id="{1FBE44BB-3611-8F66-3115-5B8361E789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143000"/>
            <a:ext cx="7315200" cy="5036234"/>
          </a:xfrm>
        </p:spPr>
      </p:pic>
      <p:sp>
        <p:nvSpPr>
          <p:cNvPr id="2" name="TextBox 1"/>
          <p:cNvSpPr txBox="1"/>
          <p:nvPr/>
        </p:nvSpPr>
        <p:spPr>
          <a:xfrm>
            <a:off x="0" y="3307174"/>
            <a:ext cx="4788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OVERVIEW OF IRS</a:t>
            </a:r>
            <a:endParaRPr lang="en-IN" sz="4000" b="1" dirty="0">
              <a:solidFill>
                <a:srgbClr val="FF0000"/>
              </a:solidFill>
              <a:latin typeface="Open sans" panose="020B060603050402020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600" y="2362200"/>
            <a:ext cx="7612380" cy="2771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Open sans"/>
                <a:ea typeface="Arial Black" panose="020B0A04020102020204" charset="0"/>
                <a:cs typeface="Times New Roman" panose="02020603050405020304" pitchFamily="18" charset="0"/>
                <a:sym typeface="+mn-ea"/>
              </a:rPr>
              <a:t>ANY QUESTION </a:t>
            </a:r>
            <a:r>
              <a:rPr lang="en-US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Open sans"/>
                <a:ea typeface="Arial Black" panose="020B0A04020102020204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BACA84-0D04-1087-9F20-A5B8CF83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922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38905"/>
            <a:ext cx="35814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2057400"/>
            <a:ext cx="53340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Open sans"/>
              </a:rPr>
              <a:t>Q1)What is the full form of IRS?</a:t>
            </a:r>
          </a:p>
          <a:p>
            <a:pPr marL="0" indent="0">
              <a:buNone/>
            </a:pPr>
            <a:r>
              <a:rPr lang="en-US" altLang="en-US" sz="2400" dirty="0" err="1">
                <a:latin typeface="Open sans"/>
                <a:cs typeface="Times New Roman" panose="02020603050405020304" pitchFamily="18" charset="0"/>
                <a:sym typeface="+mn-ea"/>
              </a:rPr>
              <a:t>Ans</a:t>
            </a:r>
            <a:r>
              <a:rPr lang="en-US" altLang="en-US" sz="2400" dirty="0">
                <a:latin typeface="Open sans"/>
                <a:cs typeface="Times New Roman" panose="02020603050405020304" pitchFamily="18" charset="0"/>
                <a:sym typeface="+mn-ea"/>
              </a:rPr>
              <a:t>_____________________</a:t>
            </a:r>
            <a:br>
              <a:rPr lang="en-US" altLang="en-US" sz="2400" dirty="0">
                <a:latin typeface="Open sans"/>
                <a:cs typeface="Times New Roman" panose="02020603050405020304" pitchFamily="18" charset="0"/>
                <a:sym typeface="+mn-ea"/>
              </a:rPr>
            </a:br>
            <a:endParaRPr lang="en-US" sz="2400" dirty="0">
              <a:latin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BB43A-BD51-88CC-1690-187FE4098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998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64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70"/>
            <a:ext cx="6805307" cy="626186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3" tIns="39143" rIns="39143" bIns="39143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8" y="3230214"/>
            <a:ext cx="3724569" cy="69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3" tIns="39143" rIns="39143" bIns="39143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6212"/>
            <a:ext cx="4876800" cy="5534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0349" cy="1463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7" y="6619"/>
            <a:ext cx="1387083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505200"/>
            <a:ext cx="4058603" cy="67710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Open sans" panose="020B0606030504020204"/>
              </a:rPr>
              <a:t>WHAT IS IRS ?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5943600" y="1447800"/>
            <a:ext cx="6019800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2400" b="1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/>
              </a:rPr>
              <a:t>Single </a:t>
            </a:r>
            <a:r>
              <a:rPr lang="en-US" sz="2400" b="1" dirty="0">
                <a:latin typeface="Open sans" panose="020B0606030504020204"/>
              </a:rPr>
              <a:t>standardized, on-scene, all hazard</a:t>
            </a:r>
            <a:r>
              <a:rPr lang="en-US" sz="2400" dirty="0">
                <a:latin typeface="Open sans" panose="020B0606030504020204"/>
              </a:rPr>
              <a:t> incident management system used by all emergency response disciplines.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latin typeface="Open sans" panose="020B0606030504020204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/>
              </a:rPr>
              <a:t>Provides accurate information, strict </a:t>
            </a:r>
            <a:r>
              <a:rPr lang="en-US" sz="2400" b="1" dirty="0">
                <a:latin typeface="Open sans" panose="020B0606030504020204"/>
              </a:rPr>
              <a:t>accountability,</a:t>
            </a:r>
            <a:r>
              <a:rPr lang="en-US" sz="2400" dirty="0">
                <a:latin typeface="Open sans" panose="020B0606030504020204"/>
              </a:rPr>
              <a:t> planning, </a:t>
            </a:r>
            <a:r>
              <a:rPr lang="en-US" sz="2400" b="1" dirty="0">
                <a:latin typeface="Open sans" panose="020B0606030504020204"/>
              </a:rPr>
              <a:t>cost effective </a:t>
            </a:r>
            <a:r>
              <a:rPr lang="en-US" sz="2400" dirty="0">
                <a:latin typeface="Open sans" panose="020B0606030504020204"/>
              </a:rPr>
              <a:t>operations and logistical support for any incident.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 dirty="0">
              <a:latin typeface="Open sans" panose="020B060603050402020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62979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2579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0910" y="6746240"/>
            <a:ext cx="64769" cy="64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0510" y="6746240"/>
            <a:ext cx="6476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1380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9709" y="6746240"/>
            <a:ext cx="67310" cy="64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0580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0180" y="6746240"/>
            <a:ext cx="64770" cy="64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9181" y="116840"/>
            <a:ext cx="66039" cy="67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9181" y="347979"/>
            <a:ext cx="66039" cy="647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9181" y="574040"/>
            <a:ext cx="66039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-75565" y="2209800"/>
            <a:ext cx="5790565" cy="5668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2700" algn="ctr">
              <a:spcBef>
                <a:spcPts val="100"/>
              </a:spcBef>
            </a:pPr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BASIC IRS CONCEPTS</a:t>
            </a:r>
            <a:endParaRPr lang="en-US" sz="4000" b="1" spc="-10" dirty="0">
              <a:solidFill>
                <a:srgbClr val="FF0000"/>
              </a:solidFill>
              <a:latin typeface="Open sans" panose="020B0606030504020204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>
            <a:off x="13909040" y="6299533"/>
            <a:ext cx="3302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dirty="0"/>
              <a:pPr marL="122555">
                <a:lnSpc>
                  <a:spcPts val="1645"/>
                </a:lnSpc>
              </a:pPr>
              <a:t>8</a:t>
            </a:fld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5715000" y="1828800"/>
            <a:ext cx="6127749" cy="374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2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Emergency</a:t>
            </a:r>
            <a:r>
              <a:rPr lang="en-US" sz="2400" dirty="0">
                <a:latin typeface="Arial"/>
                <a:cs typeface="Arial"/>
              </a:rPr>
              <a:t> I</a:t>
            </a:r>
            <a:r>
              <a:rPr lang="en-US" sz="2400" spc="-15" dirty="0">
                <a:latin typeface="Arial"/>
                <a:cs typeface="Arial"/>
              </a:rPr>
              <a:t>n</a:t>
            </a:r>
            <a:r>
              <a:rPr lang="en-US" sz="2400" spc="5" dirty="0">
                <a:latin typeface="Arial"/>
                <a:cs typeface="Arial"/>
              </a:rPr>
              <a:t>c</a:t>
            </a:r>
            <a:r>
              <a:rPr lang="en-US" sz="2400" spc="-15" dirty="0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d</a:t>
            </a:r>
            <a:r>
              <a:rPr lang="en-US" sz="2400" spc="-10" dirty="0">
                <a:latin typeface="Arial"/>
                <a:cs typeface="Arial"/>
              </a:rPr>
              <a:t>en</a:t>
            </a:r>
            <a:r>
              <a:rPr lang="en-US" sz="2400" dirty="0">
                <a:latin typeface="Arial"/>
                <a:cs typeface="Arial"/>
              </a:rPr>
              <a:t>ts. </a:t>
            </a:r>
          </a:p>
          <a:p>
            <a:pPr marL="355600" marR="5080" indent="-342900" algn="just">
              <a:lnSpc>
                <a:spcPct val="2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spc="-5" dirty="0">
                <a:cs typeface="Arial"/>
              </a:rPr>
              <a:t>Can </a:t>
            </a:r>
            <a:r>
              <a:rPr lang="en-US" sz="2400" dirty="0">
                <a:cs typeface="Arial"/>
              </a:rPr>
              <a:t>be </a:t>
            </a:r>
            <a:r>
              <a:rPr lang="en-US" sz="2400" spc="-5" dirty="0">
                <a:cs typeface="Arial"/>
              </a:rPr>
              <a:t>used for both </a:t>
            </a:r>
            <a:r>
              <a:rPr lang="en-US" sz="2400" dirty="0">
                <a:cs typeface="Arial"/>
              </a:rPr>
              <a:t>small </a:t>
            </a:r>
            <a:r>
              <a:rPr lang="en-US" sz="2400" spc="-10" dirty="0">
                <a:cs typeface="Arial"/>
              </a:rPr>
              <a:t>and </a:t>
            </a:r>
            <a:r>
              <a:rPr lang="en-US" sz="2400" spc="-5" dirty="0">
                <a:cs typeface="Arial"/>
              </a:rPr>
              <a:t>large </a:t>
            </a:r>
            <a:r>
              <a:rPr lang="en-US" sz="2400" spc="-10" dirty="0">
                <a:cs typeface="Arial"/>
              </a:rPr>
              <a:t>events.</a:t>
            </a:r>
            <a:r>
              <a:rPr lang="en-US" sz="2400" spc="-5" dirty="0">
                <a:cs typeface="Arial"/>
              </a:rPr>
              <a:t> </a:t>
            </a:r>
          </a:p>
          <a:p>
            <a:pPr marL="355600" marR="5080" indent="-342900" algn="just">
              <a:lnSpc>
                <a:spcPct val="2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spc="-5" dirty="0">
                <a:cs typeface="Arial"/>
              </a:rPr>
              <a:t>System can grow or shrink </a:t>
            </a:r>
            <a:r>
              <a:rPr lang="en-US" sz="2400" spc="5" dirty="0">
                <a:cs typeface="Arial"/>
              </a:rPr>
              <a:t>to </a:t>
            </a:r>
            <a:r>
              <a:rPr lang="en-US" sz="2400" dirty="0">
                <a:cs typeface="Arial"/>
              </a:rPr>
              <a:t>meet </a:t>
            </a:r>
            <a:r>
              <a:rPr lang="en-US" sz="2400" spc="-5" dirty="0">
                <a:cs typeface="Arial"/>
              </a:rPr>
              <a:t>differing</a:t>
            </a:r>
            <a:r>
              <a:rPr lang="en-US" sz="2400" spc="65" dirty="0">
                <a:cs typeface="Arial"/>
              </a:rPr>
              <a:t> </a:t>
            </a:r>
            <a:r>
              <a:rPr lang="en-US" sz="2400" spc="-10" dirty="0">
                <a:cs typeface="Arial"/>
              </a:rPr>
              <a:t>needs.</a:t>
            </a:r>
          </a:p>
          <a:p>
            <a:pPr marL="355600" marR="5080" indent="-342900" algn="just">
              <a:lnSpc>
                <a:spcPct val="2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IN" sz="2400" spc="-5" dirty="0">
                <a:cs typeface="Arial"/>
              </a:rPr>
              <a:t>Cost effective </a:t>
            </a:r>
            <a:r>
              <a:rPr lang="en-IN" sz="2400" dirty="0">
                <a:cs typeface="Arial"/>
              </a:rPr>
              <a:t>&amp; </a:t>
            </a:r>
            <a:r>
              <a:rPr lang="en-IN" sz="2400" spc="-5" dirty="0">
                <a:cs typeface="Arial"/>
              </a:rPr>
              <a:t>efficient management</a:t>
            </a:r>
            <a:r>
              <a:rPr lang="en-IN" sz="2400" spc="40" dirty="0">
                <a:cs typeface="Arial"/>
              </a:rPr>
              <a:t> </a:t>
            </a:r>
            <a:r>
              <a:rPr lang="en-IN" sz="2400" spc="-5" dirty="0">
                <a:cs typeface="Arial"/>
              </a:rPr>
              <a:t>system.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00EB6B-63E0-8D32-416F-E717DD45EC79}"/>
              </a:ext>
            </a:extLst>
          </p:cNvPr>
          <p:cNvSpPr txBox="1"/>
          <p:nvPr/>
        </p:nvSpPr>
        <p:spPr>
          <a:xfrm>
            <a:off x="5257800" y="838200"/>
            <a:ext cx="6934200" cy="564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The IRS envisages and lays down various tasks that may need to be performed by the existing administrative machinery at various levels. 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It also recommends prior identification of officers for the performance of different tasks and getting them trained in their respective roles, and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/>
              </a:rPr>
              <a:t>Provides a structure under which all departments will function in tandem with the District and State administratio</a:t>
            </a:r>
            <a:r>
              <a:rPr lang="en-US" sz="2400" dirty="0">
                <a:latin typeface="Open sans" panose="020B0606030504020204"/>
              </a:rPr>
              <a:t>n.</a:t>
            </a:r>
            <a:endParaRPr lang="en-IN" sz="2400" dirty="0">
              <a:latin typeface="Open sans" panose="020B0606030504020204"/>
            </a:endParaRPr>
          </a:p>
        </p:txBody>
      </p:sp>
      <p:sp>
        <p:nvSpPr>
          <p:cNvPr id="4" name="object 15"/>
          <p:cNvSpPr txBox="1">
            <a:spLocks/>
          </p:cNvSpPr>
          <p:nvPr/>
        </p:nvSpPr>
        <p:spPr>
          <a:xfrm>
            <a:off x="533400" y="2667000"/>
            <a:ext cx="5105400" cy="11208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4000" b="1">
                <a:solidFill>
                  <a:srgbClr val="FF0000"/>
                </a:solidFill>
                <a:latin typeface="Open sans" panose="020B0606030504020204"/>
              </a:rPr>
              <a:t>BASIC IRS CONCEPTS</a:t>
            </a:r>
            <a:endParaRPr lang="en-US" sz="4000" b="1" spc="-10" dirty="0">
              <a:solidFill>
                <a:srgbClr val="FF0000"/>
              </a:solidFill>
              <a:latin typeface="Open sans" panose="020B0606030504020204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43663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troducing PowerPoint 201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YRGCBB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F1B57"/>
      </a:accent1>
      <a:accent2>
        <a:srgbClr val="FFBD00"/>
      </a:accent2>
      <a:accent3>
        <a:srgbClr val="FF005B"/>
      </a:accent3>
      <a:accent4>
        <a:srgbClr val="00EEB3"/>
      </a:accent4>
      <a:accent5>
        <a:srgbClr val="00C5D6"/>
      </a:accent5>
      <a:accent6>
        <a:srgbClr val="236DB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tents Slide Master">
  <a:themeElements>
    <a:clrScheme name="ALLPPT-21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ontents Slide Master">
  <a:themeElements>
    <a:clrScheme name="ALLPPT-2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8.xml><?xml version="1.0" encoding="utf-8"?>
<a:theme xmlns:a="http://schemas.openxmlformats.org/drawingml/2006/main" name="1_Horiz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Contamination and Decon_DK for Hazmat</Template>
  <TotalTime>1596</TotalTime>
  <Words>2603</Words>
  <Application>Microsoft Office PowerPoint</Application>
  <PresentationFormat>Widescreen</PresentationFormat>
  <Paragraphs>430</Paragraphs>
  <Slides>64</Slides>
  <Notes>35</Notes>
  <HiddenSlides>17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88" baseType="lpstr">
      <vt:lpstr>Arial</vt:lpstr>
      <vt:lpstr>Arial Black</vt:lpstr>
      <vt:lpstr>Calibri</vt:lpstr>
      <vt:lpstr>Calibri Light</vt:lpstr>
      <vt:lpstr>Franklin Gothic Book</vt:lpstr>
      <vt:lpstr>Georgia</vt:lpstr>
      <vt:lpstr>Open Sans</vt:lpstr>
      <vt:lpstr>Open Sans</vt:lpstr>
      <vt:lpstr>open sans </vt:lpstr>
      <vt:lpstr>Open Sans SemiBold</vt:lpstr>
      <vt:lpstr>Times New Roman</vt:lpstr>
      <vt:lpstr>Wingdings</vt:lpstr>
      <vt:lpstr>7_Office Theme</vt:lpstr>
      <vt:lpstr>1_Introducing PowerPoint 2011</vt:lpstr>
      <vt:lpstr>12_Office Theme</vt:lpstr>
      <vt:lpstr>2_Office Theme</vt:lpstr>
      <vt:lpstr>2_Contents Slide Master</vt:lpstr>
      <vt:lpstr>3_Contents Slide Master</vt:lpstr>
      <vt:lpstr>1_Crop</vt:lpstr>
      <vt:lpstr>1_Horizon</vt:lpstr>
      <vt:lpstr>3_Office Theme</vt:lpstr>
      <vt:lpstr>Office Theme</vt:lpstr>
      <vt:lpstr>1_Office Theme</vt:lpstr>
      <vt:lpstr>Document</vt:lpstr>
      <vt:lpstr>PowerPoint Presentation</vt:lpstr>
      <vt:lpstr>PowerPoint Presentation</vt:lpstr>
      <vt:lpstr>PowerPoint Presentation</vt:lpstr>
      <vt:lpstr>DRAWBACKS EXPERIENCED IN DM</vt:lpstr>
      <vt:lpstr>ORIGIN OF IRS</vt:lpstr>
      <vt:lpstr>ORIGIN OF IRS…</vt:lpstr>
      <vt:lpstr>WHAT IS IRS ?</vt:lpstr>
      <vt:lpstr>BASIC IRS CONCEPTS</vt:lpstr>
      <vt:lpstr>PowerPoint Presentation</vt:lpstr>
      <vt:lpstr>PowerPoint Presentation</vt:lpstr>
      <vt:lpstr>PowerPoint Presentation</vt:lpstr>
      <vt:lpstr>INCIDENT COMMAND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 &amp; COMMAND STAFF</vt:lpstr>
      <vt:lpstr>INCIDENT COMMANDER</vt:lpstr>
      <vt:lpstr>DEPUTY INCIDENT COMMANDER</vt:lpstr>
      <vt:lpstr>INFORMATION &amp; MEDIA OFFICER (IMO)</vt:lpstr>
      <vt:lpstr>SAFETY OFFICER</vt:lpstr>
      <vt:lpstr>LIAISON OFFICER</vt:lpstr>
      <vt:lpstr>GENERAL STAFF</vt:lpstr>
      <vt:lpstr>OPERATIONS SECTION CHIEF</vt:lpstr>
      <vt:lpstr>OPERATIONS SECTION</vt:lpstr>
      <vt:lpstr>OPERATIONS SECTION: DIVISIONS</vt:lpstr>
      <vt:lpstr>OPERATIONS SECTION:  GROUPS</vt:lpstr>
      <vt:lpstr>OPERATIONS SECTION:  SINGLE RESOURCES</vt:lpstr>
      <vt:lpstr>OPERATIONS SECTION:  STRIKE TEAMS</vt:lpstr>
      <vt:lpstr>OPERATIONS SECTION:  TASK FORCES</vt:lpstr>
      <vt:lpstr>PLANNING SECTION CHIEF</vt:lpstr>
      <vt:lpstr>PLANNING SECTION:  RESOURCES UNIT</vt:lpstr>
      <vt:lpstr>PLANNING SECTION:  SITUATION UNIT</vt:lpstr>
      <vt:lpstr>PLANNING SECTION:  DOCUMENTATION UNIT</vt:lpstr>
      <vt:lpstr>PLANNING SECTION:  DEMOBILIZATION UNIT</vt:lpstr>
      <vt:lpstr>LOGISTICS SECTION</vt:lpstr>
      <vt:lpstr>LOGISTICS SECTION CHIEF</vt:lpstr>
      <vt:lpstr>LOGISTICS SECTION:  SERVICE BRANCH</vt:lpstr>
      <vt:lpstr>SERVICE BRANCH:  COMMUNICATIONS UNIT</vt:lpstr>
      <vt:lpstr>SERVICE BRANCH:  MEDICAL UNIT</vt:lpstr>
      <vt:lpstr>SERVICE BRANCH:  FOOD UNIT</vt:lpstr>
      <vt:lpstr>LOGISTICS SECTION:  SUPPORT BRANCH</vt:lpstr>
      <vt:lpstr>SUPPORT BRANCH:  RESOURCE PROVISIONING UNIT</vt:lpstr>
      <vt:lpstr>SUPPORT BRANCH:  FACILITIES UNIT</vt:lpstr>
      <vt:lpstr>SUPPORT BRANCH:  GROUND SUPPORT UNIT</vt:lpstr>
      <vt:lpstr>FINANCE BRANCH DIRECTOR</vt:lpstr>
      <vt:lpstr>FINANCE BRANCH / TIME UNIT</vt:lpstr>
      <vt:lpstr>FINANCE BRANCH/PROCUREMENT UNIT</vt:lpstr>
      <vt:lpstr>LOGISTICS: FINANCE BRANCH /COMP &amp; CLAIMS UNIT</vt:lpstr>
      <vt:lpstr>LOGISTICS: FINANCE BRANCH / COST UNIT</vt:lpstr>
      <vt:lpstr>INCIDENT FACILITIES</vt:lpstr>
      <vt:lpstr>INCIDENT COMMAND POST (ICP)</vt:lpstr>
      <vt:lpstr>DIFFERENCE BETWEEN ICP AND EOC</vt:lpstr>
      <vt:lpstr>PowerPoint Presentation</vt:lpstr>
      <vt:lpstr>INCIDENT LOCATIONS &amp; FACILITIES</vt:lpstr>
      <vt:lpstr>PowerPoint Presentation</vt:lpstr>
      <vt:lpstr>PowerPoint Presentation</vt:lpstr>
      <vt:lpstr>EVALUATION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INCIDENT COMMAND  SYSTEM</dc:title>
  <dc:creator>Admin</dc:creator>
  <cp:lastModifiedBy>NDRF ACADEMY</cp:lastModifiedBy>
  <cp:revision>281</cp:revision>
  <cp:lastPrinted>2024-10-08T02:52:19Z</cp:lastPrinted>
  <dcterms:created xsi:type="dcterms:W3CDTF">2019-04-16T10:06:02Z</dcterms:created>
  <dcterms:modified xsi:type="dcterms:W3CDTF">2025-12-31T12:00:45Z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2013-07-07T00:00:00Z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2019-04-16T00:00:00Z</vt:filetime>
  </property>
</Properties>
</file>