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75" r:id="rId4"/>
    <p:sldId id="6268" r:id="rId5"/>
    <p:sldId id="6269" r:id="rId6"/>
    <p:sldId id="6271" r:id="rId7"/>
    <p:sldId id="6267" r:id="rId8"/>
    <p:sldId id="376" r:id="rId9"/>
    <p:sldId id="6253" r:id="rId10"/>
    <p:sldId id="6272" r:id="rId11"/>
    <p:sldId id="6273" r:id="rId12"/>
    <p:sldId id="6274" r:id="rId13"/>
    <p:sldId id="6275" r:id="rId14"/>
    <p:sldId id="6276" r:id="rId15"/>
    <p:sldId id="6277" r:id="rId16"/>
    <p:sldId id="6278" r:id="rId17"/>
    <p:sldId id="6279" r:id="rId18"/>
    <p:sldId id="6280" r:id="rId19"/>
    <p:sldId id="6282" r:id="rId20"/>
    <p:sldId id="6283" r:id="rId21"/>
    <p:sldId id="6284" r:id="rId22"/>
    <p:sldId id="6285" r:id="rId23"/>
    <p:sldId id="6286" r:id="rId24"/>
    <p:sldId id="6287" r:id="rId25"/>
    <p:sldId id="6288" r:id="rId26"/>
    <p:sldId id="1188"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B9"/>
    <a:srgbClr val="E46C0A"/>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7805" autoAdjust="0"/>
  </p:normalViewPr>
  <p:slideViewPr>
    <p:cSldViewPr snapToGrid="0">
      <p:cViewPr varScale="1">
        <p:scale>
          <a:sx n="36" d="100"/>
          <a:sy n="36" d="100"/>
        </p:scale>
        <p:origin x="1134" y="9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2BFE1-4179-958D-799A-C724A7220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78C93-3685-093C-C448-9980A6B713F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C30D634-7B2E-2C43-F0D9-44E5F90845E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36085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97019-37CC-C99E-F576-F43D09095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937B-6D86-629D-220E-3E87B5905CE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10A93F6-9CEF-1FA2-B6FF-222C7A94E58A}"/>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159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3A98-803B-8C68-FF11-7E93543CC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826BC-D553-C692-FBF8-B17C703BB84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8323C5-A495-66D5-4964-3A731D76F69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796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DAA11-2519-EF4E-C94A-B7C6C09B4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8F65E-CA13-7F09-F642-356B3D8E1BB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99C66D4-6756-909C-1D82-B6DAD1FB53C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8545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FD362-6BB3-820D-4955-3804A2996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7D41E-6BE7-3888-F651-EB5A82609F6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18E4DA9-A062-92DE-6409-BB967ECE4AE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2766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EC1D0-5CF8-907C-B7ED-CD2661F13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077BB-2DFF-73B1-008A-A4BCCC66F29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7C50F48-D9D0-5220-96D6-D7070DA2AB5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047064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CD904-8C52-A28C-70B4-C1F462D66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728DF-34A0-6C42-1FE3-D6CE19B4C13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2D1DA90-4053-2DB1-288A-3CB13C120E1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0152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334CA-2CF7-86B6-DBBC-A429215EC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7D27B-1B02-5A73-1B14-28C5B6FE196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BFB04DA-D83C-290D-5EF7-E64CFE8B7F13}"/>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55902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4505E-9ABA-791B-656F-D0EB246F8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86C98-5F27-2A4D-4D60-9452FE960AD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21B3839-2F14-DC18-9454-9D278F0FA44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1180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4EA8-EECA-1100-D901-8F434AE1A32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4A2DC86-9A00-7A5E-E260-A5346BFC21AD}"/>
              </a:ext>
            </a:extLst>
          </p:cNvPr>
          <p:cNvSpPr>
            <a:spLocks noGrp="1"/>
          </p:cNvSpPr>
          <p:nvPr>
            <p:ph type="dt" sz="half" idx="10"/>
          </p:nvPr>
        </p:nvSpPr>
        <p:spPr/>
        <p:txBody>
          <a:bodyPr/>
          <a:lstStyle/>
          <a:p>
            <a:fld id="{2971B125-7E8A-454F-9714-681A06973700}" type="datetimeFigureOut">
              <a:rPr lang="en-US" smtClean="0"/>
              <a:pPr/>
              <a:t>12/31/2025</a:t>
            </a:fld>
            <a:endParaRPr lang="en-US"/>
          </a:p>
        </p:txBody>
      </p:sp>
      <p:sp>
        <p:nvSpPr>
          <p:cNvPr id="4" name="Footer Placeholder 3">
            <a:extLst>
              <a:ext uri="{FF2B5EF4-FFF2-40B4-BE49-F238E27FC236}">
                <a16:creationId xmlns:a16="http://schemas.microsoft.com/office/drawing/2014/main" id="{CA1D5622-DF85-899B-D9A7-C628CDBA77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C850F6-CE40-B4B8-C1D4-8D5168ECB49D}"/>
              </a:ext>
            </a:extLst>
          </p:cNvPr>
          <p:cNvSpPr>
            <a:spLocks noGrp="1"/>
          </p:cNvSpPr>
          <p:nvPr>
            <p:ph type="sldNum" sz="quarter" idx="12"/>
          </p:nvPr>
        </p:nvSpPr>
        <p:spPr/>
        <p:txBody>
          <a:bodyPr/>
          <a:lstStyle/>
          <a:p>
            <a:fld id="{ECCA0AAB-87A4-4A72-9CE2-F8EAC6BA13E2}" type="slidenum">
              <a:rPr lang="en-US" smtClean="0"/>
              <a:pPr/>
              <a:t>‹#›</a:t>
            </a:fld>
            <a:endParaRPr lang="en-US"/>
          </a:p>
        </p:txBody>
      </p:sp>
    </p:spTree>
    <p:extLst>
      <p:ext uri="{BB962C8B-B14F-4D97-AF65-F5344CB8AC3E}">
        <p14:creationId xmlns:p14="http://schemas.microsoft.com/office/powerpoint/2010/main" val="36383400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DMO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t="5154" b="5154"/>
          <a:stretch/>
        </p:blipFill>
        <p:spPr>
          <a:xfrm flipH="1">
            <a:off x="25399" y="-34941"/>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46404"/>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2733" y="4741911"/>
            <a:ext cx="10382141" cy="3205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en-IN" sz="6600" dirty="0"/>
              <a:t>LESSON 06</a:t>
            </a:r>
          </a:p>
          <a:p>
            <a:pPr defTabSz="2438400">
              <a:defRPr sz="6400" cap="all">
                <a:solidFill>
                  <a:srgbClr val="FFFFFF"/>
                </a:solidFill>
                <a:latin typeface="Open Sans"/>
                <a:ea typeface="Open Sans"/>
                <a:cs typeface="Open Sans"/>
                <a:sym typeface="Open Sans"/>
              </a:defRPr>
            </a:pPr>
            <a:r>
              <a:rPr lang="en-US" sz="6600" dirty="0"/>
              <a:t>GENDER SENSITIZATION IN Disaster Response</a:t>
            </a:r>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6 - 1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a:p>
          </p:txBody>
        </p:sp>
      </p:grpSp>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941"/>
            <a:ext cx="3258094" cy="2219517"/>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98742" y="-86295"/>
            <a:ext cx="2231141" cy="2428598"/>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31338" y="631924"/>
            <a:ext cx="16234425"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en-US" sz="4800" dirty="0">
                <a:solidFill>
                  <a:srgbClr val="C00000"/>
                </a:solidFill>
                <a:latin typeface="Arial Black" panose="020B0A04020102020204" pitchFamily="34" charset="0"/>
              </a:rPr>
              <a:t>DISASTER MANAGEMENT ORIENTATION</a:t>
            </a:r>
            <a:endParaRPr kumimoji="0" lang="en-IN" sz="48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a:t>
            </a:r>
            <a:r>
              <a:rPr dirty="0">
                <a:solidFill>
                  <a:schemeClr val="accent6">
                    <a:lumMod val="40000"/>
                    <a:lumOff val="60000"/>
                  </a:schemeClr>
                </a:solidFill>
              </a:rPr>
              <a:t> | </a:t>
            </a:r>
            <a:r>
              <a:rPr lang="en-US" dirty="0">
                <a:solidFill>
                  <a:schemeClr val="accent6">
                    <a:lumMod val="40000"/>
                    <a:lumOff val="60000"/>
                  </a:schemeClr>
                </a:solidFill>
              </a:rPr>
              <a:t>DMO</a:t>
            </a:r>
            <a:r>
              <a:rPr dirty="0">
                <a:solidFill>
                  <a:schemeClr val="accent6">
                    <a:lumMod val="40000"/>
                    <a:lumOff val="60000"/>
                  </a:schemeClr>
                </a:solidFill>
              </a:rPr>
              <a:t>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descr="A circular diagram of a process&#10;&#10;AI-generated content may be incorrect.">
            <a:extLst>
              <a:ext uri="{FF2B5EF4-FFF2-40B4-BE49-F238E27FC236}">
                <a16:creationId xmlns:a16="http://schemas.microsoft.com/office/drawing/2014/main" id="{75D8E960-3AA9-22EC-7685-3C46A378FF6B}"/>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19014537" y="6858000"/>
            <a:ext cx="5215346" cy="5219977"/>
          </a:xfrm>
          <a:prstGeom prst="rect">
            <a:avLst/>
          </a:prstGeom>
        </p:spPr>
      </p:pic>
      <p:sp>
        <p:nvSpPr>
          <p:cNvPr id="8" name="Duties of…">
            <a:extLst>
              <a:ext uri="{FF2B5EF4-FFF2-40B4-BE49-F238E27FC236}">
                <a16:creationId xmlns:a16="http://schemas.microsoft.com/office/drawing/2014/main" id="{733325BF-2BC0-82DE-CBF4-4E9A4F7C5CC1}"/>
              </a:ext>
            </a:extLst>
          </p:cNvPr>
          <p:cNvSpPr txBox="1"/>
          <p:nvPr/>
        </p:nvSpPr>
        <p:spPr>
          <a:xfrm>
            <a:off x="4518213" y="8063484"/>
            <a:ext cx="8202706" cy="571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3200" b="1" dirty="0">
                <a:latin typeface="Open sans"/>
              </a:rPr>
              <a:t>Presented By:- Sachin Chauhan,2IC</a:t>
            </a:r>
            <a:endParaRPr lang="en-US" sz="3200" dirty="0">
              <a:latin typeface="Open sans"/>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E504-D63D-68ED-9FF7-962342424F9E}"/>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889A471-C1A7-BB7F-53EF-A7D561913169}"/>
              </a:ext>
            </a:extLst>
          </p:cNvPr>
          <p:cNvSpPr txBox="1"/>
          <p:nvPr/>
        </p:nvSpPr>
        <p:spPr>
          <a:xfrm>
            <a:off x="8784772" y="5351787"/>
            <a:ext cx="15162916" cy="7253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National Policy on Disaster Management (2009) – vulnerable sections focus</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National Disaster Management Plan (2019) – mainstreaming gender across phases</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NDMA Guidelines: Minimum Standards of Relief; MHPSS (2023); HADR (2024); </a:t>
            </a:r>
            <a:r>
              <a:rPr lang="en-US" sz="5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DMEx</a:t>
            </a:r>
            <a:r>
              <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 (2024)</a:t>
            </a:r>
          </a:p>
        </p:txBody>
      </p:sp>
      <p:sp>
        <p:nvSpPr>
          <p:cNvPr id="115" name="Rectangle">
            <a:extLst>
              <a:ext uri="{FF2B5EF4-FFF2-40B4-BE49-F238E27FC236}">
                <a16:creationId xmlns:a16="http://schemas.microsoft.com/office/drawing/2014/main" id="{CFE1CB3B-4556-BA7B-6F26-8FB6253B060C}"/>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8AAF7D7-8CEA-9356-B7E4-1466255E3EF8}"/>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10</a:t>
            </a:fld>
            <a:endParaRPr dirty="0"/>
          </a:p>
        </p:txBody>
      </p:sp>
      <p:pic>
        <p:nvPicPr>
          <p:cNvPr id="6" name="Picture 5" descr="A logo with text on it&#10;&#10;AI-generated content may be incorrect.">
            <a:extLst>
              <a:ext uri="{FF2B5EF4-FFF2-40B4-BE49-F238E27FC236}">
                <a16:creationId xmlns:a16="http://schemas.microsoft.com/office/drawing/2014/main" id="{0B9C53D5-732A-A8EF-D5E0-F696501CD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0C0EF03-2EAE-EDAF-5B7E-717EAEAC65CB}"/>
              </a:ext>
            </a:extLst>
          </p:cNvPr>
          <p:cNvSpPr txBox="1"/>
          <p:nvPr/>
        </p:nvSpPr>
        <p:spPr>
          <a:xfrm>
            <a:off x="742862" y="2812493"/>
            <a:ext cx="7715337"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Legal mandates: Gender</a:t>
            </a:r>
          </a:p>
        </p:txBody>
      </p:sp>
      <p:cxnSp>
        <p:nvCxnSpPr>
          <p:cNvPr id="3" name="Straight Connector 2">
            <a:extLst>
              <a:ext uri="{FF2B5EF4-FFF2-40B4-BE49-F238E27FC236}">
                <a16:creationId xmlns:a16="http://schemas.microsoft.com/office/drawing/2014/main" id="{175F8DC9-5B02-B34F-0F9F-4E5315072009}"/>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747906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FF6F9-29AF-CD8B-2E8E-FEC9836047BB}"/>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CC67B04-5262-A92C-2D69-8BE19D836C0C}"/>
              </a:ext>
            </a:extLst>
          </p:cNvPr>
          <p:cNvSpPr txBox="1"/>
          <p:nvPr/>
        </p:nvSpPr>
        <p:spPr>
          <a:xfrm>
            <a:off x="8784772" y="5351787"/>
            <a:ext cx="15162916" cy="77662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NDMA Advisory (2025)</a:t>
            </a:r>
          </a:p>
          <a:p>
            <a:pPr marL="2155825" lvl="1"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Mainstream gender in preparedness, response, recovery</a:t>
            </a:r>
          </a:p>
          <a:p>
            <a:pPr marL="2155825" lvl="1"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Sex- and age-disaggregated data (SADD) at all stages</a:t>
            </a:r>
          </a:p>
          <a:p>
            <a:pPr marL="2155825" lvl="1"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Safe, inclusive shelters and WASH with privacy and lighting</a:t>
            </a:r>
          </a:p>
          <a:p>
            <a:pPr marL="2155825" lvl="1"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Participation of women’s collectives and trans/queer groups in planning</a:t>
            </a:r>
          </a:p>
        </p:txBody>
      </p:sp>
      <p:sp>
        <p:nvSpPr>
          <p:cNvPr id="115" name="Rectangle">
            <a:extLst>
              <a:ext uri="{FF2B5EF4-FFF2-40B4-BE49-F238E27FC236}">
                <a16:creationId xmlns:a16="http://schemas.microsoft.com/office/drawing/2014/main" id="{3734D01B-63A9-D96B-FF36-76911C95EBC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360536F-FE78-C68B-8A11-D88B83AF7327}"/>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a:t>
            </a:fld>
            <a:endParaRPr dirty="0"/>
          </a:p>
        </p:txBody>
      </p:sp>
      <p:pic>
        <p:nvPicPr>
          <p:cNvPr id="6" name="Picture 5" descr="A logo with text on it&#10;&#10;AI-generated content may be incorrect.">
            <a:extLst>
              <a:ext uri="{FF2B5EF4-FFF2-40B4-BE49-F238E27FC236}">
                <a16:creationId xmlns:a16="http://schemas.microsoft.com/office/drawing/2014/main" id="{962AA777-7878-33C1-D5E5-CAF359F99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3D9239E8-7742-E373-E994-B54AABDCD8DC}"/>
              </a:ext>
            </a:extLst>
          </p:cNvPr>
          <p:cNvSpPr txBox="1"/>
          <p:nvPr/>
        </p:nvSpPr>
        <p:spPr>
          <a:xfrm>
            <a:off x="742862" y="2812493"/>
            <a:ext cx="7715337"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Legal mandates: Gender</a:t>
            </a:r>
          </a:p>
        </p:txBody>
      </p:sp>
      <p:cxnSp>
        <p:nvCxnSpPr>
          <p:cNvPr id="3" name="Straight Connector 2">
            <a:extLst>
              <a:ext uri="{FF2B5EF4-FFF2-40B4-BE49-F238E27FC236}">
                <a16:creationId xmlns:a16="http://schemas.microsoft.com/office/drawing/2014/main" id="{4A5BD16C-4412-7C94-CDD7-AA62D8DB9006}"/>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720432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530E5-DB72-76ED-2560-FD97117BB7C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F2C9FF7-50ED-8981-4CD6-FBC92FDC47D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2D2E857-8EDA-3028-3D43-EFD8FD3A475E}"/>
              </a:ext>
            </a:extLst>
          </p:cNvPr>
          <p:cNvSpPr txBox="1"/>
          <p:nvPr/>
        </p:nvSpPr>
        <p:spPr>
          <a:xfrm>
            <a:off x="8564880" y="4669452"/>
            <a:ext cx="15382807" cy="6873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Vishaka v. State of Rajasthan (1997): Zero tolerance for sexual harassment; ICCs even in camps</a:t>
            </a:r>
          </a:p>
          <a:p>
            <a:pPr marL="857250" indent="-857250">
              <a:buFont typeface="Wingdings" panose="05000000000000000000" pitchFamily="2" charset="2"/>
              <a:buChar char="v"/>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NALSA v. Union of India (2014): Right to self-identify gender; ensure inclusive registration/shelter access</a:t>
            </a:r>
          </a:p>
        </p:txBody>
      </p:sp>
      <p:sp>
        <p:nvSpPr>
          <p:cNvPr id="114" name="PPT 2 -">
            <a:extLst>
              <a:ext uri="{FF2B5EF4-FFF2-40B4-BE49-F238E27FC236}">
                <a16:creationId xmlns:a16="http://schemas.microsoft.com/office/drawing/2014/main" id="{8F985F70-196C-9354-FE58-B8C14807BE72}"/>
              </a:ext>
            </a:extLst>
          </p:cNvPr>
          <p:cNvSpPr txBox="1"/>
          <p:nvPr/>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438B0DE8-EC1F-1718-67C2-C0FC89C5BBE9}"/>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756F166-9DC2-BA64-6C34-3C7196AD1CA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dirty="0"/>
          </a:p>
        </p:txBody>
      </p:sp>
      <p:pic>
        <p:nvPicPr>
          <p:cNvPr id="5" name="Picture 4">
            <a:extLst>
              <a:ext uri="{FF2B5EF4-FFF2-40B4-BE49-F238E27FC236}">
                <a16:creationId xmlns:a16="http://schemas.microsoft.com/office/drawing/2014/main" id="{D1AD34B2-359E-6612-2B0E-4B0F228A82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CE81F1C-AC90-1E79-CD12-6F34444062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E87788EA-2305-528C-10B4-0BE1E18B5BBD}"/>
              </a:ext>
            </a:extLst>
          </p:cNvPr>
          <p:cNvSpPr txBox="1"/>
          <p:nvPr/>
        </p:nvSpPr>
        <p:spPr>
          <a:xfrm>
            <a:off x="742863" y="2812493"/>
            <a:ext cx="711311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Key Court Orders </a:t>
            </a:r>
          </a:p>
        </p:txBody>
      </p:sp>
    </p:spTree>
    <p:extLst>
      <p:ext uri="{BB962C8B-B14F-4D97-AF65-F5344CB8AC3E}">
        <p14:creationId xmlns:p14="http://schemas.microsoft.com/office/powerpoint/2010/main" val="42311928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F08C3-C0AE-E58B-FE0D-AD1A9BB57B9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34164BB-E7A2-09D6-1992-CA8B25C5B01B}"/>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6A42DB9-D628-361E-8E67-120EB8090915}"/>
              </a:ext>
            </a:extLst>
          </p:cNvPr>
          <p:cNvSpPr txBox="1"/>
          <p:nvPr/>
        </p:nvSpPr>
        <p:spPr>
          <a:xfrm>
            <a:off x="8564880" y="4669452"/>
            <a:ext cx="15382807" cy="6873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Swaraj Abhiyan (2016): Duty of State to implement relief; push for timely drought/relief measures</a:t>
            </a:r>
          </a:p>
          <a:p>
            <a:pPr marL="857250" indent="-857250">
              <a:buFont typeface="Wingdings" panose="05000000000000000000" pitchFamily="2" charset="2"/>
              <a:buChar char="v"/>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Gaurav Kumar Bansal (2021–22): NDMA/States bound to relief standards &amp; ex gratia under DMA</a:t>
            </a:r>
          </a:p>
        </p:txBody>
      </p:sp>
      <p:sp>
        <p:nvSpPr>
          <p:cNvPr id="114" name="PPT 2 -">
            <a:extLst>
              <a:ext uri="{FF2B5EF4-FFF2-40B4-BE49-F238E27FC236}">
                <a16:creationId xmlns:a16="http://schemas.microsoft.com/office/drawing/2014/main" id="{8E25169F-389D-1D66-DA4F-61E07294CEE8}"/>
              </a:ext>
            </a:extLst>
          </p:cNvPr>
          <p:cNvSpPr txBox="1"/>
          <p:nvPr/>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E3E0CDE6-2411-B5DE-434E-622AA24D5A4E}"/>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482D199-A89A-37AE-B107-FBF85140A8AA}"/>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13</a:t>
            </a:fld>
            <a:endParaRPr dirty="0"/>
          </a:p>
        </p:txBody>
      </p:sp>
      <p:pic>
        <p:nvPicPr>
          <p:cNvPr id="5" name="Picture 4">
            <a:extLst>
              <a:ext uri="{FF2B5EF4-FFF2-40B4-BE49-F238E27FC236}">
                <a16:creationId xmlns:a16="http://schemas.microsoft.com/office/drawing/2014/main" id="{E6749A3F-C9F0-6452-AB4A-C9DBB2A401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80CC3C6C-97E6-55B8-6AF8-DC369A484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4F84D9C-1FD6-8AB6-5502-03F94375E94D}"/>
              </a:ext>
            </a:extLst>
          </p:cNvPr>
          <p:cNvSpPr txBox="1"/>
          <p:nvPr/>
        </p:nvSpPr>
        <p:spPr>
          <a:xfrm>
            <a:off x="742863" y="2812493"/>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Key Court Orders </a:t>
            </a:r>
          </a:p>
        </p:txBody>
      </p:sp>
      <p:sp>
        <p:nvSpPr>
          <p:cNvPr id="2" name="Gunshot wounds">
            <a:extLst>
              <a:ext uri="{FF2B5EF4-FFF2-40B4-BE49-F238E27FC236}">
                <a16:creationId xmlns:a16="http://schemas.microsoft.com/office/drawing/2014/main" id="{87EACFF8-39AB-4A93-5BD7-6F92086143E5}"/>
              </a:ext>
            </a:extLst>
          </p:cNvPr>
          <p:cNvSpPr txBox="1"/>
          <p:nvPr/>
        </p:nvSpPr>
        <p:spPr>
          <a:xfrm>
            <a:off x="742862" y="5186579"/>
            <a:ext cx="3189777" cy="615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0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sz="4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52652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B0835-D27D-16E2-E15F-E48B04D9D1E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69A6C12-CB76-94D3-0E37-5759298CC27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54CCFFD-A26B-C86F-D42C-E48BB681396D}"/>
              </a:ext>
            </a:extLst>
          </p:cNvPr>
          <p:cNvSpPr txBox="1"/>
          <p:nvPr/>
        </p:nvSpPr>
        <p:spPr>
          <a:xfrm>
            <a:off x="8564880" y="4669452"/>
            <a:ext cx="15382807" cy="8557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Brief on local gender dynamics &amp; risks </a:t>
            </a:r>
          </a:p>
          <a:p>
            <a:pPr marL="857250" indent="-857250">
              <a:buFont typeface="Wingdings" panose="05000000000000000000" pitchFamily="2" charset="2"/>
              <a:buChar char="v"/>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Coordinate with local police, DWCD, Health, One-Stop Centers, NGOs</a:t>
            </a:r>
          </a:p>
          <a:p>
            <a:pPr marL="857250" indent="-857250">
              <a:buFont typeface="Wingdings" panose="05000000000000000000" pitchFamily="2" charset="2"/>
              <a:buChar char="v"/>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Logistics: privacy screens, female uniforms/PPE sizes, menstrual hygiene kits etc.</a:t>
            </a:r>
          </a:p>
          <a:p>
            <a:pPr marL="857250" indent="-857250">
              <a:buFont typeface="Wingdings" panose="05000000000000000000" pitchFamily="2" charset="2"/>
              <a:buChar char="v"/>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Assign at least one women responder per sub-team where feasible</a:t>
            </a:r>
          </a:p>
        </p:txBody>
      </p:sp>
      <p:sp>
        <p:nvSpPr>
          <p:cNvPr id="114" name="PPT 2 -">
            <a:extLst>
              <a:ext uri="{FF2B5EF4-FFF2-40B4-BE49-F238E27FC236}">
                <a16:creationId xmlns:a16="http://schemas.microsoft.com/office/drawing/2014/main" id="{B98F3AA4-4E71-083C-0A35-70C07628249E}"/>
              </a:ext>
            </a:extLst>
          </p:cNvPr>
          <p:cNvSpPr txBox="1"/>
          <p:nvPr/>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4682BEDF-80DF-18BD-12E4-ECB3BFD7F003}"/>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7BC30CC-8367-62FE-C596-C487E879FE6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14</a:t>
            </a:fld>
            <a:endParaRPr dirty="0"/>
          </a:p>
        </p:txBody>
      </p:sp>
      <p:pic>
        <p:nvPicPr>
          <p:cNvPr id="5" name="Picture 4">
            <a:extLst>
              <a:ext uri="{FF2B5EF4-FFF2-40B4-BE49-F238E27FC236}">
                <a16:creationId xmlns:a16="http://schemas.microsoft.com/office/drawing/2014/main" id="{9358E906-F999-B299-64E7-4F084FE013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B91219B2-3976-661B-679C-4E41490FE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AFAAD039-530F-D034-64C3-F14790284EE3}"/>
              </a:ext>
            </a:extLst>
          </p:cNvPr>
          <p:cNvSpPr txBox="1"/>
          <p:nvPr/>
        </p:nvSpPr>
        <p:spPr>
          <a:xfrm>
            <a:off x="742863" y="2812493"/>
            <a:ext cx="7113118" cy="4313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Gender </a:t>
            </a:r>
            <a:r>
              <a:rPr lang="en-US" sz="6600" dirty="0"/>
              <a:t>Sensitization Checklist for NDRF Teams</a:t>
            </a:r>
            <a:endParaRPr lang="en-US" dirty="0"/>
          </a:p>
        </p:txBody>
      </p:sp>
      <p:sp>
        <p:nvSpPr>
          <p:cNvPr id="2" name="Gunshot wounds">
            <a:extLst>
              <a:ext uri="{FF2B5EF4-FFF2-40B4-BE49-F238E27FC236}">
                <a16:creationId xmlns:a16="http://schemas.microsoft.com/office/drawing/2014/main" id="{E22B24BB-803E-6F34-6C13-EF55E3CE6F2F}"/>
              </a:ext>
            </a:extLst>
          </p:cNvPr>
          <p:cNvSpPr txBox="1"/>
          <p:nvPr/>
        </p:nvSpPr>
        <p:spPr>
          <a:xfrm>
            <a:off x="742863" y="7386829"/>
            <a:ext cx="3927108" cy="1477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Pre-Deployment</a:t>
            </a:r>
            <a:endParaRPr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008986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9DF27-8B3B-FD51-AD2C-F27E5537C78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34A2B23-BFC7-4E99-D496-2C542214738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FC0C45E-D282-4923-BBF7-D6383CA443CF}"/>
              </a:ext>
            </a:extLst>
          </p:cNvPr>
          <p:cNvSpPr txBox="1"/>
          <p:nvPr/>
        </p:nvSpPr>
        <p:spPr>
          <a:xfrm>
            <a:off x="8564880" y="4669452"/>
            <a:ext cx="15382807" cy="89672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Prioritize pregnant/lactating women, elderly, </a:t>
            </a:r>
            <a:r>
              <a:rPr lang="en-US" sz="5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PwD</a:t>
            </a:r>
            <a:r>
              <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 buddy system</a:t>
            </a:r>
          </a:p>
          <a:p>
            <a:pPr marL="857250" indent="-857250">
              <a:buFont typeface="Wingdings" panose="05000000000000000000" pitchFamily="2" charset="2"/>
              <a:buChar char="v"/>
            </a:pPr>
            <a:r>
              <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Separate family spaces; avoid splitting caregivers/children</a:t>
            </a:r>
          </a:p>
          <a:p>
            <a:pPr marL="857250" indent="-857250">
              <a:buFont typeface="Wingdings" panose="05000000000000000000" pitchFamily="2" charset="2"/>
              <a:buChar char="v"/>
            </a:pPr>
            <a:r>
              <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Maintain dignity: cover cloths, change areas, avoid crowding at embark/disembark points</a:t>
            </a:r>
          </a:p>
          <a:p>
            <a:pPr marL="857250" indent="-857250">
              <a:buFont typeface="Wingdings" panose="05000000000000000000" pitchFamily="2" charset="2"/>
              <a:buChar char="v"/>
            </a:pPr>
            <a:r>
              <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Keep a log of unaccompanied minors and persons with special needs</a:t>
            </a:r>
          </a:p>
        </p:txBody>
      </p:sp>
      <p:sp>
        <p:nvSpPr>
          <p:cNvPr id="114" name="PPT 2 -">
            <a:extLst>
              <a:ext uri="{FF2B5EF4-FFF2-40B4-BE49-F238E27FC236}">
                <a16:creationId xmlns:a16="http://schemas.microsoft.com/office/drawing/2014/main" id="{EFFC2C75-F1AC-DDD6-9DA3-17F5EBCDCC00}"/>
              </a:ext>
            </a:extLst>
          </p:cNvPr>
          <p:cNvSpPr txBox="1"/>
          <p:nvPr/>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1CB654E4-B7FC-B671-BBAD-D81DEC307B44}"/>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0CDF182-20E4-F16F-42C3-792FF588D6D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dirty="0"/>
          </a:p>
        </p:txBody>
      </p:sp>
      <p:pic>
        <p:nvPicPr>
          <p:cNvPr id="5" name="Picture 4">
            <a:extLst>
              <a:ext uri="{FF2B5EF4-FFF2-40B4-BE49-F238E27FC236}">
                <a16:creationId xmlns:a16="http://schemas.microsoft.com/office/drawing/2014/main" id="{F8B2C88F-B896-772D-BDA4-406CFDCE61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7B329683-E452-7298-1CE9-5C99E7E71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3C9A91B-07E1-2783-9869-9287D72C02D9}"/>
              </a:ext>
            </a:extLst>
          </p:cNvPr>
          <p:cNvSpPr txBox="1"/>
          <p:nvPr/>
        </p:nvSpPr>
        <p:spPr>
          <a:xfrm>
            <a:off x="742863" y="2812493"/>
            <a:ext cx="7113118" cy="4313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Gender </a:t>
            </a:r>
            <a:r>
              <a:rPr lang="en-US" sz="6600" dirty="0"/>
              <a:t>Sensitization Checklist for NDRF Teams</a:t>
            </a:r>
            <a:endParaRPr lang="en-US" dirty="0"/>
          </a:p>
        </p:txBody>
      </p:sp>
      <p:sp>
        <p:nvSpPr>
          <p:cNvPr id="2" name="Gunshot wounds">
            <a:extLst>
              <a:ext uri="{FF2B5EF4-FFF2-40B4-BE49-F238E27FC236}">
                <a16:creationId xmlns:a16="http://schemas.microsoft.com/office/drawing/2014/main" id="{75ADAFDE-543C-E5B8-CA07-02672C53784D}"/>
              </a:ext>
            </a:extLst>
          </p:cNvPr>
          <p:cNvSpPr txBox="1"/>
          <p:nvPr/>
        </p:nvSpPr>
        <p:spPr>
          <a:xfrm>
            <a:off x="742863" y="7386829"/>
            <a:ext cx="3927108" cy="147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Evacuation &amp; Transport</a:t>
            </a:r>
            <a:endParaRPr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661740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39409-751B-6010-EB9C-8F5754372FA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AC5412F-783A-A8BE-B8FB-65054D13A16D}"/>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E998D6B-9981-CAA1-320C-9E804E9ADF9C}"/>
              </a:ext>
            </a:extLst>
          </p:cNvPr>
          <p:cNvSpPr txBox="1"/>
          <p:nvPr/>
        </p:nvSpPr>
        <p:spPr>
          <a:xfrm>
            <a:off x="8564880" y="4669452"/>
            <a:ext cx="15382807" cy="7750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Dignity kits incl. sanitary pads, underwear, soap; culturally appropriate clothing</a:t>
            </a:r>
          </a:p>
          <a:p>
            <a:pPr marL="857250" indent="-857250">
              <a:buFont typeface="Wingdings" panose="05000000000000000000" pitchFamily="2" charset="2"/>
              <a:buChar char="v"/>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Accessible toilets for </a:t>
            </a:r>
            <a:r>
              <a:rPr lang="en-US" sz="5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PwD</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 disposal for menstrual waste</a:t>
            </a:r>
          </a:p>
          <a:p>
            <a:pPr marL="857250" indent="-857250">
              <a:buFont typeface="Wingdings" panose="05000000000000000000" pitchFamily="2" charset="2"/>
              <a:buChar char="v"/>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Separate queues or token system to prevent jostling</a:t>
            </a:r>
          </a:p>
          <a:p>
            <a:pPr marL="857250" indent="-857250">
              <a:buFont typeface="Wingdings" panose="05000000000000000000" pitchFamily="2" charset="2"/>
              <a:buChar char="v"/>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Information boards with pictograms for low-literacy populations</a:t>
            </a:r>
          </a:p>
        </p:txBody>
      </p:sp>
      <p:sp>
        <p:nvSpPr>
          <p:cNvPr id="114" name="PPT 2 -">
            <a:extLst>
              <a:ext uri="{FF2B5EF4-FFF2-40B4-BE49-F238E27FC236}">
                <a16:creationId xmlns:a16="http://schemas.microsoft.com/office/drawing/2014/main" id="{A4EEEE57-8E3B-E393-6077-C03100CECC9E}"/>
              </a:ext>
            </a:extLst>
          </p:cNvPr>
          <p:cNvSpPr txBox="1"/>
          <p:nvPr/>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C0A22666-2F1E-442F-AEAF-6E6F85B94164}"/>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91A4DBD8-C380-FE9F-50ED-2D10A491FFF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16</a:t>
            </a:fld>
            <a:endParaRPr dirty="0"/>
          </a:p>
        </p:txBody>
      </p:sp>
      <p:pic>
        <p:nvPicPr>
          <p:cNvPr id="5" name="Picture 4">
            <a:extLst>
              <a:ext uri="{FF2B5EF4-FFF2-40B4-BE49-F238E27FC236}">
                <a16:creationId xmlns:a16="http://schemas.microsoft.com/office/drawing/2014/main" id="{47850880-FD8D-E58D-780E-11CDAADA7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6FDF6DC8-3DA7-A6CB-3D0F-833D94AECF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9C91BF9B-5DBD-985E-07EC-34D0A0122BF6}"/>
              </a:ext>
            </a:extLst>
          </p:cNvPr>
          <p:cNvSpPr txBox="1"/>
          <p:nvPr/>
        </p:nvSpPr>
        <p:spPr>
          <a:xfrm>
            <a:off x="742863" y="2812493"/>
            <a:ext cx="7113118" cy="4313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Gender </a:t>
            </a:r>
            <a:r>
              <a:rPr lang="en-US" sz="6600" dirty="0"/>
              <a:t>Sensitization Checklist for NDRF Teams</a:t>
            </a:r>
            <a:endParaRPr lang="en-US" dirty="0"/>
          </a:p>
        </p:txBody>
      </p:sp>
      <p:sp>
        <p:nvSpPr>
          <p:cNvPr id="2" name="Gunshot wounds">
            <a:extLst>
              <a:ext uri="{FF2B5EF4-FFF2-40B4-BE49-F238E27FC236}">
                <a16:creationId xmlns:a16="http://schemas.microsoft.com/office/drawing/2014/main" id="{19222276-845B-A3A1-2024-87872782F17E}"/>
              </a:ext>
            </a:extLst>
          </p:cNvPr>
          <p:cNvSpPr txBox="1"/>
          <p:nvPr/>
        </p:nvSpPr>
        <p:spPr>
          <a:xfrm>
            <a:off x="742863" y="7386829"/>
            <a:ext cx="3927108" cy="1477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WASH &amp; Supplies </a:t>
            </a:r>
          </a:p>
        </p:txBody>
      </p:sp>
    </p:spTree>
    <p:extLst>
      <p:ext uri="{BB962C8B-B14F-4D97-AF65-F5344CB8AC3E}">
        <p14:creationId xmlns:p14="http://schemas.microsoft.com/office/powerpoint/2010/main" val="27078004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BB363-44EB-8D09-4823-9F24CFFC52C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3AC50A8-32F3-70A4-48CD-2440F113AFF3}"/>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BFCA027-C6D0-ABFD-06DC-54280405942A}"/>
              </a:ext>
            </a:extLst>
          </p:cNvPr>
          <p:cNvSpPr txBox="1"/>
          <p:nvPr/>
        </p:nvSpPr>
        <p:spPr>
          <a:xfrm>
            <a:off x="8564880" y="4669452"/>
            <a:ext cx="15382807" cy="7750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Respect self-identified gender; do not insist on prior documents (NALSA)</a:t>
            </a:r>
          </a:p>
          <a:p>
            <a:pPr marL="857250" indent="-857250">
              <a:buFont typeface="Wingdings" panose="05000000000000000000" pitchFamily="2" charset="2"/>
              <a:buChar char="v"/>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Record alcohol dependence data; capture special needs discretely</a:t>
            </a:r>
          </a:p>
          <a:p>
            <a:pPr marL="857250" indent="-857250">
              <a:buFont typeface="Wingdings" panose="05000000000000000000" pitchFamily="2" charset="2"/>
              <a:buChar char="v"/>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Link to entitlements: PDS, ex gratia, widows/orphans' lists; keep privacy</a:t>
            </a:r>
          </a:p>
          <a:p>
            <a:pPr marL="857250" indent="-857250">
              <a:buFont typeface="Wingdings" panose="05000000000000000000" pitchFamily="2" charset="2"/>
              <a:buChar char="v"/>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Report suspected trafficking/missing persons promptly</a:t>
            </a:r>
          </a:p>
        </p:txBody>
      </p:sp>
      <p:sp>
        <p:nvSpPr>
          <p:cNvPr id="114" name="PPT 2 -">
            <a:extLst>
              <a:ext uri="{FF2B5EF4-FFF2-40B4-BE49-F238E27FC236}">
                <a16:creationId xmlns:a16="http://schemas.microsoft.com/office/drawing/2014/main" id="{802400C3-09EA-5CD1-13E4-14B7EB919DE5}"/>
              </a:ext>
            </a:extLst>
          </p:cNvPr>
          <p:cNvSpPr txBox="1"/>
          <p:nvPr/>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2E4BB383-7EA6-1B11-0777-EF069DBE33B1}"/>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4CB76F0-2F7C-DB10-978C-4F9EBA879CC7}"/>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17</a:t>
            </a:fld>
            <a:endParaRPr dirty="0"/>
          </a:p>
        </p:txBody>
      </p:sp>
      <p:pic>
        <p:nvPicPr>
          <p:cNvPr id="5" name="Picture 4">
            <a:extLst>
              <a:ext uri="{FF2B5EF4-FFF2-40B4-BE49-F238E27FC236}">
                <a16:creationId xmlns:a16="http://schemas.microsoft.com/office/drawing/2014/main" id="{9076D5CB-8810-E9CA-4F81-D92A4DC8E4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E5D3D2C1-28EB-D734-88EB-2307F5BB81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66F4818B-A3B6-7D95-8823-B08965A24C0E}"/>
              </a:ext>
            </a:extLst>
          </p:cNvPr>
          <p:cNvSpPr txBox="1"/>
          <p:nvPr/>
        </p:nvSpPr>
        <p:spPr>
          <a:xfrm>
            <a:off x="742863" y="2812493"/>
            <a:ext cx="7113118" cy="4313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Gender </a:t>
            </a:r>
            <a:r>
              <a:rPr lang="en-US" sz="6600" dirty="0"/>
              <a:t>Sensitization Checklist for NDRF Teams</a:t>
            </a:r>
            <a:endParaRPr lang="en-US" dirty="0"/>
          </a:p>
        </p:txBody>
      </p:sp>
      <p:sp>
        <p:nvSpPr>
          <p:cNvPr id="2" name="Gunshot wounds">
            <a:extLst>
              <a:ext uri="{FF2B5EF4-FFF2-40B4-BE49-F238E27FC236}">
                <a16:creationId xmlns:a16="http://schemas.microsoft.com/office/drawing/2014/main" id="{241C5BC4-DC2F-1F3B-88D9-255FA4EC3642}"/>
              </a:ext>
            </a:extLst>
          </p:cNvPr>
          <p:cNvSpPr txBox="1"/>
          <p:nvPr/>
        </p:nvSpPr>
        <p:spPr>
          <a:xfrm>
            <a:off x="742862" y="7386829"/>
            <a:ext cx="4580251" cy="147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Registration &amp; Documentation</a:t>
            </a:r>
          </a:p>
        </p:txBody>
      </p:sp>
    </p:spTree>
    <p:extLst>
      <p:ext uri="{BB962C8B-B14F-4D97-AF65-F5344CB8AC3E}">
        <p14:creationId xmlns:p14="http://schemas.microsoft.com/office/powerpoint/2010/main" val="204247942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8AB8B-4936-05BE-79BB-1D940D26A8B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A0D05E0-A008-C1EB-6C9B-1C86266B086D}"/>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D74750E-DD9E-0CFC-19E2-62EBDD96415B}"/>
              </a:ext>
            </a:extLst>
          </p:cNvPr>
          <p:cNvSpPr txBox="1"/>
          <p:nvPr/>
        </p:nvSpPr>
        <p:spPr>
          <a:xfrm>
            <a:off x="8564880" y="4669452"/>
            <a:ext cx="15382807" cy="5793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multiple channels: local women’s SHGs, ASHA/AWWs, youth clubs</a:t>
            </a:r>
          </a:p>
          <a:p>
            <a:pPr marL="857250" indent="-857250">
              <a:buFont typeface="Wingdings" panose="05000000000000000000" pitchFamily="2" charset="2"/>
              <a:buChar char="v"/>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Two-way feedback: daily camp meeting; suggestion box; women &amp; trans reps</a:t>
            </a:r>
          </a:p>
          <a:p>
            <a:pPr marL="857250" indent="-857250">
              <a:buFont typeface="Wingdings" panose="05000000000000000000" pitchFamily="2" charset="2"/>
              <a:buChar char="v"/>
            </a:pPr>
            <a:r>
              <a:rPr lang="en-US" sz="5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Rumour</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 control: verify before broadcast; avoid victim-blaming language</a:t>
            </a:r>
          </a:p>
        </p:txBody>
      </p:sp>
      <p:sp>
        <p:nvSpPr>
          <p:cNvPr id="114" name="PPT 2 -">
            <a:extLst>
              <a:ext uri="{FF2B5EF4-FFF2-40B4-BE49-F238E27FC236}">
                <a16:creationId xmlns:a16="http://schemas.microsoft.com/office/drawing/2014/main" id="{2B6609B8-F2E5-39CA-4404-B5D7D83CF5FA}"/>
              </a:ext>
            </a:extLst>
          </p:cNvPr>
          <p:cNvSpPr txBox="1"/>
          <p:nvPr/>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9695A74C-495B-E33A-B1B4-B791EF47B82E}"/>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E8FFB9D-67D1-2905-F6C5-F2E1DBE9C2B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18</a:t>
            </a:fld>
            <a:endParaRPr dirty="0"/>
          </a:p>
        </p:txBody>
      </p:sp>
      <p:pic>
        <p:nvPicPr>
          <p:cNvPr id="5" name="Picture 4">
            <a:extLst>
              <a:ext uri="{FF2B5EF4-FFF2-40B4-BE49-F238E27FC236}">
                <a16:creationId xmlns:a16="http://schemas.microsoft.com/office/drawing/2014/main" id="{78FF0FED-3F53-6361-071D-823943C007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F31AC517-FBCA-0B2E-FBB4-95E551A0BF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A241EE4-AF3C-0EDB-E7DF-97EDDEE2D7F2}"/>
              </a:ext>
            </a:extLst>
          </p:cNvPr>
          <p:cNvSpPr txBox="1"/>
          <p:nvPr/>
        </p:nvSpPr>
        <p:spPr>
          <a:xfrm>
            <a:off x="742863" y="2812493"/>
            <a:ext cx="7113118" cy="4313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Gender </a:t>
            </a:r>
            <a:r>
              <a:rPr lang="en-US" sz="6600" dirty="0"/>
              <a:t>Sensitization Checklist for NDRF Teams</a:t>
            </a:r>
            <a:endParaRPr lang="en-US" dirty="0"/>
          </a:p>
        </p:txBody>
      </p:sp>
      <p:sp>
        <p:nvSpPr>
          <p:cNvPr id="2" name="Gunshot wounds">
            <a:extLst>
              <a:ext uri="{FF2B5EF4-FFF2-40B4-BE49-F238E27FC236}">
                <a16:creationId xmlns:a16="http://schemas.microsoft.com/office/drawing/2014/main" id="{FF8C674D-E011-C421-2141-42294AEE4DB1}"/>
              </a:ext>
            </a:extLst>
          </p:cNvPr>
          <p:cNvSpPr txBox="1"/>
          <p:nvPr/>
        </p:nvSpPr>
        <p:spPr>
          <a:xfrm>
            <a:off x="742862" y="7386829"/>
            <a:ext cx="4580251" cy="1477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Community Engagement</a:t>
            </a:r>
          </a:p>
        </p:txBody>
      </p:sp>
    </p:spTree>
    <p:extLst>
      <p:ext uri="{BB962C8B-B14F-4D97-AF65-F5344CB8AC3E}">
        <p14:creationId xmlns:p14="http://schemas.microsoft.com/office/powerpoint/2010/main" val="17880986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EAD19-04F5-F48B-0758-7A9AF0D93826}"/>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AE7A084-4C9F-C8A6-415E-5D924F2A523D}"/>
              </a:ext>
            </a:extLst>
          </p:cNvPr>
          <p:cNvSpPr txBox="1"/>
          <p:nvPr/>
        </p:nvSpPr>
        <p:spPr>
          <a:xfrm>
            <a:off x="8784772" y="5351787"/>
            <a:ext cx="15162916" cy="76892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200" dirty="0">
                <a:solidFill>
                  <a:schemeClr val="tx1"/>
                </a:solidFill>
                <a:latin typeface="Open Sans" panose="020B0606030504020204" pitchFamily="34" charset="0"/>
                <a:ea typeface="Open Sans" panose="020B0606030504020204" pitchFamily="34" charset="0"/>
                <a:cs typeface="Open Sans" panose="020B0606030504020204" pitchFamily="34" charset="0"/>
              </a:rPr>
              <a:t>Map referral pathways: 112/1091, One-Stop Center, police, health, ChildLine 1098</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200" dirty="0">
                <a:solidFill>
                  <a:schemeClr val="tx1"/>
                </a:solidFill>
                <a:latin typeface="Open Sans" panose="020B0606030504020204" pitchFamily="34" charset="0"/>
                <a:ea typeface="Open Sans" panose="020B0606030504020204" pitchFamily="34" charset="0"/>
                <a:cs typeface="Open Sans" panose="020B0606030504020204" pitchFamily="34" charset="0"/>
              </a:rPr>
              <a:t>Deployed staff sign Code of Conduct (Vishaka-aligned); visible zero-tolerance posters</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200" dirty="0">
                <a:solidFill>
                  <a:schemeClr val="tx1"/>
                </a:solidFill>
                <a:latin typeface="Open Sans" panose="020B0606030504020204" pitchFamily="34" charset="0"/>
                <a:ea typeface="Open Sans" panose="020B0606030504020204" pitchFamily="34" charset="0"/>
                <a:cs typeface="Open Sans" panose="020B0606030504020204" pitchFamily="34" charset="0"/>
              </a:rPr>
              <a:t>Never interview survivors in public; ensure same-sex interviewer if requested</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200" dirty="0">
                <a:solidFill>
                  <a:schemeClr val="tx1"/>
                </a:solidFill>
                <a:latin typeface="Open Sans" panose="020B0606030504020204" pitchFamily="34" charset="0"/>
                <a:ea typeface="Open Sans" panose="020B0606030504020204" pitchFamily="34" charset="0"/>
                <a:cs typeface="Open Sans" panose="020B0606030504020204" pitchFamily="34" charset="0"/>
              </a:rPr>
              <a:t>Document only essentials; protect confidentiality</a:t>
            </a:r>
          </a:p>
        </p:txBody>
      </p:sp>
      <p:sp>
        <p:nvSpPr>
          <p:cNvPr id="115" name="Rectangle">
            <a:extLst>
              <a:ext uri="{FF2B5EF4-FFF2-40B4-BE49-F238E27FC236}">
                <a16:creationId xmlns:a16="http://schemas.microsoft.com/office/drawing/2014/main" id="{0DF4D907-5FEF-6BBD-5AB4-88096F1513A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14957D5-7E02-19EA-CB31-FA76184FCC5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19</a:t>
            </a:fld>
            <a:endParaRPr dirty="0"/>
          </a:p>
        </p:txBody>
      </p:sp>
      <p:pic>
        <p:nvPicPr>
          <p:cNvPr id="6" name="Picture 5" descr="A logo with text on it&#10;&#10;AI-generated content may be incorrect.">
            <a:extLst>
              <a:ext uri="{FF2B5EF4-FFF2-40B4-BE49-F238E27FC236}">
                <a16:creationId xmlns:a16="http://schemas.microsoft.com/office/drawing/2014/main" id="{A8DBAEEA-BB6D-4883-A132-CB0E99027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A6DD8B66-D9AC-8000-39C6-A38F2668E4EC}"/>
              </a:ext>
            </a:extLst>
          </p:cNvPr>
          <p:cNvSpPr txBox="1"/>
          <p:nvPr/>
        </p:nvSpPr>
        <p:spPr>
          <a:xfrm>
            <a:off x="742862" y="2812493"/>
            <a:ext cx="771533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GBV/SEA Risk Mitigation </a:t>
            </a:r>
          </a:p>
        </p:txBody>
      </p:sp>
      <p:cxnSp>
        <p:nvCxnSpPr>
          <p:cNvPr id="3" name="Straight Connector 2">
            <a:extLst>
              <a:ext uri="{FF2B5EF4-FFF2-40B4-BE49-F238E27FC236}">
                <a16:creationId xmlns:a16="http://schemas.microsoft.com/office/drawing/2014/main" id="{EAA86165-0270-87EC-0636-B30B67ABFA06}"/>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364079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5351166" cy="14011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305163" y="5044311"/>
            <a:ext cx="11469939" cy="5975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Understand Gender Stereotype eliciting unequal treatment</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Define Gender Based Violence and Gender Sensitization</a:t>
            </a: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Aquent with legal mandate and key court orders on gender sensitization</a:t>
            </a:r>
            <a:endParaRPr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92363" y="7006947"/>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908162" y="9369353"/>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BAF18-4071-E379-7220-F29433618EBA}"/>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9F3DF72-4BA2-F90C-40F5-3D67FD94DB58}"/>
              </a:ext>
            </a:extLst>
          </p:cNvPr>
          <p:cNvSpPr txBox="1"/>
          <p:nvPr/>
        </p:nvSpPr>
        <p:spPr>
          <a:xfrm>
            <a:off x="8784772" y="5351787"/>
            <a:ext cx="15162916" cy="7745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Ask for preferred name/pronouns; avoid outing anyone</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 choice of shelter area/toilets; ensure access to supplies/ID-linked relief</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Facilitate documentation without discrimination (NALSA, Transgender Act/Rules)</a:t>
            </a:r>
          </a:p>
        </p:txBody>
      </p:sp>
      <p:sp>
        <p:nvSpPr>
          <p:cNvPr id="115" name="Rectangle">
            <a:extLst>
              <a:ext uri="{FF2B5EF4-FFF2-40B4-BE49-F238E27FC236}">
                <a16:creationId xmlns:a16="http://schemas.microsoft.com/office/drawing/2014/main" id="{70B809EE-C859-6C72-E0D0-1E1A177AF5D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56B3773-4527-06BF-6A8C-FA36F091DDC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20</a:t>
            </a:fld>
            <a:endParaRPr dirty="0"/>
          </a:p>
        </p:txBody>
      </p:sp>
      <p:pic>
        <p:nvPicPr>
          <p:cNvPr id="6" name="Picture 5" descr="A logo with text on it&#10;&#10;AI-generated content may be incorrect.">
            <a:extLst>
              <a:ext uri="{FF2B5EF4-FFF2-40B4-BE49-F238E27FC236}">
                <a16:creationId xmlns:a16="http://schemas.microsoft.com/office/drawing/2014/main" id="{73949750-6CAA-4986-7E73-04D0FCB7F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43177906-E0D3-B5C6-87C2-9B1A439F527C}"/>
              </a:ext>
            </a:extLst>
          </p:cNvPr>
          <p:cNvSpPr txBox="1"/>
          <p:nvPr/>
        </p:nvSpPr>
        <p:spPr>
          <a:xfrm>
            <a:off x="742862" y="2812493"/>
            <a:ext cx="7715337" cy="5698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Inclusion: Transgender &amp; Gender-Diverse Persons</a:t>
            </a:r>
          </a:p>
        </p:txBody>
      </p:sp>
      <p:cxnSp>
        <p:nvCxnSpPr>
          <p:cNvPr id="3" name="Straight Connector 2">
            <a:extLst>
              <a:ext uri="{FF2B5EF4-FFF2-40B4-BE49-F238E27FC236}">
                <a16:creationId xmlns:a16="http://schemas.microsoft.com/office/drawing/2014/main" id="{8527500D-B1CB-CA29-269F-FD7CD8BE17E0}"/>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141218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A927-F3FE-33A2-961F-19DE6B3F529A}"/>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6A2862F-EFC7-769E-20F5-C0DF03EE5E47}"/>
              </a:ext>
            </a:extLst>
          </p:cNvPr>
          <p:cNvSpPr txBox="1"/>
          <p:nvPr/>
        </p:nvSpPr>
        <p:spPr>
          <a:xfrm>
            <a:off x="8784772" y="5351787"/>
            <a:ext cx="15162916" cy="6453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Buddy system and clear reporting lines</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Fast-track ICC mechanism for complaints within deployed teams</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Stress management and rotation to prevent burnout</a:t>
            </a:r>
          </a:p>
        </p:txBody>
      </p:sp>
      <p:sp>
        <p:nvSpPr>
          <p:cNvPr id="115" name="Rectangle">
            <a:extLst>
              <a:ext uri="{FF2B5EF4-FFF2-40B4-BE49-F238E27FC236}">
                <a16:creationId xmlns:a16="http://schemas.microsoft.com/office/drawing/2014/main" id="{A5A4117D-BF84-69C4-47B7-528CF45DB79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48B482F-265D-0E9A-3470-75C9069AC6C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21</a:t>
            </a:fld>
            <a:endParaRPr dirty="0"/>
          </a:p>
        </p:txBody>
      </p:sp>
      <p:pic>
        <p:nvPicPr>
          <p:cNvPr id="6" name="Picture 5" descr="A logo with text on it&#10;&#10;AI-generated content may be incorrect.">
            <a:extLst>
              <a:ext uri="{FF2B5EF4-FFF2-40B4-BE49-F238E27FC236}">
                <a16:creationId xmlns:a16="http://schemas.microsoft.com/office/drawing/2014/main" id="{0C301ED4-494A-841C-796A-5D8E4CDBF0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88EB6517-E915-3E8E-7083-8EC53356C9C2}"/>
              </a:ext>
            </a:extLst>
          </p:cNvPr>
          <p:cNvSpPr txBox="1"/>
          <p:nvPr/>
        </p:nvSpPr>
        <p:spPr>
          <a:xfrm>
            <a:off x="742862" y="2812493"/>
            <a:ext cx="771533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Safety for Responders</a:t>
            </a:r>
          </a:p>
        </p:txBody>
      </p:sp>
      <p:cxnSp>
        <p:nvCxnSpPr>
          <p:cNvPr id="3" name="Straight Connector 2">
            <a:extLst>
              <a:ext uri="{FF2B5EF4-FFF2-40B4-BE49-F238E27FC236}">
                <a16:creationId xmlns:a16="http://schemas.microsoft.com/office/drawing/2014/main" id="{226CC0C6-BF72-4DDA-275F-A8679729FD75}"/>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1361174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14CFA-E418-E1BF-0528-ECA7F6AA80BA}"/>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62F880C-0799-6BC3-8B03-A5EB3B2031C7}"/>
              </a:ext>
            </a:extLst>
          </p:cNvPr>
          <p:cNvSpPr txBox="1"/>
          <p:nvPr/>
        </p:nvSpPr>
        <p:spPr>
          <a:xfrm>
            <a:off x="8784772" y="5351787"/>
            <a:ext cx="15162916" cy="5309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Women’s SHGs mobilized early warnings, cooked community meals, managed shelters</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Co-led queue management &amp; priority lists for vulnerable groups</a:t>
            </a:r>
          </a:p>
        </p:txBody>
      </p:sp>
      <p:sp>
        <p:nvSpPr>
          <p:cNvPr id="115" name="Rectangle">
            <a:extLst>
              <a:ext uri="{FF2B5EF4-FFF2-40B4-BE49-F238E27FC236}">
                <a16:creationId xmlns:a16="http://schemas.microsoft.com/office/drawing/2014/main" id="{F73954DF-4D59-DBB8-17E3-9C816A1BD83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0814C1E-EAA6-9517-CC4D-99C15404D10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22</a:t>
            </a:fld>
            <a:endParaRPr dirty="0"/>
          </a:p>
        </p:txBody>
      </p:sp>
      <p:pic>
        <p:nvPicPr>
          <p:cNvPr id="6" name="Picture 5" descr="A logo with text on it&#10;&#10;AI-generated content may be incorrect.">
            <a:extLst>
              <a:ext uri="{FF2B5EF4-FFF2-40B4-BE49-F238E27FC236}">
                <a16:creationId xmlns:a16="http://schemas.microsoft.com/office/drawing/2014/main" id="{D55957BF-FD0A-5B16-7D11-F659C54A9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420CC2B2-FED4-B43D-AF43-3D40BD8714D2}"/>
              </a:ext>
            </a:extLst>
          </p:cNvPr>
          <p:cNvSpPr txBox="1"/>
          <p:nvPr/>
        </p:nvSpPr>
        <p:spPr>
          <a:xfrm>
            <a:off x="742862" y="2812493"/>
            <a:ext cx="8041909"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Field Example 1</a:t>
            </a:r>
          </a:p>
        </p:txBody>
      </p:sp>
      <p:cxnSp>
        <p:nvCxnSpPr>
          <p:cNvPr id="3" name="Straight Connector 2">
            <a:extLst>
              <a:ext uri="{FF2B5EF4-FFF2-40B4-BE49-F238E27FC236}">
                <a16:creationId xmlns:a16="http://schemas.microsoft.com/office/drawing/2014/main" id="{3436681E-A625-8BDD-7A9B-DA5F27920AF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8C829BB9-3A32-BCBB-7F56-55BB245611FC}"/>
              </a:ext>
            </a:extLst>
          </p:cNvPr>
          <p:cNvSpPr txBox="1"/>
          <p:nvPr/>
        </p:nvSpPr>
        <p:spPr>
          <a:xfrm>
            <a:off x="742862" y="4447915"/>
            <a:ext cx="5886538" cy="1661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Odisha Cyclones &amp; Women’s SHGs</a:t>
            </a:r>
          </a:p>
        </p:txBody>
      </p:sp>
    </p:spTree>
    <p:extLst>
      <p:ext uri="{BB962C8B-B14F-4D97-AF65-F5344CB8AC3E}">
        <p14:creationId xmlns:p14="http://schemas.microsoft.com/office/powerpoint/2010/main" val="389056963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49413-DA3D-5EF3-B3EC-C557FFF1CB2D}"/>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53AAA33-CCB6-F337-BED1-94D9E955F635}"/>
              </a:ext>
            </a:extLst>
          </p:cNvPr>
          <p:cNvSpPr txBox="1"/>
          <p:nvPr/>
        </p:nvSpPr>
        <p:spPr>
          <a:xfrm>
            <a:off x="8784772" y="5351787"/>
            <a:ext cx="15162916" cy="6324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Partitioned spaces for families and women-only zones reduced distress</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Partnership with Health Dept. enabled MISP services within 48 hours</a:t>
            </a:r>
          </a:p>
        </p:txBody>
      </p:sp>
      <p:sp>
        <p:nvSpPr>
          <p:cNvPr id="115" name="Rectangle">
            <a:extLst>
              <a:ext uri="{FF2B5EF4-FFF2-40B4-BE49-F238E27FC236}">
                <a16:creationId xmlns:a16="http://schemas.microsoft.com/office/drawing/2014/main" id="{7301C5D4-1CAB-9FF4-C713-3A1BF8BCF3E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C204F0E-8440-15C2-56D2-5FFC753A8B04}"/>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23</a:t>
            </a:fld>
            <a:endParaRPr dirty="0"/>
          </a:p>
        </p:txBody>
      </p:sp>
      <p:pic>
        <p:nvPicPr>
          <p:cNvPr id="6" name="Picture 5" descr="A logo with text on it&#10;&#10;AI-generated content may be incorrect.">
            <a:extLst>
              <a:ext uri="{FF2B5EF4-FFF2-40B4-BE49-F238E27FC236}">
                <a16:creationId xmlns:a16="http://schemas.microsoft.com/office/drawing/2014/main" id="{93A13984-7F78-19BD-89AA-3D17E1A3DF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531B257E-1FD9-8FE7-CC6B-1889B40CB667}"/>
              </a:ext>
            </a:extLst>
          </p:cNvPr>
          <p:cNvSpPr txBox="1"/>
          <p:nvPr/>
        </p:nvSpPr>
        <p:spPr>
          <a:xfrm>
            <a:off x="742862" y="2812493"/>
            <a:ext cx="8041909"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Field Example 2</a:t>
            </a:r>
          </a:p>
        </p:txBody>
      </p:sp>
      <p:cxnSp>
        <p:nvCxnSpPr>
          <p:cNvPr id="3" name="Straight Connector 2">
            <a:extLst>
              <a:ext uri="{FF2B5EF4-FFF2-40B4-BE49-F238E27FC236}">
                <a16:creationId xmlns:a16="http://schemas.microsoft.com/office/drawing/2014/main" id="{7498EDF9-0840-1D3B-E744-4D5951558E5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DC2C05DD-1BBC-BE03-7C23-48276A2E9300}"/>
              </a:ext>
            </a:extLst>
          </p:cNvPr>
          <p:cNvSpPr txBox="1"/>
          <p:nvPr/>
        </p:nvSpPr>
        <p:spPr>
          <a:xfrm>
            <a:off x="742862" y="4447915"/>
            <a:ext cx="5886538" cy="1661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Kerala Floods – Privacy &amp; MISP</a:t>
            </a:r>
          </a:p>
        </p:txBody>
      </p:sp>
    </p:spTree>
    <p:extLst>
      <p:ext uri="{BB962C8B-B14F-4D97-AF65-F5344CB8AC3E}">
        <p14:creationId xmlns:p14="http://schemas.microsoft.com/office/powerpoint/2010/main" val="173424616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62A88-3E36-3213-5161-84D18A59DDE2}"/>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627D88D-9E93-2F5A-864B-C2F5C264D4E7}"/>
              </a:ext>
            </a:extLst>
          </p:cNvPr>
          <p:cNvSpPr txBox="1"/>
          <p:nvPr/>
        </p:nvSpPr>
        <p:spPr>
          <a:xfrm>
            <a:off x="8784772" y="5351787"/>
            <a:ext cx="15162916" cy="6324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Solar lamps along WASH paths; night patrols with community volunteers</a:t>
            </a: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Incident reports of harassment dropped after environmental design changes</a:t>
            </a:r>
          </a:p>
        </p:txBody>
      </p:sp>
      <p:sp>
        <p:nvSpPr>
          <p:cNvPr id="115" name="Rectangle">
            <a:extLst>
              <a:ext uri="{FF2B5EF4-FFF2-40B4-BE49-F238E27FC236}">
                <a16:creationId xmlns:a16="http://schemas.microsoft.com/office/drawing/2014/main" id="{EDC7B17F-DA89-EEC6-CE68-6BEAB7662D6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EA79C9B-8082-87AD-3FEF-052E879A2ED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24</a:t>
            </a:fld>
            <a:endParaRPr dirty="0"/>
          </a:p>
        </p:txBody>
      </p:sp>
      <p:pic>
        <p:nvPicPr>
          <p:cNvPr id="6" name="Picture 5" descr="A logo with text on it&#10;&#10;AI-generated content may be incorrect.">
            <a:extLst>
              <a:ext uri="{FF2B5EF4-FFF2-40B4-BE49-F238E27FC236}">
                <a16:creationId xmlns:a16="http://schemas.microsoft.com/office/drawing/2014/main" id="{E55D048B-71B8-E128-B3B6-05FA0A95D9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0727695C-BA8B-8053-927B-D762A10149AD}"/>
              </a:ext>
            </a:extLst>
          </p:cNvPr>
          <p:cNvSpPr txBox="1"/>
          <p:nvPr/>
        </p:nvSpPr>
        <p:spPr>
          <a:xfrm>
            <a:off x="742862" y="2812493"/>
            <a:ext cx="8041909"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Field Example 2</a:t>
            </a:r>
          </a:p>
        </p:txBody>
      </p:sp>
      <p:cxnSp>
        <p:nvCxnSpPr>
          <p:cNvPr id="3" name="Straight Connector 2">
            <a:extLst>
              <a:ext uri="{FF2B5EF4-FFF2-40B4-BE49-F238E27FC236}">
                <a16:creationId xmlns:a16="http://schemas.microsoft.com/office/drawing/2014/main" id="{BF499B02-0F75-C685-D4DE-D03162C8DF54}"/>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2F6546A6-30D0-2252-E4C5-58EACDA98919}"/>
              </a:ext>
            </a:extLst>
          </p:cNvPr>
          <p:cNvSpPr txBox="1"/>
          <p:nvPr/>
        </p:nvSpPr>
        <p:spPr>
          <a:xfrm>
            <a:off x="742862" y="4447915"/>
            <a:ext cx="5886538" cy="1661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Assam Floods – Lighting &amp; Patrols</a:t>
            </a:r>
          </a:p>
        </p:txBody>
      </p:sp>
    </p:spTree>
    <p:extLst>
      <p:ext uri="{BB962C8B-B14F-4D97-AF65-F5344CB8AC3E}">
        <p14:creationId xmlns:p14="http://schemas.microsoft.com/office/powerpoint/2010/main" val="29051684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72CB1-4058-DD64-2EDD-D3E37D1F0A6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E24BCB3-40E8-3556-DBF8-5E36201DA9C3}"/>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C76FFD5-1B06-4404-52A7-546BC404DD11}"/>
              </a:ext>
            </a:extLst>
          </p:cNvPr>
          <p:cNvSpPr txBox="1"/>
          <p:nvPr/>
        </p:nvSpPr>
        <p:spPr>
          <a:xfrm>
            <a:off x="8564880" y="4669452"/>
            <a:ext cx="15382807" cy="52961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Beware</a:t>
            </a:r>
          </a:p>
          <a:p>
            <a:pPr marL="857250" indent="-857250">
              <a:buFont typeface="Wingdings" panose="05000000000000000000" pitchFamily="2" charset="2"/>
              <a:buChar char="v"/>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Be alert</a:t>
            </a:r>
          </a:p>
          <a:p>
            <a:pPr marL="857250" indent="-857250">
              <a:buFont typeface="Wingdings" panose="05000000000000000000" pitchFamily="2" charset="2"/>
              <a:buChar char="v"/>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Be prepared</a:t>
            </a:r>
          </a:p>
          <a:p>
            <a:pPr marL="857250" indent="-857250">
              <a:buFont typeface="Wingdings" panose="05000000000000000000" pitchFamily="2" charset="2"/>
              <a:buChar char="v"/>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Be confident</a:t>
            </a:r>
          </a:p>
        </p:txBody>
      </p:sp>
      <p:sp>
        <p:nvSpPr>
          <p:cNvPr id="114" name="PPT 2 -">
            <a:extLst>
              <a:ext uri="{FF2B5EF4-FFF2-40B4-BE49-F238E27FC236}">
                <a16:creationId xmlns:a16="http://schemas.microsoft.com/office/drawing/2014/main" id="{8ACB84EE-42C6-A45B-1AD7-75B85CD67563}"/>
              </a:ext>
            </a:extLst>
          </p:cNvPr>
          <p:cNvSpPr txBox="1"/>
          <p:nvPr/>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C89AD8C1-7BA9-E39A-0E60-9D98837B7A55}"/>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8A9AF72F-7A37-49D0-6854-34C0A6F1668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25</a:t>
            </a:fld>
            <a:endParaRPr dirty="0"/>
          </a:p>
        </p:txBody>
      </p:sp>
      <p:pic>
        <p:nvPicPr>
          <p:cNvPr id="5" name="Picture 4">
            <a:extLst>
              <a:ext uri="{FF2B5EF4-FFF2-40B4-BE49-F238E27FC236}">
                <a16:creationId xmlns:a16="http://schemas.microsoft.com/office/drawing/2014/main" id="{590D4FCB-E269-B8B2-6852-91B1B4EF9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2B5A5C98-DBBD-EF58-DB60-899D7C164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DC501C0F-BBF2-77B7-3D8C-26C3303387FD}"/>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4 mantras </a:t>
            </a:r>
            <a:r>
              <a:rPr lang="en-US"/>
              <a:t>foR </a:t>
            </a:r>
            <a:r>
              <a:rPr lang="en-US" dirty="0"/>
              <a:t>women and weaker section</a:t>
            </a:r>
          </a:p>
        </p:txBody>
      </p:sp>
    </p:spTree>
    <p:extLst>
      <p:ext uri="{BB962C8B-B14F-4D97-AF65-F5344CB8AC3E}">
        <p14:creationId xmlns:p14="http://schemas.microsoft.com/office/powerpoint/2010/main" val="106853768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158675" y="0"/>
            <a:ext cx="24066661" cy="135601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597">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11887363" y="6553363"/>
            <a:ext cx="609285" cy="6092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82784" tIns="91392" rIns="182784" bIns="91392" numCol="1" anchor="t" anchorCtr="0" compatLnSpc="1">
            <a:prstTxWarp prst="textNoShape">
              <a:avLst/>
            </a:prstTxWarp>
          </a:bodyPr>
          <a:lstStyle/>
          <a:p>
            <a:endParaRPr lang="en-IN" sz="3597"/>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26</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8436686" y="294761"/>
            <a:ext cx="13603525" cy="12517203"/>
          </a:xfrm>
          <a:prstGeom prst="roundRect">
            <a:avLst>
              <a:gd name="adj" fmla="val 1583"/>
            </a:avLst>
          </a:prstGeom>
          <a:solidFill>
            <a:srgbClr val="EAEAEA"/>
          </a:solidFill>
          <a:ln w="12700">
            <a:miter lim="400000"/>
          </a:ln>
        </p:spPr>
        <p:txBody>
          <a:bodyPr lIns="78245" tIns="78245" rIns="78245" bIns="78245"/>
          <a:lstStyle/>
          <a:p>
            <a:endParaRPr sz="4797">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685133" y="6460637"/>
            <a:ext cx="7445259" cy="1388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45" tIns="78245" rIns="78245" bIns="78245">
            <a:spAutoFit/>
          </a:bodyPr>
          <a:lstStyle/>
          <a:p>
            <a:pPr algn="ctr"/>
            <a:r>
              <a:rPr lang="en-US" sz="7997" b="1" dirty="0">
                <a:latin typeface="Open sans"/>
              </a:rPr>
              <a:t>THANK YOU </a:t>
            </a:r>
            <a:r>
              <a:rPr lang="en-US" sz="7997"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153" y="1035459"/>
            <a:ext cx="9748520" cy="11063797"/>
          </a:xfrm>
          <a:prstGeom prst="rect">
            <a:avLst/>
          </a:prstGeom>
        </p:spPr>
      </p:pic>
      <p:pic>
        <p:nvPicPr>
          <p:cNvPr id="4" name="Picture 3">
            <a:extLst>
              <a:ext uri="{FF2B5EF4-FFF2-40B4-BE49-F238E27FC236}">
                <a16:creationId xmlns:a16="http://schemas.microsoft.com/office/drawing/2014/main" id="{BAF38A39-09AC-4E09-BCBF-99279947A39C}"/>
              </a:ext>
            </a:extLst>
          </p:cNvPr>
          <p:cNvPicPr>
            <a:picLocks noChangeAspect="1"/>
          </p:cNvPicPr>
          <p:nvPr/>
        </p:nvPicPr>
        <p:blipFill>
          <a:blip r:embed="rId3"/>
          <a:stretch>
            <a:fillRect/>
          </a:stretch>
        </p:blipFill>
        <p:spPr>
          <a:xfrm>
            <a:off x="0" y="0"/>
            <a:ext cx="3494717" cy="2499588"/>
          </a:xfrm>
          <a:prstGeom prst="rect">
            <a:avLst/>
          </a:prstGeom>
          <a:noFill/>
          <a:ln>
            <a:noFill/>
          </a:ln>
        </p:spPr>
      </p:pic>
      <p:pic>
        <p:nvPicPr>
          <p:cNvPr id="7" name="Picture 6">
            <a:extLst>
              <a:ext uri="{FF2B5EF4-FFF2-40B4-BE49-F238E27FC236}">
                <a16:creationId xmlns:a16="http://schemas.microsoft.com/office/drawing/2014/main" id="{66EC03CD-87DA-BEA5-2EAE-10418C527F65}"/>
              </a:ext>
            </a:extLst>
          </p:cNvPr>
          <p:cNvPicPr>
            <a:picLocks noChangeAspect="1"/>
          </p:cNvPicPr>
          <p:nvPr/>
        </p:nvPicPr>
        <p:blipFill>
          <a:blip r:embed="rId4"/>
          <a:stretch>
            <a:fillRect/>
          </a:stretch>
        </p:blipFill>
        <p:spPr>
          <a:xfrm>
            <a:off x="21598571" y="-5151"/>
            <a:ext cx="2762570" cy="2517436"/>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5351166" cy="14011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dirty="0"/>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11441623" y="5936045"/>
            <a:ext cx="11672690" cy="6816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at least 15 points on Gender Sensitization Checklist for NDRF Teams</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5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sz="5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sz="5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Understand the GBV mitigation measures and safety of responders</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sz="5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sz="5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sz="5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Get the overview about best practice on gender sensitization on previous </a:t>
            </a:r>
            <a:r>
              <a:rPr lang="en-US" dirty="0" err="1"/>
              <a:t>disastes</a:t>
            </a:r>
            <a:endParaRPr lang="en-US" dirty="0"/>
          </a:p>
        </p:txBody>
      </p:sp>
      <p:grpSp>
        <p:nvGrpSpPr>
          <p:cNvPr id="12" name="Group">
            <a:extLst>
              <a:ext uri="{FF2B5EF4-FFF2-40B4-BE49-F238E27FC236}">
                <a16:creationId xmlns:a16="http://schemas.microsoft.com/office/drawing/2014/main" id="{9E26B23D-EC0D-D259-AA03-DBA601374870}"/>
              </a:ext>
            </a:extLst>
          </p:cNvPr>
          <p:cNvGrpSpPr/>
          <p:nvPr/>
        </p:nvGrpSpPr>
        <p:grpSpPr>
          <a:xfrm>
            <a:off x="9895462" y="7773546"/>
            <a:ext cx="1219201" cy="1681958"/>
            <a:chOff x="0" y="128675"/>
            <a:chExt cx="1219200" cy="1681957"/>
          </a:xfrm>
        </p:grpSpPr>
        <p:sp>
          <p:nvSpPr>
            <p:cNvPr id="13" name="Circle">
              <a:extLst>
                <a:ext uri="{FF2B5EF4-FFF2-40B4-BE49-F238E27FC236}">
                  <a16:creationId xmlns:a16="http://schemas.microsoft.com/office/drawing/2014/main" id="{086D5DC9-3E03-A6E4-D284-B105E33ADEB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5">
              <a:extLst>
                <a:ext uri="{FF2B5EF4-FFF2-40B4-BE49-F238E27FC236}">
                  <a16:creationId xmlns:a16="http://schemas.microsoft.com/office/drawing/2014/main" id="{4A2604BD-E1FB-C4CE-2AE1-B6BB6C11DCCA}"/>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5</a:t>
              </a:r>
            </a:p>
          </p:txBody>
        </p:sp>
      </p:grpSp>
      <p:grpSp>
        <p:nvGrpSpPr>
          <p:cNvPr id="16" name="Group">
            <a:extLst>
              <a:ext uri="{FF2B5EF4-FFF2-40B4-BE49-F238E27FC236}">
                <a16:creationId xmlns:a16="http://schemas.microsoft.com/office/drawing/2014/main" id="{50C4015E-D5DA-D2A7-2FE8-CA0535FA3608}"/>
              </a:ext>
            </a:extLst>
          </p:cNvPr>
          <p:cNvGrpSpPr/>
          <p:nvPr/>
        </p:nvGrpSpPr>
        <p:grpSpPr>
          <a:xfrm>
            <a:off x="9844663" y="5649505"/>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grpSp>
        <p:nvGrpSpPr>
          <p:cNvPr id="2" name="Group">
            <a:extLst>
              <a:ext uri="{FF2B5EF4-FFF2-40B4-BE49-F238E27FC236}">
                <a16:creationId xmlns:a16="http://schemas.microsoft.com/office/drawing/2014/main" id="{C8A36766-82CA-BB07-9D3E-065B5866BA95}"/>
              </a:ext>
            </a:extLst>
          </p:cNvPr>
          <p:cNvGrpSpPr/>
          <p:nvPr/>
        </p:nvGrpSpPr>
        <p:grpSpPr>
          <a:xfrm>
            <a:off x="9895462" y="10095788"/>
            <a:ext cx="1219201" cy="1681958"/>
            <a:chOff x="0" y="128675"/>
            <a:chExt cx="1219200" cy="1681957"/>
          </a:xfrm>
        </p:grpSpPr>
        <p:sp>
          <p:nvSpPr>
            <p:cNvPr id="3" name="Circle">
              <a:extLst>
                <a:ext uri="{FF2B5EF4-FFF2-40B4-BE49-F238E27FC236}">
                  <a16:creationId xmlns:a16="http://schemas.microsoft.com/office/drawing/2014/main" id="{DEF2BD99-2102-4264-0993-40006A3A955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5" name="5">
              <a:extLst>
                <a:ext uri="{FF2B5EF4-FFF2-40B4-BE49-F238E27FC236}">
                  <a16:creationId xmlns:a16="http://schemas.microsoft.com/office/drawing/2014/main" id="{736CD9AD-CD6A-FA04-FD81-8131684FF606}"/>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US" dirty="0"/>
                <a:t>6</a:t>
              </a:r>
              <a:endParaRPr dirty="0"/>
            </a:p>
          </p:txBody>
        </p:sp>
      </p:grpSp>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CD525-662B-56DF-5634-7706B23844C5}"/>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A83203F-9899-F159-80A0-53FC13CC5761}"/>
              </a:ext>
            </a:extLst>
          </p:cNvPr>
          <p:cNvSpPr txBox="1"/>
          <p:nvPr/>
        </p:nvSpPr>
        <p:spPr>
          <a:xfrm>
            <a:off x="8258330" y="5234699"/>
            <a:ext cx="15382807" cy="5665654"/>
          </a:xfrm>
          <a:prstGeom prst="rect">
            <a:avLst/>
          </a:prstGeom>
          <a:solidFill>
            <a:schemeClr val="accent6">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R="0" lvl="0" algn="just" defTabSz="1896340" rtl="0" eaLnBrk="1" fontAlgn="auto" latinLnBrk="0" hangingPunct="0">
              <a:lnSpc>
                <a:spcPct val="110000"/>
              </a:lnSpc>
              <a:spcBef>
                <a:spcPts val="1000"/>
              </a:spcBef>
              <a:spcAft>
                <a:spcPts val="0"/>
              </a:spcAft>
              <a:buClrTx/>
              <a:buSzTx/>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An assumption about a  person because they are  female or male.</a:t>
            </a:r>
          </a:p>
          <a:p>
            <a:pPr marR="0" lvl="0" algn="just" defTabSz="1896340" rtl="0" eaLnBrk="1" fontAlgn="auto" latinLnBrk="0" hangingPunct="0">
              <a:lnSpc>
                <a:spcPct val="110000"/>
              </a:lnSpc>
              <a:spcBef>
                <a:spcPts val="1000"/>
              </a:spcBef>
              <a:spcAft>
                <a:spcPts val="0"/>
              </a:spcAft>
              <a:buClrTx/>
              <a:buSzTx/>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Gender stereotyping  contributes to gender  inequality because what we  believe about women and  men influences how we act  towards them</a:t>
            </a:r>
          </a:p>
        </p:txBody>
      </p:sp>
      <p:sp>
        <p:nvSpPr>
          <p:cNvPr id="116" name="Slide Number">
            <a:extLst>
              <a:ext uri="{FF2B5EF4-FFF2-40B4-BE49-F238E27FC236}">
                <a16:creationId xmlns:a16="http://schemas.microsoft.com/office/drawing/2014/main" id="{F7792C20-5993-E2B3-37C5-6C87C02B2BD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4</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7358ADB5-3022-D584-E480-9C557F14E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C307FA51-24A5-662D-E325-4D1EA2DF1E87}"/>
              </a:ext>
            </a:extLst>
          </p:cNvPr>
          <p:cNvSpPr txBox="1"/>
          <p:nvPr/>
        </p:nvSpPr>
        <p:spPr>
          <a:xfrm>
            <a:off x="742863" y="2812493"/>
            <a:ext cx="711311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Gender Stereotype</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2" name="object 4">
            <a:extLst>
              <a:ext uri="{FF2B5EF4-FFF2-40B4-BE49-F238E27FC236}">
                <a16:creationId xmlns:a16="http://schemas.microsoft.com/office/drawing/2014/main" id="{8B30A78D-561A-F216-3E8D-2B58A71E0810}"/>
              </a:ext>
            </a:extLst>
          </p:cNvPr>
          <p:cNvSpPr/>
          <p:nvPr/>
        </p:nvSpPr>
        <p:spPr>
          <a:xfrm>
            <a:off x="742863" y="5234699"/>
            <a:ext cx="7113118" cy="5665654"/>
          </a:xfrm>
          <a:prstGeom prst="rect">
            <a:avLst/>
          </a:prstGeom>
          <a: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2479537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8A214-2A1F-4479-4181-DEFD9B48A589}"/>
            </a:ext>
          </a:extLst>
        </p:cNvPr>
        <p:cNvGrpSpPr/>
        <p:nvPr/>
      </p:nvGrpSpPr>
      <p:grpSpPr>
        <a:xfrm>
          <a:off x="0" y="0"/>
          <a:ext cx="0" cy="0"/>
          <a:chOff x="0" y="0"/>
          <a:chExt cx="0" cy="0"/>
        </a:xfrm>
      </p:grpSpPr>
      <p:sp>
        <p:nvSpPr>
          <p:cNvPr id="116" name="Slide Number">
            <a:extLst>
              <a:ext uri="{FF2B5EF4-FFF2-40B4-BE49-F238E27FC236}">
                <a16:creationId xmlns:a16="http://schemas.microsoft.com/office/drawing/2014/main" id="{343621EB-9E4E-A55B-0D62-4AB59E8E2D56}"/>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5</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B5303E5F-1B39-109B-26B5-EFBC128807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23C8E69-80DA-8598-45F1-D6B57E942782}"/>
              </a:ext>
            </a:extLst>
          </p:cNvPr>
          <p:cNvSpPr txBox="1"/>
          <p:nvPr/>
        </p:nvSpPr>
        <p:spPr>
          <a:xfrm>
            <a:off x="742863" y="2812493"/>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Gender Stereotype</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object 3">
            <a:extLst>
              <a:ext uri="{FF2B5EF4-FFF2-40B4-BE49-F238E27FC236}">
                <a16:creationId xmlns:a16="http://schemas.microsoft.com/office/drawing/2014/main" id="{1605832A-117D-4330-4545-3B2893F9EDE7}"/>
              </a:ext>
            </a:extLst>
          </p:cNvPr>
          <p:cNvSpPr/>
          <p:nvPr/>
        </p:nvSpPr>
        <p:spPr>
          <a:xfrm>
            <a:off x="7119257" y="1119373"/>
            <a:ext cx="14891657" cy="11693965"/>
          </a:xfrm>
          <a:prstGeom prst="rect">
            <a:avLst/>
          </a:prstGeom>
          <a:blipFill>
            <a:blip r:embed="rId3" cstate="print"/>
            <a:stretch>
              <a:fillRect/>
            </a:stretch>
          </a:blipFill>
        </p:spPr>
        <p:txBody>
          <a:bodyPr wrap="square" lIns="0" tIns="0" rIns="0" bIns="0" rtlCol="0"/>
          <a:lstStyle/>
          <a:p>
            <a:endParaRPr/>
          </a:p>
        </p:txBody>
      </p:sp>
      <p:sp>
        <p:nvSpPr>
          <p:cNvPr id="4" name="object 5">
            <a:extLst>
              <a:ext uri="{FF2B5EF4-FFF2-40B4-BE49-F238E27FC236}">
                <a16:creationId xmlns:a16="http://schemas.microsoft.com/office/drawing/2014/main" id="{E05599DA-42E8-D757-84CD-11A5F886E9B2}"/>
              </a:ext>
            </a:extLst>
          </p:cNvPr>
          <p:cNvSpPr/>
          <p:nvPr/>
        </p:nvSpPr>
        <p:spPr>
          <a:xfrm>
            <a:off x="13304401" y="2979757"/>
            <a:ext cx="3258093" cy="3276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921429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D24AA-E7FE-AFBE-13E8-B85457F6519C}"/>
            </a:ext>
          </a:extLst>
        </p:cNvPr>
        <p:cNvGrpSpPr/>
        <p:nvPr/>
      </p:nvGrpSpPr>
      <p:grpSpPr>
        <a:xfrm>
          <a:off x="0" y="0"/>
          <a:ext cx="0" cy="0"/>
          <a:chOff x="0" y="0"/>
          <a:chExt cx="0" cy="0"/>
        </a:xfrm>
      </p:grpSpPr>
      <p:sp>
        <p:nvSpPr>
          <p:cNvPr id="116" name="Slide Number">
            <a:extLst>
              <a:ext uri="{FF2B5EF4-FFF2-40B4-BE49-F238E27FC236}">
                <a16:creationId xmlns:a16="http://schemas.microsoft.com/office/drawing/2014/main" id="{4D0E3BCE-E5FA-CCB6-965A-16C5FE3B1008}"/>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6</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A7F69597-5981-A222-3BF2-F6B0CD592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628FF855-33D8-F344-161B-732579AA7BFF}"/>
              </a:ext>
            </a:extLst>
          </p:cNvPr>
          <p:cNvSpPr txBox="1"/>
          <p:nvPr/>
        </p:nvSpPr>
        <p:spPr>
          <a:xfrm>
            <a:off x="742863" y="2812493"/>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Gender Based Violence</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5"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AF519C8-545B-7DEC-D606-E9074B9518A3}"/>
              </a:ext>
            </a:extLst>
          </p:cNvPr>
          <p:cNvSpPr txBox="1"/>
          <p:nvPr/>
        </p:nvSpPr>
        <p:spPr>
          <a:xfrm>
            <a:off x="8258330" y="5234699"/>
            <a:ext cx="15382807" cy="5665654"/>
          </a:xfrm>
          <a:prstGeom prst="rect">
            <a:avLst/>
          </a:prstGeom>
          <a:solidFill>
            <a:schemeClr val="accent6">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R="0" lvl="0" algn="just" defTabSz="1896340" rtl="0" eaLnBrk="1" fontAlgn="auto" latinLnBrk="0" hangingPunct="0">
              <a:lnSpc>
                <a:spcPct val="110000"/>
              </a:lnSpc>
              <a:spcBef>
                <a:spcPts val="1000"/>
              </a:spcBef>
              <a:spcAft>
                <a:spcPts val="0"/>
              </a:spcAft>
              <a:buClrTx/>
              <a:buSzTx/>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Any act of gender-based violence  that results in, or is likely to result  in, physical, sexual or  psychological harm or suffering  to women, including threats of  such acts, coercion, or arbitrary  deprivations of liberty, whether  occurring in public or private life.</a:t>
            </a:r>
          </a:p>
        </p:txBody>
      </p:sp>
      <p:sp>
        <p:nvSpPr>
          <p:cNvPr id="8" name="TextBox 7">
            <a:extLst>
              <a:ext uri="{FF2B5EF4-FFF2-40B4-BE49-F238E27FC236}">
                <a16:creationId xmlns:a16="http://schemas.microsoft.com/office/drawing/2014/main" id="{6198F430-4B23-39FA-424A-82A151299E6A}"/>
              </a:ext>
            </a:extLst>
          </p:cNvPr>
          <p:cNvSpPr txBox="1"/>
          <p:nvPr/>
        </p:nvSpPr>
        <p:spPr>
          <a:xfrm>
            <a:off x="742863" y="5487720"/>
            <a:ext cx="7113118"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0" i="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Protection of Women from Domestic Violence Act, 2005</a:t>
            </a:r>
            <a:endParaRPr lang="en-IN" sz="4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7864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A9C70-A825-6541-6E00-239E5D5D6544}"/>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5B44189-A3F1-7834-BDBD-F2604318A06A}"/>
              </a:ext>
            </a:extLst>
          </p:cNvPr>
          <p:cNvSpPr txBox="1"/>
          <p:nvPr/>
        </p:nvSpPr>
        <p:spPr>
          <a:xfrm>
            <a:off x="8258330" y="5097050"/>
            <a:ext cx="15382807" cy="7365606"/>
          </a:xfrm>
          <a:prstGeom prst="rect">
            <a:avLst/>
          </a:prstGeom>
          <a:solidFill>
            <a:schemeClr val="accent6">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R="0" lvl="0" algn="just" defTabSz="1896340" rtl="0" eaLnBrk="1" fontAlgn="auto" latinLnBrk="0" hangingPunct="0">
              <a:lnSpc>
                <a:spcPct val="110000"/>
              </a:lnSpc>
              <a:spcBef>
                <a:spcPts val="1000"/>
              </a:spcBef>
              <a:spcAft>
                <a:spcPts val="0"/>
              </a:spcAft>
              <a:buClrTx/>
              <a:buSzTx/>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A process of raising awareness about gender equality issues to promote changes in attitudes and behaviors, aiming to eliminate gender discrimination and create a more equitable society. It involves understanding and questioning societal norms, stereotypes, and biases related to gender to foster empathy and respect for all genders.</a:t>
            </a:r>
          </a:p>
        </p:txBody>
      </p:sp>
      <p:sp>
        <p:nvSpPr>
          <p:cNvPr id="116" name="Slide Number">
            <a:extLst>
              <a:ext uri="{FF2B5EF4-FFF2-40B4-BE49-F238E27FC236}">
                <a16:creationId xmlns:a16="http://schemas.microsoft.com/office/drawing/2014/main" id="{26C7F378-A22B-8489-6FD4-2C1C29BDCE8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7</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260A833A-0573-8B93-C6A0-64E10E2783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D64522F1-5621-122D-EF2A-9F6A4FEAA162}"/>
              </a:ext>
            </a:extLst>
          </p:cNvPr>
          <p:cNvSpPr txBox="1"/>
          <p:nvPr/>
        </p:nvSpPr>
        <p:spPr>
          <a:xfrm>
            <a:off x="742863" y="2812493"/>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en-US" dirty="0"/>
              <a:t>Gender Sensitization </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8010664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21B5C-7732-B67C-0FA2-2156BF4058A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992F1F2-5BAB-B138-E0E0-72EAEBB85C7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CB171A8-B485-E022-5B93-8F9345E7FA50}"/>
              </a:ext>
            </a:extLst>
          </p:cNvPr>
          <p:cNvSpPr txBox="1"/>
          <p:nvPr/>
        </p:nvSpPr>
        <p:spPr>
          <a:xfrm>
            <a:off x="8564880" y="4669452"/>
            <a:ext cx="15382807" cy="72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Promotes Gender Justice</a:t>
            </a:r>
          </a:p>
          <a:p>
            <a:pPr marL="857250" indent="-857250">
              <a:buFont typeface="Wingdings" panose="05000000000000000000" pitchFamily="2" charset="2"/>
              <a:buChar char="v"/>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Enhances Productivity</a:t>
            </a:r>
          </a:p>
          <a:p>
            <a:pPr marL="857250" indent="-857250">
              <a:buFont typeface="Wingdings" panose="05000000000000000000" pitchFamily="2" charset="2"/>
              <a:buChar char="v"/>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Supports Human Rights</a:t>
            </a:r>
          </a:p>
          <a:p>
            <a:pPr marL="857250" indent="-857250">
              <a:buFont typeface="Wingdings" panose="05000000000000000000" pitchFamily="2" charset="2"/>
              <a:buChar char="v"/>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Benefits Society Equally </a:t>
            </a:r>
          </a:p>
          <a:p>
            <a:pPr marL="857250" indent="-857250">
              <a:buFont typeface="Wingdings" panose="05000000000000000000" pitchFamily="2" charset="2"/>
              <a:buChar char="v"/>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Providing fair treatment and opportunities</a:t>
            </a:r>
          </a:p>
        </p:txBody>
      </p:sp>
      <p:sp>
        <p:nvSpPr>
          <p:cNvPr id="114" name="PPT 2 -">
            <a:extLst>
              <a:ext uri="{FF2B5EF4-FFF2-40B4-BE49-F238E27FC236}">
                <a16:creationId xmlns:a16="http://schemas.microsoft.com/office/drawing/2014/main" id="{4EDE3184-319C-B9A8-ABEF-CE3CE873C579}"/>
              </a:ext>
            </a:extLst>
          </p:cNvPr>
          <p:cNvSpPr txBox="1"/>
          <p:nvPr/>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8C62F292-7412-B111-1687-8434917B2927}"/>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932DC55-AFCD-E005-7D07-A1849405966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dirty="0"/>
          </a:p>
        </p:txBody>
      </p:sp>
      <p:pic>
        <p:nvPicPr>
          <p:cNvPr id="5" name="Picture 4">
            <a:extLst>
              <a:ext uri="{FF2B5EF4-FFF2-40B4-BE49-F238E27FC236}">
                <a16:creationId xmlns:a16="http://schemas.microsoft.com/office/drawing/2014/main" id="{64390A2C-0298-6B57-AF3B-4C722D55A8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1F08D77E-9BC0-99A1-7069-E09B93423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BF2EC7C-0813-C132-27C6-13094D64EA83}"/>
              </a:ext>
            </a:extLst>
          </p:cNvPr>
          <p:cNvSpPr txBox="1"/>
          <p:nvPr/>
        </p:nvSpPr>
        <p:spPr>
          <a:xfrm>
            <a:off x="742863" y="2812493"/>
            <a:ext cx="7113118" cy="2281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Why Gender </a:t>
            </a:r>
            <a:r>
              <a:rPr lang="en-US" sz="6600" dirty="0"/>
              <a:t>Sensitization ?</a:t>
            </a:r>
            <a:endParaRPr lang="en-US" dirty="0"/>
          </a:p>
        </p:txBody>
      </p:sp>
    </p:spTree>
    <p:extLst>
      <p:ext uri="{BB962C8B-B14F-4D97-AF65-F5344CB8AC3E}">
        <p14:creationId xmlns:p14="http://schemas.microsoft.com/office/powerpoint/2010/main" val="25817656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639E-1382-8BCB-8EFB-403F24F92480}"/>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FA5D1BE-F55A-61A0-ECD1-6CB6BD574C37}"/>
              </a:ext>
            </a:extLst>
          </p:cNvPr>
          <p:cNvSpPr txBox="1"/>
          <p:nvPr/>
        </p:nvSpPr>
        <p:spPr>
          <a:xfrm>
            <a:off x="8784772" y="5351787"/>
            <a:ext cx="15162916" cy="67505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Disaster Management Act, 2005</a:t>
            </a:r>
          </a:p>
          <a:p>
            <a:pPr marL="1893888" lvl="1" indent="-914400" algn="just">
              <a:buFont typeface="+mj-lt"/>
              <a:buAutoNum type="alphaL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Mandates minimum standards of relief (Section 12) and inclusive planning</a:t>
            </a:r>
          </a:p>
          <a:p>
            <a:pPr marL="1893888" lvl="1" indent="-914400" algn="just">
              <a:buFont typeface="+mj-lt"/>
              <a:buAutoNum type="alphaL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National/State/District/Local authorities must plan for vulnerable groups</a:t>
            </a:r>
          </a:p>
        </p:txBody>
      </p:sp>
      <p:sp>
        <p:nvSpPr>
          <p:cNvPr id="115" name="Rectangle">
            <a:extLst>
              <a:ext uri="{FF2B5EF4-FFF2-40B4-BE49-F238E27FC236}">
                <a16:creationId xmlns:a16="http://schemas.microsoft.com/office/drawing/2014/main" id="{E2FA9178-901D-6723-2422-02571349440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979922A-623F-777C-8765-3A4713963CDB}"/>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dirty="0"/>
          </a:p>
        </p:txBody>
      </p:sp>
      <p:pic>
        <p:nvPicPr>
          <p:cNvPr id="6" name="Picture 5" descr="A logo with text on it&#10;&#10;AI-generated content may be incorrect.">
            <a:extLst>
              <a:ext uri="{FF2B5EF4-FFF2-40B4-BE49-F238E27FC236}">
                <a16:creationId xmlns:a16="http://schemas.microsoft.com/office/drawing/2014/main" id="{BB562271-E2F7-689A-8E69-3595EB36C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58661784-AC09-8920-07AE-4AB1AF6B459F}"/>
              </a:ext>
            </a:extLst>
          </p:cNvPr>
          <p:cNvSpPr txBox="1"/>
          <p:nvPr/>
        </p:nvSpPr>
        <p:spPr>
          <a:xfrm>
            <a:off x="742862" y="2812493"/>
            <a:ext cx="7715337"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Legal mandates: Gender</a:t>
            </a:r>
          </a:p>
        </p:txBody>
      </p:sp>
      <p:cxnSp>
        <p:nvCxnSpPr>
          <p:cNvPr id="3" name="Straight Connector 2">
            <a:extLst>
              <a:ext uri="{FF2B5EF4-FFF2-40B4-BE49-F238E27FC236}">
                <a16:creationId xmlns:a16="http://schemas.microsoft.com/office/drawing/2014/main" id="{2DAF3D14-9314-435A-6F18-115F9FC77A93}"/>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51485685"/>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2551</TotalTime>
  <Words>1028</Words>
  <Application>Microsoft Office PowerPoint</Application>
  <PresentationFormat>Custom</PresentationFormat>
  <Paragraphs>162</Paragraphs>
  <Slides>26</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Black</vt:lpstr>
      <vt:lpstr>Calibri</vt:lpstr>
      <vt:lpstr>Open sans</vt:lpstr>
      <vt:lpstr>Open sans</vt:lpstr>
      <vt:lpstr>Open Sans Semibold</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NDRF ACADEMY</cp:lastModifiedBy>
  <cp:revision>87</cp:revision>
  <dcterms:modified xsi:type="dcterms:W3CDTF">2025-12-31T10:59:10Z</dcterms:modified>
</cp:coreProperties>
</file>