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26"/>
  </p:notesMasterIdLst>
  <p:sldIdLst>
    <p:sldId id="256" r:id="rId3"/>
    <p:sldId id="257" r:id="rId4"/>
    <p:sldId id="275" r:id="rId5"/>
    <p:sldId id="389" r:id="rId6"/>
    <p:sldId id="386" r:id="rId7"/>
    <p:sldId id="258" r:id="rId8"/>
    <p:sldId id="6170" r:id="rId9"/>
    <p:sldId id="6169" r:id="rId10"/>
    <p:sldId id="6168" r:id="rId11"/>
    <p:sldId id="6177" r:id="rId12"/>
    <p:sldId id="323" r:id="rId13"/>
    <p:sldId id="6171" r:id="rId14"/>
    <p:sldId id="6172" r:id="rId15"/>
    <p:sldId id="6173" r:id="rId16"/>
    <p:sldId id="6174" r:id="rId17"/>
    <p:sldId id="6175" r:id="rId18"/>
    <p:sldId id="6176" r:id="rId19"/>
    <p:sldId id="6179" r:id="rId20"/>
    <p:sldId id="6180" r:id="rId21"/>
    <p:sldId id="6178" r:id="rId22"/>
    <p:sldId id="6181" r:id="rId23"/>
    <p:sldId id="6182" r:id="rId24"/>
    <p:sldId id="1188"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7805" autoAdjust="0"/>
  </p:normalViewPr>
  <p:slideViewPr>
    <p:cSldViewPr snapToGrid="0">
      <p:cViewPr varScale="1">
        <p:scale>
          <a:sx n="36" d="100"/>
          <a:sy n="36" d="100"/>
        </p:scale>
        <p:origin x="1134" y="9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2526B-8702-4700-9F9B-5562BDE896D8}"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n-IN"/>
        </a:p>
      </dgm:t>
    </dgm:pt>
    <dgm:pt modelId="{217C6CFD-528A-4F97-92E5-094E6AEF1147}">
      <dgm:prSet phldrT="[Text]" custT="1"/>
      <dgm:spPr>
        <a:solidFill>
          <a:schemeClr val="accent6">
            <a:lumMod val="60000"/>
            <a:lumOff val="40000"/>
          </a:schemeClr>
        </a:solidFill>
      </dgm:spPr>
      <dgm:t>
        <a:bodyPr/>
        <a:lstStyle/>
        <a:p>
          <a:r>
            <a:rPr lang="en-IN" sz="40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National level</a:t>
          </a:r>
          <a:endParaRPr lang="en-IN" sz="40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dgm:t>
    </dgm:pt>
    <dgm:pt modelId="{28F8FAC5-9A52-4C8A-A6EA-CA025AC94B98}" type="parTrans" cxnId="{D904C8EC-5D16-4CE0-BB26-681E724985A8}">
      <dgm:prSet/>
      <dgm:spPr/>
      <dgm:t>
        <a:bodyPr/>
        <a:lstStyle/>
        <a:p>
          <a:endParaRPr lang="en-IN"/>
        </a:p>
      </dgm:t>
    </dgm:pt>
    <dgm:pt modelId="{159A41C1-6842-4603-AC6C-71F1100B9ECC}" type="sibTrans" cxnId="{D904C8EC-5D16-4CE0-BB26-681E724985A8}">
      <dgm:prSet/>
      <dgm:spPr/>
      <dgm:t>
        <a:bodyPr/>
        <a:lstStyle/>
        <a:p>
          <a:endParaRPr lang="en-IN"/>
        </a:p>
      </dgm:t>
    </dgm:pt>
    <dgm:pt modelId="{19A02F2E-2A66-4F5A-AEE7-5430B7735605}">
      <dgm:prSet phldrT="[Text]" custT="1"/>
      <dgm:spPr>
        <a:solidFill>
          <a:schemeClr val="accent6">
            <a:lumMod val="20000"/>
            <a:lumOff val="80000"/>
          </a:schemeClr>
        </a:solidFill>
      </dgm:spPr>
      <dgm: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Hub of all the activities related with disaster </a:t>
          </a:r>
          <a:r>
            <a:rPr lang="en-IN" sz="2800" b="1" dirty="0">
              <a:latin typeface="Open Sans" panose="020B0606030504020204" pitchFamily="34" charset="0"/>
              <a:ea typeface="Open Sans" panose="020B0606030504020204" pitchFamily="34" charset="0"/>
              <a:cs typeface="Open Sans" panose="020B0606030504020204" pitchFamily="34" charset="0"/>
            </a:rPr>
            <a:t>response and Effective management at National level</a:t>
          </a:r>
        </a:p>
      </dgm:t>
    </dgm:pt>
    <dgm:pt modelId="{2C5ED627-AE98-486B-9EFC-182101E829F2}" type="parTrans" cxnId="{E7F77166-5ABD-4278-B374-4FAF6D760C6D}">
      <dgm:prSet/>
      <dgm:spPr/>
      <dgm:t>
        <a:bodyPr/>
        <a:lstStyle/>
        <a:p>
          <a:endParaRPr lang="en-IN"/>
        </a:p>
      </dgm:t>
    </dgm:pt>
    <dgm:pt modelId="{D928B54D-BAE7-44FE-9153-5711E1185133}" type="sibTrans" cxnId="{E7F77166-5ABD-4278-B374-4FAF6D760C6D}">
      <dgm:prSet/>
      <dgm:spPr/>
      <dgm:t>
        <a:bodyPr/>
        <a:lstStyle/>
        <a:p>
          <a:endParaRPr lang="en-IN"/>
        </a:p>
      </dgm:t>
    </dgm:pt>
    <dgm:pt modelId="{4BAB4C79-B57E-4DB4-BEDF-F909094F9FFA}">
      <dgm:prSet phldrT="[Text]" custT="1"/>
      <dgm:spPr>
        <a:solidFill>
          <a:schemeClr val="accent6">
            <a:lumMod val="60000"/>
            <a:lumOff val="40000"/>
          </a:schemeClr>
        </a:solidFill>
      </dgm:spPr>
      <dgm:t>
        <a:bodyPr/>
        <a:lstStyle/>
        <a:p>
          <a:r>
            <a:rPr lang="en-IN" sz="40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State level</a:t>
          </a:r>
          <a:endParaRPr lang="en-IN" sz="40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dgm:t>
    </dgm:pt>
    <dgm:pt modelId="{081DDA83-8153-4FA6-BC54-275C93D3AFDD}" type="parTrans" cxnId="{324A090C-0E0A-45CC-A698-222A271CEC34}">
      <dgm:prSet/>
      <dgm:spPr/>
      <dgm:t>
        <a:bodyPr/>
        <a:lstStyle/>
        <a:p>
          <a:endParaRPr lang="en-IN"/>
        </a:p>
      </dgm:t>
    </dgm:pt>
    <dgm:pt modelId="{469EA59D-DD54-4A43-9AB5-770204DC6B35}" type="sibTrans" cxnId="{324A090C-0E0A-45CC-A698-222A271CEC34}">
      <dgm:prSet/>
      <dgm:spPr/>
      <dgm:t>
        <a:bodyPr/>
        <a:lstStyle/>
        <a:p>
          <a:endParaRPr lang="en-IN"/>
        </a:p>
      </dgm:t>
    </dgm:pt>
    <dgm:pt modelId="{09431DB1-B066-4D5E-98F4-A4E275A63497}">
      <dgm:prSet phldrT="[Text]" custT="1"/>
      <dgm:spPr>
        <a:solidFill>
          <a:schemeClr val="accent6">
            <a:lumMod val="20000"/>
            <a:lumOff val="80000"/>
          </a:schemeClr>
        </a:solidFill>
      </dgm:spPr>
      <dgm: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Hub of all the activities related with disaster response and Effective management at State level</a:t>
          </a:r>
          <a:endParaRPr lang="en-IN" sz="2800" b="1" dirty="0">
            <a:latin typeface="Open Sans" panose="020B0606030504020204" pitchFamily="34" charset="0"/>
            <a:ea typeface="Open Sans" panose="020B0606030504020204" pitchFamily="34" charset="0"/>
            <a:cs typeface="Open Sans" panose="020B0606030504020204" pitchFamily="34" charset="0"/>
          </a:endParaRPr>
        </a:p>
      </dgm:t>
    </dgm:pt>
    <dgm:pt modelId="{1A535574-4C65-4CCB-AAAC-913A70A7EB78}" type="parTrans" cxnId="{EF5476AB-3333-482A-BA7F-24AE2AB9D108}">
      <dgm:prSet/>
      <dgm:spPr/>
      <dgm:t>
        <a:bodyPr/>
        <a:lstStyle/>
        <a:p>
          <a:endParaRPr lang="en-IN"/>
        </a:p>
      </dgm:t>
    </dgm:pt>
    <dgm:pt modelId="{7C5CDF37-D56C-4CD0-B955-C6DDEF86CE5B}" type="sibTrans" cxnId="{EF5476AB-3333-482A-BA7F-24AE2AB9D108}">
      <dgm:prSet/>
      <dgm:spPr/>
      <dgm:t>
        <a:bodyPr/>
        <a:lstStyle/>
        <a:p>
          <a:endParaRPr lang="en-IN"/>
        </a:p>
      </dgm:t>
    </dgm:pt>
    <dgm:pt modelId="{F5CDC48C-1B1E-4985-9683-4814C6BBCDB2}">
      <dgm:prSet phldrT="[Text]" custT="1"/>
      <dgm:spPr>
        <a:solidFill>
          <a:schemeClr val="accent6">
            <a:lumMod val="60000"/>
            <a:lumOff val="40000"/>
          </a:schemeClr>
        </a:solidFill>
      </dgm:spPr>
      <dgm:t>
        <a:bodyPr/>
        <a:lstStyle/>
        <a:p>
          <a:r>
            <a:rPr lang="en-IN" sz="40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District level</a:t>
          </a:r>
          <a:endParaRPr lang="en-IN" sz="40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dgm:t>
    </dgm:pt>
    <dgm:pt modelId="{0485E39F-4609-431E-A2CE-C3196E2BA18A}" type="parTrans" cxnId="{9CE86F9D-902B-46DE-8299-D3C79C139CF7}">
      <dgm:prSet/>
      <dgm:spPr/>
      <dgm:t>
        <a:bodyPr/>
        <a:lstStyle/>
        <a:p>
          <a:endParaRPr lang="en-IN"/>
        </a:p>
      </dgm:t>
    </dgm:pt>
    <dgm:pt modelId="{15B79593-E5AE-4DAB-A266-DC949C3DC7CF}" type="sibTrans" cxnId="{9CE86F9D-902B-46DE-8299-D3C79C139CF7}">
      <dgm:prSet/>
      <dgm:spPr/>
      <dgm:t>
        <a:bodyPr/>
        <a:lstStyle/>
        <a:p>
          <a:endParaRPr lang="en-IN"/>
        </a:p>
      </dgm:t>
    </dgm:pt>
    <dgm:pt modelId="{2E94D4E3-7033-4425-B25D-7DE37DC95315}">
      <dgm:prSet phldrT="[Text]" custT="1"/>
      <dgm:spPr>
        <a:solidFill>
          <a:schemeClr val="accent6">
            <a:lumMod val="20000"/>
            <a:lumOff val="80000"/>
          </a:schemeClr>
        </a:solidFill>
      </dgm:spPr>
      <dgm:t>
        <a:bodyPr/>
        <a:lstStyle/>
        <a:p>
          <a:r>
            <a:rPr lang="en-IN" sz="2800" b="1" dirty="0">
              <a:latin typeface="Open Sans" panose="020B0606030504020204" pitchFamily="34" charset="0"/>
              <a:ea typeface="Open Sans" panose="020B0606030504020204" pitchFamily="34" charset="0"/>
              <a:cs typeface="Open Sans" panose="020B0606030504020204" pitchFamily="34" charset="0"/>
            </a:rPr>
            <a:t>Main Functional Unit at the time of emergency</a:t>
          </a:r>
        </a:p>
      </dgm:t>
    </dgm:pt>
    <dgm:pt modelId="{15441312-4D90-473A-A963-9AFB8F22EB8A}" type="parTrans" cxnId="{253C218D-4E01-4666-9E4F-9E7F30007B74}">
      <dgm:prSet/>
      <dgm:spPr/>
      <dgm:t>
        <a:bodyPr/>
        <a:lstStyle/>
        <a:p>
          <a:endParaRPr lang="en-IN"/>
        </a:p>
      </dgm:t>
    </dgm:pt>
    <dgm:pt modelId="{723530EB-70B9-4C0C-8A75-BF60043E2D5B}" type="sibTrans" cxnId="{253C218D-4E01-4666-9E4F-9E7F30007B74}">
      <dgm:prSet/>
      <dgm:spPr/>
      <dgm:t>
        <a:bodyPr/>
        <a:lstStyle/>
        <a:p>
          <a:endParaRPr lang="en-IN"/>
        </a:p>
      </dgm:t>
    </dgm:pt>
    <dgm:pt modelId="{7B556D4A-0C4A-4B6E-BB1B-63AF97ACE462}">
      <dgm:prSet phldrT="[Text]" custT="1"/>
      <dgm:spPr>
        <a:solidFill>
          <a:schemeClr val="accent6">
            <a:lumMod val="20000"/>
            <a:lumOff val="80000"/>
          </a:schemeClr>
        </a:solidFill>
      </dgm:spPr>
      <dgm:t>
        <a:bodyPr/>
        <a:lstStyle/>
        <a:p>
          <a:r>
            <a:rPr lang="en-IN" sz="2800" b="1" dirty="0">
              <a:latin typeface="Open Sans" panose="020B0606030504020204" pitchFamily="34" charset="0"/>
              <a:ea typeface="Open Sans" panose="020B0606030504020204" pitchFamily="34" charset="0"/>
              <a:cs typeface="Open Sans" panose="020B0606030504020204" pitchFamily="34" charset="0"/>
            </a:rPr>
            <a:t>District and sub-level operation</a:t>
          </a:r>
        </a:p>
      </dgm:t>
    </dgm:pt>
    <dgm:pt modelId="{7D727A76-A8CA-4AC0-A93D-374A5E5B7010}" type="parTrans" cxnId="{EA18DDEA-0652-4BF6-91CE-2851F45EEA2B}">
      <dgm:prSet/>
      <dgm:spPr/>
      <dgm:t>
        <a:bodyPr/>
        <a:lstStyle/>
        <a:p>
          <a:endParaRPr lang="en-IN"/>
        </a:p>
      </dgm:t>
    </dgm:pt>
    <dgm:pt modelId="{7A3B6DAE-63B2-4240-9E90-83F3E3E153B9}" type="sibTrans" cxnId="{EA18DDEA-0652-4BF6-91CE-2851F45EEA2B}">
      <dgm:prSet/>
      <dgm:spPr/>
      <dgm:t>
        <a:bodyPr/>
        <a:lstStyle/>
        <a:p>
          <a:endParaRPr lang="en-IN"/>
        </a:p>
      </dgm:t>
    </dgm:pt>
    <dgm:pt modelId="{6FDB4C65-D638-4B5A-9957-6DC6A2455907}">
      <dgm:prSet phldrT="[Text]" custT="1"/>
      <dgm:spPr>
        <a:solidFill>
          <a:schemeClr val="accent6">
            <a:lumMod val="60000"/>
            <a:lumOff val="40000"/>
          </a:schemeClr>
        </a:solidFill>
      </dgm:spPr>
      <dgm:t>
        <a:bodyPr/>
        <a:lstStyle/>
        <a:p>
          <a:r>
            <a:rPr lang="en-IN" sz="40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Organisational level</a:t>
          </a:r>
          <a:endParaRPr lang="en-IN" sz="40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dgm:t>
    </dgm:pt>
    <dgm:pt modelId="{67541542-153B-435A-951B-52BFF7431761}" type="parTrans" cxnId="{0323DF2C-5F82-4FD7-9194-88BDDE5CF208}">
      <dgm:prSet/>
      <dgm:spPr/>
      <dgm:t>
        <a:bodyPr/>
        <a:lstStyle/>
        <a:p>
          <a:endParaRPr lang="en-IN"/>
        </a:p>
      </dgm:t>
    </dgm:pt>
    <dgm:pt modelId="{654EE53B-EC66-4DBE-9C93-7EEF986A89CD}" type="sibTrans" cxnId="{0323DF2C-5F82-4FD7-9194-88BDDE5CF208}">
      <dgm:prSet/>
      <dgm:spPr/>
      <dgm:t>
        <a:bodyPr/>
        <a:lstStyle/>
        <a:p>
          <a:endParaRPr lang="en-IN"/>
        </a:p>
      </dgm:t>
    </dgm:pt>
    <dgm:pt modelId="{9F6EA106-6597-435A-879C-11E4EA049CB7}">
      <dgm:prSet phldrT="[Text]" custT="1"/>
      <dgm:spPr>
        <a:solidFill>
          <a:schemeClr val="accent6">
            <a:lumMod val="20000"/>
            <a:lumOff val="80000"/>
          </a:schemeClr>
        </a:solidFill>
      </dgm:spPr>
      <dgm:t>
        <a:bodyPr/>
        <a:lstStyle/>
        <a:p>
          <a:r>
            <a:rPr lang="en-IN" sz="2800" b="1" dirty="0">
              <a:latin typeface="Open Sans" panose="020B0606030504020204" pitchFamily="34" charset="0"/>
              <a:ea typeface="Open Sans" panose="020B0606030504020204" pitchFamily="34" charset="0"/>
              <a:cs typeface="Open Sans" panose="020B0606030504020204" pitchFamily="34" charset="0"/>
            </a:rPr>
            <a:t>Specific to organisation or ministry</a:t>
          </a:r>
        </a:p>
      </dgm:t>
    </dgm:pt>
    <dgm:pt modelId="{05AD627A-AB21-4C59-9DB0-57B34AD698C2}" type="parTrans" cxnId="{9DFCA8AA-CE48-4C98-97A8-ACE4C1FE799B}">
      <dgm:prSet/>
      <dgm:spPr/>
      <dgm:t>
        <a:bodyPr/>
        <a:lstStyle/>
        <a:p>
          <a:endParaRPr lang="en-IN"/>
        </a:p>
      </dgm:t>
    </dgm:pt>
    <dgm:pt modelId="{DB549503-CA5E-433B-AA68-966D33E13F03}" type="sibTrans" cxnId="{9DFCA8AA-CE48-4C98-97A8-ACE4C1FE799B}">
      <dgm:prSet/>
      <dgm:spPr/>
      <dgm:t>
        <a:bodyPr/>
        <a:lstStyle/>
        <a:p>
          <a:endParaRPr lang="en-IN"/>
        </a:p>
      </dgm:t>
    </dgm:pt>
    <dgm:pt modelId="{404053E3-04C7-488A-8130-4573F7982E02}" type="pres">
      <dgm:prSet presAssocID="{85C2526B-8702-4700-9F9B-5562BDE896D8}" presName="Name0" presStyleCnt="0">
        <dgm:presLayoutVars>
          <dgm:dir/>
          <dgm:animLvl val="lvl"/>
          <dgm:resizeHandles val="exact"/>
        </dgm:presLayoutVars>
      </dgm:prSet>
      <dgm:spPr/>
    </dgm:pt>
    <dgm:pt modelId="{3846CA7C-4E8C-420E-8E4A-EBA57BE467CF}" type="pres">
      <dgm:prSet presAssocID="{217C6CFD-528A-4F97-92E5-094E6AEF1147}" presName="linNode" presStyleCnt="0"/>
      <dgm:spPr/>
    </dgm:pt>
    <dgm:pt modelId="{AB66788C-1F45-4C03-BB61-EDFDA1A068BD}" type="pres">
      <dgm:prSet presAssocID="{217C6CFD-528A-4F97-92E5-094E6AEF1147}" presName="parentText" presStyleLbl="node1" presStyleIdx="0" presStyleCnt="4" custScaleY="74860">
        <dgm:presLayoutVars>
          <dgm:chMax val="1"/>
          <dgm:bulletEnabled val="1"/>
        </dgm:presLayoutVars>
      </dgm:prSet>
      <dgm:spPr/>
    </dgm:pt>
    <dgm:pt modelId="{20992EAF-3C96-48C1-A027-56CA4E5BFE3B}" type="pres">
      <dgm:prSet presAssocID="{217C6CFD-528A-4F97-92E5-094E6AEF1147}" presName="descendantText" presStyleLbl="alignAccFollowNode1" presStyleIdx="0" presStyleCnt="4" custScaleY="78964">
        <dgm:presLayoutVars>
          <dgm:bulletEnabled val="1"/>
        </dgm:presLayoutVars>
      </dgm:prSet>
      <dgm:spPr/>
    </dgm:pt>
    <dgm:pt modelId="{8DEC7C87-3B21-4185-8B9E-AAE5F2756C7A}" type="pres">
      <dgm:prSet presAssocID="{159A41C1-6842-4603-AC6C-71F1100B9ECC}" presName="sp" presStyleCnt="0"/>
      <dgm:spPr/>
    </dgm:pt>
    <dgm:pt modelId="{D152391D-4B78-470B-89C9-3AE2820269D1}" type="pres">
      <dgm:prSet presAssocID="{4BAB4C79-B57E-4DB4-BEDF-F909094F9FFA}" presName="linNode" presStyleCnt="0"/>
      <dgm:spPr/>
    </dgm:pt>
    <dgm:pt modelId="{1B428044-8DBC-4DB3-BE1A-E5E17D7BE660}" type="pres">
      <dgm:prSet presAssocID="{4BAB4C79-B57E-4DB4-BEDF-F909094F9FFA}" presName="parentText" presStyleLbl="node1" presStyleIdx="1" presStyleCnt="4" custScaleY="74860">
        <dgm:presLayoutVars>
          <dgm:chMax val="1"/>
          <dgm:bulletEnabled val="1"/>
        </dgm:presLayoutVars>
      </dgm:prSet>
      <dgm:spPr/>
    </dgm:pt>
    <dgm:pt modelId="{E0195704-7C81-4DF4-B499-C8ED015F1FF4}" type="pres">
      <dgm:prSet presAssocID="{4BAB4C79-B57E-4DB4-BEDF-F909094F9FFA}" presName="descendantText" presStyleLbl="alignAccFollowNode1" presStyleIdx="1" presStyleCnt="4" custScaleY="78964">
        <dgm:presLayoutVars>
          <dgm:bulletEnabled val="1"/>
        </dgm:presLayoutVars>
      </dgm:prSet>
      <dgm:spPr/>
    </dgm:pt>
    <dgm:pt modelId="{68AC3B9C-8E34-4CAC-86FE-D4F0526D759F}" type="pres">
      <dgm:prSet presAssocID="{469EA59D-DD54-4A43-9AB5-770204DC6B35}" presName="sp" presStyleCnt="0"/>
      <dgm:spPr/>
    </dgm:pt>
    <dgm:pt modelId="{A365345A-F5F9-410E-88E4-EE780A066F06}" type="pres">
      <dgm:prSet presAssocID="{F5CDC48C-1B1E-4985-9683-4814C6BBCDB2}" presName="linNode" presStyleCnt="0"/>
      <dgm:spPr/>
    </dgm:pt>
    <dgm:pt modelId="{8397B78D-6D9F-40FC-B413-CF8F8F5ECD51}" type="pres">
      <dgm:prSet presAssocID="{F5CDC48C-1B1E-4985-9683-4814C6BBCDB2}" presName="parentText" presStyleLbl="node1" presStyleIdx="2" presStyleCnt="4" custScaleY="74860">
        <dgm:presLayoutVars>
          <dgm:chMax val="1"/>
          <dgm:bulletEnabled val="1"/>
        </dgm:presLayoutVars>
      </dgm:prSet>
      <dgm:spPr/>
    </dgm:pt>
    <dgm:pt modelId="{A8D4E919-9959-4FCB-A2B2-A6BB9243F70C}" type="pres">
      <dgm:prSet presAssocID="{F5CDC48C-1B1E-4985-9683-4814C6BBCDB2}" presName="descendantText" presStyleLbl="alignAccFollowNode1" presStyleIdx="2" presStyleCnt="4" custScaleY="78964">
        <dgm:presLayoutVars>
          <dgm:bulletEnabled val="1"/>
        </dgm:presLayoutVars>
      </dgm:prSet>
      <dgm:spPr/>
    </dgm:pt>
    <dgm:pt modelId="{0BFEAE7A-39EF-46CE-9349-F685FA323C66}" type="pres">
      <dgm:prSet presAssocID="{15B79593-E5AE-4DAB-A266-DC949C3DC7CF}" presName="sp" presStyleCnt="0"/>
      <dgm:spPr/>
    </dgm:pt>
    <dgm:pt modelId="{7A925B8D-3948-4A37-8327-B33281D40928}" type="pres">
      <dgm:prSet presAssocID="{6FDB4C65-D638-4B5A-9957-6DC6A2455907}" presName="linNode" presStyleCnt="0"/>
      <dgm:spPr/>
    </dgm:pt>
    <dgm:pt modelId="{5801DA08-ECA4-4CD0-A8F0-B2F4EBC3C6DF}" type="pres">
      <dgm:prSet presAssocID="{6FDB4C65-D638-4B5A-9957-6DC6A2455907}" presName="parentText" presStyleLbl="node1" presStyleIdx="3" presStyleCnt="4" custScaleY="74860">
        <dgm:presLayoutVars>
          <dgm:chMax val="1"/>
          <dgm:bulletEnabled val="1"/>
        </dgm:presLayoutVars>
      </dgm:prSet>
      <dgm:spPr/>
    </dgm:pt>
    <dgm:pt modelId="{D9A01DB7-4EAC-4A36-8C50-A8D50938BF82}" type="pres">
      <dgm:prSet presAssocID="{6FDB4C65-D638-4B5A-9957-6DC6A2455907}" presName="descendantText" presStyleLbl="alignAccFollowNode1" presStyleIdx="3" presStyleCnt="4" custScaleY="78964">
        <dgm:presLayoutVars>
          <dgm:bulletEnabled val="1"/>
        </dgm:presLayoutVars>
      </dgm:prSet>
      <dgm:spPr/>
    </dgm:pt>
  </dgm:ptLst>
  <dgm:cxnLst>
    <dgm:cxn modelId="{5D5FCF06-30D5-4CC7-9FCE-D0EDFD8621DB}" type="presOf" srcId="{217C6CFD-528A-4F97-92E5-094E6AEF1147}" destId="{AB66788C-1F45-4C03-BB61-EDFDA1A068BD}" srcOrd="0" destOrd="0" presId="urn:microsoft.com/office/officeart/2005/8/layout/vList5"/>
    <dgm:cxn modelId="{324A090C-0E0A-45CC-A698-222A271CEC34}" srcId="{85C2526B-8702-4700-9F9B-5562BDE896D8}" destId="{4BAB4C79-B57E-4DB4-BEDF-F909094F9FFA}" srcOrd="1" destOrd="0" parTransId="{081DDA83-8153-4FA6-BC54-275C93D3AFDD}" sibTransId="{469EA59D-DD54-4A43-9AB5-770204DC6B35}"/>
    <dgm:cxn modelId="{CEDF0312-2FA5-4BA1-8366-290DCD0B0E6E}" type="presOf" srcId="{09431DB1-B066-4D5E-98F4-A4E275A63497}" destId="{E0195704-7C81-4DF4-B499-C8ED015F1FF4}" srcOrd="0" destOrd="0" presId="urn:microsoft.com/office/officeart/2005/8/layout/vList5"/>
    <dgm:cxn modelId="{0323DF2C-5F82-4FD7-9194-88BDDE5CF208}" srcId="{85C2526B-8702-4700-9F9B-5562BDE896D8}" destId="{6FDB4C65-D638-4B5A-9957-6DC6A2455907}" srcOrd="3" destOrd="0" parTransId="{67541542-153B-435A-951B-52BFF7431761}" sibTransId="{654EE53B-EC66-4DBE-9C93-7EEF986A89CD}"/>
    <dgm:cxn modelId="{3A822530-3502-4999-AE22-08405FBFEA85}" type="presOf" srcId="{85C2526B-8702-4700-9F9B-5562BDE896D8}" destId="{404053E3-04C7-488A-8130-4573F7982E02}" srcOrd="0" destOrd="0" presId="urn:microsoft.com/office/officeart/2005/8/layout/vList5"/>
    <dgm:cxn modelId="{E7F77166-5ABD-4278-B374-4FAF6D760C6D}" srcId="{217C6CFD-528A-4F97-92E5-094E6AEF1147}" destId="{19A02F2E-2A66-4F5A-AEE7-5430B7735605}" srcOrd="0" destOrd="0" parTransId="{2C5ED627-AE98-486B-9EFC-182101E829F2}" sibTransId="{D928B54D-BAE7-44FE-9153-5711E1185133}"/>
    <dgm:cxn modelId="{E44A3F56-60FF-4AFB-8748-DAFE08F9E28A}" type="presOf" srcId="{9F6EA106-6597-435A-879C-11E4EA049CB7}" destId="{D9A01DB7-4EAC-4A36-8C50-A8D50938BF82}" srcOrd="0" destOrd="0" presId="urn:microsoft.com/office/officeart/2005/8/layout/vList5"/>
    <dgm:cxn modelId="{2202587F-8742-4665-A0FA-BB83A45CA6B9}" type="presOf" srcId="{2E94D4E3-7033-4425-B25D-7DE37DC95315}" destId="{A8D4E919-9959-4FCB-A2B2-A6BB9243F70C}" srcOrd="0" destOrd="0" presId="urn:microsoft.com/office/officeart/2005/8/layout/vList5"/>
    <dgm:cxn modelId="{A4DB5183-77FC-405F-BAA1-019B5835425F}" type="presOf" srcId="{7B556D4A-0C4A-4B6E-BB1B-63AF97ACE462}" destId="{A8D4E919-9959-4FCB-A2B2-A6BB9243F70C}" srcOrd="0" destOrd="1" presId="urn:microsoft.com/office/officeart/2005/8/layout/vList5"/>
    <dgm:cxn modelId="{514BEC86-589C-45EA-BF0F-4C44EB16642A}" type="presOf" srcId="{19A02F2E-2A66-4F5A-AEE7-5430B7735605}" destId="{20992EAF-3C96-48C1-A027-56CA4E5BFE3B}" srcOrd="0" destOrd="0" presId="urn:microsoft.com/office/officeart/2005/8/layout/vList5"/>
    <dgm:cxn modelId="{253C218D-4E01-4666-9E4F-9E7F30007B74}" srcId="{F5CDC48C-1B1E-4985-9683-4814C6BBCDB2}" destId="{2E94D4E3-7033-4425-B25D-7DE37DC95315}" srcOrd="0" destOrd="0" parTransId="{15441312-4D90-473A-A963-9AFB8F22EB8A}" sibTransId="{723530EB-70B9-4C0C-8A75-BF60043E2D5B}"/>
    <dgm:cxn modelId="{11ADCD8D-1B1E-4953-8773-2E63148D7105}" type="presOf" srcId="{4BAB4C79-B57E-4DB4-BEDF-F909094F9FFA}" destId="{1B428044-8DBC-4DB3-BE1A-E5E17D7BE660}" srcOrd="0" destOrd="0" presId="urn:microsoft.com/office/officeart/2005/8/layout/vList5"/>
    <dgm:cxn modelId="{9CE86F9D-902B-46DE-8299-D3C79C139CF7}" srcId="{85C2526B-8702-4700-9F9B-5562BDE896D8}" destId="{F5CDC48C-1B1E-4985-9683-4814C6BBCDB2}" srcOrd="2" destOrd="0" parTransId="{0485E39F-4609-431E-A2CE-C3196E2BA18A}" sibTransId="{15B79593-E5AE-4DAB-A266-DC949C3DC7CF}"/>
    <dgm:cxn modelId="{2867B2A0-1D5A-4B7F-BA1C-15CC65DD3E91}" type="presOf" srcId="{F5CDC48C-1B1E-4985-9683-4814C6BBCDB2}" destId="{8397B78D-6D9F-40FC-B413-CF8F8F5ECD51}" srcOrd="0" destOrd="0" presId="urn:microsoft.com/office/officeart/2005/8/layout/vList5"/>
    <dgm:cxn modelId="{9DFCA8AA-CE48-4C98-97A8-ACE4C1FE799B}" srcId="{6FDB4C65-D638-4B5A-9957-6DC6A2455907}" destId="{9F6EA106-6597-435A-879C-11E4EA049CB7}" srcOrd="0" destOrd="0" parTransId="{05AD627A-AB21-4C59-9DB0-57B34AD698C2}" sibTransId="{DB549503-CA5E-433B-AA68-966D33E13F03}"/>
    <dgm:cxn modelId="{EF5476AB-3333-482A-BA7F-24AE2AB9D108}" srcId="{4BAB4C79-B57E-4DB4-BEDF-F909094F9FFA}" destId="{09431DB1-B066-4D5E-98F4-A4E275A63497}" srcOrd="0" destOrd="0" parTransId="{1A535574-4C65-4CCB-AAAC-913A70A7EB78}" sibTransId="{7C5CDF37-D56C-4CD0-B955-C6DDEF86CE5B}"/>
    <dgm:cxn modelId="{EA18DDEA-0652-4BF6-91CE-2851F45EEA2B}" srcId="{F5CDC48C-1B1E-4985-9683-4814C6BBCDB2}" destId="{7B556D4A-0C4A-4B6E-BB1B-63AF97ACE462}" srcOrd="1" destOrd="0" parTransId="{7D727A76-A8CA-4AC0-A93D-374A5E5B7010}" sibTransId="{7A3B6DAE-63B2-4240-9E90-83F3E3E153B9}"/>
    <dgm:cxn modelId="{D904C8EC-5D16-4CE0-BB26-681E724985A8}" srcId="{85C2526B-8702-4700-9F9B-5562BDE896D8}" destId="{217C6CFD-528A-4F97-92E5-094E6AEF1147}" srcOrd="0" destOrd="0" parTransId="{28F8FAC5-9A52-4C8A-A6EA-CA025AC94B98}" sibTransId="{159A41C1-6842-4603-AC6C-71F1100B9ECC}"/>
    <dgm:cxn modelId="{ECF39CF4-B20C-4107-B200-CEAAA154E638}" type="presOf" srcId="{6FDB4C65-D638-4B5A-9957-6DC6A2455907}" destId="{5801DA08-ECA4-4CD0-A8F0-B2F4EBC3C6DF}" srcOrd="0" destOrd="0" presId="urn:microsoft.com/office/officeart/2005/8/layout/vList5"/>
    <dgm:cxn modelId="{2A6A39BE-F142-487E-B5E3-8F8A49A77110}" type="presParOf" srcId="{404053E3-04C7-488A-8130-4573F7982E02}" destId="{3846CA7C-4E8C-420E-8E4A-EBA57BE467CF}" srcOrd="0" destOrd="0" presId="urn:microsoft.com/office/officeart/2005/8/layout/vList5"/>
    <dgm:cxn modelId="{9F8B6324-2779-40E5-ACB7-3CC4E50F8225}" type="presParOf" srcId="{3846CA7C-4E8C-420E-8E4A-EBA57BE467CF}" destId="{AB66788C-1F45-4C03-BB61-EDFDA1A068BD}" srcOrd="0" destOrd="0" presId="urn:microsoft.com/office/officeart/2005/8/layout/vList5"/>
    <dgm:cxn modelId="{512DACC7-2CF1-4362-AC73-3DE8D1BD40F6}" type="presParOf" srcId="{3846CA7C-4E8C-420E-8E4A-EBA57BE467CF}" destId="{20992EAF-3C96-48C1-A027-56CA4E5BFE3B}" srcOrd="1" destOrd="0" presId="urn:microsoft.com/office/officeart/2005/8/layout/vList5"/>
    <dgm:cxn modelId="{1C45A845-CC70-493A-A6E1-5960B07402BE}" type="presParOf" srcId="{404053E3-04C7-488A-8130-4573F7982E02}" destId="{8DEC7C87-3B21-4185-8B9E-AAE5F2756C7A}" srcOrd="1" destOrd="0" presId="urn:microsoft.com/office/officeart/2005/8/layout/vList5"/>
    <dgm:cxn modelId="{8E0FA20B-E2C4-4EE6-9816-2A30E3D0D6A4}" type="presParOf" srcId="{404053E3-04C7-488A-8130-4573F7982E02}" destId="{D152391D-4B78-470B-89C9-3AE2820269D1}" srcOrd="2" destOrd="0" presId="urn:microsoft.com/office/officeart/2005/8/layout/vList5"/>
    <dgm:cxn modelId="{1A233A8E-66ED-4A95-AD22-7D63BB09F7FB}" type="presParOf" srcId="{D152391D-4B78-470B-89C9-3AE2820269D1}" destId="{1B428044-8DBC-4DB3-BE1A-E5E17D7BE660}" srcOrd="0" destOrd="0" presId="urn:microsoft.com/office/officeart/2005/8/layout/vList5"/>
    <dgm:cxn modelId="{67B4E895-4A87-4A7B-8F19-A78CDD68EBA9}" type="presParOf" srcId="{D152391D-4B78-470B-89C9-3AE2820269D1}" destId="{E0195704-7C81-4DF4-B499-C8ED015F1FF4}" srcOrd="1" destOrd="0" presId="urn:microsoft.com/office/officeart/2005/8/layout/vList5"/>
    <dgm:cxn modelId="{FE3B5E6E-5E3B-45A3-8F22-4FE4647A2C2E}" type="presParOf" srcId="{404053E3-04C7-488A-8130-4573F7982E02}" destId="{68AC3B9C-8E34-4CAC-86FE-D4F0526D759F}" srcOrd="3" destOrd="0" presId="urn:microsoft.com/office/officeart/2005/8/layout/vList5"/>
    <dgm:cxn modelId="{D62DFCDB-379A-4CDE-96DC-E2865BF04542}" type="presParOf" srcId="{404053E3-04C7-488A-8130-4573F7982E02}" destId="{A365345A-F5F9-410E-88E4-EE780A066F06}" srcOrd="4" destOrd="0" presId="urn:microsoft.com/office/officeart/2005/8/layout/vList5"/>
    <dgm:cxn modelId="{35ACCA1A-0910-44ED-93FB-3C010623231B}" type="presParOf" srcId="{A365345A-F5F9-410E-88E4-EE780A066F06}" destId="{8397B78D-6D9F-40FC-B413-CF8F8F5ECD51}" srcOrd="0" destOrd="0" presId="urn:microsoft.com/office/officeart/2005/8/layout/vList5"/>
    <dgm:cxn modelId="{5B79BC90-2A7C-42CA-826F-BCD5CFB2EE83}" type="presParOf" srcId="{A365345A-F5F9-410E-88E4-EE780A066F06}" destId="{A8D4E919-9959-4FCB-A2B2-A6BB9243F70C}" srcOrd="1" destOrd="0" presId="urn:microsoft.com/office/officeart/2005/8/layout/vList5"/>
    <dgm:cxn modelId="{2A981998-E30C-4CF7-A23D-70AAA8912B96}" type="presParOf" srcId="{404053E3-04C7-488A-8130-4573F7982E02}" destId="{0BFEAE7A-39EF-46CE-9349-F685FA323C66}" srcOrd="5" destOrd="0" presId="urn:microsoft.com/office/officeart/2005/8/layout/vList5"/>
    <dgm:cxn modelId="{D967422D-BE33-4D8F-8A1E-F053DEE1896F}" type="presParOf" srcId="{404053E3-04C7-488A-8130-4573F7982E02}" destId="{7A925B8D-3948-4A37-8327-B33281D40928}" srcOrd="6" destOrd="0" presId="urn:microsoft.com/office/officeart/2005/8/layout/vList5"/>
    <dgm:cxn modelId="{0A2CC32D-6B0C-4F5F-9EC6-A216D78B793E}" type="presParOf" srcId="{7A925B8D-3948-4A37-8327-B33281D40928}" destId="{5801DA08-ECA4-4CD0-A8F0-B2F4EBC3C6DF}" srcOrd="0" destOrd="0" presId="urn:microsoft.com/office/officeart/2005/8/layout/vList5"/>
    <dgm:cxn modelId="{3FF8CE64-2219-4444-9654-7CB2E3C23006}" type="presParOf" srcId="{7A925B8D-3948-4A37-8327-B33281D40928}" destId="{D9A01DB7-4EAC-4A36-8C50-A8D50938BF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92EAF-3C96-48C1-A027-56CA4E5BFE3B}">
      <dsp:nvSpPr>
        <dsp:cNvPr id="0" name=""/>
        <dsp:cNvSpPr/>
      </dsp:nvSpPr>
      <dsp:spPr>
        <a:xfrm rot="5400000">
          <a:off x="9721148" y="-3917458"/>
          <a:ext cx="1833534" cy="10012155"/>
        </a:xfrm>
        <a:prstGeom prst="round2SameRect">
          <a:avLst/>
        </a:prstGeom>
        <a:solidFill>
          <a:schemeClr val="accent6">
            <a:lumMod val="20000"/>
            <a:lumOff val="80000"/>
          </a:schemeClr>
        </a:solidFill>
        <a:ln w="9525" cap="flat" cmpd="sng" algn="ctr">
          <a:solidFill>
            <a:schemeClr val="accent4">
              <a:tint val="40000"/>
              <a:alpha val="90000"/>
              <a:hueOff val="0"/>
              <a:satOff val="0"/>
              <a:lumOff val="0"/>
              <a:alphaOff val="0"/>
            </a:schemeClr>
          </a:solidFill>
          <a:prstDash val="solid"/>
        </a:ln>
        <a:effectLst>
          <a:outerShdw blurRad="101600" dist="12700" dir="2700000" rotWithShape="0">
            <a:srgbClr val="000000"/>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latin typeface="Open Sans" panose="020B0606030504020204" pitchFamily="34" charset="0"/>
              <a:ea typeface="Open Sans" panose="020B0606030504020204" pitchFamily="34" charset="0"/>
              <a:cs typeface="Open Sans" panose="020B0606030504020204" pitchFamily="34" charset="0"/>
            </a:rPr>
            <a:t>Hub of all the activities related with disaster </a:t>
          </a:r>
          <a:r>
            <a:rPr lang="en-IN" sz="2800" b="1" kern="1200" dirty="0">
              <a:latin typeface="Open Sans" panose="020B0606030504020204" pitchFamily="34" charset="0"/>
              <a:ea typeface="Open Sans" panose="020B0606030504020204" pitchFamily="34" charset="0"/>
              <a:cs typeface="Open Sans" panose="020B0606030504020204" pitchFamily="34" charset="0"/>
            </a:rPr>
            <a:t>response and Effective management at National level</a:t>
          </a:r>
        </a:p>
      </dsp:txBody>
      <dsp:txXfrm rot="-5400000">
        <a:off x="5631838" y="261358"/>
        <a:ext cx="9922649" cy="1654522"/>
      </dsp:txXfrm>
    </dsp:sp>
    <dsp:sp modelId="{AB66788C-1F45-4C03-BB61-EDFDA1A068BD}">
      <dsp:nvSpPr>
        <dsp:cNvPr id="0" name=""/>
        <dsp:cNvSpPr/>
      </dsp:nvSpPr>
      <dsp:spPr>
        <a:xfrm>
          <a:off x="0" y="2219"/>
          <a:ext cx="5631837" cy="2172800"/>
        </a:xfrm>
        <a:prstGeom prst="roundRect">
          <a:avLst/>
        </a:prstGeom>
        <a:solidFill>
          <a:schemeClr val="accent6">
            <a:lumMod val="60000"/>
            <a:lumOff val="40000"/>
          </a:schemeClr>
        </a:solidFill>
        <a:ln>
          <a:noFill/>
        </a:ln>
        <a:effectLst>
          <a:outerShdw blurRad="101600" dist="12700" dir="2700000" rotWithShape="0">
            <a:srgbClr val="000000"/>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N" sz="4000" kern="12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National level</a:t>
          </a:r>
          <a:endParaRPr lang="en-IN" sz="4000" kern="12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dsp:txBody>
      <dsp:txXfrm>
        <a:off x="106067" y="108286"/>
        <a:ext cx="5419703" cy="1960666"/>
      </dsp:txXfrm>
    </dsp:sp>
    <dsp:sp modelId="{E0195704-7C81-4DF4-B499-C8ED015F1FF4}">
      <dsp:nvSpPr>
        <dsp:cNvPr id="0" name=""/>
        <dsp:cNvSpPr/>
      </dsp:nvSpPr>
      <dsp:spPr>
        <a:xfrm rot="5400000">
          <a:off x="9721148" y="-1599533"/>
          <a:ext cx="1833534" cy="10012155"/>
        </a:xfrm>
        <a:prstGeom prst="round2SameRect">
          <a:avLst/>
        </a:prstGeom>
        <a:solidFill>
          <a:schemeClr val="accent6">
            <a:lumMod val="20000"/>
            <a:lumOff val="80000"/>
          </a:schemeClr>
        </a:solidFill>
        <a:ln w="9525" cap="flat" cmpd="sng" algn="ctr">
          <a:solidFill>
            <a:schemeClr val="accent4">
              <a:tint val="40000"/>
              <a:alpha val="90000"/>
              <a:hueOff val="-1315237"/>
              <a:satOff val="7386"/>
              <a:lumOff val="469"/>
              <a:alphaOff val="0"/>
            </a:schemeClr>
          </a:solidFill>
          <a:prstDash val="solid"/>
        </a:ln>
        <a:effectLst>
          <a:outerShdw blurRad="101600" dist="12700" dir="2700000" rotWithShape="0">
            <a:srgbClr val="000000"/>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latin typeface="Open Sans" panose="020B0606030504020204" pitchFamily="34" charset="0"/>
              <a:ea typeface="Open Sans" panose="020B0606030504020204" pitchFamily="34" charset="0"/>
              <a:cs typeface="Open Sans" panose="020B0606030504020204" pitchFamily="34" charset="0"/>
            </a:rPr>
            <a:t>Hub of all the activities related with disaster response and Effective management at State level</a:t>
          </a:r>
          <a:endParaRPr lang="en-IN" sz="28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5631838" y="2579283"/>
        <a:ext cx="9922649" cy="1654522"/>
      </dsp:txXfrm>
    </dsp:sp>
    <dsp:sp modelId="{1B428044-8DBC-4DB3-BE1A-E5E17D7BE660}">
      <dsp:nvSpPr>
        <dsp:cNvPr id="0" name=""/>
        <dsp:cNvSpPr/>
      </dsp:nvSpPr>
      <dsp:spPr>
        <a:xfrm>
          <a:off x="0" y="2320143"/>
          <a:ext cx="5631837" cy="2172800"/>
        </a:xfrm>
        <a:prstGeom prst="roundRect">
          <a:avLst/>
        </a:prstGeom>
        <a:solidFill>
          <a:schemeClr val="accent6">
            <a:lumMod val="60000"/>
            <a:lumOff val="40000"/>
          </a:schemeClr>
        </a:solidFill>
        <a:ln>
          <a:noFill/>
        </a:ln>
        <a:effectLst>
          <a:outerShdw blurRad="101600" dist="12700" dir="2700000" rotWithShape="0">
            <a:srgbClr val="000000"/>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N" sz="4000" kern="12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State level</a:t>
          </a:r>
          <a:endParaRPr lang="en-IN" sz="4000" kern="12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dsp:txBody>
      <dsp:txXfrm>
        <a:off x="106067" y="2426210"/>
        <a:ext cx="5419703" cy="1960666"/>
      </dsp:txXfrm>
    </dsp:sp>
    <dsp:sp modelId="{A8D4E919-9959-4FCB-A2B2-A6BB9243F70C}">
      <dsp:nvSpPr>
        <dsp:cNvPr id="0" name=""/>
        <dsp:cNvSpPr/>
      </dsp:nvSpPr>
      <dsp:spPr>
        <a:xfrm rot="5400000">
          <a:off x="9721148" y="718390"/>
          <a:ext cx="1833534" cy="10012155"/>
        </a:xfrm>
        <a:prstGeom prst="round2SameRect">
          <a:avLst/>
        </a:prstGeom>
        <a:solidFill>
          <a:schemeClr val="accent6">
            <a:lumMod val="20000"/>
            <a:lumOff val="80000"/>
          </a:schemeClr>
        </a:solidFill>
        <a:ln w="9525" cap="flat" cmpd="sng" algn="ctr">
          <a:solidFill>
            <a:schemeClr val="accent4">
              <a:tint val="40000"/>
              <a:alpha val="90000"/>
              <a:hueOff val="-2630473"/>
              <a:satOff val="14771"/>
              <a:lumOff val="939"/>
              <a:alphaOff val="0"/>
            </a:schemeClr>
          </a:solidFill>
          <a:prstDash val="solid"/>
        </a:ln>
        <a:effectLst>
          <a:outerShdw blurRad="101600" dist="12700" dir="2700000" rotWithShape="0">
            <a:srgbClr val="000000"/>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IN" sz="2800" b="1" kern="1200" dirty="0">
              <a:latin typeface="Open Sans" panose="020B0606030504020204" pitchFamily="34" charset="0"/>
              <a:ea typeface="Open Sans" panose="020B0606030504020204" pitchFamily="34" charset="0"/>
              <a:cs typeface="Open Sans" panose="020B0606030504020204" pitchFamily="34" charset="0"/>
            </a:rPr>
            <a:t>Main Functional Unit at the time of emergency</a:t>
          </a:r>
        </a:p>
        <a:p>
          <a:pPr marL="285750" lvl="1" indent="-285750" algn="l" defTabSz="1244600">
            <a:lnSpc>
              <a:spcPct val="90000"/>
            </a:lnSpc>
            <a:spcBef>
              <a:spcPct val="0"/>
            </a:spcBef>
            <a:spcAft>
              <a:spcPct val="15000"/>
            </a:spcAft>
            <a:buChar char="•"/>
          </a:pPr>
          <a:r>
            <a:rPr lang="en-IN" sz="2800" b="1" kern="1200" dirty="0">
              <a:latin typeface="Open Sans" panose="020B0606030504020204" pitchFamily="34" charset="0"/>
              <a:ea typeface="Open Sans" panose="020B0606030504020204" pitchFamily="34" charset="0"/>
              <a:cs typeface="Open Sans" panose="020B0606030504020204" pitchFamily="34" charset="0"/>
            </a:rPr>
            <a:t>District and sub-level operation</a:t>
          </a:r>
        </a:p>
      </dsp:txBody>
      <dsp:txXfrm rot="-5400000">
        <a:off x="5631838" y="4897206"/>
        <a:ext cx="9922649" cy="1654522"/>
      </dsp:txXfrm>
    </dsp:sp>
    <dsp:sp modelId="{8397B78D-6D9F-40FC-B413-CF8F8F5ECD51}">
      <dsp:nvSpPr>
        <dsp:cNvPr id="0" name=""/>
        <dsp:cNvSpPr/>
      </dsp:nvSpPr>
      <dsp:spPr>
        <a:xfrm>
          <a:off x="0" y="4638068"/>
          <a:ext cx="5631837" cy="2172800"/>
        </a:xfrm>
        <a:prstGeom prst="roundRect">
          <a:avLst/>
        </a:prstGeom>
        <a:solidFill>
          <a:schemeClr val="accent6">
            <a:lumMod val="60000"/>
            <a:lumOff val="40000"/>
          </a:schemeClr>
        </a:solidFill>
        <a:ln>
          <a:noFill/>
        </a:ln>
        <a:effectLst>
          <a:outerShdw blurRad="101600" dist="12700" dir="2700000" rotWithShape="0">
            <a:srgbClr val="000000"/>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N" sz="4000" kern="12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District level</a:t>
          </a:r>
          <a:endParaRPr lang="en-IN" sz="4000" kern="12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dsp:txBody>
      <dsp:txXfrm>
        <a:off x="106067" y="4744135"/>
        <a:ext cx="5419703" cy="1960666"/>
      </dsp:txXfrm>
    </dsp:sp>
    <dsp:sp modelId="{D9A01DB7-4EAC-4A36-8C50-A8D50938BF82}">
      <dsp:nvSpPr>
        <dsp:cNvPr id="0" name=""/>
        <dsp:cNvSpPr/>
      </dsp:nvSpPr>
      <dsp:spPr>
        <a:xfrm rot="5400000">
          <a:off x="9721148" y="3036314"/>
          <a:ext cx="1833534" cy="10012155"/>
        </a:xfrm>
        <a:prstGeom prst="round2SameRect">
          <a:avLst/>
        </a:prstGeom>
        <a:solidFill>
          <a:schemeClr val="accent6">
            <a:lumMod val="20000"/>
            <a:lumOff val="80000"/>
          </a:schemeClr>
        </a:solidFill>
        <a:ln w="9525" cap="flat" cmpd="sng" algn="ctr">
          <a:solidFill>
            <a:schemeClr val="accent4">
              <a:tint val="40000"/>
              <a:alpha val="90000"/>
              <a:hueOff val="-3945710"/>
              <a:satOff val="22157"/>
              <a:lumOff val="1408"/>
              <a:alphaOff val="0"/>
            </a:schemeClr>
          </a:solidFill>
          <a:prstDash val="solid"/>
        </a:ln>
        <a:effectLst>
          <a:outerShdw blurRad="101600" dist="12700" dir="2700000" rotWithShape="0">
            <a:srgbClr val="000000"/>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IN" sz="2800" b="1" kern="1200" dirty="0">
              <a:latin typeface="Open Sans" panose="020B0606030504020204" pitchFamily="34" charset="0"/>
              <a:ea typeface="Open Sans" panose="020B0606030504020204" pitchFamily="34" charset="0"/>
              <a:cs typeface="Open Sans" panose="020B0606030504020204" pitchFamily="34" charset="0"/>
            </a:rPr>
            <a:t>Specific to organisation or ministry</a:t>
          </a:r>
        </a:p>
      </dsp:txBody>
      <dsp:txXfrm rot="-5400000">
        <a:off x="5631838" y="7215130"/>
        <a:ext cx="9922649" cy="1654522"/>
      </dsp:txXfrm>
    </dsp:sp>
    <dsp:sp modelId="{5801DA08-ECA4-4CD0-A8F0-B2F4EBC3C6DF}">
      <dsp:nvSpPr>
        <dsp:cNvPr id="0" name=""/>
        <dsp:cNvSpPr/>
      </dsp:nvSpPr>
      <dsp:spPr>
        <a:xfrm>
          <a:off x="0" y="6955992"/>
          <a:ext cx="5631837" cy="2172800"/>
        </a:xfrm>
        <a:prstGeom prst="roundRect">
          <a:avLst/>
        </a:prstGeom>
        <a:solidFill>
          <a:schemeClr val="accent6">
            <a:lumMod val="60000"/>
            <a:lumOff val="40000"/>
          </a:schemeClr>
        </a:solidFill>
        <a:ln>
          <a:noFill/>
        </a:ln>
        <a:effectLst>
          <a:outerShdw blurRad="101600" dist="12700" dir="2700000" rotWithShape="0">
            <a:srgbClr val="000000"/>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N" sz="4000" kern="12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Organisational level</a:t>
          </a:r>
          <a:endParaRPr lang="en-IN" sz="4000" kern="12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dsp:txBody>
      <dsp:txXfrm>
        <a:off x="106067" y="7062059"/>
        <a:ext cx="5419703" cy="19606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Flexibility: There is need to plan operations and adapt operational space to meet the needs of hazard events.</a:t>
            </a:r>
          </a:p>
          <a:p>
            <a:pPr marL="171450" indent="-171450">
              <a:buFont typeface="Arial" panose="020B0604020202020204" pitchFamily="34" charset="0"/>
              <a:buChar char="•"/>
            </a:pPr>
            <a:r>
              <a:rPr lang="en-US" dirty="0"/>
              <a:t>Sustainability: It should be able to support operations for extended duration; for example, could be 24 hours/seven days a week during all emergency situations without interruption; to the extent practicable, be located in a place that is not a high-risk area for known hazards</a:t>
            </a:r>
          </a:p>
          <a:p>
            <a:pPr marL="171450" indent="-171450">
              <a:buFont typeface="Arial" panose="020B0604020202020204" pitchFamily="34" charset="0"/>
              <a:buChar char="•"/>
            </a:pPr>
            <a:r>
              <a:rPr lang="en-US" dirty="0"/>
              <a:t>Security: It should be guarded against potential risks and its operations should be protected from </a:t>
            </a:r>
            <a:r>
              <a:rPr lang="en-US" dirty="0" err="1"/>
              <a:t>unauthorised</a:t>
            </a:r>
            <a:r>
              <a:rPr lang="en-US" dirty="0"/>
              <a:t> disclosure of sensitive information. There should be sufficient security and structural integrity to protect the facility.</a:t>
            </a:r>
          </a:p>
          <a:p>
            <a:pPr marL="171450" indent="-171450">
              <a:buFont typeface="Arial" panose="020B0604020202020204" pitchFamily="34" charset="0"/>
              <a:buChar char="•"/>
            </a:pPr>
            <a:r>
              <a:rPr lang="en-US" dirty="0"/>
              <a:t>Survivability: It should be able to sustain the effects of a </a:t>
            </a:r>
            <a:r>
              <a:rPr lang="en-US" dirty="0" err="1"/>
              <a:t>realised</a:t>
            </a:r>
            <a:r>
              <a:rPr lang="en-US" dirty="0"/>
              <a:t> risk and continue operations from the EOC or a fully capable alternate location. This implies that there should be an alternate EOC that can be activated and used if the primary one is destroyed, damaged, or is not accessible for some reason.</a:t>
            </a:r>
          </a:p>
          <a:p>
            <a:pPr marL="171450" indent="-171450">
              <a:buFont typeface="Arial" panose="020B0604020202020204" pitchFamily="34" charset="0"/>
              <a:buChar char="•"/>
            </a:pPr>
            <a:r>
              <a:rPr lang="en-US" dirty="0"/>
              <a:t>Interoperability: They should be able to share common principles of operations and exchange routine and time-sensitive information with other EOCs,</a:t>
            </a:r>
            <a:endParaRPr lang="en-IN" dirty="0"/>
          </a:p>
          <a:p>
            <a:endParaRPr lang="en-IN" dirty="0"/>
          </a:p>
        </p:txBody>
      </p:sp>
    </p:spTree>
    <p:extLst>
      <p:ext uri="{BB962C8B-B14F-4D97-AF65-F5344CB8AC3E}">
        <p14:creationId xmlns:p14="http://schemas.microsoft.com/office/powerpoint/2010/main" val="156473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F1F4B-B25F-D0D7-8700-18C51883B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69173-CB25-B368-D569-07627CB0997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910AC37-CCF4-6914-3A3E-6DCEF719FD53}"/>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683619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D1A24-A124-D2DB-ACCA-1C9A15056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AF4BC-D5F1-C7CC-8A4B-D4C8E87E635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6863B9B-B35C-9DA0-46EB-F85A62A4F318}"/>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2062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92D1D-9E7C-2B97-A866-D7076B9A0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4958BF-8473-ED4A-F847-71F64C53557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6D90CE3-7EBE-CE3E-E581-9D5DAB50265E}"/>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5470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62E6D-C5DC-61AB-27F3-E6529FF02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7195C-5E3F-A01D-D74D-BFEC337666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7C72037-22B4-9757-0915-513558A55BE9}"/>
              </a:ext>
            </a:extLst>
          </p:cNvPr>
          <p:cNvSpPr>
            <a:spLocks noGrp="1"/>
          </p:cNvSpPr>
          <p:nvPr>
            <p:ph type="body" idx="1"/>
          </p:nvPr>
        </p:nvSpPr>
        <p:spPr/>
        <p:txBody>
          <a:bodyPr/>
          <a:lstStyle/>
          <a:p>
            <a:pPr marL="171450" indent="-171450">
              <a:buFont typeface="Arial" panose="020B0604020202020204" pitchFamily="34" charset="0"/>
              <a:buChar char="•"/>
            </a:pPr>
            <a:r>
              <a:rPr lang="en-US" dirty="0"/>
              <a:t>Flexibility: There is need to plan operations and adapt operational space to meet the needs of hazard events.</a:t>
            </a:r>
          </a:p>
          <a:p>
            <a:pPr marL="171450" indent="-171450">
              <a:buFont typeface="Arial" panose="020B0604020202020204" pitchFamily="34" charset="0"/>
              <a:buChar char="•"/>
            </a:pPr>
            <a:r>
              <a:rPr lang="en-US" dirty="0"/>
              <a:t>Sustainability: It should be able to support operations for extended duration; for example, could be 24 hours/seven days a week during all emergency situations without interruption; to the extent practicable, be located in a place that is not a high-risk area for known hazards</a:t>
            </a:r>
          </a:p>
          <a:p>
            <a:pPr marL="171450" indent="-171450">
              <a:buFont typeface="Arial" panose="020B0604020202020204" pitchFamily="34" charset="0"/>
              <a:buChar char="•"/>
            </a:pPr>
            <a:r>
              <a:rPr lang="en-US" dirty="0"/>
              <a:t>Security: It should be guarded against potential risks and its operations should be protected from </a:t>
            </a:r>
            <a:r>
              <a:rPr lang="en-US" dirty="0" err="1"/>
              <a:t>unauthorised</a:t>
            </a:r>
            <a:r>
              <a:rPr lang="en-US" dirty="0"/>
              <a:t> disclosure of sensitive information. There should be sufficient security and structural integrity to protect the facility.</a:t>
            </a:r>
          </a:p>
          <a:p>
            <a:pPr marL="171450" indent="-171450">
              <a:buFont typeface="Arial" panose="020B0604020202020204" pitchFamily="34" charset="0"/>
              <a:buChar char="•"/>
            </a:pPr>
            <a:r>
              <a:rPr lang="en-US" dirty="0"/>
              <a:t>Survivability: It should be able to sustain the effects of a </a:t>
            </a:r>
            <a:r>
              <a:rPr lang="en-US" dirty="0" err="1"/>
              <a:t>realised</a:t>
            </a:r>
            <a:r>
              <a:rPr lang="en-US" dirty="0"/>
              <a:t> risk and continue operations from the EOC or a fully capable alternate location. This implies that there should be an alternate EOC that can be activated and used if the primary one is destroyed, damaged, or is not accessible for some reason.</a:t>
            </a:r>
          </a:p>
          <a:p>
            <a:pPr marL="171450" indent="-171450">
              <a:buFont typeface="Arial" panose="020B0604020202020204" pitchFamily="34" charset="0"/>
              <a:buChar char="•"/>
            </a:pPr>
            <a:r>
              <a:rPr lang="en-US" dirty="0"/>
              <a:t>Interoperability: They should be able to share common principles of operations and exchange routine and time-sensitive information with other EOCs,</a:t>
            </a:r>
            <a:endParaRPr lang="en-IN" dirty="0"/>
          </a:p>
          <a:p>
            <a:endParaRPr lang="en-IN" dirty="0"/>
          </a:p>
        </p:txBody>
      </p:sp>
    </p:spTree>
    <p:extLst>
      <p:ext uri="{BB962C8B-B14F-4D97-AF65-F5344CB8AC3E}">
        <p14:creationId xmlns:p14="http://schemas.microsoft.com/office/powerpoint/2010/main" val="285676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75BC2-AA04-9974-151C-05C6B212F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A009B-8E69-4794-8E98-A18BE04500D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1E2EB73-75A8-5457-FF7E-B245671AF4F0}"/>
              </a:ext>
            </a:extLst>
          </p:cNvPr>
          <p:cNvSpPr>
            <a:spLocks noGrp="1"/>
          </p:cNvSpPr>
          <p:nvPr>
            <p:ph type="body" idx="1"/>
          </p:nvPr>
        </p:nvSpPr>
        <p:spPr/>
        <p:txBody>
          <a:bodyPr/>
          <a:lstStyle/>
          <a:p>
            <a:pPr marL="171450" indent="-171450">
              <a:buFont typeface="Arial" panose="020B0604020202020204" pitchFamily="34" charset="0"/>
              <a:buChar char="•"/>
            </a:pPr>
            <a:r>
              <a:rPr lang="en-US" dirty="0"/>
              <a:t>Flexibility: There is need to plan operations and adapt operational space to meet the needs of hazard events.</a:t>
            </a:r>
          </a:p>
          <a:p>
            <a:pPr marL="171450" indent="-171450">
              <a:buFont typeface="Arial" panose="020B0604020202020204" pitchFamily="34" charset="0"/>
              <a:buChar char="•"/>
            </a:pPr>
            <a:r>
              <a:rPr lang="en-US" dirty="0"/>
              <a:t>Sustainability: It should be able to support operations for extended duration; for example, could be 24 hours/seven days a week during all emergency situations without interruption; to the extent practicable, be located in a place that is not a high-risk area for known hazards</a:t>
            </a:r>
          </a:p>
          <a:p>
            <a:pPr marL="171450" indent="-171450">
              <a:buFont typeface="Arial" panose="020B0604020202020204" pitchFamily="34" charset="0"/>
              <a:buChar char="•"/>
            </a:pPr>
            <a:r>
              <a:rPr lang="en-US" dirty="0"/>
              <a:t>Security: It should be guarded against potential risks and its operations should be protected from </a:t>
            </a:r>
            <a:r>
              <a:rPr lang="en-US" dirty="0" err="1"/>
              <a:t>unauthorised</a:t>
            </a:r>
            <a:r>
              <a:rPr lang="en-US" dirty="0"/>
              <a:t> disclosure of sensitive information. There should be sufficient security and structural integrity to protect the facility.</a:t>
            </a:r>
          </a:p>
          <a:p>
            <a:pPr marL="171450" indent="-171450">
              <a:buFont typeface="Arial" panose="020B0604020202020204" pitchFamily="34" charset="0"/>
              <a:buChar char="•"/>
            </a:pPr>
            <a:r>
              <a:rPr lang="en-US" dirty="0"/>
              <a:t>Survivability: It should be able to sustain the effects of a </a:t>
            </a:r>
            <a:r>
              <a:rPr lang="en-US" dirty="0" err="1"/>
              <a:t>realised</a:t>
            </a:r>
            <a:r>
              <a:rPr lang="en-US" dirty="0"/>
              <a:t> risk and continue operations from the EOC or a fully capable alternate location. This implies that there should be an alternate EOC that can be activated and used if the primary one is destroyed, damaged, or is not accessible for some reason.</a:t>
            </a:r>
          </a:p>
          <a:p>
            <a:pPr marL="171450" indent="-171450">
              <a:buFont typeface="Arial" panose="020B0604020202020204" pitchFamily="34" charset="0"/>
              <a:buChar char="•"/>
            </a:pPr>
            <a:r>
              <a:rPr lang="en-US" dirty="0"/>
              <a:t>Interoperability: They should be able to share common principles of operations and exchange routine and time-sensitive information with other EOCs,</a:t>
            </a:r>
            <a:endParaRPr lang="en-IN" dirty="0"/>
          </a:p>
          <a:p>
            <a:endParaRPr lang="en-IN" dirty="0"/>
          </a:p>
        </p:txBody>
      </p:sp>
    </p:spTree>
    <p:extLst>
      <p:ext uri="{BB962C8B-B14F-4D97-AF65-F5344CB8AC3E}">
        <p14:creationId xmlns:p14="http://schemas.microsoft.com/office/powerpoint/2010/main" val="422355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FE7B5-ED3E-7770-1FDE-43D5BFE26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EE125-D243-E754-3122-7F0E91946BE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ADA99CC-F220-1569-9C56-4AAA390AA151}"/>
              </a:ext>
            </a:extLst>
          </p:cNvPr>
          <p:cNvSpPr>
            <a:spLocks noGrp="1"/>
          </p:cNvSpPr>
          <p:nvPr>
            <p:ph type="body" idx="1"/>
          </p:nvPr>
        </p:nvSpPr>
        <p:spPr/>
        <p:txBody>
          <a:bodyPr/>
          <a:lstStyle/>
          <a:p>
            <a:pPr marL="171450" indent="-171450">
              <a:buFont typeface="Arial" panose="020B0604020202020204" pitchFamily="34" charset="0"/>
              <a:buChar char="•"/>
            </a:pPr>
            <a:r>
              <a:rPr lang="en-US" dirty="0"/>
              <a:t>Flexibility: There is need to plan operations and adapt operational space to meet the needs of hazard events.</a:t>
            </a:r>
          </a:p>
          <a:p>
            <a:pPr marL="171450" indent="-171450">
              <a:buFont typeface="Arial" panose="020B0604020202020204" pitchFamily="34" charset="0"/>
              <a:buChar char="•"/>
            </a:pPr>
            <a:r>
              <a:rPr lang="en-US" dirty="0"/>
              <a:t>Sustainability: It should be able to support operations for extended duration; for example, could be 24 hours/seven days a week during all emergency situations without interruption; to the extent practicable, be located in a place that is not a high-risk area for known hazards</a:t>
            </a:r>
          </a:p>
          <a:p>
            <a:pPr marL="171450" indent="-171450">
              <a:buFont typeface="Arial" panose="020B0604020202020204" pitchFamily="34" charset="0"/>
              <a:buChar char="•"/>
            </a:pPr>
            <a:r>
              <a:rPr lang="en-US" dirty="0"/>
              <a:t>Security: It should be guarded against potential risks and its operations should be protected from </a:t>
            </a:r>
            <a:r>
              <a:rPr lang="en-US" dirty="0" err="1"/>
              <a:t>unauthorised</a:t>
            </a:r>
            <a:r>
              <a:rPr lang="en-US" dirty="0"/>
              <a:t> disclosure of sensitive information. There should be sufficient security and structural integrity to protect the facility.</a:t>
            </a:r>
          </a:p>
          <a:p>
            <a:pPr marL="171450" indent="-171450">
              <a:buFont typeface="Arial" panose="020B0604020202020204" pitchFamily="34" charset="0"/>
              <a:buChar char="•"/>
            </a:pPr>
            <a:r>
              <a:rPr lang="en-US" dirty="0"/>
              <a:t>Survivability: It should be able to sustain the effects of a </a:t>
            </a:r>
            <a:r>
              <a:rPr lang="en-US" dirty="0" err="1"/>
              <a:t>realised</a:t>
            </a:r>
            <a:r>
              <a:rPr lang="en-US" dirty="0"/>
              <a:t> risk and continue operations from the EOC or a fully capable alternate location. This implies that there should be an alternate EOC that can be activated and used if the primary one is destroyed, damaged, or is not accessible for some reason.</a:t>
            </a:r>
          </a:p>
          <a:p>
            <a:pPr marL="171450" indent="-171450">
              <a:buFont typeface="Arial" panose="020B0604020202020204" pitchFamily="34" charset="0"/>
              <a:buChar char="•"/>
            </a:pPr>
            <a:r>
              <a:rPr lang="en-US" dirty="0"/>
              <a:t>Interoperability: They should be able to share common principles of operations and exchange routine and time-sensitive information with other EOCs,</a:t>
            </a:r>
            <a:endParaRPr lang="en-IN" dirty="0"/>
          </a:p>
          <a:p>
            <a:endParaRPr lang="en-IN" dirty="0"/>
          </a:p>
        </p:txBody>
      </p:sp>
    </p:spTree>
    <p:extLst>
      <p:ext uri="{BB962C8B-B14F-4D97-AF65-F5344CB8AC3E}">
        <p14:creationId xmlns:p14="http://schemas.microsoft.com/office/powerpoint/2010/main" val="98550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3255A-54A9-3E87-E2E5-FC1550375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E94D7-25AC-40A9-C7BF-44BB03A8E90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85C0586-FC69-6F4B-BF83-CEDA015222F3}"/>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62856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E0733-2886-2877-F642-733AD5DA1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6D80-B775-B037-3EE9-C57098AB68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2D92E15-BE57-1905-382E-04DABF34C4E8}"/>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37635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66507-4C23-E9D4-275C-E2694F184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8EA1C-7C9A-58F1-B6ED-E9ACFED27F8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0CE44F7-09F6-AC91-B7A1-949F635DE9F3}"/>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1137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8688E-7AB4-DF44-3CB2-C5B21F19A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42B4A-8886-9543-3E2B-CEAFC8FF5E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48C5B2B-9A76-A4D6-7757-161C9EBAE14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6699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k object 16"/>
          <p:cNvSpPr/>
          <p:nvPr/>
        </p:nvSpPr>
        <p:spPr>
          <a:xfrm>
            <a:off x="0" y="0"/>
            <a:ext cx="24384000" cy="13716000"/>
          </a:xfrm>
          <a:prstGeom prst="rect">
            <a:avLst/>
          </a:prstGeom>
          <a:blipFill>
            <a:blip r:embed="rId2" cstate="print"/>
            <a:stretch>
              <a:fillRect/>
            </a:stretch>
          </a:blipFill>
        </p:spPr>
        <p:txBody>
          <a:bodyPr wrap="square" lIns="0" tIns="0" rIns="0" bIns="0" rtlCol="0"/>
          <a:lstStyle/>
          <a:p>
            <a:endParaRPr sz="7200"/>
          </a:p>
        </p:txBody>
      </p:sp>
      <p:sp>
        <p:nvSpPr>
          <p:cNvPr id="17" name="bk object 17"/>
          <p:cNvSpPr/>
          <p:nvPr/>
        </p:nvSpPr>
        <p:spPr>
          <a:xfrm>
            <a:off x="0" y="4038601"/>
            <a:ext cx="24384000" cy="8211310"/>
          </a:xfrm>
          <a:prstGeom prst="rect">
            <a:avLst/>
          </a:prstGeom>
          <a:blipFill>
            <a:blip r:embed="rId3" cstate="print"/>
            <a:stretch>
              <a:fillRect/>
            </a:stretch>
          </a:blipFill>
        </p:spPr>
        <p:txBody>
          <a:bodyPr wrap="square" lIns="0" tIns="0" rIns="0" bIns="0" rtlCol="0"/>
          <a:lstStyle/>
          <a:p>
            <a:endParaRPr sz="7200"/>
          </a:p>
        </p:txBody>
      </p:sp>
      <p:sp>
        <p:nvSpPr>
          <p:cNvPr id="18" name="bk object 18"/>
          <p:cNvSpPr/>
          <p:nvPr/>
        </p:nvSpPr>
        <p:spPr>
          <a:xfrm>
            <a:off x="0" y="12252967"/>
            <a:ext cx="24384000" cy="1463030"/>
          </a:xfrm>
          <a:prstGeom prst="rect">
            <a:avLst/>
          </a:prstGeom>
          <a:blipFill>
            <a:blip r:embed="rId4" cstate="print"/>
            <a:stretch>
              <a:fillRect/>
            </a:stretch>
          </a:blipFill>
        </p:spPr>
        <p:txBody>
          <a:bodyPr wrap="square" lIns="0" tIns="0" rIns="0" bIns="0" rtlCol="0"/>
          <a:lstStyle/>
          <a:p>
            <a:endParaRPr sz="7200"/>
          </a:p>
        </p:txBody>
      </p:sp>
      <p:sp>
        <p:nvSpPr>
          <p:cNvPr id="19" name="bk object 19"/>
          <p:cNvSpPr/>
          <p:nvPr/>
        </p:nvSpPr>
        <p:spPr>
          <a:xfrm>
            <a:off x="0" y="12256006"/>
            <a:ext cx="24384000" cy="0"/>
          </a:xfrm>
          <a:custGeom>
            <a:avLst/>
            <a:gdLst/>
            <a:ahLst/>
            <a:cxnLst/>
            <a:rect l="l" t="t" r="r" b="b"/>
            <a:pathLst>
              <a:path w="12192000">
                <a:moveTo>
                  <a:pt x="0" y="0"/>
                </a:moveTo>
                <a:lnTo>
                  <a:pt x="12192000" y="0"/>
                </a:lnTo>
              </a:path>
            </a:pathLst>
          </a:custGeom>
          <a:ln w="12192">
            <a:solidFill>
              <a:srgbClr val="000000"/>
            </a:solidFill>
          </a:ln>
        </p:spPr>
        <p:txBody>
          <a:bodyPr wrap="square" lIns="0" tIns="0" rIns="0" bIns="0" rtlCol="0"/>
          <a:lstStyle/>
          <a:p>
            <a:endParaRPr sz="7200"/>
          </a:p>
        </p:txBody>
      </p:sp>
      <p:sp>
        <p:nvSpPr>
          <p:cNvPr id="20" name="bk object 20"/>
          <p:cNvSpPr/>
          <p:nvPr/>
        </p:nvSpPr>
        <p:spPr>
          <a:xfrm>
            <a:off x="2909316" y="7612380"/>
            <a:ext cx="17261840" cy="0"/>
          </a:xfrm>
          <a:custGeom>
            <a:avLst/>
            <a:gdLst/>
            <a:ahLst/>
            <a:cxnLst/>
            <a:rect l="l" t="t" r="r" b="b"/>
            <a:pathLst>
              <a:path w="8630920">
                <a:moveTo>
                  <a:pt x="0" y="0"/>
                </a:moveTo>
                <a:lnTo>
                  <a:pt x="8630412" y="0"/>
                </a:lnTo>
              </a:path>
            </a:pathLst>
          </a:custGeom>
          <a:ln w="32004">
            <a:solidFill>
              <a:srgbClr val="B71E42"/>
            </a:solidFill>
          </a:ln>
        </p:spPr>
        <p:txBody>
          <a:bodyPr wrap="square" lIns="0" tIns="0" rIns="0" bIns="0" rtlCol="0"/>
          <a:lstStyle/>
          <a:p>
            <a:endParaRPr sz="7200"/>
          </a:p>
        </p:txBody>
      </p:sp>
      <p:sp>
        <p:nvSpPr>
          <p:cNvPr id="2" name="Holder 2"/>
          <p:cNvSpPr>
            <a:spLocks noGrp="1"/>
          </p:cNvSpPr>
          <p:nvPr>
            <p:ph type="title"/>
          </p:nvPr>
        </p:nvSpPr>
        <p:spPr>
          <a:xfrm>
            <a:off x="3060955" y="1552855"/>
            <a:ext cx="18262090" cy="984885"/>
          </a:xfrm>
        </p:spPr>
        <p:txBody>
          <a:bodyPr lIns="0" tIns="0" rIns="0" bIns="0"/>
          <a:lstStyle>
            <a:lvl1pPr>
              <a:defRPr sz="64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a:t>
            </a:r>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152AAB2-9452-4D50-BD7A-068A9194604F}" type="datetime1">
              <a:rPr lang="en-US" smtClean="0"/>
              <a:t>12/31/2025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92501436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55580E22-48E4-4802-96C7-B760A5134986}" type="datetime1">
              <a:rPr lang="en-US" smtClean="0"/>
              <a:t>12/31/2025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9664932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3">
    <p:bg>
      <p:bgPr>
        <a:solidFill>
          <a:schemeClr val="bg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81220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4EA8-EECA-1100-D901-8F434AE1A32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4A2DC86-9A00-7A5E-E260-A5346BFC21AD}"/>
              </a:ext>
            </a:extLst>
          </p:cNvPr>
          <p:cNvSpPr>
            <a:spLocks noGrp="1"/>
          </p:cNvSpPr>
          <p:nvPr>
            <p:ph type="dt" sz="half" idx="10"/>
          </p:nvPr>
        </p:nvSpPr>
        <p:spPr/>
        <p:txBody>
          <a:bodyPr/>
          <a:lstStyle/>
          <a:p>
            <a:fld id="{2971B125-7E8A-454F-9714-681A06973700}" type="datetimeFigureOut">
              <a:rPr lang="en-US" smtClean="0"/>
              <a:pPr/>
              <a:t>12/31/2025</a:t>
            </a:fld>
            <a:endParaRPr lang="en-US"/>
          </a:p>
        </p:txBody>
      </p:sp>
      <p:sp>
        <p:nvSpPr>
          <p:cNvPr id="4" name="Footer Placeholder 3">
            <a:extLst>
              <a:ext uri="{FF2B5EF4-FFF2-40B4-BE49-F238E27FC236}">
                <a16:creationId xmlns:a16="http://schemas.microsoft.com/office/drawing/2014/main" id="{CA1D5622-DF85-899B-D9A7-C628CDBA77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C850F6-CE40-B4B8-C1D4-8D5168ECB49D}"/>
              </a:ext>
            </a:extLst>
          </p:cNvPr>
          <p:cNvSpPr>
            <a:spLocks noGrp="1"/>
          </p:cNvSpPr>
          <p:nvPr>
            <p:ph type="sldNum" sz="quarter" idx="12"/>
          </p:nvPr>
        </p:nvSpPr>
        <p:spPr/>
        <p:txBody>
          <a:bodyPr/>
          <a:lstStyle/>
          <a:p>
            <a:fld id="{ECCA0AAB-87A4-4A72-9CE2-F8EAC6BA13E2}" type="slidenum">
              <a:rPr lang="en-US" smtClean="0"/>
              <a:pPr/>
              <a:t>‹#›</a:t>
            </a:fld>
            <a:endParaRPr lang="en-US"/>
          </a:p>
        </p:txBody>
      </p:sp>
    </p:spTree>
    <p:extLst>
      <p:ext uri="{BB962C8B-B14F-4D97-AF65-F5344CB8AC3E}">
        <p14:creationId xmlns:p14="http://schemas.microsoft.com/office/powerpoint/2010/main" val="259407872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28800" y="4251960"/>
            <a:ext cx="20726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657600" y="7680960"/>
            <a:ext cx="170688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27A77AC-D8BD-4829-B202-EE6C4DA11878}" type="datetime1">
              <a:rPr lang="en-US" smtClean="0"/>
              <a:t>12/31/2025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6386629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60955" y="1552855"/>
            <a:ext cx="18262090" cy="984885"/>
          </a:xfrm>
        </p:spPr>
        <p:txBody>
          <a:bodyPr lIns="0" tIns="0" rIns="0" bIns="0"/>
          <a:lstStyle>
            <a:lvl1pPr>
              <a:defRPr sz="64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0246359" y="4252969"/>
            <a:ext cx="11182350" cy="738664"/>
          </a:xfrm>
        </p:spPr>
        <p:txBody>
          <a:bodyPr lIns="0" tIns="0" rIns="0" bIns="0"/>
          <a:lstStyle>
            <a:lvl1pPr>
              <a:defRPr sz="4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8028483-B5E3-41F8-82FA-3558B9B444C2}" type="datetime1">
              <a:rPr lang="en-US" smtClean="0"/>
              <a:t>12/31/2025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59990560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60955" y="1552855"/>
            <a:ext cx="18262090" cy="984885"/>
          </a:xfrm>
        </p:spPr>
        <p:txBody>
          <a:bodyPr lIns="0" tIns="0" rIns="0" bIns="0"/>
          <a:lstStyle>
            <a:lvl1pPr>
              <a:defRPr sz="64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1219200" y="3154680"/>
            <a:ext cx="106070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2557760" y="3154680"/>
            <a:ext cx="106070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2BFF8E5-C9EF-45C0-9093-8A63531038D4}" type="datetime1">
              <a:rPr lang="en-US" smtClean="0"/>
              <a:t>12/31/2025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83848051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9.xml"/><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DMO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62" r:id="rId6"/>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6" name="bk object 16"/>
          <p:cNvSpPr/>
          <p:nvPr/>
        </p:nvSpPr>
        <p:spPr>
          <a:xfrm>
            <a:off x="0" y="0"/>
            <a:ext cx="24384000" cy="13716000"/>
          </a:xfrm>
          <a:prstGeom prst="rect">
            <a:avLst/>
          </a:prstGeom>
          <a:blipFill>
            <a:blip r:embed="rId7" cstate="print"/>
            <a:stretch>
              <a:fillRect/>
            </a:stretch>
          </a:blipFill>
        </p:spPr>
        <p:txBody>
          <a:bodyPr wrap="square" lIns="0" tIns="0" rIns="0" bIns="0" rtlCol="0"/>
          <a:lstStyle/>
          <a:p>
            <a:endParaRPr sz="7200"/>
          </a:p>
        </p:txBody>
      </p:sp>
      <p:sp>
        <p:nvSpPr>
          <p:cNvPr id="17" name="bk object 17"/>
          <p:cNvSpPr/>
          <p:nvPr/>
        </p:nvSpPr>
        <p:spPr>
          <a:xfrm>
            <a:off x="0" y="4038601"/>
            <a:ext cx="24384000" cy="8211310"/>
          </a:xfrm>
          <a:prstGeom prst="rect">
            <a:avLst/>
          </a:prstGeom>
          <a:blipFill>
            <a:blip r:embed="rId8" cstate="print"/>
            <a:stretch>
              <a:fillRect/>
            </a:stretch>
          </a:blipFill>
        </p:spPr>
        <p:txBody>
          <a:bodyPr wrap="square" lIns="0" tIns="0" rIns="0" bIns="0" rtlCol="0"/>
          <a:lstStyle/>
          <a:p>
            <a:endParaRPr sz="7200"/>
          </a:p>
        </p:txBody>
      </p:sp>
      <p:sp>
        <p:nvSpPr>
          <p:cNvPr id="18" name="bk object 18"/>
          <p:cNvSpPr/>
          <p:nvPr/>
        </p:nvSpPr>
        <p:spPr>
          <a:xfrm>
            <a:off x="0" y="12252967"/>
            <a:ext cx="24384000" cy="1463030"/>
          </a:xfrm>
          <a:prstGeom prst="rect">
            <a:avLst/>
          </a:prstGeom>
          <a:blipFill>
            <a:blip r:embed="rId9" cstate="print"/>
            <a:stretch>
              <a:fillRect/>
            </a:stretch>
          </a:blipFill>
        </p:spPr>
        <p:txBody>
          <a:bodyPr wrap="square" lIns="0" tIns="0" rIns="0" bIns="0" rtlCol="0"/>
          <a:lstStyle/>
          <a:p>
            <a:endParaRPr sz="7200"/>
          </a:p>
        </p:txBody>
      </p:sp>
      <p:sp>
        <p:nvSpPr>
          <p:cNvPr id="19" name="bk object 19"/>
          <p:cNvSpPr/>
          <p:nvPr/>
        </p:nvSpPr>
        <p:spPr>
          <a:xfrm>
            <a:off x="0" y="12256006"/>
            <a:ext cx="24384000" cy="0"/>
          </a:xfrm>
          <a:custGeom>
            <a:avLst/>
            <a:gdLst/>
            <a:ahLst/>
            <a:cxnLst/>
            <a:rect l="l" t="t" r="r" b="b"/>
            <a:pathLst>
              <a:path w="12192000">
                <a:moveTo>
                  <a:pt x="0" y="0"/>
                </a:moveTo>
                <a:lnTo>
                  <a:pt x="12192000" y="0"/>
                </a:lnTo>
              </a:path>
            </a:pathLst>
          </a:custGeom>
          <a:ln w="12192">
            <a:solidFill>
              <a:srgbClr val="000000"/>
            </a:solidFill>
          </a:ln>
        </p:spPr>
        <p:txBody>
          <a:bodyPr wrap="square" lIns="0" tIns="0" rIns="0" bIns="0" rtlCol="0"/>
          <a:lstStyle/>
          <a:p>
            <a:endParaRPr sz="7200"/>
          </a:p>
        </p:txBody>
      </p:sp>
      <p:sp>
        <p:nvSpPr>
          <p:cNvPr id="2" name="Holder 2"/>
          <p:cNvSpPr>
            <a:spLocks noGrp="1"/>
          </p:cNvSpPr>
          <p:nvPr>
            <p:ph type="title"/>
          </p:nvPr>
        </p:nvSpPr>
        <p:spPr>
          <a:xfrm>
            <a:off x="3060955" y="1552855"/>
            <a:ext cx="18262090" cy="492443"/>
          </a:xfrm>
          <a:prstGeom prst="rect">
            <a:avLst/>
          </a:prstGeom>
        </p:spPr>
        <p:txBody>
          <a:bodyPr wrap="square" lIns="0" tIns="0" rIns="0" bIns="0">
            <a:spAutoFit/>
          </a:bodyPr>
          <a:lstStyle>
            <a:lvl1pPr>
              <a:defRPr sz="32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0246359" y="4252969"/>
            <a:ext cx="11182350" cy="369332"/>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8290560" y="12755881"/>
            <a:ext cx="7802880" cy="553998"/>
          </a:xfrm>
          <a:prstGeom prst="rect">
            <a:avLst/>
          </a:prstGeom>
        </p:spPr>
        <p:txBody>
          <a:bodyPr wrap="square" lIns="0" tIns="0" rIns="0" bIns="0">
            <a:spAutoFit/>
          </a:bodyPr>
          <a:lstStyle>
            <a:lvl1pPr algn="ctr">
              <a:defRPr>
                <a:solidFill>
                  <a:schemeClr val="tx1">
                    <a:tint val="75000"/>
                  </a:schemeClr>
                </a:solidFill>
              </a:defRPr>
            </a:lvl1pPr>
          </a:lstStyle>
          <a:p>
            <a:r>
              <a:rPr lang="en-US" dirty="0"/>
              <a:t>.</a:t>
            </a:r>
            <a:endParaRPr dirty="0"/>
          </a:p>
        </p:txBody>
      </p:sp>
      <p:sp>
        <p:nvSpPr>
          <p:cNvPr id="5" name="Holder 5"/>
          <p:cNvSpPr>
            <a:spLocks noGrp="1"/>
          </p:cNvSpPr>
          <p:nvPr>
            <p:ph type="dt" sz="half" idx="6"/>
          </p:nvPr>
        </p:nvSpPr>
        <p:spPr>
          <a:xfrm>
            <a:off x="1219200" y="12755880"/>
            <a:ext cx="5608320" cy="553998"/>
          </a:xfrm>
          <a:prstGeom prst="rect">
            <a:avLst/>
          </a:prstGeom>
        </p:spPr>
        <p:txBody>
          <a:bodyPr wrap="square" lIns="0" tIns="0" rIns="0" bIns="0">
            <a:spAutoFit/>
          </a:bodyPr>
          <a:lstStyle>
            <a:lvl1pPr algn="l">
              <a:defRPr>
                <a:solidFill>
                  <a:schemeClr val="tx1">
                    <a:tint val="75000"/>
                  </a:schemeClr>
                </a:solidFill>
              </a:defRPr>
            </a:lvl1pPr>
          </a:lstStyle>
          <a:p>
            <a:fld id="{DA608ECC-C042-4E34-B428-406A5579C772}" type="datetime1">
              <a:rPr lang="en-US" smtClean="0"/>
              <a:t>12/31/2025</a:t>
            </a:fld>
            <a:endParaRPr lang="en-US"/>
          </a:p>
        </p:txBody>
      </p:sp>
      <p:sp>
        <p:nvSpPr>
          <p:cNvPr id="6" name="Holder 6"/>
          <p:cNvSpPr>
            <a:spLocks noGrp="1"/>
          </p:cNvSpPr>
          <p:nvPr>
            <p:ph type="sldNum" sz="quarter" idx="7"/>
          </p:nvPr>
        </p:nvSpPr>
        <p:spPr>
          <a:xfrm>
            <a:off x="17556480" y="12755880"/>
            <a:ext cx="5608320" cy="553998"/>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25469090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ransition spd="slow"/>
  <p:hf hdr="0"/>
  <p:txStyles>
    <p:titleStyle>
      <a:lvl1pPr>
        <a:defRPr>
          <a:latin typeface="+mj-lt"/>
          <a:ea typeface="+mj-ea"/>
          <a:cs typeface="+mj-cs"/>
        </a:defRPr>
      </a:lvl1pPr>
    </p:titleStyle>
    <p:body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p:bodyStyle>
    <p:other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t="7733" b="7733"/>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46404"/>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561930" y="4128483"/>
            <a:ext cx="10382141" cy="4220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en-IN" sz="6600" dirty="0"/>
              <a:t>LESSON 02</a:t>
            </a:r>
          </a:p>
          <a:p>
            <a:pPr defTabSz="2438400">
              <a:defRPr sz="6400" cap="all">
                <a:solidFill>
                  <a:srgbClr val="FFFFFF"/>
                </a:solidFill>
                <a:latin typeface="Open Sans"/>
                <a:ea typeface="Open Sans"/>
                <a:cs typeface="Open Sans"/>
                <a:sym typeface="Open Sans"/>
              </a:defRPr>
            </a:pPr>
            <a:r>
              <a:rPr lang="en-US" sz="6600" dirty="0"/>
              <a:t>Concept of Control Room, activation and mobilization</a:t>
            </a:r>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2 - 1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a:p>
          </p:txBody>
        </p:sp>
      </p:grpSp>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941"/>
            <a:ext cx="3258094" cy="2219517"/>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98742" y="-86295"/>
            <a:ext cx="2231141" cy="2428598"/>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31338" y="631924"/>
            <a:ext cx="16234425"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en-US" sz="4800" dirty="0">
                <a:solidFill>
                  <a:srgbClr val="C00000"/>
                </a:solidFill>
                <a:latin typeface="Arial Black" panose="020B0A04020102020204" pitchFamily="34" charset="0"/>
              </a:rPr>
              <a:t>DISASTER MANAGEMENT ORIENTATION</a:t>
            </a:r>
            <a:endParaRPr kumimoji="0" lang="en-IN" sz="48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a:t>
            </a:r>
            <a:r>
              <a:rPr dirty="0">
                <a:solidFill>
                  <a:schemeClr val="accent6">
                    <a:lumMod val="40000"/>
                    <a:lumOff val="60000"/>
                  </a:schemeClr>
                </a:solidFill>
              </a:rPr>
              <a:t> | </a:t>
            </a:r>
            <a:r>
              <a:rPr lang="en-US" dirty="0">
                <a:solidFill>
                  <a:schemeClr val="accent6">
                    <a:lumMod val="40000"/>
                    <a:lumOff val="60000"/>
                  </a:schemeClr>
                </a:solidFill>
              </a:rPr>
              <a:t>DMO</a:t>
            </a:r>
            <a:r>
              <a:rPr dirty="0">
                <a:solidFill>
                  <a:schemeClr val="accent6">
                    <a:lumMod val="40000"/>
                    <a:lumOff val="60000"/>
                  </a:schemeClr>
                </a:solidFill>
              </a:rPr>
              <a:t>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descr="A circular diagram of a process&#10;&#10;AI-generated content may be incorrect.">
            <a:extLst>
              <a:ext uri="{FF2B5EF4-FFF2-40B4-BE49-F238E27FC236}">
                <a16:creationId xmlns:a16="http://schemas.microsoft.com/office/drawing/2014/main" id="{75D8E960-3AA9-22EC-7685-3C46A378FF6B}"/>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19014537" y="6858000"/>
            <a:ext cx="5215346" cy="5219977"/>
          </a:xfrm>
          <a:prstGeom prst="rect">
            <a:avLst/>
          </a:prstGeom>
        </p:spPr>
      </p:pic>
      <p:sp>
        <p:nvSpPr>
          <p:cNvPr id="8" name="Duties of…">
            <a:extLst>
              <a:ext uri="{FF2B5EF4-FFF2-40B4-BE49-F238E27FC236}">
                <a16:creationId xmlns:a16="http://schemas.microsoft.com/office/drawing/2014/main" id="{B95F82FB-F066-1B7D-2356-53812B24DD25}"/>
              </a:ext>
            </a:extLst>
          </p:cNvPr>
          <p:cNvSpPr txBox="1"/>
          <p:nvPr/>
        </p:nvSpPr>
        <p:spPr>
          <a:xfrm>
            <a:off x="4518213" y="8063484"/>
            <a:ext cx="8202706" cy="571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3200" b="1" dirty="0">
                <a:latin typeface="Open sans"/>
              </a:rPr>
              <a:t>Presented By:- Sachin Chauhan,2IC</a:t>
            </a:r>
            <a:endParaRPr lang="en-US" sz="3200" dirty="0">
              <a:latin typeface="Open sans"/>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27181-B16C-2DC0-FEE7-1FE16D7AF49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0D2A608-3746-1DB4-B87D-913BFC785FBD}"/>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DEF03B0-4D88-DBE8-6080-8FA36285C893}"/>
              </a:ext>
            </a:extLst>
          </p:cNvPr>
          <p:cNvSpPr txBox="1"/>
          <p:nvPr/>
        </p:nvSpPr>
        <p:spPr>
          <a:xfrm>
            <a:off x="8564880" y="3888736"/>
            <a:ext cx="15382807" cy="970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Coordinating immediate response efforts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Managing the overall response and recovery efforts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Coordinating long-term recovery and rebuilding efforts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Ensuring continuity of critical operations and services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Community outreach</a:t>
            </a:r>
          </a:p>
        </p:txBody>
      </p:sp>
      <p:sp>
        <p:nvSpPr>
          <p:cNvPr id="114" name="PPT 2 -">
            <a:extLst>
              <a:ext uri="{FF2B5EF4-FFF2-40B4-BE49-F238E27FC236}">
                <a16:creationId xmlns:a16="http://schemas.microsoft.com/office/drawing/2014/main" id="{D884D47B-721E-45D4-6C57-311E6401950E}"/>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2BAF04A0-0A4F-F239-C644-4E2BCC7184E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C941086-5EEF-2265-C6AB-8CA4C09FCC4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10</a:t>
            </a:fld>
            <a:endParaRPr dirty="0"/>
          </a:p>
        </p:txBody>
      </p:sp>
      <p:pic>
        <p:nvPicPr>
          <p:cNvPr id="5" name="Picture 4">
            <a:extLst>
              <a:ext uri="{FF2B5EF4-FFF2-40B4-BE49-F238E27FC236}">
                <a16:creationId xmlns:a16="http://schemas.microsoft.com/office/drawing/2014/main" id="{CB2652D1-1A7E-D792-4257-278185BE7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C76E37A8-75F3-AF4A-DEDB-E9CABB1125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899CAD32-0795-C431-339B-9ABD6712C977}"/>
              </a:ext>
            </a:extLst>
          </p:cNvPr>
          <p:cNvSpPr txBox="1"/>
          <p:nvPr/>
        </p:nvSpPr>
        <p:spPr>
          <a:xfrm>
            <a:off x="742863" y="2812493"/>
            <a:ext cx="7113118" cy="1947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US" dirty="0"/>
              <a:t>Functions of an EOC</a:t>
            </a:r>
          </a:p>
        </p:txBody>
      </p:sp>
    </p:spTree>
    <p:extLst>
      <p:ext uri="{BB962C8B-B14F-4D97-AF65-F5344CB8AC3E}">
        <p14:creationId xmlns:p14="http://schemas.microsoft.com/office/powerpoint/2010/main" val="24714115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mmediate Sources of Information">
            <a:extLst>
              <a:ext uri="{FF2B5EF4-FFF2-40B4-BE49-F238E27FC236}">
                <a16:creationId xmlns:a16="http://schemas.microsoft.com/office/drawing/2014/main" id="{394206A9-DF43-ADF9-D42C-8660A8D80417}"/>
              </a:ext>
            </a:extLst>
          </p:cNvPr>
          <p:cNvSpPr txBox="1"/>
          <p:nvPr/>
        </p:nvSpPr>
        <p:spPr>
          <a:xfrm>
            <a:off x="1138382" y="2482640"/>
            <a:ext cx="8889537" cy="1155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en-US" dirty="0"/>
              <a:t>TYPES OF EOC</a:t>
            </a:r>
          </a:p>
        </p:txBody>
      </p:sp>
      <p:sp>
        <p:nvSpPr>
          <p:cNvPr id="6" name="Right Arrow 7">
            <a:extLst>
              <a:ext uri="{FF2B5EF4-FFF2-40B4-BE49-F238E27FC236}">
                <a16:creationId xmlns:a16="http://schemas.microsoft.com/office/drawing/2014/main" id="{83C38C5E-2BC0-C744-9044-96CC8F1986F3}"/>
              </a:ext>
            </a:extLst>
          </p:cNvPr>
          <p:cNvSpPr/>
          <p:nvPr/>
        </p:nvSpPr>
        <p:spPr>
          <a:xfrm>
            <a:off x="12881458" y="3637931"/>
            <a:ext cx="10800000" cy="2936010"/>
          </a:xfrm>
          <a:prstGeom prst="downArrowCallout">
            <a:avLst>
              <a:gd name="adj1" fmla="val 13498"/>
              <a:gd name="adj2" fmla="val 16374"/>
              <a:gd name="adj3" fmla="val 25000"/>
              <a:gd name="adj4" fmla="val 64977"/>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altLang="ko-KR" sz="5400" kern="1200" dirty="0">
                <a:solidFill>
                  <a:prstClr val="white"/>
                </a:solidFill>
                <a:latin typeface="Arial Black" panose="020B0A04020102020204" pitchFamily="34" charset="0"/>
              </a:rPr>
              <a:t>Multi – Agency Operation Centre</a:t>
            </a:r>
          </a:p>
        </p:txBody>
      </p:sp>
      <p:sp>
        <p:nvSpPr>
          <p:cNvPr id="7" name="Callout: Down Arrow 6">
            <a:extLst>
              <a:ext uri="{FF2B5EF4-FFF2-40B4-BE49-F238E27FC236}">
                <a16:creationId xmlns:a16="http://schemas.microsoft.com/office/drawing/2014/main" id="{733D6155-6DE5-3691-2D69-4C7B1D2E456C}"/>
              </a:ext>
            </a:extLst>
          </p:cNvPr>
          <p:cNvSpPr/>
          <p:nvPr/>
        </p:nvSpPr>
        <p:spPr>
          <a:xfrm>
            <a:off x="1565434" y="3637931"/>
            <a:ext cx="10800000" cy="2936010"/>
          </a:xfrm>
          <a:prstGeom prst="downArrowCallout">
            <a:avLst>
              <a:gd name="adj1" fmla="val 11581"/>
              <a:gd name="adj2" fmla="val 15416"/>
              <a:gd name="adj3" fmla="val 25000"/>
              <a:gd name="adj4" fmla="val 64977"/>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IN" sz="5400" kern="1200" dirty="0">
                <a:solidFill>
                  <a:prstClr val="white"/>
                </a:solidFill>
                <a:latin typeface="Arial Black" panose="020B0A04020102020204" pitchFamily="34" charset="0"/>
              </a:rPr>
              <a:t>Single Agency Operation Centre</a:t>
            </a:r>
          </a:p>
        </p:txBody>
      </p:sp>
      <p:sp>
        <p:nvSpPr>
          <p:cNvPr id="8" name="Rectangle 7">
            <a:extLst>
              <a:ext uri="{FF2B5EF4-FFF2-40B4-BE49-F238E27FC236}">
                <a16:creationId xmlns:a16="http://schemas.microsoft.com/office/drawing/2014/main" id="{22A8465E-9B9F-2628-890D-B6D71F431C3A}"/>
              </a:ext>
            </a:extLst>
          </p:cNvPr>
          <p:cNvSpPr/>
          <p:nvPr/>
        </p:nvSpPr>
        <p:spPr>
          <a:xfrm>
            <a:off x="1138382" y="6588808"/>
            <a:ext cx="11085008" cy="6001643"/>
          </a:xfrm>
          <a:prstGeom prst="rect">
            <a:avLst/>
          </a:prstGeom>
          <a:noFill/>
        </p:spPr>
        <p:txBody>
          <a:bodyPr wrap="square" lIns="182880" tIns="91440" rIns="182880" bIns="91440">
            <a:spAutoFit/>
          </a:bodyPr>
          <a:lstStyle/>
          <a:p>
            <a:pPr marL="1060450" indent="-1060450" defTabSz="1828800" hangingPunct="1">
              <a:buFont typeface="Wingdings" panose="05000000000000000000" pitchFamily="2" charset="2"/>
              <a:buChar char="Ø"/>
              <a:defRPr/>
            </a:pPr>
            <a:r>
              <a:rPr lang="en-US" sz="5400" b="1" kern="1200" dirty="0">
                <a:ln w="0"/>
                <a:solidFill>
                  <a:srgbClr val="E62601">
                    <a:lumMod val="75000"/>
                  </a:srgbClr>
                </a:solidFill>
              </a:rPr>
              <a:t>Single Agency</a:t>
            </a:r>
          </a:p>
          <a:p>
            <a:pPr marL="1060450" indent="-1060450" defTabSz="1828800" hangingPunct="1">
              <a:buFont typeface="Wingdings" panose="05000000000000000000" pitchFamily="2" charset="2"/>
              <a:buChar char="Ø"/>
              <a:defRPr/>
            </a:pPr>
            <a:r>
              <a:rPr lang="en-US" sz="5400" b="1" dirty="0">
                <a:ln w="0"/>
                <a:solidFill>
                  <a:srgbClr val="E62601">
                    <a:lumMod val="75000"/>
                  </a:srgbClr>
                </a:solidFill>
              </a:rPr>
              <a:t>Dedicated personnel and other resources</a:t>
            </a:r>
          </a:p>
          <a:p>
            <a:pPr marL="1060450" indent="-1060450" defTabSz="1828800" hangingPunct="1">
              <a:buFont typeface="Wingdings" panose="05000000000000000000" pitchFamily="2" charset="2"/>
              <a:buChar char="Ø"/>
              <a:defRPr/>
            </a:pPr>
            <a:r>
              <a:rPr lang="en-US" sz="5400" b="1" kern="1200" dirty="0">
                <a:ln w="0"/>
                <a:solidFill>
                  <a:srgbClr val="E62601">
                    <a:lumMod val="75000"/>
                  </a:srgbClr>
                </a:solidFill>
              </a:rPr>
              <a:t>Single channel for orders and direction</a:t>
            </a:r>
          </a:p>
          <a:p>
            <a:pPr marL="1060450" indent="-1060450" defTabSz="1828800" hangingPunct="1">
              <a:buFont typeface="Wingdings" panose="05000000000000000000" pitchFamily="2" charset="2"/>
              <a:buChar char="Ø"/>
              <a:defRPr/>
            </a:pPr>
            <a:r>
              <a:rPr lang="en-US" sz="5400" b="1" dirty="0">
                <a:ln w="0"/>
                <a:solidFill>
                  <a:srgbClr val="E62601">
                    <a:lumMod val="75000"/>
                  </a:srgbClr>
                </a:solidFill>
              </a:rPr>
              <a:t>One focal point for timing and priorities </a:t>
            </a:r>
          </a:p>
        </p:txBody>
      </p:sp>
      <p:sp>
        <p:nvSpPr>
          <p:cNvPr id="9" name="Rectangle 8">
            <a:extLst>
              <a:ext uri="{FF2B5EF4-FFF2-40B4-BE49-F238E27FC236}">
                <a16:creationId xmlns:a16="http://schemas.microsoft.com/office/drawing/2014/main" id="{12D074CD-5FA0-72E1-D7EE-00BC738A47F0}"/>
              </a:ext>
            </a:extLst>
          </p:cNvPr>
          <p:cNvSpPr/>
          <p:nvPr/>
        </p:nvSpPr>
        <p:spPr>
          <a:xfrm>
            <a:off x="13040029" y="6712261"/>
            <a:ext cx="10408362" cy="5170646"/>
          </a:xfrm>
          <a:prstGeom prst="rect">
            <a:avLst/>
          </a:prstGeom>
          <a:noFill/>
        </p:spPr>
        <p:txBody>
          <a:bodyPr wrap="square" lIns="182880" tIns="91440" rIns="182880" bIns="91440">
            <a:spAutoFit/>
            <a:scene3d>
              <a:camera prst="orthographicFront"/>
              <a:lightRig rig="soft" dir="t">
                <a:rot lat="0" lon="0" rev="15600000"/>
              </a:lightRig>
            </a:scene3d>
            <a:sp3d extrusionH="57150" prstMaterial="softEdge">
              <a:bevelT w="25400" h="38100"/>
            </a:sp3d>
          </a:bodyPr>
          <a:lstStyle/>
          <a:p>
            <a:pPr marL="876300" indent="-876300" defTabSz="1828800" hangingPunct="1">
              <a:buFont typeface="Wingdings" panose="05000000000000000000" pitchFamily="2" charset="2"/>
              <a:buChar char="Ø"/>
              <a:defRPr/>
            </a:pPr>
            <a:r>
              <a:rPr lang="en-US" sz="5400" b="1" kern="1200" dirty="0">
                <a:ln/>
                <a:solidFill>
                  <a:srgbClr val="1F497D">
                    <a:lumMod val="50000"/>
                  </a:srgbClr>
                </a:solidFill>
                <a:cs typeface="+mn-cs"/>
              </a:rPr>
              <a:t>More than one Agency</a:t>
            </a:r>
          </a:p>
          <a:p>
            <a:pPr marL="876300" indent="-876300" defTabSz="1828800" hangingPunct="1">
              <a:buFont typeface="Wingdings" panose="05000000000000000000" pitchFamily="2" charset="2"/>
              <a:buChar char="Ø"/>
              <a:defRPr/>
            </a:pPr>
            <a:r>
              <a:rPr lang="en-US" sz="5400" b="1" dirty="0">
                <a:ln/>
                <a:solidFill>
                  <a:srgbClr val="1F497D">
                    <a:lumMod val="50000"/>
                  </a:srgbClr>
                </a:solidFill>
              </a:rPr>
              <a:t>Monitoring of operation by multiple agency</a:t>
            </a:r>
          </a:p>
          <a:p>
            <a:pPr marL="876300" indent="-876300" defTabSz="1828800" hangingPunct="1">
              <a:buFont typeface="Wingdings" panose="05000000000000000000" pitchFamily="2" charset="2"/>
              <a:buChar char="Ø"/>
              <a:defRPr/>
            </a:pPr>
            <a:r>
              <a:rPr lang="en-US" sz="5400" b="1" kern="1200" dirty="0">
                <a:ln/>
                <a:solidFill>
                  <a:srgbClr val="1F497D">
                    <a:lumMod val="50000"/>
                  </a:srgbClr>
                </a:solidFill>
                <a:cs typeface="+mn-cs"/>
              </a:rPr>
              <a:t>Coordination </a:t>
            </a:r>
          </a:p>
          <a:p>
            <a:pPr marL="876300" indent="-876300" defTabSz="1828800" hangingPunct="1">
              <a:buFont typeface="Wingdings" panose="05000000000000000000" pitchFamily="2" charset="2"/>
              <a:buChar char="Ø"/>
              <a:defRPr/>
            </a:pPr>
            <a:r>
              <a:rPr lang="en-US" sz="5400" b="1" dirty="0">
                <a:ln/>
                <a:solidFill>
                  <a:srgbClr val="1F497D">
                    <a:lumMod val="50000"/>
                  </a:srgbClr>
                </a:solidFill>
              </a:rPr>
              <a:t>Resource sharing</a:t>
            </a:r>
          </a:p>
          <a:p>
            <a:pPr marL="876300" indent="-876300" defTabSz="1828800" hangingPunct="1">
              <a:buFont typeface="Wingdings" panose="05000000000000000000" pitchFamily="2" charset="2"/>
              <a:buChar char="Ø"/>
              <a:defRPr/>
            </a:pPr>
            <a:r>
              <a:rPr lang="en-US" sz="5400" b="1" dirty="0">
                <a:ln/>
                <a:solidFill>
                  <a:srgbClr val="1F497D">
                    <a:lumMod val="50000"/>
                  </a:srgbClr>
                </a:solidFill>
              </a:rPr>
              <a:t>Supporting element for DSS</a:t>
            </a:r>
          </a:p>
        </p:txBody>
      </p:sp>
      <p:cxnSp>
        <p:nvCxnSpPr>
          <p:cNvPr id="11" name="Straight Connector 10">
            <a:extLst>
              <a:ext uri="{FF2B5EF4-FFF2-40B4-BE49-F238E27FC236}">
                <a16:creationId xmlns:a16="http://schemas.microsoft.com/office/drawing/2014/main" id="{B5E95A0E-B0D2-ADC5-9F16-1E8A565D164D}"/>
              </a:ext>
            </a:extLst>
          </p:cNvPr>
          <p:cNvCxnSpPr/>
          <p:nvPr/>
        </p:nvCxnSpPr>
        <p:spPr>
          <a:xfrm>
            <a:off x="12605657" y="3637931"/>
            <a:ext cx="0" cy="9503229"/>
          </a:xfrm>
          <a:prstGeom prst="line">
            <a:avLst/>
          </a:prstGeom>
          <a:noFill/>
          <a:ln w="76200" cap="flat">
            <a:solidFill>
              <a:srgbClr val="E46C0A"/>
            </a:solidFill>
            <a:prstDash val="dashDot"/>
            <a:round/>
          </a:ln>
          <a:effectLst>
            <a:outerShdw blurRad="50800" dist="127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535967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2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250"/>
                                        <p:tgtEl>
                                          <p:spTgt spid="6"/>
                                        </p:tgtEl>
                                      </p:cBhvr>
                                    </p:animEffect>
                                  </p:childTnLst>
                                </p:cTn>
                              </p:par>
                            </p:childTnLst>
                          </p:cTn>
                        </p:par>
                        <p:par>
                          <p:cTn id="11" fill="hold">
                            <p:stCondLst>
                              <p:cond delay="1250"/>
                            </p:stCondLst>
                            <p:childTnLst>
                              <p:par>
                                <p:cTn id="12" presetID="10" presetClass="entr" presetSubtype="0" fill="hold"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1750"/>
                            </p:stCondLst>
                            <p:childTnLst>
                              <p:par>
                                <p:cTn id="16" presetID="10" presetClass="entr" presetSubtype="0"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par>
                          <p:cTn id="19" fill="hold">
                            <p:stCondLst>
                              <p:cond delay="2250"/>
                            </p:stCondLst>
                            <p:childTnLst>
                              <p:par>
                                <p:cTn id="20" presetID="10" presetClass="entr" presetSubtype="0"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par>
                          <p:cTn id="23" fill="hold">
                            <p:stCondLst>
                              <p:cond delay="2750"/>
                            </p:stCondLst>
                            <p:childTnLst>
                              <p:par>
                                <p:cTn id="24" presetID="10" presetClass="entr" presetSubtype="0"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fade">
                                      <p:cBhvr>
                                        <p:cTn id="39" dur="500"/>
                                        <p:tgtEl>
                                          <p:spTgt spid="9">
                                            <p:txEl>
                                              <p:pRg st="2" end="2"/>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fade">
                                      <p:cBhvr>
                                        <p:cTn id="43" dur="500"/>
                                        <p:tgtEl>
                                          <p:spTgt spid="9">
                                            <p:txEl>
                                              <p:pRg st="3" end="3"/>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fade">
                                      <p:cBhvr>
                                        <p:cTn id="4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66DC3-83BB-3CE2-78EF-D5FFC2F3E665}"/>
            </a:ext>
          </a:extLst>
        </p:cNvPr>
        <p:cNvGrpSpPr/>
        <p:nvPr/>
      </p:nvGrpSpPr>
      <p:grpSpPr>
        <a:xfrm>
          <a:off x="0" y="0"/>
          <a:ext cx="0" cy="0"/>
          <a:chOff x="0" y="0"/>
          <a:chExt cx="0" cy="0"/>
        </a:xfrm>
      </p:grpSpPr>
      <p:sp>
        <p:nvSpPr>
          <p:cNvPr id="17" name="Immediate Sources of Information">
            <a:extLst>
              <a:ext uri="{FF2B5EF4-FFF2-40B4-BE49-F238E27FC236}">
                <a16:creationId xmlns:a16="http://schemas.microsoft.com/office/drawing/2014/main" id="{E7645391-39DB-8EAC-6661-5E00876ACD4E}"/>
              </a:ext>
            </a:extLst>
          </p:cNvPr>
          <p:cNvSpPr txBox="1"/>
          <p:nvPr/>
        </p:nvSpPr>
        <p:spPr>
          <a:xfrm>
            <a:off x="1138382" y="2482640"/>
            <a:ext cx="8889537" cy="11552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en-US" dirty="0"/>
              <a:t>LEVEL OF EOC</a:t>
            </a:r>
          </a:p>
        </p:txBody>
      </p:sp>
      <p:graphicFrame>
        <p:nvGraphicFramePr>
          <p:cNvPr id="2" name="Diagram 1">
            <a:extLst>
              <a:ext uri="{FF2B5EF4-FFF2-40B4-BE49-F238E27FC236}">
                <a16:creationId xmlns:a16="http://schemas.microsoft.com/office/drawing/2014/main" id="{036A1E03-255C-6E1B-B04C-338D976B90D1}"/>
              </a:ext>
            </a:extLst>
          </p:cNvPr>
          <p:cNvGraphicFramePr/>
          <p:nvPr>
            <p:extLst>
              <p:ext uri="{D42A27DB-BD31-4B8C-83A1-F6EECF244321}">
                <p14:modId xmlns:p14="http://schemas.microsoft.com/office/powerpoint/2010/main" val="304466196"/>
              </p:ext>
            </p:extLst>
          </p:nvPr>
        </p:nvGraphicFramePr>
        <p:xfrm>
          <a:off x="7601625" y="3637931"/>
          <a:ext cx="15643993" cy="9131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2592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AB66788C-1F45-4C03-BB61-EDFDA1A068BD}"/>
                                            </p:graphicEl>
                                          </p:spTgt>
                                        </p:tgtEl>
                                        <p:attrNameLst>
                                          <p:attrName>style.visibility</p:attrName>
                                        </p:attrNameLst>
                                      </p:cBhvr>
                                      <p:to>
                                        <p:strVal val="visible"/>
                                      </p:to>
                                    </p:set>
                                    <p:animEffect transition="in" filter="fade">
                                      <p:cBhvr>
                                        <p:cTn id="7" dur="500"/>
                                        <p:tgtEl>
                                          <p:spTgt spid="2">
                                            <p:graphicEl>
                                              <a:dgm id="{AB66788C-1F45-4C03-BB61-EDFDA1A068B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graphicEl>
                                              <a:dgm id="{1B428044-8DBC-4DB3-BE1A-E5E17D7BE660}"/>
                                            </p:graphicEl>
                                          </p:spTgt>
                                        </p:tgtEl>
                                        <p:attrNameLst>
                                          <p:attrName>style.visibility</p:attrName>
                                        </p:attrNameLst>
                                      </p:cBhvr>
                                      <p:to>
                                        <p:strVal val="visible"/>
                                      </p:to>
                                    </p:set>
                                    <p:animEffect transition="in" filter="fade">
                                      <p:cBhvr>
                                        <p:cTn id="11" dur="500"/>
                                        <p:tgtEl>
                                          <p:spTgt spid="2">
                                            <p:graphicEl>
                                              <a:dgm id="{1B428044-8DBC-4DB3-BE1A-E5E17D7BE660}"/>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8397B78D-6D9F-40FC-B413-CF8F8F5ECD51}"/>
                                            </p:graphicEl>
                                          </p:spTgt>
                                        </p:tgtEl>
                                        <p:attrNameLst>
                                          <p:attrName>style.visibility</p:attrName>
                                        </p:attrNameLst>
                                      </p:cBhvr>
                                      <p:to>
                                        <p:strVal val="visible"/>
                                      </p:to>
                                    </p:set>
                                    <p:animEffect transition="in" filter="fade">
                                      <p:cBhvr>
                                        <p:cTn id="15" dur="500"/>
                                        <p:tgtEl>
                                          <p:spTgt spid="2">
                                            <p:graphicEl>
                                              <a:dgm id="{8397B78D-6D9F-40FC-B413-CF8F8F5ECD51}"/>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5801DA08-ECA4-4CD0-A8F0-B2F4EBC3C6DF}"/>
                                            </p:graphicEl>
                                          </p:spTgt>
                                        </p:tgtEl>
                                        <p:attrNameLst>
                                          <p:attrName>style.visibility</p:attrName>
                                        </p:attrNameLst>
                                      </p:cBhvr>
                                      <p:to>
                                        <p:strVal val="visible"/>
                                      </p:to>
                                    </p:set>
                                    <p:animEffect transition="in" filter="fade">
                                      <p:cBhvr>
                                        <p:cTn id="19" dur="500"/>
                                        <p:tgtEl>
                                          <p:spTgt spid="2">
                                            <p:graphicEl>
                                              <a:dgm id="{5801DA08-ECA4-4CD0-A8F0-B2F4EBC3C6DF}"/>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graphicEl>
                                              <a:dgm id="{20992EAF-3C96-48C1-A027-56CA4E5BFE3B}"/>
                                            </p:graphicEl>
                                          </p:spTgt>
                                        </p:tgtEl>
                                        <p:attrNameLst>
                                          <p:attrName>style.visibility</p:attrName>
                                        </p:attrNameLst>
                                      </p:cBhvr>
                                      <p:to>
                                        <p:strVal val="visible"/>
                                      </p:to>
                                    </p:set>
                                    <p:animEffect transition="in" filter="fade">
                                      <p:cBhvr>
                                        <p:cTn id="24" dur="500"/>
                                        <p:tgtEl>
                                          <p:spTgt spid="2">
                                            <p:graphicEl>
                                              <a:dgm id="{20992EAF-3C96-48C1-A027-56CA4E5BFE3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graphicEl>
                                              <a:dgm id="{E0195704-7C81-4DF4-B499-C8ED015F1FF4}"/>
                                            </p:graphicEl>
                                          </p:spTgt>
                                        </p:tgtEl>
                                        <p:attrNameLst>
                                          <p:attrName>style.visibility</p:attrName>
                                        </p:attrNameLst>
                                      </p:cBhvr>
                                      <p:to>
                                        <p:strVal val="visible"/>
                                      </p:to>
                                    </p:set>
                                    <p:animEffect transition="in" filter="fade">
                                      <p:cBhvr>
                                        <p:cTn id="29" dur="500"/>
                                        <p:tgtEl>
                                          <p:spTgt spid="2">
                                            <p:graphicEl>
                                              <a:dgm id="{E0195704-7C81-4DF4-B499-C8ED015F1FF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graphicEl>
                                              <a:dgm id="{A8D4E919-9959-4FCB-A2B2-A6BB9243F70C}"/>
                                            </p:graphicEl>
                                          </p:spTgt>
                                        </p:tgtEl>
                                        <p:attrNameLst>
                                          <p:attrName>style.visibility</p:attrName>
                                        </p:attrNameLst>
                                      </p:cBhvr>
                                      <p:to>
                                        <p:strVal val="visible"/>
                                      </p:to>
                                    </p:set>
                                    <p:animEffect transition="in" filter="fade">
                                      <p:cBhvr>
                                        <p:cTn id="34" dur="500"/>
                                        <p:tgtEl>
                                          <p:spTgt spid="2">
                                            <p:graphicEl>
                                              <a:dgm id="{A8D4E919-9959-4FCB-A2B2-A6BB9243F70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graphicEl>
                                              <a:dgm id="{D9A01DB7-4EAC-4A36-8C50-A8D50938BF82}"/>
                                            </p:graphicEl>
                                          </p:spTgt>
                                        </p:tgtEl>
                                        <p:attrNameLst>
                                          <p:attrName>style.visibility</p:attrName>
                                        </p:attrNameLst>
                                      </p:cBhvr>
                                      <p:to>
                                        <p:strVal val="visible"/>
                                      </p:to>
                                    </p:set>
                                    <p:animEffect transition="in" filter="fade">
                                      <p:cBhvr>
                                        <p:cTn id="39" dur="500"/>
                                        <p:tgtEl>
                                          <p:spTgt spid="2">
                                            <p:graphicEl>
                                              <a:dgm id="{D9A01DB7-4EAC-4A36-8C50-A8D50938BF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A124F-FFAD-03A2-2128-7DABBE774C5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5A3EDD5-2229-6B5E-A530-18F77858820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73C0AC9-EC6D-686D-1D4F-55639FEC5E7E}"/>
              </a:ext>
            </a:extLst>
          </p:cNvPr>
          <p:cNvSpPr txBox="1"/>
          <p:nvPr/>
        </p:nvSpPr>
        <p:spPr>
          <a:xfrm>
            <a:off x="8564880" y="3888736"/>
            <a:ext cx="15382807" cy="8685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Plan and coordinate emergency operation</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and warning</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Mobilisation</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additional resources during the disaster phase</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Coordinating overseas support and aid</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Information management at national and international level</a:t>
            </a:r>
          </a:p>
        </p:txBody>
      </p:sp>
      <p:sp>
        <p:nvSpPr>
          <p:cNvPr id="114" name="PPT 2 -">
            <a:extLst>
              <a:ext uri="{FF2B5EF4-FFF2-40B4-BE49-F238E27FC236}">
                <a16:creationId xmlns:a16="http://schemas.microsoft.com/office/drawing/2014/main" id="{1FD38D39-F8AB-FF8E-ACA2-7A2BC44F13C0}"/>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6C492EEB-06BA-E3B3-D77B-AD8BDD66694E}"/>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29B5EAF-E2E0-E053-13CF-CD9CB8D096B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dirty="0"/>
          </a:p>
        </p:txBody>
      </p:sp>
      <p:pic>
        <p:nvPicPr>
          <p:cNvPr id="5" name="Picture 4">
            <a:extLst>
              <a:ext uri="{FF2B5EF4-FFF2-40B4-BE49-F238E27FC236}">
                <a16:creationId xmlns:a16="http://schemas.microsoft.com/office/drawing/2014/main" id="{7BD2B4F1-5E91-3BEF-7C1C-4F5EC5A06A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84D2599-6071-215E-F69C-35BF55722E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4D5E7BFD-C088-735C-1315-99A2C8DDEC24}"/>
              </a:ext>
            </a:extLst>
          </p:cNvPr>
          <p:cNvSpPr txBox="1"/>
          <p:nvPr/>
        </p:nvSpPr>
        <p:spPr>
          <a:xfrm>
            <a:off x="742863" y="2812493"/>
            <a:ext cx="7113118" cy="3720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US" dirty="0"/>
              <a:t>ROLE OF NATIONAL AND STATE EOC</a:t>
            </a:r>
          </a:p>
        </p:txBody>
      </p:sp>
    </p:spTree>
    <p:extLst>
      <p:ext uri="{BB962C8B-B14F-4D97-AF65-F5344CB8AC3E}">
        <p14:creationId xmlns:p14="http://schemas.microsoft.com/office/powerpoint/2010/main" val="33567366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51D6E-4D1C-25E0-D223-2A5956BE0AC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5150FA9-62D3-5B41-7FE2-070D07426FA7}"/>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95DDF50-ED56-C097-1D44-91312A5C1563}"/>
              </a:ext>
            </a:extLst>
          </p:cNvPr>
          <p:cNvSpPr txBox="1"/>
          <p:nvPr/>
        </p:nvSpPr>
        <p:spPr>
          <a:xfrm>
            <a:off x="8564880" y="3888736"/>
            <a:ext cx="15382807" cy="9701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Receive and process disaster alerts and warnings from nodal agencies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Collecting information about the vulnerable areas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Sharing data related to disaster and vulnerable areas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Coordination for preparation, mitigation and response</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Monitor emergency operations</a:t>
            </a:r>
          </a:p>
        </p:txBody>
      </p:sp>
      <p:sp>
        <p:nvSpPr>
          <p:cNvPr id="114" name="PPT 2 -">
            <a:extLst>
              <a:ext uri="{FF2B5EF4-FFF2-40B4-BE49-F238E27FC236}">
                <a16:creationId xmlns:a16="http://schemas.microsoft.com/office/drawing/2014/main" id="{DA9EC9B8-6200-22C4-F79F-B5F354B18DEC}"/>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33A326B2-C22E-0C8A-8166-C38071BAD90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A05FC8D-1538-1D4C-C2AA-C19AD5C6F21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14</a:t>
            </a:fld>
            <a:endParaRPr dirty="0"/>
          </a:p>
        </p:txBody>
      </p:sp>
      <p:pic>
        <p:nvPicPr>
          <p:cNvPr id="5" name="Picture 4">
            <a:extLst>
              <a:ext uri="{FF2B5EF4-FFF2-40B4-BE49-F238E27FC236}">
                <a16:creationId xmlns:a16="http://schemas.microsoft.com/office/drawing/2014/main" id="{B39D2645-646C-02C1-3B62-A6304FBDB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4D56F7B1-0F69-F953-DF05-B1C004495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B0E45E1-F67D-DC7D-D570-D6BDB72B4DD7}"/>
              </a:ext>
            </a:extLst>
          </p:cNvPr>
          <p:cNvSpPr txBox="1"/>
          <p:nvPr/>
        </p:nvSpPr>
        <p:spPr>
          <a:xfrm>
            <a:off x="742863" y="2812493"/>
            <a:ext cx="7113118" cy="2834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US" dirty="0"/>
              <a:t>ROLE OF DISTRICT AND ORG EOC</a:t>
            </a:r>
          </a:p>
        </p:txBody>
      </p:sp>
    </p:spTree>
    <p:extLst>
      <p:ext uri="{BB962C8B-B14F-4D97-AF65-F5344CB8AC3E}">
        <p14:creationId xmlns:p14="http://schemas.microsoft.com/office/powerpoint/2010/main" val="17226603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90305-A7C3-0D21-A3E3-0C71F46D4C4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82273AC-6BF1-0749-4BB2-403160F95F47}"/>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736C12B-0DC2-C11B-1A02-572E4F5560D5}"/>
              </a:ext>
            </a:extLst>
          </p:cNvPr>
          <p:cNvSpPr txBox="1"/>
          <p:nvPr/>
        </p:nvSpPr>
        <p:spPr>
          <a:xfrm>
            <a:off x="8564880" y="3888736"/>
            <a:ext cx="15382807" cy="970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Consolidate, analysis, and disseminate of damage, loss and needs assessment data</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Information gathering and record keeping</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information and communication (IEC) on DM</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management through web based techniques</a:t>
            </a:r>
          </a:p>
        </p:txBody>
      </p:sp>
      <p:sp>
        <p:nvSpPr>
          <p:cNvPr id="114" name="PPT 2 -">
            <a:extLst>
              <a:ext uri="{FF2B5EF4-FFF2-40B4-BE49-F238E27FC236}">
                <a16:creationId xmlns:a16="http://schemas.microsoft.com/office/drawing/2014/main" id="{991859C8-6EA5-EBFD-61F9-89C2A18204D2}"/>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3A1AC8AD-FA60-6D06-C975-8E3FBD876FA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4EA68AF-8010-9F46-4A07-AFED57EB20E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15</a:t>
            </a:fld>
            <a:endParaRPr dirty="0"/>
          </a:p>
        </p:txBody>
      </p:sp>
      <p:pic>
        <p:nvPicPr>
          <p:cNvPr id="5" name="Picture 4">
            <a:extLst>
              <a:ext uri="{FF2B5EF4-FFF2-40B4-BE49-F238E27FC236}">
                <a16:creationId xmlns:a16="http://schemas.microsoft.com/office/drawing/2014/main" id="{656B7F6D-E43E-9AC4-0782-CC718E7C4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0CC42DDA-1475-8081-EAE4-C70168640C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D7BB17BA-1823-810B-9C39-394354132C3A}"/>
              </a:ext>
            </a:extLst>
          </p:cNvPr>
          <p:cNvSpPr txBox="1"/>
          <p:nvPr/>
        </p:nvSpPr>
        <p:spPr>
          <a:xfrm>
            <a:off x="742863" y="2812493"/>
            <a:ext cx="7113118" cy="2834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US" dirty="0"/>
              <a:t>ROLE OF DISTRICT AND ORG EOC</a:t>
            </a:r>
          </a:p>
        </p:txBody>
      </p:sp>
      <p:sp>
        <p:nvSpPr>
          <p:cNvPr id="2" name="Gunshot wounds">
            <a:extLst>
              <a:ext uri="{FF2B5EF4-FFF2-40B4-BE49-F238E27FC236}">
                <a16:creationId xmlns:a16="http://schemas.microsoft.com/office/drawing/2014/main" id="{F5717318-689A-BE2D-8F83-1970F7185748}"/>
              </a:ext>
            </a:extLst>
          </p:cNvPr>
          <p:cNvSpPr txBox="1"/>
          <p:nvPr/>
        </p:nvSpPr>
        <p:spPr>
          <a:xfrm>
            <a:off x="1028608" y="5716886"/>
            <a:ext cx="3189777"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9745266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9704CEC-7D91-B583-F74D-9740F6A1B03E}"/>
              </a:ext>
            </a:extLst>
          </p:cNvPr>
          <p:cNvGrpSpPr/>
          <p:nvPr/>
        </p:nvGrpSpPr>
        <p:grpSpPr>
          <a:xfrm>
            <a:off x="4114801" y="1502228"/>
            <a:ext cx="17994086" cy="11372708"/>
            <a:chOff x="76200" y="29013"/>
            <a:chExt cx="12039600" cy="7285362"/>
          </a:xfrm>
        </p:grpSpPr>
        <p:sp>
          <p:nvSpPr>
            <p:cNvPr id="10" name="Rectangle 9">
              <a:extLst>
                <a:ext uri="{FF2B5EF4-FFF2-40B4-BE49-F238E27FC236}">
                  <a16:creationId xmlns:a16="http://schemas.microsoft.com/office/drawing/2014/main" id="{A84ECA10-461E-FF06-CC69-8550B4B2A06D}"/>
                </a:ext>
              </a:extLst>
            </p:cNvPr>
            <p:cNvSpPr/>
            <p:nvPr/>
          </p:nvSpPr>
          <p:spPr>
            <a:xfrm>
              <a:off x="76200" y="76200"/>
              <a:ext cx="12039600" cy="69232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ctr"/>
            <a:lstStyle/>
            <a:p>
              <a:pPr algn="ctr"/>
              <a:endParaRPr lang="en-IN" sz="4800"/>
            </a:p>
          </p:txBody>
        </p:sp>
        <p:cxnSp>
          <p:nvCxnSpPr>
            <p:cNvPr id="11" name="Straight Connector 10">
              <a:extLst>
                <a:ext uri="{FF2B5EF4-FFF2-40B4-BE49-F238E27FC236}">
                  <a16:creationId xmlns:a16="http://schemas.microsoft.com/office/drawing/2014/main" id="{7AC9076E-7DAA-7160-BEEA-A3C7EE1C2CF9}"/>
                </a:ext>
              </a:extLst>
            </p:cNvPr>
            <p:cNvCxnSpPr/>
            <p:nvPr/>
          </p:nvCxnSpPr>
          <p:spPr>
            <a:xfrm>
              <a:off x="6320052" y="29013"/>
              <a:ext cx="4549" cy="6861820"/>
            </a:xfrm>
            <a:prstGeom prst="line">
              <a:avLst/>
            </a:prstGeom>
          </p:spPr>
          <p:style>
            <a:lnRef idx="3">
              <a:schemeClr val="dk1"/>
            </a:lnRef>
            <a:fillRef idx="0">
              <a:schemeClr val="dk1"/>
            </a:fillRef>
            <a:effectRef idx="2">
              <a:schemeClr val="dk1"/>
            </a:effectRef>
            <a:fontRef idx="minor">
              <a:schemeClr val="tx1"/>
            </a:fontRef>
          </p:style>
        </p:cxnSp>
        <p:pic>
          <p:nvPicPr>
            <p:cNvPr id="12" name="Picture 11">
              <a:extLst>
                <a:ext uri="{FF2B5EF4-FFF2-40B4-BE49-F238E27FC236}">
                  <a16:creationId xmlns:a16="http://schemas.microsoft.com/office/drawing/2014/main" id="{BD09D465-088B-5D77-AA7A-1C6FC7BE1F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76201"/>
              <a:ext cx="5867399" cy="2897575"/>
            </a:xfrm>
            <a:prstGeom prst="rect">
              <a:avLst/>
            </a:prstGeom>
            <a:ln>
              <a:noFill/>
            </a:ln>
            <a:effectLst>
              <a:softEdge rad="112500"/>
            </a:effectLst>
          </p:spPr>
        </p:pic>
        <p:pic>
          <p:nvPicPr>
            <p:cNvPr id="13" name="Picture 12">
              <a:extLst>
                <a:ext uri="{FF2B5EF4-FFF2-40B4-BE49-F238E27FC236}">
                  <a16:creationId xmlns:a16="http://schemas.microsoft.com/office/drawing/2014/main" id="{087212B7-DCD7-82BB-95D7-AA5ED94C3A99}"/>
                </a:ext>
              </a:extLst>
            </p:cNvPr>
            <p:cNvPicPr>
              <a:picLocks noChangeAspect="1"/>
            </p:cNvPicPr>
            <p:nvPr/>
          </p:nvPicPr>
          <p:blipFill>
            <a:blip r:embed="rId3"/>
            <a:stretch>
              <a:fillRect/>
            </a:stretch>
          </p:blipFill>
          <p:spPr>
            <a:xfrm>
              <a:off x="6502400" y="144926"/>
              <a:ext cx="5475824" cy="2664167"/>
            </a:xfrm>
            <a:prstGeom prst="rect">
              <a:avLst/>
            </a:prstGeom>
            <a:ln>
              <a:noFill/>
            </a:ln>
            <a:effectLst>
              <a:softEdge rad="112500"/>
            </a:effectLst>
          </p:spPr>
        </p:pic>
        <p:sp>
          <p:nvSpPr>
            <p:cNvPr id="14" name="TextBox 13">
              <a:extLst>
                <a:ext uri="{FF2B5EF4-FFF2-40B4-BE49-F238E27FC236}">
                  <a16:creationId xmlns:a16="http://schemas.microsoft.com/office/drawing/2014/main" id="{A688C63F-BD33-4EF4-D30F-8AA0E60E1ACB}"/>
                </a:ext>
              </a:extLst>
            </p:cNvPr>
            <p:cNvSpPr txBox="1"/>
            <p:nvPr/>
          </p:nvSpPr>
          <p:spPr>
            <a:xfrm>
              <a:off x="228601" y="2917667"/>
              <a:ext cx="6096001" cy="3608061"/>
            </a:xfrm>
            <a:prstGeom prst="rect">
              <a:avLst/>
            </a:prstGeom>
            <a:noFill/>
          </p:spPr>
          <p:txBody>
            <a:bodyPr wrap="square" rtlCol="0">
              <a:spAutoFit/>
            </a:bodyPr>
            <a:lstStyle/>
            <a:p>
              <a:r>
                <a:rPr lang="en-US" sz="4000" dirty="0">
                  <a:latin typeface="Open Sans" panose="020B0606030504020204" pitchFamily="34" charset="0"/>
                  <a:ea typeface="Open Sans" panose="020B0606030504020204" pitchFamily="34" charset="0"/>
                  <a:cs typeface="Open Sans" panose="020B0606030504020204" pitchFamily="34" charset="0"/>
                </a:rPr>
                <a:t>This was the case handled by the district and State level authorities. </a:t>
              </a:r>
            </a:p>
            <a:p>
              <a:endParaRPr lang="en-US" sz="4000" dirty="0">
                <a:latin typeface="Open Sans" panose="020B0606030504020204" pitchFamily="34" charset="0"/>
                <a:ea typeface="Open Sans" panose="020B0606030504020204" pitchFamily="34" charset="0"/>
                <a:cs typeface="Open Sans" panose="020B0606030504020204" pitchFamily="34" charset="0"/>
              </a:endParaRPr>
            </a:p>
            <a:p>
              <a:r>
                <a:rPr lang="en-US" sz="4000" dirty="0">
                  <a:latin typeface="Open Sans" panose="020B0606030504020204" pitchFamily="34" charset="0"/>
                  <a:ea typeface="Open Sans" panose="020B0606030504020204" pitchFamily="34" charset="0"/>
                  <a:cs typeface="Open Sans" panose="020B0606030504020204" pitchFamily="34" charset="0"/>
                </a:rPr>
                <a:t>Local bodies and other sub level corporation also took part in supplying and helping</a:t>
              </a:r>
            </a:p>
            <a:p>
              <a:endParaRPr lang="en-US" sz="4000" dirty="0">
                <a:latin typeface="Open Sans" panose="020B0606030504020204" pitchFamily="34" charset="0"/>
                <a:ea typeface="Open Sans" panose="020B0606030504020204" pitchFamily="34" charset="0"/>
                <a:cs typeface="Open Sans" panose="020B0606030504020204" pitchFamily="34" charset="0"/>
              </a:endParaRPr>
            </a:p>
            <a:p>
              <a:r>
                <a:rPr lang="en-US" sz="4000" dirty="0">
                  <a:latin typeface="Open Sans" panose="020B0606030504020204" pitchFamily="34" charset="0"/>
                  <a:ea typeface="Open Sans" panose="020B0606030504020204" pitchFamily="34" charset="0"/>
                  <a:cs typeface="Open Sans" panose="020B0606030504020204" pitchFamily="34" charset="0"/>
                </a:rPr>
                <a:t>NDRF team  come forward and put plan into the Actions</a:t>
              </a:r>
              <a:endParaRPr lang="x-none"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11B171D3-389A-B9B2-132C-290D0AFF06D0}"/>
                </a:ext>
              </a:extLst>
            </p:cNvPr>
            <p:cNvSpPr txBox="1"/>
            <p:nvPr/>
          </p:nvSpPr>
          <p:spPr>
            <a:xfrm>
              <a:off x="6649137" y="2917667"/>
              <a:ext cx="5344252" cy="4396708"/>
            </a:xfrm>
            <a:prstGeom prst="rect">
              <a:avLst/>
            </a:prstGeom>
            <a:noFill/>
          </p:spPr>
          <p:txBody>
            <a:bodyPr wrap="square" rtlCol="0">
              <a:spAutoFit/>
            </a:bodyPr>
            <a:lstStyle/>
            <a:p>
              <a:r>
                <a:rPr lang="en-US" sz="4000" dirty="0">
                  <a:latin typeface="Open Sans" panose="020B0606030504020204" pitchFamily="34" charset="0"/>
                  <a:ea typeface="Open Sans" panose="020B0606030504020204" pitchFamily="34" charset="0"/>
                  <a:cs typeface="Open Sans" panose="020B0606030504020204" pitchFamily="34" charset="0"/>
                </a:rPr>
                <a:t>This was the case handled by State and National  authorities of concern.</a:t>
              </a:r>
            </a:p>
            <a:p>
              <a:endParaRPr lang="en-US" sz="4000" dirty="0">
                <a:latin typeface="Open Sans" panose="020B0606030504020204" pitchFamily="34" charset="0"/>
                <a:ea typeface="Open Sans" panose="020B0606030504020204" pitchFamily="34" charset="0"/>
                <a:cs typeface="Open Sans" panose="020B0606030504020204" pitchFamily="34" charset="0"/>
              </a:endParaRPr>
            </a:p>
            <a:p>
              <a:r>
                <a:rPr lang="en-US" sz="4000" dirty="0">
                  <a:latin typeface="Open Sans" panose="020B0606030504020204" pitchFamily="34" charset="0"/>
                  <a:ea typeface="Open Sans" panose="020B0606030504020204" pitchFamily="34" charset="0"/>
                  <a:cs typeface="Open Sans" panose="020B0606030504020204" pitchFamily="34" charset="0"/>
                </a:rPr>
                <a:t>Conditions were worst, so not was the case of any local body to come forward.</a:t>
              </a:r>
            </a:p>
            <a:p>
              <a:endParaRPr lang="en-US" sz="4000" dirty="0">
                <a:latin typeface="Open Sans" panose="020B0606030504020204" pitchFamily="34" charset="0"/>
                <a:ea typeface="Open Sans" panose="020B0606030504020204" pitchFamily="34" charset="0"/>
                <a:cs typeface="Open Sans" panose="020B0606030504020204" pitchFamily="34" charset="0"/>
              </a:endParaRPr>
            </a:p>
            <a:p>
              <a:r>
                <a:rPr lang="en-US" sz="4000" dirty="0">
                  <a:latin typeface="Open Sans" panose="020B0606030504020204" pitchFamily="34" charset="0"/>
                  <a:ea typeface="Open Sans" panose="020B0606030504020204" pitchFamily="34" charset="0"/>
                  <a:cs typeface="Open Sans" panose="020B0606030504020204" pitchFamily="34" charset="0"/>
                </a:rPr>
                <a:t>CAPF, trained forces were made available to help the livelihood. </a:t>
              </a:r>
              <a:endParaRPr lang="x-none" sz="4000" dirty="0">
                <a:latin typeface="Open Sans" panose="020B0606030504020204" pitchFamily="34" charset="0"/>
                <a:ea typeface="Open Sans" panose="020B0606030504020204" pitchFamily="34" charset="0"/>
                <a:cs typeface="Open Sans" panose="020B0606030504020204" pitchFamily="34" charset="0"/>
              </a:endParaRPr>
            </a:p>
            <a:p>
              <a:endParaRPr lang="x-none" sz="40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11666680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5F740-FB6B-83CD-7DE0-BB4A8C7BED4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CC9A1A2-78AF-B830-CC94-20AC15077418}"/>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81DE98C-9FEF-08CB-BEFF-242870359AF1}"/>
              </a:ext>
            </a:extLst>
          </p:cNvPr>
          <p:cNvSpPr txBox="1"/>
          <p:nvPr/>
        </p:nvSpPr>
        <p:spPr>
          <a:xfrm>
            <a:off x="8564880" y="3888736"/>
            <a:ext cx="15382807" cy="6643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Management Section</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Operations Section</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Planning Section</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Logistics Section</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Finance Section</a:t>
            </a:r>
          </a:p>
        </p:txBody>
      </p:sp>
      <p:sp>
        <p:nvSpPr>
          <p:cNvPr id="114" name="PPT 2 -">
            <a:extLst>
              <a:ext uri="{FF2B5EF4-FFF2-40B4-BE49-F238E27FC236}">
                <a16:creationId xmlns:a16="http://schemas.microsoft.com/office/drawing/2014/main" id="{6A26101D-12E0-9D45-347E-4A8566FF4019}"/>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1974CF97-0B23-D802-1E4D-143933BB8EC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C01DD5C-BC3D-8E1F-84DA-445D9E7A4B68}"/>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17</a:t>
            </a:fld>
            <a:endParaRPr dirty="0"/>
          </a:p>
        </p:txBody>
      </p:sp>
      <p:pic>
        <p:nvPicPr>
          <p:cNvPr id="5" name="Picture 4">
            <a:extLst>
              <a:ext uri="{FF2B5EF4-FFF2-40B4-BE49-F238E27FC236}">
                <a16:creationId xmlns:a16="http://schemas.microsoft.com/office/drawing/2014/main" id="{7B77E4FD-5B19-00D3-9CBD-414DBFDB6A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9478CE56-E710-7F22-2698-8305EE6AC3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AF0A9AD7-8B82-CA75-E0BD-A25A07DE5AE4}"/>
              </a:ext>
            </a:extLst>
          </p:cNvPr>
          <p:cNvSpPr txBox="1"/>
          <p:nvPr/>
        </p:nvSpPr>
        <p:spPr>
          <a:xfrm>
            <a:off x="742863" y="2812493"/>
            <a:ext cx="7113118" cy="1947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US" dirty="0"/>
              <a:t>EOC Structure</a:t>
            </a:r>
          </a:p>
        </p:txBody>
      </p:sp>
      <p:pic>
        <p:nvPicPr>
          <p:cNvPr id="2" name="Picture 2" descr="https://imgcdn.mckesson.com/CumulusWeb/Images/Original_Image/1151732_front.jpg">
            <a:extLst>
              <a:ext uri="{FF2B5EF4-FFF2-40B4-BE49-F238E27FC236}">
                <a16:creationId xmlns:a16="http://schemas.microsoft.com/office/drawing/2014/main" id="{B95BCD0B-044E-72D7-7C5A-BBDB470403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13" y="5667340"/>
            <a:ext cx="7013006" cy="576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4212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9604-DD34-F487-D3A0-3E86245103A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43079F8-AEB1-334A-0798-705CD7D93C5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6026926-B3CD-6BC7-BBAC-5F3DD4621E41}"/>
              </a:ext>
            </a:extLst>
          </p:cNvPr>
          <p:cNvSpPr txBox="1"/>
          <p:nvPr/>
        </p:nvSpPr>
        <p:spPr>
          <a:xfrm>
            <a:off x="8564880" y="3888736"/>
            <a:ext cx="15382807" cy="9506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Health (Dist. Med, Red cross)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PWD</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Transport</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SAR Teams (NDRF, SDRF, CD)</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Relief Material (Department of Revenue)</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Food &amp; Supplies, Drinking water, Shelter</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Media and Helplines (Public Relations)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Law and Order</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Damage Assessment</a:t>
            </a:r>
          </a:p>
        </p:txBody>
      </p:sp>
      <p:sp>
        <p:nvSpPr>
          <p:cNvPr id="114" name="PPT 2 -">
            <a:extLst>
              <a:ext uri="{FF2B5EF4-FFF2-40B4-BE49-F238E27FC236}">
                <a16:creationId xmlns:a16="http://schemas.microsoft.com/office/drawing/2014/main" id="{B2A3B9D7-1D3C-408A-3756-0E5F73DA423C}"/>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8CFE2892-88F8-8BA3-312D-C59C359E3F9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6E51E48-83A7-017A-D60A-25119DED3B1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18</a:t>
            </a:fld>
            <a:endParaRPr dirty="0"/>
          </a:p>
        </p:txBody>
      </p:sp>
      <p:pic>
        <p:nvPicPr>
          <p:cNvPr id="5" name="Picture 4">
            <a:extLst>
              <a:ext uri="{FF2B5EF4-FFF2-40B4-BE49-F238E27FC236}">
                <a16:creationId xmlns:a16="http://schemas.microsoft.com/office/drawing/2014/main" id="{55FF2211-1454-63C4-65D7-0721D4454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CE5D9777-41CF-FE1C-18FA-B8958A533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6CA1C986-DFE8-8538-FA01-D1DE54BC8D63}"/>
              </a:ext>
            </a:extLst>
          </p:cNvPr>
          <p:cNvSpPr txBox="1"/>
          <p:nvPr/>
        </p:nvSpPr>
        <p:spPr>
          <a:xfrm>
            <a:off x="742863" y="2812493"/>
            <a:ext cx="7113118" cy="1799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US" sz="6000" dirty="0"/>
              <a:t>Representatives </a:t>
            </a:r>
            <a:r>
              <a:rPr lang="en-US" dirty="0"/>
              <a:t>of ESF Org </a:t>
            </a:r>
          </a:p>
        </p:txBody>
      </p:sp>
    </p:spTree>
    <p:extLst>
      <p:ext uri="{BB962C8B-B14F-4D97-AF65-F5344CB8AC3E}">
        <p14:creationId xmlns:p14="http://schemas.microsoft.com/office/powerpoint/2010/main" val="17455492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011E7-C192-F354-C5E4-2D2F017E879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FE34192-0E50-3E3D-9980-C3A551D558EE}"/>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090C642-282C-9A8A-15BA-E3DEA275D8D6}"/>
              </a:ext>
            </a:extLst>
          </p:cNvPr>
          <p:cNvSpPr txBox="1"/>
          <p:nvPr/>
        </p:nvSpPr>
        <p:spPr>
          <a:xfrm>
            <a:off x="8564880" y="3888736"/>
            <a:ext cx="15382807" cy="8263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Administrative Support</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Disaster Assessment Officer</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and Warning Officer</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Liaison Officer</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Radio Operators and Telephone Attendants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Shelter Operations Managers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Messengers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Security Officer</a:t>
            </a:r>
          </a:p>
        </p:txBody>
      </p:sp>
      <p:sp>
        <p:nvSpPr>
          <p:cNvPr id="114" name="PPT 2 -">
            <a:extLst>
              <a:ext uri="{FF2B5EF4-FFF2-40B4-BE49-F238E27FC236}">
                <a16:creationId xmlns:a16="http://schemas.microsoft.com/office/drawing/2014/main" id="{47317580-63BE-F402-993D-4EAB2F790796}"/>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2D150002-DF4E-E2A9-FE17-75065FC4ED0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B0D721A-0E94-18B5-12EB-474DBDDCFED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19</a:t>
            </a:fld>
            <a:endParaRPr dirty="0"/>
          </a:p>
        </p:txBody>
      </p:sp>
      <p:pic>
        <p:nvPicPr>
          <p:cNvPr id="5" name="Picture 4">
            <a:extLst>
              <a:ext uri="{FF2B5EF4-FFF2-40B4-BE49-F238E27FC236}">
                <a16:creationId xmlns:a16="http://schemas.microsoft.com/office/drawing/2014/main" id="{D0154D70-E2E5-52E3-FA66-583645D58F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9DA433E0-0CA2-6A44-BF01-FFB0A138DB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06628A82-86A3-9AE9-44E4-238264583DAC}"/>
              </a:ext>
            </a:extLst>
          </p:cNvPr>
          <p:cNvSpPr txBox="1"/>
          <p:nvPr/>
        </p:nvSpPr>
        <p:spPr>
          <a:xfrm>
            <a:off x="742863" y="2812493"/>
            <a:ext cx="711311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Supporting EOC Staff</a:t>
            </a:r>
          </a:p>
        </p:txBody>
      </p:sp>
    </p:spTree>
    <p:extLst>
      <p:ext uri="{BB962C8B-B14F-4D97-AF65-F5344CB8AC3E}">
        <p14:creationId xmlns:p14="http://schemas.microsoft.com/office/powerpoint/2010/main" val="12462364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5351166" cy="14011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51002" y="4793811"/>
            <a:ext cx="11469939" cy="5344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Acquaint with Emergency Operation Center and its Types</a:t>
            </a:r>
            <a:r>
              <a:rPr dirty="0"/>
              <a:t>. </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05 key features of EOC</a:t>
            </a: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06 important function of EOC</a:t>
            </a:r>
            <a:endParaRPr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92363" y="7006947"/>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908162" y="8916306"/>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2CB77-980D-4432-1AFC-25163486A10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3AB868D-C07D-71F0-E0C3-196AA82B936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5FE0913-4713-52F6-3797-4D46D928DA24}"/>
              </a:ext>
            </a:extLst>
          </p:cNvPr>
          <p:cNvSpPr txBox="1"/>
          <p:nvPr/>
        </p:nvSpPr>
        <p:spPr>
          <a:xfrm>
            <a:off x="8564880" y="3888736"/>
            <a:ext cx="15382807" cy="7733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Situation assessment and monitoring</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allocation and management</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and coordination</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Decision-making and planning</a:t>
            </a:r>
          </a:p>
        </p:txBody>
      </p:sp>
      <p:sp>
        <p:nvSpPr>
          <p:cNvPr id="114" name="PPT 2 -">
            <a:extLst>
              <a:ext uri="{FF2B5EF4-FFF2-40B4-BE49-F238E27FC236}">
                <a16:creationId xmlns:a16="http://schemas.microsoft.com/office/drawing/2014/main" id="{ED6DBECD-4219-1587-A31C-35CDB270C924}"/>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F8F72427-7778-630A-1353-4F7ECB800D6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8F3407C-C655-E777-9E45-CC302EBFB3F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20</a:t>
            </a:fld>
            <a:endParaRPr dirty="0"/>
          </a:p>
        </p:txBody>
      </p:sp>
      <p:pic>
        <p:nvPicPr>
          <p:cNvPr id="5" name="Picture 4">
            <a:extLst>
              <a:ext uri="{FF2B5EF4-FFF2-40B4-BE49-F238E27FC236}">
                <a16:creationId xmlns:a16="http://schemas.microsoft.com/office/drawing/2014/main" id="{8F8F3483-037E-CE2C-0C2F-252D233C29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8E9AB50-AB09-D257-BC0F-91ED573B5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888157C4-C275-762D-908E-94F4E25D7878}"/>
              </a:ext>
            </a:extLst>
          </p:cNvPr>
          <p:cNvSpPr txBox="1"/>
          <p:nvPr/>
        </p:nvSpPr>
        <p:spPr>
          <a:xfrm>
            <a:off x="742863" y="2812493"/>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EOC Operations</a:t>
            </a:r>
          </a:p>
        </p:txBody>
      </p:sp>
    </p:spTree>
    <p:extLst>
      <p:ext uri="{BB962C8B-B14F-4D97-AF65-F5344CB8AC3E}">
        <p14:creationId xmlns:p14="http://schemas.microsoft.com/office/powerpoint/2010/main" val="118801133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A48A-0870-662C-AF18-F66076E9A78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7662500-FF49-FFC3-A807-6BCEBDE32A19}"/>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0FE80C6-DE2B-16FF-0702-ECAADCA0C0DB}"/>
              </a:ext>
            </a:extLst>
          </p:cNvPr>
          <p:cNvSpPr txBox="1"/>
          <p:nvPr/>
        </p:nvSpPr>
        <p:spPr>
          <a:xfrm>
            <a:off x="8564880" y="3888736"/>
            <a:ext cx="15382807" cy="9236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Adequate space with proper infrastructure to accommodate the participating agencies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facilities with last mile connectivity</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A vehicle mounted with HF, VHF and satellite telephone for deployment in the affected site</a:t>
            </a:r>
          </a:p>
        </p:txBody>
      </p:sp>
      <p:sp>
        <p:nvSpPr>
          <p:cNvPr id="114" name="PPT 2 -">
            <a:extLst>
              <a:ext uri="{FF2B5EF4-FFF2-40B4-BE49-F238E27FC236}">
                <a16:creationId xmlns:a16="http://schemas.microsoft.com/office/drawing/2014/main" id="{3BCE67F8-4F8F-0188-BE49-BA4612D9454C}"/>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9AE78D59-128F-0685-E392-555385BC694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BB77A2F-CC5D-EDD3-FEF9-952A7961429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21</a:t>
            </a:fld>
            <a:endParaRPr dirty="0"/>
          </a:p>
        </p:txBody>
      </p:sp>
      <p:pic>
        <p:nvPicPr>
          <p:cNvPr id="5" name="Picture 4">
            <a:extLst>
              <a:ext uri="{FF2B5EF4-FFF2-40B4-BE49-F238E27FC236}">
                <a16:creationId xmlns:a16="http://schemas.microsoft.com/office/drawing/2014/main" id="{E44D3393-E185-73E4-8159-81A0934E3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4837203C-A5F8-9D56-32F2-D7C056F26D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427586DE-25F5-EB47-9158-401C2A82EE3B}"/>
              </a:ext>
            </a:extLst>
          </p:cNvPr>
          <p:cNvSpPr txBox="1"/>
          <p:nvPr/>
        </p:nvSpPr>
        <p:spPr>
          <a:xfrm>
            <a:off x="742863" y="2812493"/>
            <a:ext cx="7113118" cy="3297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EOC </a:t>
            </a:r>
            <a:r>
              <a:rPr lang="en-US" sz="6600" dirty="0"/>
              <a:t>Establishment Norms</a:t>
            </a:r>
            <a:endParaRPr lang="en-US" dirty="0"/>
          </a:p>
        </p:txBody>
      </p:sp>
    </p:spTree>
    <p:extLst>
      <p:ext uri="{BB962C8B-B14F-4D97-AF65-F5344CB8AC3E}">
        <p14:creationId xmlns:p14="http://schemas.microsoft.com/office/powerpoint/2010/main" val="25431216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6017E-F8A4-3AA9-9880-962F9C1A1CC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3394CFC-CF23-BB1E-62C1-1152436B3A9E}"/>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0CD4323-DE14-BE5A-68F9-8C0A48ECA889}"/>
              </a:ext>
            </a:extLst>
          </p:cNvPr>
          <p:cNvSpPr txBox="1"/>
          <p:nvPr/>
        </p:nvSpPr>
        <p:spPr>
          <a:xfrm>
            <a:off x="8564880" y="3888736"/>
            <a:ext cx="15382807" cy="9364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Map depicting affected site, resources deployed, facilities like Incident Command Post</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DM plans of all line departments</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Contact details of all emergency services and Database of NGOs </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Geographic Information System (GIS) for DSS</a:t>
            </a:r>
          </a:p>
        </p:txBody>
      </p:sp>
      <p:sp>
        <p:nvSpPr>
          <p:cNvPr id="114" name="PPT 2 -">
            <a:extLst>
              <a:ext uri="{FF2B5EF4-FFF2-40B4-BE49-F238E27FC236}">
                <a16:creationId xmlns:a16="http://schemas.microsoft.com/office/drawing/2014/main" id="{173544CA-7BD2-34C4-8C81-3F561961B9A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4AFB93B9-81F2-8473-237B-284DFD99D54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F81C281-E883-5821-6245-9DF581A25C08}"/>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22</a:t>
            </a:fld>
            <a:endParaRPr dirty="0"/>
          </a:p>
        </p:txBody>
      </p:sp>
      <p:pic>
        <p:nvPicPr>
          <p:cNvPr id="5" name="Picture 4">
            <a:extLst>
              <a:ext uri="{FF2B5EF4-FFF2-40B4-BE49-F238E27FC236}">
                <a16:creationId xmlns:a16="http://schemas.microsoft.com/office/drawing/2014/main" id="{36E7E80D-4BB9-3342-2030-064FFD45A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E2F4C89-B511-9662-5B7E-08F3F103A9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37613751-48DF-6FFE-CB70-F2DBA494FCF4}"/>
              </a:ext>
            </a:extLst>
          </p:cNvPr>
          <p:cNvSpPr txBox="1"/>
          <p:nvPr/>
        </p:nvSpPr>
        <p:spPr>
          <a:xfrm>
            <a:off x="742863" y="2812493"/>
            <a:ext cx="7113118" cy="329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EOC </a:t>
            </a:r>
            <a:r>
              <a:rPr lang="en-US" sz="6600" dirty="0"/>
              <a:t>Establishment Norms</a:t>
            </a:r>
            <a:endParaRPr lang="en-US" dirty="0"/>
          </a:p>
        </p:txBody>
      </p:sp>
      <p:sp>
        <p:nvSpPr>
          <p:cNvPr id="2" name="Gunshot wounds">
            <a:extLst>
              <a:ext uri="{FF2B5EF4-FFF2-40B4-BE49-F238E27FC236}">
                <a16:creationId xmlns:a16="http://schemas.microsoft.com/office/drawing/2014/main" id="{DDADBCAE-847A-2B91-1448-29AF80D4CD54}"/>
              </a:ext>
            </a:extLst>
          </p:cNvPr>
          <p:cNvSpPr txBox="1"/>
          <p:nvPr/>
        </p:nvSpPr>
        <p:spPr>
          <a:xfrm>
            <a:off x="775520" y="6109909"/>
            <a:ext cx="3189777"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9617980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158675" y="0"/>
            <a:ext cx="24066661" cy="135601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597">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11887363" y="6553363"/>
            <a:ext cx="609285" cy="6092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82784" tIns="91392" rIns="182784" bIns="91392" numCol="1" anchor="t" anchorCtr="0" compatLnSpc="1">
            <a:prstTxWarp prst="textNoShape">
              <a:avLst/>
            </a:prstTxWarp>
          </a:bodyPr>
          <a:lstStyle/>
          <a:p>
            <a:endParaRPr lang="en-IN" sz="3597"/>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23</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8436686" y="294761"/>
            <a:ext cx="13603525" cy="12517203"/>
          </a:xfrm>
          <a:prstGeom prst="roundRect">
            <a:avLst>
              <a:gd name="adj" fmla="val 1583"/>
            </a:avLst>
          </a:prstGeom>
          <a:solidFill>
            <a:srgbClr val="EAEAEA"/>
          </a:solidFill>
          <a:ln w="12700">
            <a:miter lim="400000"/>
          </a:ln>
        </p:spPr>
        <p:txBody>
          <a:bodyPr lIns="78245" tIns="78245" rIns="78245" bIns="78245"/>
          <a:lstStyle/>
          <a:p>
            <a:endParaRPr sz="4797">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685133" y="6460637"/>
            <a:ext cx="7445259" cy="1388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45" tIns="78245" rIns="78245" bIns="78245">
            <a:spAutoFit/>
          </a:bodyPr>
          <a:lstStyle/>
          <a:p>
            <a:pPr algn="ctr"/>
            <a:r>
              <a:rPr lang="en-US" sz="7997" b="1" dirty="0">
                <a:latin typeface="Open sans"/>
              </a:rPr>
              <a:t>THANK YOU </a:t>
            </a:r>
            <a:r>
              <a:rPr lang="en-US" sz="7997"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153" y="1035459"/>
            <a:ext cx="9748520" cy="11063797"/>
          </a:xfrm>
          <a:prstGeom prst="rect">
            <a:avLst/>
          </a:prstGeom>
        </p:spPr>
      </p:pic>
      <p:pic>
        <p:nvPicPr>
          <p:cNvPr id="4" name="Picture 3">
            <a:extLst>
              <a:ext uri="{FF2B5EF4-FFF2-40B4-BE49-F238E27FC236}">
                <a16:creationId xmlns:a16="http://schemas.microsoft.com/office/drawing/2014/main" id="{BAF38A39-09AC-4E09-BCBF-99279947A39C}"/>
              </a:ext>
            </a:extLst>
          </p:cNvPr>
          <p:cNvPicPr>
            <a:picLocks noChangeAspect="1"/>
          </p:cNvPicPr>
          <p:nvPr/>
        </p:nvPicPr>
        <p:blipFill>
          <a:blip r:embed="rId3"/>
          <a:stretch>
            <a:fillRect/>
          </a:stretch>
        </p:blipFill>
        <p:spPr>
          <a:xfrm>
            <a:off x="0" y="0"/>
            <a:ext cx="3494717" cy="2499588"/>
          </a:xfrm>
          <a:prstGeom prst="rect">
            <a:avLst/>
          </a:prstGeom>
          <a:noFill/>
          <a:ln>
            <a:noFill/>
          </a:ln>
        </p:spPr>
      </p:pic>
      <p:pic>
        <p:nvPicPr>
          <p:cNvPr id="7" name="Picture 6">
            <a:extLst>
              <a:ext uri="{FF2B5EF4-FFF2-40B4-BE49-F238E27FC236}">
                <a16:creationId xmlns:a16="http://schemas.microsoft.com/office/drawing/2014/main" id="{66EC03CD-87DA-BEA5-2EAE-10418C527F65}"/>
              </a:ext>
            </a:extLst>
          </p:cNvPr>
          <p:cNvPicPr>
            <a:picLocks noChangeAspect="1"/>
          </p:cNvPicPr>
          <p:nvPr/>
        </p:nvPicPr>
        <p:blipFill>
          <a:blip r:embed="rId4"/>
          <a:stretch>
            <a:fillRect/>
          </a:stretch>
        </p:blipFill>
        <p:spPr>
          <a:xfrm>
            <a:off x="21598571" y="-5151"/>
            <a:ext cx="2762570" cy="2517436"/>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5351166" cy="14011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11656862" y="5612025"/>
            <a:ext cx="11672690" cy="41078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dirty="0"/>
              <a:t>List </a:t>
            </a:r>
            <a:r>
              <a:rPr lang="en-US" dirty="0"/>
              <a:t>03 different level of EOC and their task</a:t>
            </a:r>
            <a:r>
              <a:rPr dirty="0"/>
              <a:t>.</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the EOC Structure and operational procedure</a:t>
            </a:r>
            <a:r>
              <a:rPr dirty="0"/>
              <a:t>. </a:t>
            </a:r>
          </a:p>
        </p:txBody>
      </p:sp>
      <p:grpSp>
        <p:nvGrpSpPr>
          <p:cNvPr id="12" name="Group">
            <a:extLst>
              <a:ext uri="{FF2B5EF4-FFF2-40B4-BE49-F238E27FC236}">
                <a16:creationId xmlns:a16="http://schemas.microsoft.com/office/drawing/2014/main" id="{9E26B23D-EC0D-D259-AA03-DBA601374870}"/>
              </a:ext>
            </a:extLst>
          </p:cNvPr>
          <p:cNvGrpSpPr/>
          <p:nvPr/>
        </p:nvGrpSpPr>
        <p:grpSpPr>
          <a:xfrm>
            <a:off x="9844663" y="8104157"/>
            <a:ext cx="1219201" cy="1681958"/>
            <a:chOff x="0" y="128675"/>
            <a:chExt cx="1219200" cy="1681957"/>
          </a:xfrm>
        </p:grpSpPr>
        <p:sp>
          <p:nvSpPr>
            <p:cNvPr id="13" name="Circle">
              <a:extLst>
                <a:ext uri="{FF2B5EF4-FFF2-40B4-BE49-F238E27FC236}">
                  <a16:creationId xmlns:a16="http://schemas.microsoft.com/office/drawing/2014/main" id="{086D5DC9-3E03-A6E4-D284-B105E33ADEB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5">
              <a:extLst>
                <a:ext uri="{FF2B5EF4-FFF2-40B4-BE49-F238E27FC236}">
                  <a16:creationId xmlns:a16="http://schemas.microsoft.com/office/drawing/2014/main" id="{4A2604BD-E1FB-C4CE-2AE1-B6BB6C11DCCA}"/>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5</a:t>
              </a:r>
            </a:p>
          </p:txBody>
        </p:sp>
      </p:grpSp>
      <p:grpSp>
        <p:nvGrpSpPr>
          <p:cNvPr id="16" name="Group">
            <a:extLst>
              <a:ext uri="{FF2B5EF4-FFF2-40B4-BE49-F238E27FC236}">
                <a16:creationId xmlns:a16="http://schemas.microsoft.com/office/drawing/2014/main" id="{50C4015E-D5DA-D2A7-2FE8-CA0535FA3608}"/>
              </a:ext>
            </a:extLst>
          </p:cNvPr>
          <p:cNvGrpSpPr/>
          <p:nvPr/>
        </p:nvGrpSpPr>
        <p:grpSpPr>
          <a:xfrm>
            <a:off x="9844663" y="5649505"/>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8D5DA404-EFE2-71B0-8628-2A8D6FF505BA}"/>
              </a:ext>
            </a:extLst>
          </p:cNvPr>
          <p:cNvSpPr txBox="1"/>
          <p:nvPr/>
        </p:nvSpPr>
        <p:spPr>
          <a:xfrm>
            <a:off x="2449873" y="3583466"/>
            <a:ext cx="20536250" cy="867930"/>
          </a:xfrm>
          <a:prstGeom prst="rect">
            <a:avLst/>
          </a:prstGeom>
          <a:noFill/>
        </p:spPr>
        <p:txBody>
          <a:bodyPr wrap="square">
            <a:spAutoFit/>
          </a:bodyPr>
          <a:lstStyle/>
          <a:p>
            <a:pPr marL="1082676" lvl="1" indent="-895350">
              <a:lnSpc>
                <a:spcPct val="90000"/>
              </a:lnSpc>
              <a:buFont typeface="Wingdings" panose="05000000000000000000" pitchFamily="2" charset="2"/>
              <a:buChar char="Ø"/>
              <a:defRPr/>
            </a:pPr>
            <a:r>
              <a:rPr lang="en-US" altLang="en-US" sz="5600" dirty="0">
                <a:solidFill>
                  <a:srgbClr val="0000CC"/>
                </a:solidFill>
                <a:latin typeface="Arial Black" panose="020B0A04020102020204" pitchFamily="34" charset="0"/>
                <a:cs typeface="Arial" panose="020B0604020202020204" pitchFamily="34" charset="0"/>
              </a:rPr>
              <a:t>Emergency</a:t>
            </a:r>
            <a:r>
              <a:rPr lang="en-US" altLang="en-US" sz="5600" dirty="0">
                <a:solidFill>
                  <a:srgbClr val="0000CC"/>
                </a:solidFill>
                <a:latin typeface="Arial" panose="020B0604020202020204" pitchFamily="34" charset="0"/>
                <a:cs typeface="Arial" panose="020B0604020202020204" pitchFamily="34" charset="0"/>
              </a:rPr>
              <a:t> - a serious event that needs immediate action</a:t>
            </a:r>
            <a:endParaRPr lang="en-US" altLang="en-US" sz="5600" kern="1200" dirty="0">
              <a:solidFill>
                <a:srgbClr val="0000CC"/>
              </a:solidFill>
              <a:latin typeface="Arial" panose="020B0604020202020204" pitchFamily="34" charset="0"/>
              <a:ea typeface="Arial Unicode MS"/>
              <a:cs typeface="Arial" panose="020B0604020202020204" pitchFamily="34" charset="0"/>
            </a:endParaRPr>
          </a:p>
        </p:txBody>
      </p:sp>
      <p:sp>
        <p:nvSpPr>
          <p:cNvPr id="5" name="TextBox 4">
            <a:extLst>
              <a:ext uri="{FF2B5EF4-FFF2-40B4-BE49-F238E27FC236}">
                <a16:creationId xmlns:a16="http://schemas.microsoft.com/office/drawing/2014/main" id="{F85356FD-D736-A033-6B7D-E22DEFADC45B}"/>
              </a:ext>
            </a:extLst>
          </p:cNvPr>
          <p:cNvSpPr txBox="1"/>
          <p:nvPr/>
        </p:nvSpPr>
        <p:spPr>
          <a:xfrm>
            <a:off x="2449869" y="5655874"/>
            <a:ext cx="20536250" cy="867930"/>
          </a:xfrm>
          <a:prstGeom prst="rect">
            <a:avLst/>
          </a:prstGeom>
          <a:noFill/>
        </p:spPr>
        <p:txBody>
          <a:bodyPr wrap="square">
            <a:spAutoFit/>
          </a:bodyPr>
          <a:lstStyle/>
          <a:p>
            <a:pPr marL="1082676" lvl="1" indent="-895350">
              <a:lnSpc>
                <a:spcPct val="90000"/>
              </a:lnSpc>
              <a:buFont typeface="Wingdings" panose="05000000000000000000" pitchFamily="2" charset="2"/>
              <a:buChar char="Ø"/>
              <a:defRPr/>
            </a:pPr>
            <a:r>
              <a:rPr lang="en-US" altLang="en-US" sz="5600" dirty="0">
                <a:solidFill>
                  <a:srgbClr val="FF0000"/>
                </a:solidFill>
                <a:latin typeface="Arial Black" panose="020B0A04020102020204" pitchFamily="34" charset="0"/>
                <a:cs typeface="Arial" panose="020B0604020202020204" pitchFamily="34" charset="0"/>
              </a:rPr>
              <a:t>Operation</a:t>
            </a:r>
            <a:r>
              <a:rPr lang="en-US" altLang="en-US" sz="5600" dirty="0">
                <a:solidFill>
                  <a:srgbClr val="FF0000"/>
                </a:solidFill>
                <a:latin typeface="Arial" panose="020B0604020202020204" pitchFamily="34" charset="0"/>
                <a:cs typeface="Arial" panose="020B0604020202020204" pitchFamily="34" charset="0"/>
              </a:rPr>
              <a:t> – process of response, rescue and relief</a:t>
            </a:r>
            <a:endParaRPr lang="en-US" altLang="en-US" sz="5600" kern="1200" dirty="0">
              <a:solidFill>
                <a:srgbClr val="FF0000"/>
              </a:solidFill>
              <a:latin typeface="Arial" panose="020B0604020202020204" pitchFamily="34" charset="0"/>
              <a:ea typeface="Arial Unicode MS"/>
              <a:cs typeface="Arial" panose="020B0604020202020204" pitchFamily="34" charset="0"/>
            </a:endParaRPr>
          </a:p>
        </p:txBody>
      </p:sp>
      <p:sp>
        <p:nvSpPr>
          <p:cNvPr id="6" name="TextBox 5">
            <a:extLst>
              <a:ext uri="{FF2B5EF4-FFF2-40B4-BE49-F238E27FC236}">
                <a16:creationId xmlns:a16="http://schemas.microsoft.com/office/drawing/2014/main" id="{4D5892E8-5DCF-23D5-C1FC-88BA13AF21B7}"/>
              </a:ext>
            </a:extLst>
          </p:cNvPr>
          <p:cNvSpPr txBox="1"/>
          <p:nvPr/>
        </p:nvSpPr>
        <p:spPr>
          <a:xfrm>
            <a:off x="2449869" y="8060126"/>
            <a:ext cx="21166876" cy="1643527"/>
          </a:xfrm>
          <a:prstGeom prst="rect">
            <a:avLst/>
          </a:prstGeom>
          <a:noFill/>
        </p:spPr>
        <p:txBody>
          <a:bodyPr wrap="square">
            <a:spAutoFit/>
          </a:bodyPr>
          <a:lstStyle/>
          <a:p>
            <a:pPr marL="1082676" lvl="1" indent="-895350">
              <a:lnSpc>
                <a:spcPct val="90000"/>
              </a:lnSpc>
              <a:buFont typeface="Wingdings" panose="05000000000000000000" pitchFamily="2" charset="2"/>
              <a:buChar char="Ø"/>
              <a:defRPr/>
            </a:pPr>
            <a:r>
              <a:rPr lang="en-US" altLang="en-US" sz="5600" dirty="0">
                <a:solidFill>
                  <a:schemeClr val="bg2">
                    <a:lumMod val="10000"/>
                  </a:schemeClr>
                </a:solidFill>
                <a:latin typeface="Arial Black" panose="020B0A04020102020204" pitchFamily="34" charset="0"/>
                <a:cs typeface="Arial" panose="020B0604020202020204" pitchFamily="34" charset="0"/>
              </a:rPr>
              <a:t>Center</a:t>
            </a:r>
            <a:r>
              <a:rPr lang="en-US" altLang="en-US" sz="5600" dirty="0">
                <a:solidFill>
                  <a:schemeClr val="bg2">
                    <a:lumMod val="10000"/>
                  </a:schemeClr>
                </a:solidFill>
                <a:latin typeface="Arial" panose="020B0604020202020204" pitchFamily="34" charset="0"/>
                <a:cs typeface="Arial" panose="020B0604020202020204" pitchFamily="34" charset="0"/>
              </a:rPr>
              <a:t> – institutional organisation responsible for managing the operation</a:t>
            </a:r>
            <a:endParaRPr lang="en-US" altLang="en-US" sz="5600" kern="1200" dirty="0">
              <a:solidFill>
                <a:schemeClr val="bg2">
                  <a:lumMod val="10000"/>
                </a:schemeClr>
              </a:solidFill>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7397985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8385D-1271-4415-1D3C-F3B1263B623D}"/>
            </a:ext>
          </a:extLst>
        </p:cNvPr>
        <p:cNvGrpSpPr/>
        <p:nvPr/>
      </p:nvGrpSpPr>
      <p:grpSpPr>
        <a:xfrm>
          <a:off x="0" y="0"/>
          <a:ext cx="0" cy="0"/>
          <a:chOff x="0" y="0"/>
          <a:chExt cx="0" cy="0"/>
        </a:xfrm>
      </p:grpSpPr>
      <p:sp>
        <p:nvSpPr>
          <p:cNvPr id="2" name="Abdominal Injury">
            <a:extLst>
              <a:ext uri="{FF2B5EF4-FFF2-40B4-BE49-F238E27FC236}">
                <a16:creationId xmlns:a16="http://schemas.microsoft.com/office/drawing/2014/main" id="{2AB2C0AC-F30F-4877-85C6-340A71A37181}"/>
              </a:ext>
            </a:extLst>
          </p:cNvPr>
          <p:cNvSpPr txBox="1"/>
          <p:nvPr/>
        </p:nvSpPr>
        <p:spPr>
          <a:xfrm>
            <a:off x="1077422" y="2177840"/>
            <a:ext cx="8312799"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pPr>
              <a:lnSpc>
                <a:spcPct val="100000"/>
              </a:lnSpc>
            </a:pPr>
            <a:r>
              <a:rPr lang="en-US" dirty="0"/>
              <a:t>Emergency Operation Center</a:t>
            </a:r>
            <a:endParaRPr dirty="0"/>
          </a:p>
        </p:txBody>
      </p:sp>
      <p:sp>
        <p:nvSpPr>
          <p:cNvPr id="6" name="Signs and Symptoms">
            <a:extLst>
              <a:ext uri="{FF2B5EF4-FFF2-40B4-BE49-F238E27FC236}">
                <a16:creationId xmlns:a16="http://schemas.microsoft.com/office/drawing/2014/main" id="{F6C915AC-0231-2B0C-3986-06C528B056BC}"/>
              </a:ext>
            </a:extLst>
          </p:cNvPr>
          <p:cNvSpPr txBox="1"/>
          <p:nvPr/>
        </p:nvSpPr>
        <p:spPr>
          <a:xfrm>
            <a:off x="7661326" y="4703405"/>
            <a:ext cx="15645252" cy="7370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lstStyle>
            <a:lvl1pPr defTabSz="1896340">
              <a:tabLst>
                <a:tab pos="2286000" algn="l"/>
                <a:tab pos="3644900" algn="l"/>
                <a:tab pos="5029200" algn="l"/>
                <a:tab pos="6388100" algn="l"/>
              </a:tabLst>
              <a:defRPr sz="6000">
                <a:latin typeface="Open Sans Semibold"/>
                <a:ea typeface="Open Sans Semibold"/>
                <a:cs typeface="Open Sans Semibold"/>
                <a:sym typeface="Open Sans Semibold"/>
              </a:defRPr>
            </a:lvl1pPr>
          </a:lstStyle>
          <a:p>
            <a:pPr algn="just"/>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An EOC is the focal point where different organizations comes together during an emergency to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coordinate response and recovery actions and resources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These centers may be alternatively called </a:t>
            </a:r>
            <a:r>
              <a:rPr lang="en-US"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command centers</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control rooms, situation rooms or crisis </a:t>
            </a:r>
            <a:r>
              <a:rPr lang="en-IN"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management centres</a:t>
            </a:r>
            <a:r>
              <a:rPr lang="en-IN" i="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IN"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164605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6B94FF5D-C055-CC88-7F74-42077F0A2C2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53A0304-A326-4547-452C-71E9F43559D7}"/>
              </a:ext>
            </a:extLst>
          </p:cNvPr>
          <p:cNvSpPr txBox="1"/>
          <p:nvPr/>
        </p:nvSpPr>
        <p:spPr>
          <a:xfrm>
            <a:off x="8564880" y="3888736"/>
            <a:ext cx="15382807" cy="983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Offsite facility – 24 x 7</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Combination of various line departments - Multi-agency representation</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Empowered Authorities and Trained personnel</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Fail safe communication facility</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Advanced technology and Ideal information technology solution</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Perform and log all necessary response and relief activities </a:t>
            </a:r>
          </a:p>
        </p:txBody>
      </p:sp>
      <p:sp>
        <p:nvSpPr>
          <p:cNvPr id="114" name="PPT 2 -"/>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dirty="0"/>
          </a:p>
        </p:txBody>
      </p:sp>
      <p:pic>
        <p:nvPicPr>
          <p:cNvPr id="5" name="Picture 4">
            <a:extLst>
              <a:ext uri="{FF2B5EF4-FFF2-40B4-BE49-F238E27FC236}">
                <a16:creationId xmlns:a16="http://schemas.microsoft.com/office/drawing/2014/main" id="{E833C8EB-7C1D-DAD0-AD17-99A8DAFBDB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F5C739D0-AF86-1D13-BC6B-9D81D33BE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CB9E74C-D255-2DB2-82AD-DD44C6B084D8}"/>
              </a:ext>
            </a:extLst>
          </p:cNvPr>
          <p:cNvSpPr txBox="1"/>
          <p:nvPr/>
        </p:nvSpPr>
        <p:spPr>
          <a:xfrm>
            <a:off x="742863" y="2812493"/>
            <a:ext cx="711311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EOC: Overview</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95F79-6A83-3E9B-48BC-815DDA30817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A30CDE3-5FBC-F3C0-4A39-4CE1D97012BB}"/>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C4A1971-F4A4-FE69-2666-6AC3333A834C}"/>
              </a:ext>
            </a:extLst>
          </p:cNvPr>
          <p:cNvSpPr txBox="1"/>
          <p:nvPr/>
        </p:nvSpPr>
        <p:spPr>
          <a:xfrm>
            <a:off x="8564880" y="3888736"/>
            <a:ext cx="15382807" cy="6782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EOC serves as the primary hub for – </a:t>
            </a:r>
          </a:p>
          <a:p>
            <a:pPr marL="1984375"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Situation assessment</a:t>
            </a:r>
          </a:p>
          <a:p>
            <a:pPr marL="1984375"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Decision-making</a:t>
            </a:r>
          </a:p>
          <a:p>
            <a:pPr marL="1984375"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a:t>
            </a:r>
          </a:p>
          <a:p>
            <a:pPr marL="1984375"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management</a:t>
            </a:r>
          </a:p>
          <a:p>
            <a:pPr marL="1984375"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Response coordination</a:t>
            </a:r>
          </a:p>
        </p:txBody>
      </p:sp>
      <p:sp>
        <p:nvSpPr>
          <p:cNvPr id="114" name="PPT 2 -">
            <a:extLst>
              <a:ext uri="{FF2B5EF4-FFF2-40B4-BE49-F238E27FC236}">
                <a16:creationId xmlns:a16="http://schemas.microsoft.com/office/drawing/2014/main" id="{D46A8266-2F13-E216-37BD-D839078DE836}"/>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83999A5D-6DF5-EFA2-A0C0-F5135D1E991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F96FD25-F70E-A88B-F77C-CCAAEB2F8F6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a:t>
            </a:fld>
            <a:endParaRPr dirty="0"/>
          </a:p>
        </p:txBody>
      </p:sp>
      <p:pic>
        <p:nvPicPr>
          <p:cNvPr id="5" name="Picture 4">
            <a:extLst>
              <a:ext uri="{FF2B5EF4-FFF2-40B4-BE49-F238E27FC236}">
                <a16:creationId xmlns:a16="http://schemas.microsoft.com/office/drawing/2014/main" id="{56503509-BB9C-F029-990A-DE2A64E5E7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05528FA-7372-528F-7821-F1BF80E81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2E4B1BF-D1B4-E084-73B3-AA66776EABD8}"/>
              </a:ext>
            </a:extLst>
          </p:cNvPr>
          <p:cNvSpPr txBox="1"/>
          <p:nvPr/>
        </p:nvSpPr>
        <p:spPr>
          <a:xfrm>
            <a:off x="742863" y="2812493"/>
            <a:ext cx="7113118" cy="1947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US" dirty="0"/>
              <a:t>EOC: Overview</a:t>
            </a:r>
          </a:p>
        </p:txBody>
      </p:sp>
    </p:spTree>
    <p:extLst>
      <p:ext uri="{BB962C8B-B14F-4D97-AF65-F5344CB8AC3E}">
        <p14:creationId xmlns:p14="http://schemas.microsoft.com/office/powerpoint/2010/main" val="921815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97F5A-3ACD-6D9E-E658-A4B0745379D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E1982FD-9AFA-9716-93E2-49ECEB289090}"/>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B1A178E-6482-B456-9C7D-2D6BE3BCD720}"/>
              </a:ext>
            </a:extLst>
          </p:cNvPr>
          <p:cNvSpPr txBox="1"/>
          <p:nvPr/>
        </p:nvSpPr>
        <p:spPr>
          <a:xfrm>
            <a:off x="8564880" y="3888736"/>
            <a:ext cx="15382807" cy="5638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Flexibility</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Sustainability</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Security</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Survivability</a:t>
            </a:r>
          </a:p>
          <a:p>
            <a:pPr marL="857250" indent="-857250">
              <a:buFont typeface="Wingdings" panose="05000000000000000000" pitchFamily="2" charset="2"/>
              <a:buChar cha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Interoperability</a:t>
            </a:r>
          </a:p>
        </p:txBody>
      </p:sp>
      <p:sp>
        <p:nvSpPr>
          <p:cNvPr id="114" name="PPT 2 -">
            <a:extLst>
              <a:ext uri="{FF2B5EF4-FFF2-40B4-BE49-F238E27FC236}">
                <a16:creationId xmlns:a16="http://schemas.microsoft.com/office/drawing/2014/main" id="{B78B0AB0-C68D-0E96-973E-DB8F021C74C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EEAF8403-9A52-ACB6-36A4-B23C6EB4460E}"/>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F7540C5-D3B2-867A-73B8-94E27477CDF7}"/>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dirty="0"/>
          </a:p>
        </p:txBody>
      </p:sp>
      <p:pic>
        <p:nvPicPr>
          <p:cNvPr id="5" name="Picture 4">
            <a:extLst>
              <a:ext uri="{FF2B5EF4-FFF2-40B4-BE49-F238E27FC236}">
                <a16:creationId xmlns:a16="http://schemas.microsoft.com/office/drawing/2014/main" id="{8026EA0D-398D-96F1-35C8-E11E22A0BB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66F4749F-8245-0006-3E7F-71A41750AA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5952D611-3082-ECC1-A100-B089DD3662ED}"/>
              </a:ext>
            </a:extLst>
          </p:cNvPr>
          <p:cNvSpPr txBox="1"/>
          <p:nvPr/>
        </p:nvSpPr>
        <p:spPr>
          <a:xfrm>
            <a:off x="742863" y="2812493"/>
            <a:ext cx="7113118" cy="1947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US" dirty="0"/>
              <a:t>FEATURES OF THE EOC</a:t>
            </a:r>
          </a:p>
        </p:txBody>
      </p:sp>
    </p:spTree>
    <p:extLst>
      <p:ext uri="{BB962C8B-B14F-4D97-AF65-F5344CB8AC3E}">
        <p14:creationId xmlns:p14="http://schemas.microsoft.com/office/powerpoint/2010/main" val="31000382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9942A7-2E78-DAC2-DF07-927B0DD47595}"/>
              </a:ext>
            </a:extLst>
          </p:cNvPr>
          <p:cNvSpPr>
            <a:spLocks noGrp="1"/>
          </p:cNvSpPr>
          <p:nvPr>
            <p:ph type="ftr" sz="quarter" idx="5"/>
          </p:nvPr>
        </p:nvSpPr>
        <p:spPr/>
        <p:txBody>
          <a:bodyPr/>
          <a:lstStyle/>
          <a:p>
            <a:pPr defTabSz="1828800" hangingPunct="1"/>
            <a:r>
              <a:rPr lang="en-US" kern="1200">
                <a:solidFill>
                  <a:prstClr val="black">
                    <a:tint val="75000"/>
                  </a:prstClr>
                </a:solidFill>
                <a:latin typeface="Calibri"/>
                <a:ea typeface="+mn-ea"/>
                <a:cs typeface="+mn-cs"/>
              </a:rPr>
              <a:t>.</a:t>
            </a:r>
            <a:endParaRPr lang="en-US" kern="1200" dirty="0">
              <a:solidFill>
                <a:prstClr val="black">
                  <a:tint val="75000"/>
                </a:prstClr>
              </a:solidFill>
              <a:latin typeface="Calibri"/>
              <a:ea typeface="+mn-ea"/>
              <a:cs typeface="+mn-cs"/>
            </a:endParaRPr>
          </a:p>
        </p:txBody>
      </p:sp>
      <p:sp>
        <p:nvSpPr>
          <p:cNvPr id="4" name="Slide Number Placeholder 3">
            <a:extLst>
              <a:ext uri="{FF2B5EF4-FFF2-40B4-BE49-F238E27FC236}">
                <a16:creationId xmlns:a16="http://schemas.microsoft.com/office/drawing/2014/main" id="{E7FD8D84-1DAA-5E25-B64A-563D862133B4}"/>
              </a:ext>
            </a:extLst>
          </p:cNvPr>
          <p:cNvSpPr>
            <a:spLocks noGrp="1"/>
          </p:cNvSpPr>
          <p:nvPr>
            <p:ph type="sldNum" sz="quarter" idx="7"/>
          </p:nvPr>
        </p:nvSpPr>
        <p:spPr/>
        <p:txBody>
          <a:bodyPr/>
          <a:lstStyle/>
          <a:p>
            <a:pPr defTabSz="1828800" hangingPunct="1"/>
            <a:fld id="{B6F15528-21DE-4FAA-801E-634DDDAF4B2B}" type="slidenum">
              <a:rPr lang="en-IN" kern="1200">
                <a:solidFill>
                  <a:prstClr val="black">
                    <a:tint val="75000"/>
                  </a:prstClr>
                </a:solidFill>
                <a:latin typeface="Calibri"/>
                <a:ea typeface="+mn-ea"/>
                <a:cs typeface="+mn-cs"/>
              </a:rPr>
              <a:pPr defTabSz="1828800" hangingPunct="1"/>
              <a:t>9</a:t>
            </a:fld>
            <a:endParaRPr lang="en-IN"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064855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494</TotalTime>
  <Words>1561</Words>
  <Application>Microsoft Office PowerPoint</Application>
  <PresentationFormat>Custom</PresentationFormat>
  <Paragraphs>202</Paragraphs>
  <Slides>23</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Arial Black</vt:lpstr>
      <vt:lpstr>Calibri</vt:lpstr>
      <vt:lpstr>Open sans</vt:lpstr>
      <vt:lpstr>Open sans</vt:lpstr>
      <vt:lpstr>Open Sans ExtraBold</vt:lpstr>
      <vt:lpstr>Open Sans Semibold</vt:lpstr>
      <vt:lpstr>Times New Roman</vt:lpstr>
      <vt:lpstr>Verdana</vt:lpstr>
      <vt:lpstr>Wingdings</vt:lpstr>
      <vt:lpstr>Default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NDRF ACADEMY</cp:lastModifiedBy>
  <cp:revision>57</cp:revision>
  <dcterms:modified xsi:type="dcterms:W3CDTF">2025-12-31T10:59:29Z</dcterms:modified>
</cp:coreProperties>
</file>