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9"/>
  </p:notesMasterIdLst>
  <p:sldIdLst>
    <p:sldId id="256" r:id="rId2"/>
    <p:sldId id="257" r:id="rId3"/>
    <p:sldId id="275" r:id="rId4"/>
    <p:sldId id="6236" r:id="rId5"/>
    <p:sldId id="6229" r:id="rId6"/>
    <p:sldId id="6231" r:id="rId7"/>
    <p:sldId id="6232" r:id="rId8"/>
    <p:sldId id="6233" r:id="rId9"/>
    <p:sldId id="6234" r:id="rId10"/>
    <p:sldId id="6235" r:id="rId11"/>
    <p:sldId id="6230" r:id="rId12"/>
    <p:sldId id="376" r:id="rId13"/>
    <p:sldId id="6254" r:id="rId14"/>
    <p:sldId id="6253" r:id="rId15"/>
    <p:sldId id="6255" r:id="rId16"/>
    <p:sldId id="6256" r:id="rId17"/>
    <p:sldId id="6257" r:id="rId18"/>
    <p:sldId id="6237" r:id="rId19"/>
    <p:sldId id="6238" r:id="rId20"/>
    <p:sldId id="6187" r:id="rId21"/>
    <p:sldId id="6239" r:id="rId22"/>
    <p:sldId id="6240" r:id="rId23"/>
    <p:sldId id="6241" r:id="rId24"/>
    <p:sldId id="6242" r:id="rId25"/>
    <p:sldId id="6243" r:id="rId26"/>
    <p:sldId id="6244" r:id="rId27"/>
    <p:sldId id="6245" r:id="rId28"/>
    <p:sldId id="6247" r:id="rId29"/>
    <p:sldId id="6188" r:id="rId30"/>
    <p:sldId id="6248" r:id="rId31"/>
    <p:sldId id="6249" r:id="rId32"/>
    <p:sldId id="6250" r:id="rId33"/>
    <p:sldId id="6196" r:id="rId34"/>
    <p:sldId id="6251" r:id="rId35"/>
    <p:sldId id="6252" r:id="rId36"/>
    <p:sldId id="6258" r:id="rId37"/>
    <p:sldId id="6259" r:id="rId38"/>
    <p:sldId id="6260" r:id="rId39"/>
    <p:sldId id="6261" r:id="rId40"/>
    <p:sldId id="6262" r:id="rId41"/>
    <p:sldId id="6263" r:id="rId42"/>
    <p:sldId id="6264" r:id="rId43"/>
    <p:sldId id="6189" r:id="rId44"/>
    <p:sldId id="6265" r:id="rId45"/>
    <p:sldId id="6190" r:id="rId46"/>
    <p:sldId id="6266" r:id="rId47"/>
    <p:sldId id="1188" r:id="rId4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9B9"/>
    <a:srgbClr val="E46C0A"/>
    <a:srgbClr val="F790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635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635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25" autoAdjust="0"/>
    <p:restoredTop sz="87805" autoAdjust="0"/>
  </p:normalViewPr>
  <p:slideViewPr>
    <p:cSldViewPr snapToGrid="0">
      <p:cViewPr varScale="1">
        <p:scale>
          <a:sx n="36" d="100"/>
          <a:sy n="36" d="100"/>
        </p:scale>
        <p:origin x="1134" y="90"/>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B8B606-A00D-4CE3-B0E2-A5CBC93D7D2F}" type="doc">
      <dgm:prSet loTypeId="urn:microsoft.com/office/officeart/2005/8/layout/hList6" loCatId="list" qsTypeId="urn:microsoft.com/office/officeart/2005/8/quickstyle/3d1" qsCatId="3D" csTypeId="urn:microsoft.com/office/officeart/2005/8/colors/colorful5" csCatId="colorful" phldr="1"/>
      <dgm:spPr/>
      <dgm:t>
        <a:bodyPr/>
        <a:lstStyle/>
        <a:p>
          <a:endParaRPr lang="en-IN"/>
        </a:p>
      </dgm:t>
    </dgm:pt>
    <dgm:pt modelId="{EFD14A48-E63C-4E5F-87A9-B742CC9B82A7}">
      <dgm:prSet phldrT="[Text]" custT="1"/>
      <dgm:spPr>
        <a:solidFill>
          <a:schemeClr val="accent5">
            <a:lumMod val="60000"/>
            <a:lumOff val="40000"/>
          </a:schemeClr>
        </a:solidFill>
      </dgm:spPr>
      <dgm:t>
        <a:bodyPr/>
        <a:lstStyle/>
        <a:p>
          <a:r>
            <a:rPr lang="en-IN" sz="44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Direct Impact</a:t>
          </a:r>
        </a:p>
      </dgm:t>
    </dgm:pt>
    <dgm:pt modelId="{09145A5B-26AC-4B9C-BB6F-6B025622AD05}" type="parTrans" cxnId="{F219765E-ED74-4F6F-9B26-070FF457AD5A}">
      <dgm:prSet/>
      <dgm:spPr/>
      <dgm:t>
        <a:bodyPr/>
        <a:lstStyle/>
        <a:p>
          <a:endParaRPr lang="en-IN"/>
        </a:p>
      </dgm:t>
    </dgm:pt>
    <dgm:pt modelId="{E443D4E5-9A6A-4FB5-A8EF-9C5136AFB72F}" type="sibTrans" cxnId="{F219765E-ED74-4F6F-9B26-070FF457AD5A}">
      <dgm:prSet/>
      <dgm:spPr/>
      <dgm:t>
        <a:bodyPr/>
        <a:lstStyle/>
        <a:p>
          <a:endParaRPr lang="en-IN"/>
        </a:p>
      </dgm:t>
    </dgm:pt>
    <dgm:pt modelId="{19913CB3-C197-4FD3-8AE6-4C36B47A5B2C}">
      <dgm:prSet phldrT="[Text]" custT="1"/>
      <dgm:spPr>
        <a:solidFill>
          <a:schemeClr val="accent5">
            <a:lumMod val="60000"/>
            <a:lumOff val="40000"/>
          </a:schemeClr>
        </a:solidFill>
      </dgm:spPr>
      <dgm:t>
        <a:bodyPr/>
        <a:lstStyle/>
        <a:p>
          <a:r>
            <a:rPr lang="en-IN" sz="4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Human Lives</a:t>
          </a:r>
        </a:p>
      </dgm:t>
    </dgm:pt>
    <dgm:pt modelId="{EC852FA4-D957-44C0-835D-5A6F66F92672}" type="parTrans" cxnId="{B5EEA091-9F55-4D60-8EE3-49B3CE3A214C}">
      <dgm:prSet/>
      <dgm:spPr/>
      <dgm:t>
        <a:bodyPr/>
        <a:lstStyle/>
        <a:p>
          <a:endParaRPr lang="en-IN"/>
        </a:p>
      </dgm:t>
    </dgm:pt>
    <dgm:pt modelId="{5BEED5C7-B029-494B-921B-42564F2EAA3F}" type="sibTrans" cxnId="{B5EEA091-9F55-4D60-8EE3-49B3CE3A214C}">
      <dgm:prSet/>
      <dgm:spPr/>
      <dgm:t>
        <a:bodyPr/>
        <a:lstStyle/>
        <a:p>
          <a:endParaRPr lang="en-IN"/>
        </a:p>
      </dgm:t>
    </dgm:pt>
    <dgm:pt modelId="{6AC25B35-BFEA-4E6D-8B07-1A6F7D5799A9}">
      <dgm:prSet phldrT="[Text]" custT="1"/>
      <dgm:spPr>
        <a:solidFill>
          <a:schemeClr val="accent5">
            <a:lumMod val="60000"/>
            <a:lumOff val="40000"/>
          </a:schemeClr>
        </a:solidFill>
      </dgm:spPr>
      <dgm:t>
        <a:bodyPr/>
        <a:lstStyle/>
        <a:p>
          <a:r>
            <a:rPr lang="en-IN" sz="4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Livestock and Animals</a:t>
          </a:r>
        </a:p>
      </dgm:t>
    </dgm:pt>
    <dgm:pt modelId="{AD16A1BC-2D05-44D3-8F8D-DB234652D1D1}" type="parTrans" cxnId="{00FE584A-8C73-415B-866C-45B7551A4895}">
      <dgm:prSet/>
      <dgm:spPr/>
      <dgm:t>
        <a:bodyPr/>
        <a:lstStyle/>
        <a:p>
          <a:endParaRPr lang="en-IN"/>
        </a:p>
      </dgm:t>
    </dgm:pt>
    <dgm:pt modelId="{7E22FB96-A3BF-4F9B-8A72-072A587EF284}" type="sibTrans" cxnId="{00FE584A-8C73-415B-866C-45B7551A4895}">
      <dgm:prSet/>
      <dgm:spPr/>
      <dgm:t>
        <a:bodyPr/>
        <a:lstStyle/>
        <a:p>
          <a:endParaRPr lang="en-IN"/>
        </a:p>
      </dgm:t>
    </dgm:pt>
    <dgm:pt modelId="{93930A7D-255F-465D-A037-76D14445BC6B}">
      <dgm:prSet phldrT="[Text]" custT="1"/>
      <dgm:spPr>
        <a:solidFill>
          <a:schemeClr val="accent6">
            <a:lumMod val="20000"/>
            <a:lumOff val="80000"/>
          </a:schemeClr>
        </a:solidFill>
      </dgm:spPr>
      <dgm:t>
        <a:bodyPr/>
        <a:lstStyle/>
        <a:p>
          <a:r>
            <a:rPr lang="en-IN" sz="40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Indirect Impact</a:t>
          </a:r>
        </a:p>
      </dgm:t>
    </dgm:pt>
    <dgm:pt modelId="{B47EC1CA-ACFF-416C-975D-8E37A106A4BF}" type="parTrans" cxnId="{9DE70531-CB69-4184-9BEF-67E0569B4DE0}">
      <dgm:prSet/>
      <dgm:spPr/>
      <dgm:t>
        <a:bodyPr/>
        <a:lstStyle/>
        <a:p>
          <a:endParaRPr lang="en-IN"/>
        </a:p>
      </dgm:t>
    </dgm:pt>
    <dgm:pt modelId="{F1DD2F81-7FD5-4340-8D8E-9808AE8F9539}" type="sibTrans" cxnId="{9DE70531-CB69-4184-9BEF-67E0569B4DE0}">
      <dgm:prSet/>
      <dgm:spPr/>
      <dgm:t>
        <a:bodyPr/>
        <a:lstStyle/>
        <a:p>
          <a:endParaRPr lang="en-IN"/>
        </a:p>
      </dgm:t>
    </dgm:pt>
    <dgm:pt modelId="{BEDD792A-20DB-42B6-8E1B-C02561E2D906}">
      <dgm:prSet phldrT="[Text]" custT="1"/>
      <dgm:spPr>
        <a:solidFill>
          <a:schemeClr val="accent6">
            <a:lumMod val="20000"/>
            <a:lumOff val="80000"/>
          </a:schemeClr>
        </a:solidFill>
      </dgm:spPr>
      <dgm:t>
        <a:bodyPr/>
        <a:lstStyle/>
        <a:p>
          <a:r>
            <a:rPr lang="en-IN" sz="4000" b="1" i="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Export/Import</a:t>
          </a:r>
        </a:p>
      </dgm:t>
    </dgm:pt>
    <dgm:pt modelId="{5DE153FB-3DDA-4F4D-8F19-5A324BE3ECAD}" type="parTrans" cxnId="{43BF8F69-4FBF-4800-9D80-B19F09B52D07}">
      <dgm:prSet/>
      <dgm:spPr/>
      <dgm:t>
        <a:bodyPr/>
        <a:lstStyle/>
        <a:p>
          <a:endParaRPr lang="en-IN"/>
        </a:p>
      </dgm:t>
    </dgm:pt>
    <dgm:pt modelId="{F1040EC3-AB2A-4E30-BBFF-B112432A5E4B}" type="sibTrans" cxnId="{43BF8F69-4FBF-4800-9D80-B19F09B52D07}">
      <dgm:prSet/>
      <dgm:spPr/>
      <dgm:t>
        <a:bodyPr/>
        <a:lstStyle/>
        <a:p>
          <a:endParaRPr lang="en-IN"/>
        </a:p>
      </dgm:t>
    </dgm:pt>
    <dgm:pt modelId="{D569A75D-D9DB-4DFA-B3D9-476091642E23}">
      <dgm:prSet phldrT="[Text]" custT="1"/>
      <dgm:spPr>
        <a:solidFill>
          <a:schemeClr val="accent6">
            <a:lumMod val="20000"/>
            <a:lumOff val="80000"/>
          </a:schemeClr>
        </a:solidFill>
      </dgm:spPr>
      <dgm:t>
        <a:bodyPr/>
        <a:lstStyle/>
        <a:p>
          <a:r>
            <a:rPr lang="en-IN" sz="4000" b="1" i="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Agricultural Output</a:t>
          </a:r>
        </a:p>
      </dgm:t>
    </dgm:pt>
    <dgm:pt modelId="{FB35AF65-7F11-4619-B55D-220EA32370D0}" type="parTrans" cxnId="{B6894835-8318-4420-ABE3-F8611F0A6159}">
      <dgm:prSet/>
      <dgm:spPr/>
      <dgm:t>
        <a:bodyPr/>
        <a:lstStyle/>
        <a:p>
          <a:endParaRPr lang="en-IN"/>
        </a:p>
      </dgm:t>
    </dgm:pt>
    <dgm:pt modelId="{FBDE4800-FC6B-4AFD-8D00-F0C8B065B17E}" type="sibTrans" cxnId="{B6894835-8318-4420-ABE3-F8611F0A6159}">
      <dgm:prSet/>
      <dgm:spPr/>
      <dgm:t>
        <a:bodyPr/>
        <a:lstStyle/>
        <a:p>
          <a:endParaRPr lang="en-IN"/>
        </a:p>
      </dgm:t>
    </dgm:pt>
    <dgm:pt modelId="{8EB35AFF-2641-4A20-9732-DAB8E36A23D5}">
      <dgm:prSet phldrT="[Text]" custT="1">
        <dgm:style>
          <a:lnRef idx="1">
            <a:schemeClr val="dk1"/>
          </a:lnRef>
          <a:fillRef idx="3">
            <a:schemeClr val="dk1"/>
          </a:fillRef>
          <a:effectRef idx="2">
            <a:schemeClr val="dk1"/>
          </a:effectRef>
          <a:fontRef idx="minor">
            <a:schemeClr val="lt1"/>
          </a:fontRef>
        </dgm:style>
      </dgm:prSet>
      <dgm:spPr>
        <a:solidFill>
          <a:srgbClr val="FFB9B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IN" sz="4400" dirty="0">
              <a:solidFill>
                <a:srgbClr val="C00000"/>
              </a:solidFill>
              <a:latin typeface="Open Sans" panose="020B0606030504020204" pitchFamily="34" charset="0"/>
              <a:ea typeface="Open Sans" panose="020B0606030504020204" pitchFamily="34" charset="0"/>
              <a:cs typeface="Open Sans" panose="020B0606030504020204" pitchFamily="34" charset="0"/>
            </a:rPr>
            <a:t>Tertiary Impact</a:t>
          </a:r>
        </a:p>
      </dgm:t>
    </dgm:pt>
    <dgm:pt modelId="{0DAB0BFC-AEAD-400E-887F-8CAD831F4C59}" type="parTrans" cxnId="{DA964C27-885F-4381-A881-FF59C70925F7}">
      <dgm:prSet/>
      <dgm:spPr/>
      <dgm:t>
        <a:bodyPr/>
        <a:lstStyle/>
        <a:p>
          <a:endParaRPr lang="en-IN"/>
        </a:p>
      </dgm:t>
    </dgm:pt>
    <dgm:pt modelId="{09E8481B-28CE-4785-83D4-0E3B4D6E018B}" type="sibTrans" cxnId="{DA964C27-885F-4381-A881-FF59C70925F7}">
      <dgm:prSet/>
      <dgm:spPr/>
      <dgm:t>
        <a:bodyPr/>
        <a:lstStyle/>
        <a:p>
          <a:endParaRPr lang="en-IN"/>
        </a:p>
      </dgm:t>
    </dgm:pt>
    <dgm:pt modelId="{210E8CB4-AB61-477A-9F3D-3018CC311F34}">
      <dgm:prSet phldrT="[Text]" custT="1">
        <dgm:style>
          <a:lnRef idx="1">
            <a:schemeClr val="dk1"/>
          </a:lnRef>
          <a:fillRef idx="3">
            <a:schemeClr val="dk1"/>
          </a:fillRef>
          <a:effectRef idx="2">
            <a:schemeClr val="dk1"/>
          </a:effectRef>
          <a:fontRef idx="minor">
            <a:schemeClr val="lt1"/>
          </a:fontRef>
        </dgm:style>
      </dgm:prSet>
      <dgm:spPr>
        <a:solidFill>
          <a:srgbClr val="FFB9B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IN"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Health hazard</a:t>
          </a:r>
        </a:p>
      </dgm:t>
    </dgm:pt>
    <dgm:pt modelId="{3C5D0F26-F5A4-48C1-8BE5-654EFE2378D8}" type="parTrans" cxnId="{903B1D7B-F74B-41A1-B995-0997766D1046}">
      <dgm:prSet/>
      <dgm:spPr/>
      <dgm:t>
        <a:bodyPr/>
        <a:lstStyle/>
        <a:p>
          <a:endParaRPr lang="en-IN"/>
        </a:p>
      </dgm:t>
    </dgm:pt>
    <dgm:pt modelId="{0504C5CC-2EF8-4590-9CA7-14354BE39341}" type="sibTrans" cxnId="{903B1D7B-F74B-41A1-B995-0997766D1046}">
      <dgm:prSet/>
      <dgm:spPr/>
      <dgm:t>
        <a:bodyPr/>
        <a:lstStyle/>
        <a:p>
          <a:endParaRPr lang="en-IN"/>
        </a:p>
      </dgm:t>
    </dgm:pt>
    <dgm:pt modelId="{C55426D0-E431-4996-9860-BE945F831EF5}">
      <dgm:prSet phldrT="[Text]" custT="1">
        <dgm:style>
          <a:lnRef idx="1">
            <a:schemeClr val="dk1"/>
          </a:lnRef>
          <a:fillRef idx="3">
            <a:schemeClr val="dk1"/>
          </a:fillRef>
          <a:effectRef idx="2">
            <a:schemeClr val="dk1"/>
          </a:effectRef>
          <a:fontRef idx="minor">
            <a:schemeClr val="lt1"/>
          </a:fontRef>
        </dgm:style>
      </dgm:prSet>
      <dgm:spPr>
        <a:solidFill>
          <a:srgbClr val="FFB9B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IN"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Overall Development of Nation</a:t>
          </a:r>
        </a:p>
      </dgm:t>
    </dgm:pt>
    <dgm:pt modelId="{6F2589FF-9C67-48E8-A029-AE91CF6F800D}" type="parTrans" cxnId="{2E73ADD7-7741-4746-8C00-4248A4293B87}">
      <dgm:prSet/>
      <dgm:spPr/>
      <dgm:t>
        <a:bodyPr/>
        <a:lstStyle/>
        <a:p>
          <a:endParaRPr lang="en-IN"/>
        </a:p>
      </dgm:t>
    </dgm:pt>
    <dgm:pt modelId="{6143AFD4-1296-4DEA-BF48-AA41DC75AE5D}" type="sibTrans" cxnId="{2E73ADD7-7741-4746-8C00-4248A4293B87}">
      <dgm:prSet/>
      <dgm:spPr/>
      <dgm:t>
        <a:bodyPr/>
        <a:lstStyle/>
        <a:p>
          <a:endParaRPr lang="en-IN"/>
        </a:p>
      </dgm:t>
    </dgm:pt>
    <dgm:pt modelId="{6A210732-6855-4561-B1D6-C1D183D45FC2}">
      <dgm:prSet phldrT="[Text]" custT="1"/>
      <dgm:spPr>
        <a:solidFill>
          <a:schemeClr val="accent5">
            <a:lumMod val="60000"/>
            <a:lumOff val="40000"/>
          </a:schemeClr>
        </a:solidFill>
      </dgm:spPr>
      <dgm:t>
        <a:bodyPr/>
        <a:lstStyle/>
        <a:p>
          <a:r>
            <a:rPr lang="en-IN" sz="4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Private Property</a:t>
          </a:r>
        </a:p>
      </dgm:t>
    </dgm:pt>
    <dgm:pt modelId="{8B46CB0D-913E-4A3A-B7E2-E0AA514593E0}" type="parTrans" cxnId="{9F0696DE-4CC5-4C3E-9FDB-4D89A1544A3D}">
      <dgm:prSet/>
      <dgm:spPr/>
      <dgm:t>
        <a:bodyPr/>
        <a:lstStyle/>
        <a:p>
          <a:endParaRPr lang="en-IN"/>
        </a:p>
      </dgm:t>
    </dgm:pt>
    <dgm:pt modelId="{9A84B315-ABAE-4996-81C7-B10D98C62A36}" type="sibTrans" cxnId="{9F0696DE-4CC5-4C3E-9FDB-4D89A1544A3D}">
      <dgm:prSet/>
      <dgm:spPr/>
      <dgm:t>
        <a:bodyPr/>
        <a:lstStyle/>
        <a:p>
          <a:endParaRPr lang="en-IN"/>
        </a:p>
      </dgm:t>
    </dgm:pt>
    <dgm:pt modelId="{1E303F1C-B6DD-45A4-94C8-267874846AD1}">
      <dgm:prSet phldrT="[Text]" custT="1"/>
      <dgm:spPr>
        <a:solidFill>
          <a:schemeClr val="accent5">
            <a:lumMod val="60000"/>
            <a:lumOff val="40000"/>
          </a:schemeClr>
        </a:solidFill>
      </dgm:spPr>
      <dgm:t>
        <a:bodyPr/>
        <a:lstStyle/>
        <a:p>
          <a:r>
            <a:rPr lang="en-IN" sz="4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Infrastructure</a:t>
          </a:r>
        </a:p>
      </dgm:t>
    </dgm:pt>
    <dgm:pt modelId="{5AA754D5-F365-4CE5-B7FA-7B3CC6BC99F9}" type="parTrans" cxnId="{3A7D6E12-4F83-49DF-B498-06724C635452}">
      <dgm:prSet/>
      <dgm:spPr/>
      <dgm:t>
        <a:bodyPr/>
        <a:lstStyle/>
        <a:p>
          <a:endParaRPr lang="en-IN"/>
        </a:p>
      </dgm:t>
    </dgm:pt>
    <dgm:pt modelId="{7C5AC5A3-D79A-48FF-B18C-526F367FF2AA}" type="sibTrans" cxnId="{3A7D6E12-4F83-49DF-B498-06724C635452}">
      <dgm:prSet/>
      <dgm:spPr/>
      <dgm:t>
        <a:bodyPr/>
        <a:lstStyle/>
        <a:p>
          <a:endParaRPr lang="en-IN"/>
        </a:p>
      </dgm:t>
    </dgm:pt>
    <dgm:pt modelId="{F1C5DC11-8E10-4C96-8E13-7B61831300A7}">
      <dgm:prSet phldrT="[Text]" custT="1"/>
      <dgm:spPr>
        <a:solidFill>
          <a:schemeClr val="accent5">
            <a:lumMod val="60000"/>
            <a:lumOff val="40000"/>
          </a:schemeClr>
        </a:solidFill>
      </dgm:spPr>
      <dgm:t>
        <a:bodyPr/>
        <a:lstStyle/>
        <a:p>
          <a:r>
            <a:rPr lang="en-IN" sz="4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Connectivity</a:t>
          </a:r>
        </a:p>
      </dgm:t>
    </dgm:pt>
    <dgm:pt modelId="{688EB4DC-BA24-4EF4-B892-1593DC4D9AF6}" type="parTrans" cxnId="{4129D775-67EB-48BF-BD92-405994649D78}">
      <dgm:prSet/>
      <dgm:spPr/>
      <dgm:t>
        <a:bodyPr/>
        <a:lstStyle/>
        <a:p>
          <a:endParaRPr lang="en-IN"/>
        </a:p>
      </dgm:t>
    </dgm:pt>
    <dgm:pt modelId="{DDAA963D-ABCE-43AF-B3F4-DB6D200E2949}" type="sibTrans" cxnId="{4129D775-67EB-48BF-BD92-405994649D78}">
      <dgm:prSet/>
      <dgm:spPr/>
      <dgm:t>
        <a:bodyPr/>
        <a:lstStyle/>
        <a:p>
          <a:endParaRPr lang="en-IN"/>
        </a:p>
      </dgm:t>
    </dgm:pt>
    <dgm:pt modelId="{5F3990D3-CC5A-4310-93CD-82800DC0A63D}">
      <dgm:prSet phldrT="[Text]" custT="1"/>
      <dgm:spPr>
        <a:solidFill>
          <a:schemeClr val="accent5">
            <a:lumMod val="60000"/>
            <a:lumOff val="40000"/>
          </a:schemeClr>
        </a:solidFill>
      </dgm:spPr>
      <dgm:t>
        <a:bodyPr/>
        <a:lstStyle/>
        <a:p>
          <a:r>
            <a:rPr lang="en-IN" sz="4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Health</a:t>
          </a:r>
        </a:p>
      </dgm:t>
    </dgm:pt>
    <dgm:pt modelId="{622A8AD1-9EDA-4755-8F66-6CA881BA4B0D}" type="parTrans" cxnId="{4097497F-6932-4907-9B3E-4163F68BEE11}">
      <dgm:prSet/>
      <dgm:spPr/>
      <dgm:t>
        <a:bodyPr/>
        <a:lstStyle/>
        <a:p>
          <a:endParaRPr lang="en-IN"/>
        </a:p>
      </dgm:t>
    </dgm:pt>
    <dgm:pt modelId="{29A6E868-A140-4314-8938-C6586968999C}" type="sibTrans" cxnId="{4097497F-6932-4907-9B3E-4163F68BEE11}">
      <dgm:prSet/>
      <dgm:spPr/>
      <dgm:t>
        <a:bodyPr/>
        <a:lstStyle/>
        <a:p>
          <a:endParaRPr lang="en-IN"/>
        </a:p>
      </dgm:t>
    </dgm:pt>
    <dgm:pt modelId="{AAFED4F5-64D9-4DF0-91A3-4215C5B69E33}">
      <dgm:prSet phldrT="[Text]" custT="1"/>
      <dgm:spPr>
        <a:solidFill>
          <a:schemeClr val="accent6">
            <a:lumMod val="20000"/>
            <a:lumOff val="80000"/>
          </a:schemeClr>
        </a:solidFill>
      </dgm:spPr>
      <dgm:t>
        <a:bodyPr/>
        <a:lstStyle/>
        <a:p>
          <a:r>
            <a:rPr lang="en-IN" sz="4000" b="1" i="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Industry/Service Output</a:t>
          </a:r>
        </a:p>
      </dgm:t>
    </dgm:pt>
    <dgm:pt modelId="{056CF985-8871-48CC-AEFD-5F964229C628}" type="parTrans" cxnId="{96D15B77-CADF-4314-AA23-00F893880356}">
      <dgm:prSet/>
      <dgm:spPr/>
      <dgm:t>
        <a:bodyPr/>
        <a:lstStyle/>
        <a:p>
          <a:endParaRPr lang="en-IN"/>
        </a:p>
      </dgm:t>
    </dgm:pt>
    <dgm:pt modelId="{51E5451D-BEAC-4C4E-9257-3DBE0108C05D}" type="sibTrans" cxnId="{96D15B77-CADF-4314-AA23-00F893880356}">
      <dgm:prSet/>
      <dgm:spPr/>
      <dgm:t>
        <a:bodyPr/>
        <a:lstStyle/>
        <a:p>
          <a:endParaRPr lang="en-IN"/>
        </a:p>
      </dgm:t>
    </dgm:pt>
    <dgm:pt modelId="{07FE9037-F725-4304-B426-CAF6639B35AC}">
      <dgm:prSet phldrT="[Text]" custT="1"/>
      <dgm:spPr>
        <a:solidFill>
          <a:schemeClr val="accent6">
            <a:lumMod val="20000"/>
            <a:lumOff val="80000"/>
          </a:schemeClr>
        </a:solidFill>
      </dgm:spPr>
      <dgm:t>
        <a:bodyPr/>
        <a:lstStyle/>
        <a:p>
          <a:r>
            <a:rPr lang="en-IN" sz="4000" b="1" i="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Falling PPP</a:t>
          </a:r>
        </a:p>
      </dgm:t>
    </dgm:pt>
    <dgm:pt modelId="{C29FD44B-94AD-4F05-A7C4-EB4658F4E866}" type="parTrans" cxnId="{148FCB4A-080E-43F7-8C6F-1F2E33A07C08}">
      <dgm:prSet/>
      <dgm:spPr/>
      <dgm:t>
        <a:bodyPr/>
        <a:lstStyle/>
        <a:p>
          <a:endParaRPr lang="en-IN"/>
        </a:p>
      </dgm:t>
    </dgm:pt>
    <dgm:pt modelId="{C6E25592-C084-42A9-90D2-DEA53CED087E}" type="sibTrans" cxnId="{148FCB4A-080E-43F7-8C6F-1F2E33A07C08}">
      <dgm:prSet/>
      <dgm:spPr/>
      <dgm:t>
        <a:bodyPr/>
        <a:lstStyle/>
        <a:p>
          <a:endParaRPr lang="en-IN"/>
        </a:p>
      </dgm:t>
    </dgm:pt>
    <dgm:pt modelId="{C9DA8350-E09F-407B-BA46-74B27E1B1895}">
      <dgm:prSet phldrT="[Text]" custT="1"/>
      <dgm:spPr>
        <a:solidFill>
          <a:schemeClr val="accent6">
            <a:lumMod val="20000"/>
            <a:lumOff val="80000"/>
          </a:schemeClr>
        </a:solidFill>
      </dgm:spPr>
      <dgm:t>
        <a:bodyPr/>
        <a:lstStyle/>
        <a:p>
          <a:r>
            <a:rPr lang="en-IN" sz="4000" b="1" i="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Unemployment</a:t>
          </a:r>
        </a:p>
      </dgm:t>
    </dgm:pt>
    <dgm:pt modelId="{0405A607-B52B-42C1-9F53-59ADFDF8EA93}" type="parTrans" cxnId="{B26AD54E-266C-4FBD-8DC5-5B3946E1FCB4}">
      <dgm:prSet/>
      <dgm:spPr/>
      <dgm:t>
        <a:bodyPr/>
        <a:lstStyle/>
        <a:p>
          <a:endParaRPr lang="en-IN"/>
        </a:p>
      </dgm:t>
    </dgm:pt>
    <dgm:pt modelId="{ABCF1462-59E2-46E2-8299-ACE5136AF96F}" type="sibTrans" cxnId="{B26AD54E-266C-4FBD-8DC5-5B3946E1FCB4}">
      <dgm:prSet/>
      <dgm:spPr/>
      <dgm:t>
        <a:bodyPr/>
        <a:lstStyle/>
        <a:p>
          <a:endParaRPr lang="en-IN"/>
        </a:p>
      </dgm:t>
    </dgm:pt>
    <dgm:pt modelId="{AAF30E17-BCB0-4C10-B06F-1CE4A52083CD}">
      <dgm:prSet phldrT="[Text]" custT="1">
        <dgm:style>
          <a:lnRef idx="1">
            <a:schemeClr val="dk1"/>
          </a:lnRef>
          <a:fillRef idx="3">
            <a:schemeClr val="dk1"/>
          </a:fillRef>
          <a:effectRef idx="2">
            <a:schemeClr val="dk1"/>
          </a:effectRef>
          <a:fontRef idx="minor">
            <a:schemeClr val="lt1"/>
          </a:fontRef>
        </dgm:style>
      </dgm:prSet>
      <dgm:spPr>
        <a:solidFill>
          <a:srgbClr val="FFB9B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IN" sz="54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dgm:t>
    </dgm:pt>
    <dgm:pt modelId="{1F204491-5DB2-406D-A166-31EA52895581}" type="parTrans" cxnId="{3F35074D-2E1B-43E2-9570-DA918B165233}">
      <dgm:prSet/>
      <dgm:spPr/>
      <dgm:t>
        <a:bodyPr/>
        <a:lstStyle/>
        <a:p>
          <a:endParaRPr lang="en-IN"/>
        </a:p>
      </dgm:t>
    </dgm:pt>
    <dgm:pt modelId="{1648FD27-C080-4D60-B863-47BB76E32D88}" type="sibTrans" cxnId="{3F35074D-2E1B-43E2-9570-DA918B165233}">
      <dgm:prSet/>
      <dgm:spPr/>
      <dgm:t>
        <a:bodyPr/>
        <a:lstStyle/>
        <a:p>
          <a:endParaRPr lang="en-IN"/>
        </a:p>
      </dgm:t>
    </dgm:pt>
    <dgm:pt modelId="{C4616DFA-EF10-441E-B69A-CFB4658369A6}">
      <dgm:prSet phldrT="[Text]" custT="1">
        <dgm:style>
          <a:lnRef idx="1">
            <a:schemeClr val="dk1"/>
          </a:lnRef>
          <a:fillRef idx="3">
            <a:schemeClr val="dk1"/>
          </a:fillRef>
          <a:effectRef idx="2">
            <a:schemeClr val="dk1"/>
          </a:effectRef>
          <a:fontRef idx="minor">
            <a:schemeClr val="lt1"/>
          </a:fontRef>
        </dgm:style>
      </dgm:prSet>
      <dgm:spPr>
        <a:solidFill>
          <a:srgbClr val="FFB9B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IN"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Migration</a:t>
          </a:r>
        </a:p>
      </dgm:t>
    </dgm:pt>
    <dgm:pt modelId="{A990E298-3846-4EC9-B0B2-2015D63157AB}" type="parTrans" cxnId="{7E566BF1-FDD2-463A-82DF-3FAEAB1B709C}">
      <dgm:prSet/>
      <dgm:spPr/>
      <dgm:t>
        <a:bodyPr/>
        <a:lstStyle/>
        <a:p>
          <a:endParaRPr lang="en-IN"/>
        </a:p>
      </dgm:t>
    </dgm:pt>
    <dgm:pt modelId="{1E8F64BA-79C4-4011-BCBD-747F3AA12D82}" type="sibTrans" cxnId="{7E566BF1-FDD2-463A-82DF-3FAEAB1B709C}">
      <dgm:prSet/>
      <dgm:spPr/>
      <dgm:t>
        <a:bodyPr/>
        <a:lstStyle/>
        <a:p>
          <a:endParaRPr lang="en-IN"/>
        </a:p>
      </dgm:t>
    </dgm:pt>
    <dgm:pt modelId="{2CB59BCF-E21E-4E06-A6BA-0AF4E54CD468}" type="pres">
      <dgm:prSet presAssocID="{0CB8B606-A00D-4CE3-B0E2-A5CBC93D7D2F}" presName="Name0" presStyleCnt="0">
        <dgm:presLayoutVars>
          <dgm:dir/>
          <dgm:resizeHandles val="exact"/>
        </dgm:presLayoutVars>
      </dgm:prSet>
      <dgm:spPr/>
    </dgm:pt>
    <dgm:pt modelId="{9BE298A3-D9DB-4D21-B6D5-EA7D5D1A3268}" type="pres">
      <dgm:prSet presAssocID="{EFD14A48-E63C-4E5F-87A9-B742CC9B82A7}" presName="node" presStyleLbl="node1" presStyleIdx="0" presStyleCnt="3">
        <dgm:presLayoutVars>
          <dgm:bulletEnabled val="1"/>
        </dgm:presLayoutVars>
      </dgm:prSet>
      <dgm:spPr/>
    </dgm:pt>
    <dgm:pt modelId="{3D981207-4C84-4C50-B12D-CD22C6CF830A}" type="pres">
      <dgm:prSet presAssocID="{E443D4E5-9A6A-4FB5-A8EF-9C5136AFB72F}" presName="sibTrans" presStyleCnt="0"/>
      <dgm:spPr/>
    </dgm:pt>
    <dgm:pt modelId="{BC003F65-790C-4949-A69D-27CC1127CB43}" type="pres">
      <dgm:prSet presAssocID="{93930A7D-255F-465D-A037-76D14445BC6B}" presName="node" presStyleLbl="node1" presStyleIdx="1" presStyleCnt="3">
        <dgm:presLayoutVars>
          <dgm:bulletEnabled val="1"/>
        </dgm:presLayoutVars>
      </dgm:prSet>
      <dgm:spPr/>
    </dgm:pt>
    <dgm:pt modelId="{7A1B24F4-5FC3-4EBF-9436-958564BFDE65}" type="pres">
      <dgm:prSet presAssocID="{F1DD2F81-7FD5-4340-8D8E-9808AE8F9539}" presName="sibTrans" presStyleCnt="0"/>
      <dgm:spPr/>
    </dgm:pt>
    <dgm:pt modelId="{F10C1D4C-47B9-4AE6-A373-AF841B003ECC}" type="pres">
      <dgm:prSet presAssocID="{8EB35AFF-2641-4A20-9732-DAB8E36A23D5}" presName="node" presStyleLbl="node1" presStyleIdx="2" presStyleCnt="3">
        <dgm:presLayoutVars>
          <dgm:bulletEnabled val="1"/>
        </dgm:presLayoutVars>
      </dgm:prSet>
      <dgm:spPr/>
    </dgm:pt>
  </dgm:ptLst>
  <dgm:cxnLst>
    <dgm:cxn modelId="{DD05E209-1BA0-4F0A-855D-6CFAAC0887E2}" type="presOf" srcId="{6AC25B35-BFEA-4E6D-8B07-1A6F7D5799A9}" destId="{9BE298A3-D9DB-4D21-B6D5-EA7D5D1A3268}" srcOrd="0" destOrd="2" presId="urn:microsoft.com/office/officeart/2005/8/layout/hList6"/>
    <dgm:cxn modelId="{3C80B60C-01AB-41C5-ACAF-353271A3E9F5}" type="presOf" srcId="{AAF30E17-BCB0-4C10-B06F-1CE4A52083CD}" destId="{F10C1D4C-47B9-4AE6-A373-AF841B003ECC}" srcOrd="0" destOrd="4" presId="urn:microsoft.com/office/officeart/2005/8/layout/hList6"/>
    <dgm:cxn modelId="{180D1011-3A6A-40FD-A43F-52DF126FEF93}" type="presOf" srcId="{210E8CB4-AB61-477A-9F3D-3018CC311F34}" destId="{F10C1D4C-47B9-4AE6-A373-AF841B003ECC}" srcOrd="0" destOrd="1" presId="urn:microsoft.com/office/officeart/2005/8/layout/hList6"/>
    <dgm:cxn modelId="{D50D7C11-6531-40ED-8BDF-4D4E990CEF1C}" type="presOf" srcId="{C55426D0-E431-4996-9860-BE945F831EF5}" destId="{F10C1D4C-47B9-4AE6-A373-AF841B003ECC}" srcOrd="0" destOrd="3" presId="urn:microsoft.com/office/officeart/2005/8/layout/hList6"/>
    <dgm:cxn modelId="{3A7D6E12-4F83-49DF-B498-06724C635452}" srcId="{EFD14A48-E63C-4E5F-87A9-B742CC9B82A7}" destId="{1E303F1C-B6DD-45A4-94C8-267874846AD1}" srcOrd="3" destOrd="0" parTransId="{5AA754D5-F365-4CE5-B7FA-7B3CC6BC99F9}" sibTransId="{7C5AC5A3-D79A-48FF-B18C-526F367FF2AA}"/>
    <dgm:cxn modelId="{2F101420-45FF-4B3F-B635-49786BC0ACC1}" type="presOf" srcId="{8EB35AFF-2641-4A20-9732-DAB8E36A23D5}" destId="{F10C1D4C-47B9-4AE6-A373-AF841B003ECC}" srcOrd="0" destOrd="0" presId="urn:microsoft.com/office/officeart/2005/8/layout/hList6"/>
    <dgm:cxn modelId="{DA964C27-885F-4381-A881-FF59C70925F7}" srcId="{0CB8B606-A00D-4CE3-B0E2-A5CBC93D7D2F}" destId="{8EB35AFF-2641-4A20-9732-DAB8E36A23D5}" srcOrd="2" destOrd="0" parTransId="{0DAB0BFC-AEAD-400E-887F-8CAD831F4C59}" sibTransId="{09E8481B-28CE-4785-83D4-0E3B4D6E018B}"/>
    <dgm:cxn modelId="{9DE70531-CB69-4184-9BEF-67E0569B4DE0}" srcId="{0CB8B606-A00D-4CE3-B0E2-A5CBC93D7D2F}" destId="{93930A7D-255F-465D-A037-76D14445BC6B}" srcOrd="1" destOrd="0" parTransId="{B47EC1CA-ACFF-416C-975D-8E37A106A4BF}" sibTransId="{F1DD2F81-7FD5-4340-8D8E-9808AE8F9539}"/>
    <dgm:cxn modelId="{2AE67F33-AABC-472B-ABF1-072044603896}" type="presOf" srcId="{D569A75D-D9DB-4DFA-B3D9-476091642E23}" destId="{BC003F65-790C-4949-A69D-27CC1127CB43}" srcOrd="0" destOrd="2" presId="urn:microsoft.com/office/officeart/2005/8/layout/hList6"/>
    <dgm:cxn modelId="{B6894835-8318-4420-ABE3-F8611F0A6159}" srcId="{93930A7D-255F-465D-A037-76D14445BC6B}" destId="{D569A75D-D9DB-4DFA-B3D9-476091642E23}" srcOrd="1" destOrd="0" parTransId="{FB35AF65-7F11-4619-B55D-220EA32370D0}" sibTransId="{FBDE4800-FC6B-4AFD-8D00-F0C8B065B17E}"/>
    <dgm:cxn modelId="{5B0D923E-73ED-4FD4-B8D3-A05CF976CDF7}" type="presOf" srcId="{07FE9037-F725-4304-B426-CAF6639B35AC}" destId="{BC003F65-790C-4949-A69D-27CC1127CB43}" srcOrd="0" destOrd="4" presId="urn:microsoft.com/office/officeart/2005/8/layout/hList6"/>
    <dgm:cxn modelId="{F219765E-ED74-4F6F-9B26-070FF457AD5A}" srcId="{0CB8B606-A00D-4CE3-B0E2-A5CBC93D7D2F}" destId="{EFD14A48-E63C-4E5F-87A9-B742CC9B82A7}" srcOrd="0" destOrd="0" parTransId="{09145A5B-26AC-4B9C-BB6F-6B025622AD05}" sibTransId="{E443D4E5-9A6A-4FB5-A8EF-9C5136AFB72F}"/>
    <dgm:cxn modelId="{43BF8F69-4FBF-4800-9D80-B19F09B52D07}" srcId="{93930A7D-255F-465D-A037-76D14445BC6B}" destId="{BEDD792A-20DB-42B6-8E1B-C02561E2D906}" srcOrd="0" destOrd="0" parTransId="{5DE153FB-3DDA-4F4D-8F19-5A324BE3ECAD}" sibTransId="{F1040EC3-AB2A-4E30-BBFF-B112432A5E4B}"/>
    <dgm:cxn modelId="{00FE584A-8C73-415B-866C-45B7551A4895}" srcId="{EFD14A48-E63C-4E5F-87A9-B742CC9B82A7}" destId="{6AC25B35-BFEA-4E6D-8B07-1A6F7D5799A9}" srcOrd="1" destOrd="0" parTransId="{AD16A1BC-2D05-44D3-8F8D-DB234652D1D1}" sibTransId="{7E22FB96-A3BF-4F9B-8A72-072A587EF284}"/>
    <dgm:cxn modelId="{148FCB4A-080E-43F7-8C6F-1F2E33A07C08}" srcId="{93930A7D-255F-465D-A037-76D14445BC6B}" destId="{07FE9037-F725-4304-B426-CAF6639B35AC}" srcOrd="3" destOrd="0" parTransId="{C29FD44B-94AD-4F05-A7C4-EB4658F4E866}" sibTransId="{C6E25592-C084-42A9-90D2-DEA53CED087E}"/>
    <dgm:cxn modelId="{3F35074D-2E1B-43E2-9570-DA918B165233}" srcId="{8EB35AFF-2641-4A20-9732-DAB8E36A23D5}" destId="{AAF30E17-BCB0-4C10-B06F-1CE4A52083CD}" srcOrd="3" destOrd="0" parTransId="{1F204491-5DB2-406D-A166-31EA52895581}" sibTransId="{1648FD27-C080-4D60-B863-47BB76E32D88}"/>
    <dgm:cxn modelId="{B26AD54E-266C-4FBD-8DC5-5B3946E1FCB4}" srcId="{93930A7D-255F-465D-A037-76D14445BC6B}" destId="{C9DA8350-E09F-407B-BA46-74B27E1B1895}" srcOrd="4" destOrd="0" parTransId="{0405A607-B52B-42C1-9F53-59ADFDF8EA93}" sibTransId="{ABCF1462-59E2-46E2-8299-ACE5136AF96F}"/>
    <dgm:cxn modelId="{4129D775-67EB-48BF-BD92-405994649D78}" srcId="{EFD14A48-E63C-4E5F-87A9-B742CC9B82A7}" destId="{F1C5DC11-8E10-4C96-8E13-7B61831300A7}" srcOrd="4" destOrd="0" parTransId="{688EB4DC-BA24-4EF4-B892-1593DC4D9AF6}" sibTransId="{DDAA963D-ABCE-43AF-B3F4-DB6D200E2949}"/>
    <dgm:cxn modelId="{96D15B77-CADF-4314-AA23-00F893880356}" srcId="{93930A7D-255F-465D-A037-76D14445BC6B}" destId="{AAFED4F5-64D9-4DF0-91A3-4215C5B69E33}" srcOrd="2" destOrd="0" parTransId="{056CF985-8871-48CC-AEFD-5F964229C628}" sibTransId="{51E5451D-BEAC-4C4E-9257-3DBE0108C05D}"/>
    <dgm:cxn modelId="{0B8E8259-F949-4E2D-B986-C1851B572798}" type="presOf" srcId="{6A210732-6855-4561-B1D6-C1D183D45FC2}" destId="{9BE298A3-D9DB-4D21-B6D5-EA7D5D1A3268}" srcOrd="0" destOrd="3" presId="urn:microsoft.com/office/officeart/2005/8/layout/hList6"/>
    <dgm:cxn modelId="{903B1D7B-F74B-41A1-B995-0997766D1046}" srcId="{8EB35AFF-2641-4A20-9732-DAB8E36A23D5}" destId="{210E8CB4-AB61-477A-9F3D-3018CC311F34}" srcOrd="0" destOrd="0" parTransId="{3C5D0F26-F5A4-48C1-8BE5-654EFE2378D8}" sibTransId="{0504C5CC-2EF8-4590-9CA7-14354BE39341}"/>
    <dgm:cxn modelId="{4097497F-6932-4907-9B3E-4163F68BEE11}" srcId="{EFD14A48-E63C-4E5F-87A9-B742CC9B82A7}" destId="{5F3990D3-CC5A-4310-93CD-82800DC0A63D}" srcOrd="5" destOrd="0" parTransId="{622A8AD1-9EDA-4755-8F66-6CA881BA4B0D}" sibTransId="{29A6E868-A140-4314-8938-C6586968999C}"/>
    <dgm:cxn modelId="{AC5E838E-9F62-4191-B2A9-8B8224E9404B}" type="presOf" srcId="{1E303F1C-B6DD-45A4-94C8-267874846AD1}" destId="{9BE298A3-D9DB-4D21-B6D5-EA7D5D1A3268}" srcOrd="0" destOrd="4" presId="urn:microsoft.com/office/officeart/2005/8/layout/hList6"/>
    <dgm:cxn modelId="{B5EEA091-9F55-4D60-8EE3-49B3CE3A214C}" srcId="{EFD14A48-E63C-4E5F-87A9-B742CC9B82A7}" destId="{19913CB3-C197-4FD3-8AE6-4C36B47A5B2C}" srcOrd="0" destOrd="0" parTransId="{EC852FA4-D957-44C0-835D-5A6F66F92672}" sibTransId="{5BEED5C7-B029-494B-921B-42564F2EAA3F}"/>
    <dgm:cxn modelId="{29655795-E878-48D5-A385-DA6367BBA82B}" type="presOf" srcId="{93930A7D-255F-465D-A037-76D14445BC6B}" destId="{BC003F65-790C-4949-A69D-27CC1127CB43}" srcOrd="0" destOrd="0" presId="urn:microsoft.com/office/officeart/2005/8/layout/hList6"/>
    <dgm:cxn modelId="{90556E9A-8F08-4025-AF06-0F38CCFDFD6E}" type="presOf" srcId="{0CB8B606-A00D-4CE3-B0E2-A5CBC93D7D2F}" destId="{2CB59BCF-E21E-4E06-A6BA-0AF4E54CD468}" srcOrd="0" destOrd="0" presId="urn:microsoft.com/office/officeart/2005/8/layout/hList6"/>
    <dgm:cxn modelId="{E83F71A8-041F-4E7F-B095-CFCC780C676A}" type="presOf" srcId="{5F3990D3-CC5A-4310-93CD-82800DC0A63D}" destId="{9BE298A3-D9DB-4D21-B6D5-EA7D5D1A3268}" srcOrd="0" destOrd="6" presId="urn:microsoft.com/office/officeart/2005/8/layout/hList6"/>
    <dgm:cxn modelId="{450C52AA-8FF9-47C4-A0F9-C4BF072AAE45}" type="presOf" srcId="{AAFED4F5-64D9-4DF0-91A3-4215C5B69E33}" destId="{BC003F65-790C-4949-A69D-27CC1127CB43}" srcOrd="0" destOrd="3" presId="urn:microsoft.com/office/officeart/2005/8/layout/hList6"/>
    <dgm:cxn modelId="{A42AD1CD-D463-451D-BE99-4797527F0168}" type="presOf" srcId="{C4616DFA-EF10-441E-B69A-CFB4658369A6}" destId="{F10C1D4C-47B9-4AE6-A373-AF841B003ECC}" srcOrd="0" destOrd="2" presId="urn:microsoft.com/office/officeart/2005/8/layout/hList6"/>
    <dgm:cxn modelId="{986713CE-9287-4452-8762-FE1B059AED52}" type="presOf" srcId="{C9DA8350-E09F-407B-BA46-74B27E1B1895}" destId="{BC003F65-790C-4949-A69D-27CC1127CB43}" srcOrd="0" destOrd="5" presId="urn:microsoft.com/office/officeart/2005/8/layout/hList6"/>
    <dgm:cxn modelId="{8D5CECCF-A4FA-4BBF-9081-C064BDB02297}" type="presOf" srcId="{EFD14A48-E63C-4E5F-87A9-B742CC9B82A7}" destId="{9BE298A3-D9DB-4D21-B6D5-EA7D5D1A3268}" srcOrd="0" destOrd="0" presId="urn:microsoft.com/office/officeart/2005/8/layout/hList6"/>
    <dgm:cxn modelId="{2E73ADD7-7741-4746-8C00-4248A4293B87}" srcId="{8EB35AFF-2641-4A20-9732-DAB8E36A23D5}" destId="{C55426D0-E431-4996-9860-BE945F831EF5}" srcOrd="2" destOrd="0" parTransId="{6F2589FF-9C67-48E8-A029-AE91CF6F800D}" sibTransId="{6143AFD4-1296-4DEA-BF48-AA41DC75AE5D}"/>
    <dgm:cxn modelId="{28208DDA-475E-4F5A-BECE-C783C05A9778}" type="presOf" srcId="{F1C5DC11-8E10-4C96-8E13-7B61831300A7}" destId="{9BE298A3-D9DB-4D21-B6D5-EA7D5D1A3268}" srcOrd="0" destOrd="5" presId="urn:microsoft.com/office/officeart/2005/8/layout/hList6"/>
    <dgm:cxn modelId="{AD131DDC-8C38-421A-AAED-6ABDDE814E09}" type="presOf" srcId="{19913CB3-C197-4FD3-8AE6-4C36B47A5B2C}" destId="{9BE298A3-D9DB-4D21-B6D5-EA7D5D1A3268}" srcOrd="0" destOrd="1" presId="urn:microsoft.com/office/officeart/2005/8/layout/hList6"/>
    <dgm:cxn modelId="{9F0696DE-4CC5-4C3E-9FDB-4D89A1544A3D}" srcId="{EFD14A48-E63C-4E5F-87A9-B742CC9B82A7}" destId="{6A210732-6855-4561-B1D6-C1D183D45FC2}" srcOrd="2" destOrd="0" parTransId="{8B46CB0D-913E-4A3A-B7E2-E0AA514593E0}" sibTransId="{9A84B315-ABAE-4996-81C7-B10D98C62A36}"/>
    <dgm:cxn modelId="{7E566BF1-FDD2-463A-82DF-3FAEAB1B709C}" srcId="{8EB35AFF-2641-4A20-9732-DAB8E36A23D5}" destId="{C4616DFA-EF10-441E-B69A-CFB4658369A6}" srcOrd="1" destOrd="0" parTransId="{A990E298-3846-4EC9-B0B2-2015D63157AB}" sibTransId="{1E8F64BA-79C4-4011-BCBD-747F3AA12D82}"/>
    <dgm:cxn modelId="{A36594F8-8338-4E7F-A284-E1C94EDAE031}" type="presOf" srcId="{BEDD792A-20DB-42B6-8E1B-C02561E2D906}" destId="{BC003F65-790C-4949-A69D-27CC1127CB43}" srcOrd="0" destOrd="1" presId="urn:microsoft.com/office/officeart/2005/8/layout/hList6"/>
    <dgm:cxn modelId="{E36B0BA4-F35C-4972-9012-0D19A99FEFC8}" type="presParOf" srcId="{2CB59BCF-E21E-4E06-A6BA-0AF4E54CD468}" destId="{9BE298A3-D9DB-4D21-B6D5-EA7D5D1A3268}" srcOrd="0" destOrd="0" presId="urn:microsoft.com/office/officeart/2005/8/layout/hList6"/>
    <dgm:cxn modelId="{0314E749-A21F-4791-9AA7-3172F2819246}" type="presParOf" srcId="{2CB59BCF-E21E-4E06-A6BA-0AF4E54CD468}" destId="{3D981207-4C84-4C50-B12D-CD22C6CF830A}" srcOrd="1" destOrd="0" presId="urn:microsoft.com/office/officeart/2005/8/layout/hList6"/>
    <dgm:cxn modelId="{07CFAC36-1F12-401E-B6CA-0AADBA9762CC}" type="presParOf" srcId="{2CB59BCF-E21E-4E06-A6BA-0AF4E54CD468}" destId="{BC003F65-790C-4949-A69D-27CC1127CB43}" srcOrd="2" destOrd="0" presId="urn:microsoft.com/office/officeart/2005/8/layout/hList6"/>
    <dgm:cxn modelId="{67E3F58B-5D3D-4CBD-87B4-86D80E17B7E0}" type="presParOf" srcId="{2CB59BCF-E21E-4E06-A6BA-0AF4E54CD468}" destId="{7A1B24F4-5FC3-4EBF-9436-958564BFDE65}" srcOrd="3" destOrd="0" presId="urn:microsoft.com/office/officeart/2005/8/layout/hList6"/>
    <dgm:cxn modelId="{9CE32284-340C-4AC2-8F80-A522D6B18777}" type="presParOf" srcId="{2CB59BCF-E21E-4E06-A6BA-0AF4E54CD468}" destId="{F10C1D4C-47B9-4AE6-A373-AF841B003ECC}"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DB2319-3FD9-4043-8239-20CF636C78E1}" type="doc">
      <dgm:prSet loTypeId="urn:microsoft.com/office/officeart/2018/5/layout/IconCircleLabel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8864D121-41B5-4BC6-A2F7-7541B29D809C}">
      <dgm:prSet custT="1"/>
      <dgm:spPr>
        <a:xfrm>
          <a:off x="2104" y="2623774"/>
          <a:ext cx="1900940" cy="1621498"/>
        </a:xfrm>
        <a:prstGeom prst="rect">
          <a:avLst/>
        </a:prstGeom>
        <a:noFill/>
        <a:ln>
          <a:noFill/>
        </a:ln>
        <a:effectLst/>
      </dgm:spPr>
      <dgm:t>
        <a:bodyPr/>
        <a:lstStyle/>
        <a:p>
          <a:pPr>
            <a:lnSpc>
              <a:spcPct val="100000"/>
            </a:lnSpc>
            <a:buNone/>
            <a:defRPr cap="all"/>
          </a:pPr>
          <a:r>
            <a:rPr lang="en-US" sz="3600" cap="all" dirty="0">
              <a:solidFill>
                <a:srgbClr val="000000">
                  <a:hueOff val="0"/>
                  <a:satOff val="0"/>
                  <a:lumOff val="0"/>
                  <a:alphaOff val="0"/>
                </a:srgbClr>
              </a:solidFill>
              <a:latin typeface="Arial" panose="020B0604020202020204" pitchFamily="34" charset="0"/>
              <a:ea typeface="+mn-ea"/>
              <a:cs typeface="Arial" panose="020B0604020202020204" pitchFamily="34" charset="0"/>
            </a:rPr>
            <a:t>Empowering local communities through training and awareness</a:t>
          </a:r>
        </a:p>
      </dgm:t>
    </dgm:pt>
    <dgm:pt modelId="{3D57AED9-CD88-415B-9DF7-1D8B20C78709}" type="parTrans" cxnId="{27AF36F8-E510-4197-ACC9-4CE197111579}">
      <dgm:prSet/>
      <dgm:spPr/>
      <dgm:t>
        <a:bodyPr/>
        <a:lstStyle/>
        <a:p>
          <a:endParaRPr lang="en-US"/>
        </a:p>
      </dgm:t>
    </dgm:pt>
    <dgm:pt modelId="{2A1924BC-5491-4B5E-95DC-E1CB283536E1}" type="sibTrans" cxnId="{27AF36F8-E510-4197-ACC9-4CE197111579}">
      <dgm:prSet/>
      <dgm:spPr/>
      <dgm:t>
        <a:bodyPr/>
        <a:lstStyle/>
        <a:p>
          <a:endParaRPr lang="en-US"/>
        </a:p>
      </dgm:t>
    </dgm:pt>
    <dgm:pt modelId="{EDAA4044-E7D3-4B7F-B002-4534C5BE7F53}">
      <dgm:prSet custT="1"/>
      <dgm:spPr>
        <a:xfrm>
          <a:off x="2216507" y="2623774"/>
          <a:ext cx="1900940" cy="1621498"/>
        </a:xfrm>
        <a:prstGeom prst="rect">
          <a:avLst/>
        </a:prstGeom>
        <a:noFill/>
        <a:ln>
          <a:noFill/>
        </a:ln>
        <a:effectLst/>
      </dgm:spPr>
      <dgm:t>
        <a:bodyPr/>
        <a:lstStyle/>
        <a:p>
          <a:pPr>
            <a:lnSpc>
              <a:spcPct val="100000"/>
            </a:lnSpc>
            <a:buNone/>
            <a:defRPr cap="all"/>
          </a:pPr>
          <a:r>
            <a:rPr lang="en-US" sz="3600" cap="all" dirty="0">
              <a:solidFill>
                <a:srgbClr val="000000">
                  <a:hueOff val="0"/>
                  <a:satOff val="0"/>
                  <a:lumOff val="0"/>
                  <a:alphaOff val="0"/>
                </a:srgbClr>
              </a:solidFill>
              <a:latin typeface="Arial" panose="020B0604020202020204" pitchFamily="34" charset="0"/>
              <a:ea typeface="+mn-ea"/>
              <a:cs typeface="Arial" panose="020B0604020202020204" pitchFamily="34" charset="0"/>
            </a:rPr>
            <a:t>Development of local disaster management plans</a:t>
          </a:r>
        </a:p>
      </dgm:t>
    </dgm:pt>
    <dgm:pt modelId="{13283CBA-EBE0-4E3E-BFA7-0B6A6E64330A}" type="parTrans" cxnId="{21980F8B-2B63-414F-B136-DBF150B8AD24}">
      <dgm:prSet/>
      <dgm:spPr/>
      <dgm:t>
        <a:bodyPr/>
        <a:lstStyle/>
        <a:p>
          <a:endParaRPr lang="en-US"/>
        </a:p>
      </dgm:t>
    </dgm:pt>
    <dgm:pt modelId="{DB749479-21E7-4F49-8B11-D4CC614D5425}" type="sibTrans" cxnId="{21980F8B-2B63-414F-B136-DBF150B8AD24}">
      <dgm:prSet/>
      <dgm:spPr/>
      <dgm:t>
        <a:bodyPr/>
        <a:lstStyle/>
        <a:p>
          <a:endParaRPr lang="en-US"/>
        </a:p>
      </dgm:t>
    </dgm:pt>
    <dgm:pt modelId="{0818984B-C23B-4655-A36B-2C285117213F}">
      <dgm:prSet custT="1"/>
      <dgm:spPr>
        <a:xfrm>
          <a:off x="4430909" y="2623774"/>
          <a:ext cx="1900940" cy="1621498"/>
        </a:xfrm>
        <a:prstGeom prst="rect">
          <a:avLst/>
        </a:prstGeom>
        <a:noFill/>
        <a:ln>
          <a:noFill/>
        </a:ln>
        <a:effectLst/>
      </dgm:spPr>
      <dgm:t>
        <a:bodyPr/>
        <a:lstStyle/>
        <a:p>
          <a:pPr>
            <a:lnSpc>
              <a:spcPct val="100000"/>
            </a:lnSpc>
            <a:buNone/>
            <a:defRPr cap="all"/>
          </a:pPr>
          <a:r>
            <a:rPr lang="en-US" sz="3600" cap="all" dirty="0">
              <a:solidFill>
                <a:srgbClr val="000000">
                  <a:hueOff val="0"/>
                  <a:satOff val="0"/>
                  <a:lumOff val="0"/>
                  <a:alphaOff val="0"/>
                </a:srgbClr>
              </a:solidFill>
              <a:latin typeface="Arial" panose="020B0604020202020204" pitchFamily="34" charset="0"/>
              <a:ea typeface="+mn-ea"/>
              <a:cs typeface="Arial" panose="020B0604020202020204" pitchFamily="34" charset="0"/>
            </a:rPr>
            <a:t>Example: Community involvement in flood and cyclone preparedness</a:t>
          </a:r>
        </a:p>
      </dgm:t>
    </dgm:pt>
    <dgm:pt modelId="{8B82B1C1-88BF-4B84-A725-9A091848AC5B}" type="parTrans" cxnId="{2BBE4AA9-24D8-4157-B097-2DE093F0CA42}">
      <dgm:prSet/>
      <dgm:spPr/>
      <dgm:t>
        <a:bodyPr/>
        <a:lstStyle/>
        <a:p>
          <a:endParaRPr lang="en-US"/>
        </a:p>
      </dgm:t>
    </dgm:pt>
    <dgm:pt modelId="{7B7A8583-088A-48FB-803C-FAD880B2EFA1}" type="sibTrans" cxnId="{2BBE4AA9-24D8-4157-B097-2DE093F0CA42}">
      <dgm:prSet/>
      <dgm:spPr/>
      <dgm:t>
        <a:bodyPr/>
        <a:lstStyle/>
        <a:p>
          <a:endParaRPr lang="en-US"/>
        </a:p>
      </dgm:t>
    </dgm:pt>
    <dgm:pt modelId="{20A3AB72-BF64-41A9-BA1F-77E644702053}" type="pres">
      <dgm:prSet presAssocID="{3DDB2319-3FD9-4043-8239-20CF636C78E1}" presName="root" presStyleCnt="0">
        <dgm:presLayoutVars>
          <dgm:dir/>
          <dgm:resizeHandles val="exact"/>
        </dgm:presLayoutVars>
      </dgm:prSet>
      <dgm:spPr/>
    </dgm:pt>
    <dgm:pt modelId="{4A70650E-2A4C-48FE-A323-219F07E11404}" type="pres">
      <dgm:prSet presAssocID="{8864D121-41B5-4BC6-A2F7-7541B29D809C}" presName="compNode" presStyleCnt="0"/>
      <dgm:spPr/>
    </dgm:pt>
    <dgm:pt modelId="{402143DE-CF85-4B7F-B038-6BE22AFC0154}" type="pres">
      <dgm:prSet presAssocID="{8864D121-41B5-4BC6-A2F7-7541B29D809C}" presName="iconBgRect" presStyleLbl="bgShp" presStyleIdx="0" presStyleCnt="3"/>
      <dgm:spPr>
        <a:xfrm>
          <a:off x="406255" y="1190805"/>
          <a:ext cx="1092638" cy="1092638"/>
        </a:xfrm>
        <a:prstGeom prst="ellipse">
          <a:avLst/>
        </a:prstGeom>
        <a:solidFill>
          <a:schemeClr val="accent6">
            <a:lumMod val="75000"/>
          </a:schemeClr>
        </a:solidFill>
        <a:ln>
          <a:noFill/>
        </a:ln>
        <a:effectLst/>
      </dgm:spPr>
    </dgm:pt>
    <dgm:pt modelId="{C2C727AD-FC72-4F99-AB0A-EB2A5F5E301C}" type="pres">
      <dgm:prSet presAssocID="{8864D121-41B5-4BC6-A2F7-7541B29D809C}" presName="iconRect" presStyleLbl="node1" presStyleIdx="0" presStyleCnt="3"/>
      <dgm:spPr>
        <a:xfrm>
          <a:off x="639113" y="1423663"/>
          <a:ext cx="626923" cy="6269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gm:spPr>
      <dgm:extLst>
        <a:ext uri="{E40237B7-FDA0-4F09-8148-C483321AD2D9}">
          <dgm14:cNvPr xmlns:dgm14="http://schemas.microsoft.com/office/drawing/2010/diagram" id="0" name="" descr="Group"/>
        </a:ext>
      </dgm:extLst>
    </dgm:pt>
    <dgm:pt modelId="{FFDFF5DE-16D5-4CDE-892A-5B80C3049381}" type="pres">
      <dgm:prSet presAssocID="{8864D121-41B5-4BC6-A2F7-7541B29D809C}" presName="spaceRect" presStyleCnt="0"/>
      <dgm:spPr/>
    </dgm:pt>
    <dgm:pt modelId="{7121B7E6-0BF6-4437-B6FF-05F5C3601C62}" type="pres">
      <dgm:prSet presAssocID="{8864D121-41B5-4BC6-A2F7-7541B29D809C}" presName="textRect" presStyleLbl="revTx" presStyleIdx="0" presStyleCnt="3" custScaleX="106126">
        <dgm:presLayoutVars>
          <dgm:chMax val="1"/>
          <dgm:chPref val="1"/>
        </dgm:presLayoutVars>
      </dgm:prSet>
      <dgm:spPr/>
    </dgm:pt>
    <dgm:pt modelId="{95767E2F-A318-4CBB-ACA3-AEC07ED3178D}" type="pres">
      <dgm:prSet presAssocID="{2A1924BC-5491-4B5E-95DC-E1CB283536E1}" presName="sibTrans" presStyleCnt="0"/>
      <dgm:spPr/>
    </dgm:pt>
    <dgm:pt modelId="{D41D50E3-5BEF-4EF0-B357-AA11684D229C}" type="pres">
      <dgm:prSet presAssocID="{EDAA4044-E7D3-4B7F-B002-4534C5BE7F53}" presName="compNode" presStyleCnt="0"/>
      <dgm:spPr/>
    </dgm:pt>
    <dgm:pt modelId="{03FB0BEE-83CC-45D1-9CC9-8A341061B064}" type="pres">
      <dgm:prSet presAssocID="{EDAA4044-E7D3-4B7F-B002-4534C5BE7F53}" presName="iconBgRect" presStyleLbl="bgShp" presStyleIdx="1" presStyleCnt="3"/>
      <dgm:spPr>
        <a:xfrm>
          <a:off x="2620658" y="1190805"/>
          <a:ext cx="1092638" cy="1092638"/>
        </a:xfrm>
        <a:prstGeom prst="ellipse">
          <a:avLst/>
        </a:prstGeom>
        <a:solidFill>
          <a:schemeClr val="accent6">
            <a:lumMod val="75000"/>
          </a:schemeClr>
        </a:solidFill>
        <a:ln>
          <a:noFill/>
        </a:ln>
        <a:effectLst/>
      </dgm:spPr>
    </dgm:pt>
    <dgm:pt modelId="{632D7C40-9F47-4328-9F4B-D0ADC1DC5EB9}" type="pres">
      <dgm:prSet presAssocID="{EDAA4044-E7D3-4B7F-B002-4534C5BE7F53}" presName="iconRect" presStyleLbl="node1" presStyleIdx="1" presStyleCnt="3"/>
      <dgm:spPr>
        <a:xfrm>
          <a:off x="2853515" y="1423663"/>
          <a:ext cx="626923" cy="6269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gm:spPr>
      <dgm:extLst>
        <a:ext uri="{E40237B7-FDA0-4F09-8148-C483321AD2D9}">
          <dgm14:cNvPr xmlns:dgm14="http://schemas.microsoft.com/office/drawing/2010/diagram" id="0" name="" descr="Lightning"/>
        </a:ext>
      </dgm:extLst>
    </dgm:pt>
    <dgm:pt modelId="{9E297406-D090-48E9-99E7-BEC0ADC816B6}" type="pres">
      <dgm:prSet presAssocID="{EDAA4044-E7D3-4B7F-B002-4534C5BE7F53}" presName="spaceRect" presStyleCnt="0"/>
      <dgm:spPr/>
    </dgm:pt>
    <dgm:pt modelId="{1AFB2A63-B174-472C-B8F5-BE66D0C7DB05}" type="pres">
      <dgm:prSet presAssocID="{EDAA4044-E7D3-4B7F-B002-4534C5BE7F53}" presName="textRect" presStyleLbl="revTx" presStyleIdx="1" presStyleCnt="3" custScaleX="106126">
        <dgm:presLayoutVars>
          <dgm:chMax val="1"/>
          <dgm:chPref val="1"/>
        </dgm:presLayoutVars>
      </dgm:prSet>
      <dgm:spPr/>
    </dgm:pt>
    <dgm:pt modelId="{A3A5D09F-7141-4C89-901A-76EBDEA2F775}" type="pres">
      <dgm:prSet presAssocID="{DB749479-21E7-4F49-8B11-D4CC614D5425}" presName="sibTrans" presStyleCnt="0"/>
      <dgm:spPr/>
    </dgm:pt>
    <dgm:pt modelId="{03F4A224-BD35-43E1-970E-35F308553A37}" type="pres">
      <dgm:prSet presAssocID="{0818984B-C23B-4655-A36B-2C285117213F}" presName="compNode" presStyleCnt="0"/>
      <dgm:spPr/>
    </dgm:pt>
    <dgm:pt modelId="{E08F326D-A078-4204-BD60-9538124905E1}" type="pres">
      <dgm:prSet presAssocID="{0818984B-C23B-4655-A36B-2C285117213F}" presName="iconBgRect" presStyleLbl="bgShp" presStyleIdx="2" presStyleCnt="3"/>
      <dgm:spPr>
        <a:xfrm>
          <a:off x="4835060" y="1190805"/>
          <a:ext cx="1092638" cy="1092638"/>
        </a:xfrm>
        <a:prstGeom prst="ellipse">
          <a:avLst/>
        </a:prstGeom>
        <a:solidFill>
          <a:schemeClr val="accent6">
            <a:lumMod val="75000"/>
          </a:schemeClr>
        </a:solidFill>
        <a:ln>
          <a:noFill/>
        </a:ln>
        <a:effectLst/>
      </dgm:spPr>
    </dgm:pt>
    <dgm:pt modelId="{88FBEC79-DE26-4750-AB85-948D4A67CA61}" type="pres">
      <dgm:prSet presAssocID="{0818984B-C23B-4655-A36B-2C285117213F}" presName="iconRect" presStyleLbl="node1" presStyleIdx="2" presStyleCnt="3"/>
      <dgm:spPr>
        <a:xfrm>
          <a:off x="5067918" y="1423663"/>
          <a:ext cx="626923" cy="6269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gm:spPr>
      <dgm:extLst>
        <a:ext uri="{E40237B7-FDA0-4F09-8148-C483321AD2D9}">
          <dgm14:cNvPr xmlns:dgm14="http://schemas.microsoft.com/office/drawing/2010/diagram" id="0" name="" descr="Rainy scene"/>
        </a:ext>
      </dgm:extLst>
    </dgm:pt>
    <dgm:pt modelId="{FE7B540E-2207-434A-B7E5-F09C33B83D1A}" type="pres">
      <dgm:prSet presAssocID="{0818984B-C23B-4655-A36B-2C285117213F}" presName="spaceRect" presStyleCnt="0"/>
      <dgm:spPr/>
    </dgm:pt>
    <dgm:pt modelId="{BFBA5E12-A6D9-4923-90AC-F7C2D5ED4F79}" type="pres">
      <dgm:prSet presAssocID="{0818984B-C23B-4655-A36B-2C285117213F}" presName="textRect" presStyleLbl="revTx" presStyleIdx="2" presStyleCnt="3" custScaleX="106126">
        <dgm:presLayoutVars>
          <dgm:chMax val="1"/>
          <dgm:chPref val="1"/>
        </dgm:presLayoutVars>
      </dgm:prSet>
      <dgm:spPr/>
    </dgm:pt>
  </dgm:ptLst>
  <dgm:cxnLst>
    <dgm:cxn modelId="{B277B36C-AACD-4B27-A248-BB9087DD1793}" type="presOf" srcId="{8864D121-41B5-4BC6-A2F7-7541B29D809C}" destId="{7121B7E6-0BF6-4437-B6FF-05F5C3601C62}" srcOrd="0" destOrd="0" presId="urn:microsoft.com/office/officeart/2018/5/layout/IconCircleLabelList"/>
    <dgm:cxn modelId="{3DD6E86C-AB95-4512-9BC0-2FB0AAE87107}" type="presOf" srcId="{0818984B-C23B-4655-A36B-2C285117213F}" destId="{BFBA5E12-A6D9-4923-90AC-F7C2D5ED4F79}" srcOrd="0" destOrd="0" presId="urn:microsoft.com/office/officeart/2018/5/layout/IconCircleLabelList"/>
    <dgm:cxn modelId="{1158897B-29FA-400B-A6AA-8042B747719A}" type="presOf" srcId="{3DDB2319-3FD9-4043-8239-20CF636C78E1}" destId="{20A3AB72-BF64-41A9-BA1F-77E644702053}" srcOrd="0" destOrd="0" presId="urn:microsoft.com/office/officeart/2018/5/layout/IconCircleLabelList"/>
    <dgm:cxn modelId="{21980F8B-2B63-414F-B136-DBF150B8AD24}" srcId="{3DDB2319-3FD9-4043-8239-20CF636C78E1}" destId="{EDAA4044-E7D3-4B7F-B002-4534C5BE7F53}" srcOrd="1" destOrd="0" parTransId="{13283CBA-EBE0-4E3E-BFA7-0B6A6E64330A}" sibTransId="{DB749479-21E7-4F49-8B11-D4CC614D5425}"/>
    <dgm:cxn modelId="{2BBE4AA9-24D8-4157-B097-2DE093F0CA42}" srcId="{3DDB2319-3FD9-4043-8239-20CF636C78E1}" destId="{0818984B-C23B-4655-A36B-2C285117213F}" srcOrd="2" destOrd="0" parTransId="{8B82B1C1-88BF-4B84-A725-9A091848AC5B}" sibTransId="{7B7A8583-088A-48FB-803C-FAD880B2EFA1}"/>
    <dgm:cxn modelId="{400BC6F6-9DCC-4A6A-8E33-15850BAA2425}" type="presOf" srcId="{EDAA4044-E7D3-4B7F-B002-4534C5BE7F53}" destId="{1AFB2A63-B174-472C-B8F5-BE66D0C7DB05}" srcOrd="0" destOrd="0" presId="urn:microsoft.com/office/officeart/2018/5/layout/IconCircleLabelList"/>
    <dgm:cxn modelId="{27AF36F8-E510-4197-ACC9-4CE197111579}" srcId="{3DDB2319-3FD9-4043-8239-20CF636C78E1}" destId="{8864D121-41B5-4BC6-A2F7-7541B29D809C}" srcOrd="0" destOrd="0" parTransId="{3D57AED9-CD88-415B-9DF7-1D8B20C78709}" sibTransId="{2A1924BC-5491-4B5E-95DC-E1CB283536E1}"/>
    <dgm:cxn modelId="{EC5BCE05-19CF-411D-A985-1DEF453635F1}" type="presParOf" srcId="{20A3AB72-BF64-41A9-BA1F-77E644702053}" destId="{4A70650E-2A4C-48FE-A323-219F07E11404}" srcOrd="0" destOrd="0" presId="urn:microsoft.com/office/officeart/2018/5/layout/IconCircleLabelList"/>
    <dgm:cxn modelId="{121E841A-316E-4EEB-B221-A711BCE3DD54}" type="presParOf" srcId="{4A70650E-2A4C-48FE-A323-219F07E11404}" destId="{402143DE-CF85-4B7F-B038-6BE22AFC0154}" srcOrd="0" destOrd="0" presId="urn:microsoft.com/office/officeart/2018/5/layout/IconCircleLabelList"/>
    <dgm:cxn modelId="{379A5D8F-B061-4FA9-8BB7-FA96DE25CFBD}" type="presParOf" srcId="{4A70650E-2A4C-48FE-A323-219F07E11404}" destId="{C2C727AD-FC72-4F99-AB0A-EB2A5F5E301C}" srcOrd="1" destOrd="0" presId="urn:microsoft.com/office/officeart/2018/5/layout/IconCircleLabelList"/>
    <dgm:cxn modelId="{CCD5D7B3-5295-41D4-92FB-0F3E11490CFC}" type="presParOf" srcId="{4A70650E-2A4C-48FE-A323-219F07E11404}" destId="{FFDFF5DE-16D5-4CDE-892A-5B80C3049381}" srcOrd="2" destOrd="0" presId="urn:microsoft.com/office/officeart/2018/5/layout/IconCircleLabelList"/>
    <dgm:cxn modelId="{41CAA8A2-59E5-423E-A3A7-7F782628AA38}" type="presParOf" srcId="{4A70650E-2A4C-48FE-A323-219F07E11404}" destId="{7121B7E6-0BF6-4437-B6FF-05F5C3601C62}" srcOrd="3" destOrd="0" presId="urn:microsoft.com/office/officeart/2018/5/layout/IconCircleLabelList"/>
    <dgm:cxn modelId="{858EF462-B8B8-4504-A259-3B832E2736A4}" type="presParOf" srcId="{20A3AB72-BF64-41A9-BA1F-77E644702053}" destId="{95767E2F-A318-4CBB-ACA3-AEC07ED3178D}" srcOrd="1" destOrd="0" presId="urn:microsoft.com/office/officeart/2018/5/layout/IconCircleLabelList"/>
    <dgm:cxn modelId="{B5647E42-8225-4149-AA4F-C7F24442AFCF}" type="presParOf" srcId="{20A3AB72-BF64-41A9-BA1F-77E644702053}" destId="{D41D50E3-5BEF-4EF0-B357-AA11684D229C}" srcOrd="2" destOrd="0" presId="urn:microsoft.com/office/officeart/2018/5/layout/IconCircleLabelList"/>
    <dgm:cxn modelId="{0DCC0A99-83FB-43D0-8B16-F1B3C88157F4}" type="presParOf" srcId="{D41D50E3-5BEF-4EF0-B357-AA11684D229C}" destId="{03FB0BEE-83CC-45D1-9CC9-8A341061B064}" srcOrd="0" destOrd="0" presId="urn:microsoft.com/office/officeart/2018/5/layout/IconCircleLabelList"/>
    <dgm:cxn modelId="{ED9FB661-C924-4023-A998-030FABCEB014}" type="presParOf" srcId="{D41D50E3-5BEF-4EF0-B357-AA11684D229C}" destId="{632D7C40-9F47-4328-9F4B-D0ADC1DC5EB9}" srcOrd="1" destOrd="0" presId="urn:microsoft.com/office/officeart/2018/5/layout/IconCircleLabelList"/>
    <dgm:cxn modelId="{83649BA8-145F-4448-ABC1-0A3802BBC1EA}" type="presParOf" srcId="{D41D50E3-5BEF-4EF0-B357-AA11684D229C}" destId="{9E297406-D090-48E9-99E7-BEC0ADC816B6}" srcOrd="2" destOrd="0" presId="urn:microsoft.com/office/officeart/2018/5/layout/IconCircleLabelList"/>
    <dgm:cxn modelId="{BAB77C0B-7986-4F53-8488-90C4FBE0CBA5}" type="presParOf" srcId="{D41D50E3-5BEF-4EF0-B357-AA11684D229C}" destId="{1AFB2A63-B174-472C-B8F5-BE66D0C7DB05}" srcOrd="3" destOrd="0" presId="urn:microsoft.com/office/officeart/2018/5/layout/IconCircleLabelList"/>
    <dgm:cxn modelId="{E9B5D707-1BE3-4904-8F8D-BB6071130476}" type="presParOf" srcId="{20A3AB72-BF64-41A9-BA1F-77E644702053}" destId="{A3A5D09F-7141-4C89-901A-76EBDEA2F775}" srcOrd="3" destOrd="0" presId="urn:microsoft.com/office/officeart/2018/5/layout/IconCircleLabelList"/>
    <dgm:cxn modelId="{A03ECE7B-9879-4763-86E2-05C115D7F147}" type="presParOf" srcId="{20A3AB72-BF64-41A9-BA1F-77E644702053}" destId="{03F4A224-BD35-43E1-970E-35F308553A37}" srcOrd="4" destOrd="0" presId="urn:microsoft.com/office/officeart/2018/5/layout/IconCircleLabelList"/>
    <dgm:cxn modelId="{BE0F2BDA-A5B8-46D3-B058-5750E6C8421F}" type="presParOf" srcId="{03F4A224-BD35-43E1-970E-35F308553A37}" destId="{E08F326D-A078-4204-BD60-9538124905E1}" srcOrd="0" destOrd="0" presId="urn:microsoft.com/office/officeart/2018/5/layout/IconCircleLabelList"/>
    <dgm:cxn modelId="{C706F01D-4643-4C96-BE02-DF74BB7BB77B}" type="presParOf" srcId="{03F4A224-BD35-43E1-970E-35F308553A37}" destId="{88FBEC79-DE26-4750-AB85-948D4A67CA61}" srcOrd="1" destOrd="0" presId="urn:microsoft.com/office/officeart/2018/5/layout/IconCircleLabelList"/>
    <dgm:cxn modelId="{10781CCB-B3EA-4140-8D72-9BB1F43BBB45}" type="presParOf" srcId="{03F4A224-BD35-43E1-970E-35F308553A37}" destId="{FE7B540E-2207-434A-B7E5-F09C33B83D1A}" srcOrd="2" destOrd="0" presId="urn:microsoft.com/office/officeart/2018/5/layout/IconCircleLabelList"/>
    <dgm:cxn modelId="{BA50E9F3-0459-4EA8-84AA-4D62C2C08076}" type="presParOf" srcId="{03F4A224-BD35-43E1-970E-35F308553A37}" destId="{BFBA5E12-A6D9-4923-90AC-F7C2D5ED4F79}"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298A3-D9DB-4D21-B6D5-EA7D5D1A3268}">
      <dsp:nvSpPr>
        <dsp:cNvPr id="0" name=""/>
        <dsp:cNvSpPr/>
      </dsp:nvSpPr>
      <dsp:spPr>
        <a:xfrm rot="16200000">
          <a:off x="-2377164" y="2379180"/>
          <a:ext cx="10000845" cy="5242483"/>
        </a:xfrm>
        <a:prstGeom prst="flowChartManualOperation">
          <a:avLst/>
        </a:prstGeom>
        <a:solidFill>
          <a:schemeClr val="accent5">
            <a:lumMod val="60000"/>
            <a:lumOff val="40000"/>
          </a:schemeClr>
        </a:solidFill>
        <a:ln>
          <a:noFill/>
        </a:ln>
        <a:effectLst>
          <a:outerShdw blurRad="101600" dist="12700" dir="2700000" rotWithShape="0">
            <a:srgbClr val="000000"/>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0" tIns="0" rIns="279400" bIns="0" numCol="1" spcCol="1270" anchor="t" anchorCtr="0">
          <a:noAutofit/>
        </a:bodyPr>
        <a:lstStyle/>
        <a:p>
          <a:pPr marL="0" lvl="0" indent="0" algn="l" defTabSz="1955800">
            <a:lnSpc>
              <a:spcPct val="90000"/>
            </a:lnSpc>
            <a:spcBef>
              <a:spcPct val="0"/>
            </a:spcBef>
            <a:spcAft>
              <a:spcPct val="35000"/>
            </a:spcAft>
            <a:buNone/>
          </a:pPr>
          <a:r>
            <a:rPr lang="en-IN" sz="4400" kern="12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Direct Impact</a:t>
          </a:r>
        </a:p>
        <a:p>
          <a:pPr marL="285750" lvl="1" indent="-285750" algn="l" defTabSz="1778000">
            <a:lnSpc>
              <a:spcPct val="90000"/>
            </a:lnSpc>
            <a:spcBef>
              <a:spcPct val="0"/>
            </a:spcBef>
            <a:spcAft>
              <a:spcPct val="15000"/>
            </a:spcAft>
            <a:buChar char="•"/>
          </a:pPr>
          <a:r>
            <a:rPr lang="en-IN" sz="4000" b="1" kern="12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Human Lives</a:t>
          </a:r>
        </a:p>
        <a:p>
          <a:pPr marL="285750" lvl="1" indent="-285750" algn="l" defTabSz="1778000">
            <a:lnSpc>
              <a:spcPct val="90000"/>
            </a:lnSpc>
            <a:spcBef>
              <a:spcPct val="0"/>
            </a:spcBef>
            <a:spcAft>
              <a:spcPct val="15000"/>
            </a:spcAft>
            <a:buChar char="•"/>
          </a:pPr>
          <a:r>
            <a:rPr lang="en-IN" sz="4000" b="1" kern="12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Livestock and Animals</a:t>
          </a:r>
        </a:p>
        <a:p>
          <a:pPr marL="285750" lvl="1" indent="-285750" algn="l" defTabSz="1778000">
            <a:lnSpc>
              <a:spcPct val="90000"/>
            </a:lnSpc>
            <a:spcBef>
              <a:spcPct val="0"/>
            </a:spcBef>
            <a:spcAft>
              <a:spcPct val="15000"/>
            </a:spcAft>
            <a:buChar char="•"/>
          </a:pPr>
          <a:r>
            <a:rPr lang="en-IN" sz="4000" b="1" kern="12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Private Property</a:t>
          </a:r>
        </a:p>
        <a:p>
          <a:pPr marL="285750" lvl="1" indent="-285750" algn="l" defTabSz="1778000">
            <a:lnSpc>
              <a:spcPct val="90000"/>
            </a:lnSpc>
            <a:spcBef>
              <a:spcPct val="0"/>
            </a:spcBef>
            <a:spcAft>
              <a:spcPct val="15000"/>
            </a:spcAft>
            <a:buChar char="•"/>
          </a:pPr>
          <a:r>
            <a:rPr lang="en-IN" sz="4000" b="1" kern="12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Infrastructure</a:t>
          </a:r>
        </a:p>
        <a:p>
          <a:pPr marL="285750" lvl="1" indent="-285750" algn="l" defTabSz="1778000">
            <a:lnSpc>
              <a:spcPct val="90000"/>
            </a:lnSpc>
            <a:spcBef>
              <a:spcPct val="0"/>
            </a:spcBef>
            <a:spcAft>
              <a:spcPct val="15000"/>
            </a:spcAft>
            <a:buChar char="•"/>
          </a:pPr>
          <a:r>
            <a:rPr lang="en-IN" sz="4000" b="1" kern="12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Connectivity</a:t>
          </a:r>
        </a:p>
        <a:p>
          <a:pPr marL="285750" lvl="1" indent="-285750" algn="l" defTabSz="1778000">
            <a:lnSpc>
              <a:spcPct val="90000"/>
            </a:lnSpc>
            <a:spcBef>
              <a:spcPct val="0"/>
            </a:spcBef>
            <a:spcAft>
              <a:spcPct val="15000"/>
            </a:spcAft>
            <a:buChar char="•"/>
          </a:pPr>
          <a:r>
            <a:rPr lang="en-IN" sz="4000" b="1" kern="12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Health</a:t>
          </a:r>
        </a:p>
      </dsp:txBody>
      <dsp:txXfrm rot="5400000">
        <a:off x="2017" y="2000168"/>
        <a:ext cx="5242483" cy="6000507"/>
      </dsp:txXfrm>
    </dsp:sp>
    <dsp:sp modelId="{BC003F65-790C-4949-A69D-27CC1127CB43}">
      <dsp:nvSpPr>
        <dsp:cNvPr id="0" name=""/>
        <dsp:cNvSpPr/>
      </dsp:nvSpPr>
      <dsp:spPr>
        <a:xfrm rot="16200000">
          <a:off x="3258506" y="2379180"/>
          <a:ext cx="10000845" cy="5242483"/>
        </a:xfrm>
        <a:prstGeom prst="flowChartManualOperation">
          <a:avLst/>
        </a:prstGeom>
        <a:solidFill>
          <a:schemeClr val="accent6">
            <a:lumMod val="20000"/>
            <a:lumOff val="80000"/>
          </a:schemeClr>
        </a:solidFill>
        <a:ln>
          <a:noFill/>
        </a:ln>
        <a:effectLst>
          <a:outerShdw blurRad="101600" dist="12700" dir="2700000" rotWithShape="0">
            <a:srgbClr val="000000"/>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0" tIns="0" rIns="254000" bIns="0" numCol="1" spcCol="1270" anchor="t" anchorCtr="0">
          <a:noAutofit/>
        </a:bodyPr>
        <a:lstStyle/>
        <a:p>
          <a:pPr marL="0" lvl="0" indent="0" algn="l" defTabSz="1778000">
            <a:lnSpc>
              <a:spcPct val="90000"/>
            </a:lnSpc>
            <a:spcBef>
              <a:spcPct val="0"/>
            </a:spcBef>
            <a:spcAft>
              <a:spcPct val="35000"/>
            </a:spcAft>
            <a:buNone/>
          </a:pPr>
          <a:r>
            <a:rPr lang="en-IN" sz="4000" kern="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Indirect Impact</a:t>
          </a:r>
        </a:p>
        <a:p>
          <a:pPr marL="285750" lvl="1" indent="-285750" algn="l" defTabSz="1778000">
            <a:lnSpc>
              <a:spcPct val="90000"/>
            </a:lnSpc>
            <a:spcBef>
              <a:spcPct val="0"/>
            </a:spcBef>
            <a:spcAft>
              <a:spcPct val="15000"/>
            </a:spcAft>
            <a:buChar char="•"/>
          </a:pPr>
          <a:r>
            <a:rPr lang="en-IN" sz="4000" b="1" i="0" kern="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Export/Import</a:t>
          </a:r>
        </a:p>
        <a:p>
          <a:pPr marL="285750" lvl="1" indent="-285750" algn="l" defTabSz="1778000">
            <a:lnSpc>
              <a:spcPct val="90000"/>
            </a:lnSpc>
            <a:spcBef>
              <a:spcPct val="0"/>
            </a:spcBef>
            <a:spcAft>
              <a:spcPct val="15000"/>
            </a:spcAft>
            <a:buChar char="•"/>
          </a:pPr>
          <a:r>
            <a:rPr lang="en-IN" sz="4000" b="1" i="0" kern="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Agricultural Output</a:t>
          </a:r>
        </a:p>
        <a:p>
          <a:pPr marL="285750" lvl="1" indent="-285750" algn="l" defTabSz="1778000">
            <a:lnSpc>
              <a:spcPct val="90000"/>
            </a:lnSpc>
            <a:spcBef>
              <a:spcPct val="0"/>
            </a:spcBef>
            <a:spcAft>
              <a:spcPct val="15000"/>
            </a:spcAft>
            <a:buChar char="•"/>
          </a:pPr>
          <a:r>
            <a:rPr lang="en-IN" sz="4000" b="1" i="0" kern="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Industry/Service Output</a:t>
          </a:r>
        </a:p>
        <a:p>
          <a:pPr marL="285750" lvl="1" indent="-285750" algn="l" defTabSz="1778000">
            <a:lnSpc>
              <a:spcPct val="90000"/>
            </a:lnSpc>
            <a:spcBef>
              <a:spcPct val="0"/>
            </a:spcBef>
            <a:spcAft>
              <a:spcPct val="15000"/>
            </a:spcAft>
            <a:buChar char="•"/>
          </a:pPr>
          <a:r>
            <a:rPr lang="en-IN" sz="4000" b="1" i="0" kern="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Falling PPP</a:t>
          </a:r>
        </a:p>
        <a:p>
          <a:pPr marL="285750" lvl="1" indent="-285750" algn="l" defTabSz="1778000">
            <a:lnSpc>
              <a:spcPct val="90000"/>
            </a:lnSpc>
            <a:spcBef>
              <a:spcPct val="0"/>
            </a:spcBef>
            <a:spcAft>
              <a:spcPct val="15000"/>
            </a:spcAft>
            <a:buChar char="•"/>
          </a:pPr>
          <a:r>
            <a:rPr lang="en-IN" sz="4000" b="1" i="0" kern="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Unemployment</a:t>
          </a:r>
        </a:p>
      </dsp:txBody>
      <dsp:txXfrm rot="5400000">
        <a:off x="5637687" y="2000168"/>
        <a:ext cx="5242483" cy="6000507"/>
      </dsp:txXfrm>
    </dsp:sp>
    <dsp:sp modelId="{F10C1D4C-47B9-4AE6-A373-AF841B003ECC}">
      <dsp:nvSpPr>
        <dsp:cNvPr id="0" name=""/>
        <dsp:cNvSpPr/>
      </dsp:nvSpPr>
      <dsp:spPr>
        <a:xfrm rot="16200000">
          <a:off x="8894176" y="2379180"/>
          <a:ext cx="10000845" cy="5242483"/>
        </a:xfrm>
        <a:prstGeom prst="flowChartManualOperation">
          <a:avLst/>
        </a:prstGeom>
        <a:solidFill>
          <a:srgbClr val="FFB9B9"/>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dk1"/>
        </a:lnRef>
        <a:fillRef idx="3">
          <a:schemeClr val="dk1"/>
        </a:fillRef>
        <a:effectRef idx="2">
          <a:schemeClr val="dk1"/>
        </a:effectRef>
        <a:fontRef idx="minor">
          <a:schemeClr val="lt1"/>
        </a:fontRef>
      </dsp:style>
      <dsp:txBody>
        <a:bodyPr spcFirstLastPara="0" vert="horz" wrap="square" lIns="279400" tIns="0" rIns="279400" bIns="0" numCol="1" spcCol="1270" anchor="t" anchorCtr="0">
          <a:noAutofit/>
        </a:bodyPr>
        <a:lstStyle/>
        <a:p>
          <a:pPr marL="0" lvl="0" indent="0" algn="l" defTabSz="1955800">
            <a:lnSpc>
              <a:spcPct val="90000"/>
            </a:lnSpc>
            <a:spcBef>
              <a:spcPct val="0"/>
            </a:spcBef>
            <a:spcAft>
              <a:spcPct val="35000"/>
            </a:spcAft>
            <a:buNone/>
          </a:pPr>
          <a:r>
            <a:rPr lang="en-IN" sz="4400" kern="1200" dirty="0">
              <a:solidFill>
                <a:srgbClr val="C00000"/>
              </a:solidFill>
              <a:latin typeface="Open Sans" panose="020B0606030504020204" pitchFamily="34" charset="0"/>
              <a:ea typeface="Open Sans" panose="020B0606030504020204" pitchFamily="34" charset="0"/>
              <a:cs typeface="Open Sans" panose="020B0606030504020204" pitchFamily="34" charset="0"/>
            </a:rPr>
            <a:t>Tertiary Impact</a:t>
          </a:r>
        </a:p>
        <a:p>
          <a:pPr marL="285750" lvl="1" indent="-285750" algn="l" defTabSz="1778000">
            <a:lnSpc>
              <a:spcPct val="90000"/>
            </a:lnSpc>
            <a:spcBef>
              <a:spcPct val="0"/>
            </a:spcBef>
            <a:spcAft>
              <a:spcPct val="15000"/>
            </a:spcAft>
            <a:buChar char="•"/>
          </a:pPr>
          <a:r>
            <a:rPr lang="en-IN" sz="4000" b="1" kern="1200" dirty="0">
              <a:solidFill>
                <a:srgbClr val="C00000"/>
              </a:solidFill>
              <a:latin typeface="Open Sans" panose="020B0606030504020204" pitchFamily="34" charset="0"/>
              <a:ea typeface="Open Sans" panose="020B0606030504020204" pitchFamily="34" charset="0"/>
              <a:cs typeface="Open Sans" panose="020B0606030504020204" pitchFamily="34" charset="0"/>
            </a:rPr>
            <a:t>Health hazard</a:t>
          </a:r>
        </a:p>
        <a:p>
          <a:pPr marL="285750" lvl="1" indent="-285750" algn="l" defTabSz="1778000">
            <a:lnSpc>
              <a:spcPct val="90000"/>
            </a:lnSpc>
            <a:spcBef>
              <a:spcPct val="0"/>
            </a:spcBef>
            <a:spcAft>
              <a:spcPct val="15000"/>
            </a:spcAft>
            <a:buChar char="•"/>
          </a:pPr>
          <a:r>
            <a:rPr lang="en-IN" sz="4000" b="1" kern="1200" dirty="0">
              <a:solidFill>
                <a:srgbClr val="C00000"/>
              </a:solidFill>
              <a:latin typeface="Open Sans" panose="020B0606030504020204" pitchFamily="34" charset="0"/>
              <a:ea typeface="Open Sans" panose="020B0606030504020204" pitchFamily="34" charset="0"/>
              <a:cs typeface="Open Sans" panose="020B0606030504020204" pitchFamily="34" charset="0"/>
            </a:rPr>
            <a:t>Migration</a:t>
          </a:r>
        </a:p>
        <a:p>
          <a:pPr marL="285750" lvl="1" indent="-285750" algn="l" defTabSz="1778000">
            <a:lnSpc>
              <a:spcPct val="90000"/>
            </a:lnSpc>
            <a:spcBef>
              <a:spcPct val="0"/>
            </a:spcBef>
            <a:spcAft>
              <a:spcPct val="15000"/>
            </a:spcAft>
            <a:buChar char="•"/>
          </a:pPr>
          <a:r>
            <a:rPr lang="en-IN" sz="4000" b="1" kern="1200" dirty="0">
              <a:solidFill>
                <a:srgbClr val="C00000"/>
              </a:solidFill>
              <a:latin typeface="Open Sans" panose="020B0606030504020204" pitchFamily="34" charset="0"/>
              <a:ea typeface="Open Sans" panose="020B0606030504020204" pitchFamily="34" charset="0"/>
              <a:cs typeface="Open Sans" panose="020B0606030504020204" pitchFamily="34" charset="0"/>
            </a:rPr>
            <a:t>Overall Development of Nation</a:t>
          </a:r>
        </a:p>
        <a:p>
          <a:pPr marL="285750" lvl="1" indent="-285750" algn="l" defTabSz="2400300">
            <a:lnSpc>
              <a:spcPct val="90000"/>
            </a:lnSpc>
            <a:spcBef>
              <a:spcPct val="0"/>
            </a:spcBef>
            <a:spcAft>
              <a:spcPct val="15000"/>
            </a:spcAft>
            <a:buChar char="•"/>
          </a:pPr>
          <a:endParaRPr lang="en-IN" sz="5400" kern="12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dsp:txBody>
      <dsp:txXfrm rot="5400000">
        <a:off x="11273357" y="2000168"/>
        <a:ext cx="5242483" cy="60005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143DE-CF85-4B7F-B038-6BE22AFC0154}">
      <dsp:nvSpPr>
        <dsp:cNvPr id="0" name=""/>
        <dsp:cNvSpPr/>
      </dsp:nvSpPr>
      <dsp:spPr>
        <a:xfrm>
          <a:off x="3262893" y="2794030"/>
          <a:ext cx="2161687" cy="2161687"/>
        </a:xfrm>
        <a:prstGeom prst="ellipse">
          <a:avLst/>
        </a:prstGeom>
        <a:solidFill>
          <a:schemeClr val="accent6">
            <a:lumMod val="75000"/>
          </a:schemeClr>
        </a:solidFill>
        <a:ln>
          <a:noFill/>
        </a:ln>
        <a:effectLst/>
      </dsp:spPr>
      <dsp:style>
        <a:lnRef idx="0">
          <a:scrgbClr r="0" g="0" b="0"/>
        </a:lnRef>
        <a:fillRef idx="1">
          <a:scrgbClr r="0" g="0" b="0"/>
        </a:fillRef>
        <a:effectRef idx="0">
          <a:scrgbClr r="0" g="0" b="0"/>
        </a:effectRef>
        <a:fontRef idx="minor"/>
      </dsp:style>
    </dsp:sp>
    <dsp:sp modelId="{C2C727AD-FC72-4F99-AB0A-EB2A5F5E301C}">
      <dsp:nvSpPr>
        <dsp:cNvPr id="0" name=""/>
        <dsp:cNvSpPr/>
      </dsp:nvSpPr>
      <dsp:spPr>
        <a:xfrm>
          <a:off x="3723581" y="3254717"/>
          <a:ext cx="1240312" cy="1240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21B7E6-0BF6-4437-B6FF-05F5C3601C62}">
      <dsp:nvSpPr>
        <dsp:cNvPr id="0" name=""/>
        <dsp:cNvSpPr/>
      </dsp:nvSpPr>
      <dsp:spPr>
        <a:xfrm>
          <a:off x="2463317" y="5629030"/>
          <a:ext cx="3760840" cy="3245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cap="all"/>
          </a:pPr>
          <a:r>
            <a:rPr lang="en-US" sz="3600" kern="1200" cap="all" dirty="0">
              <a:solidFill>
                <a:srgbClr val="000000">
                  <a:hueOff val="0"/>
                  <a:satOff val="0"/>
                  <a:lumOff val="0"/>
                  <a:alphaOff val="0"/>
                </a:srgbClr>
              </a:solidFill>
              <a:latin typeface="Arial" panose="020B0604020202020204" pitchFamily="34" charset="0"/>
              <a:ea typeface="+mn-ea"/>
              <a:cs typeface="Arial" panose="020B0604020202020204" pitchFamily="34" charset="0"/>
            </a:rPr>
            <a:t>Empowering local communities through training and awareness</a:t>
          </a:r>
        </a:p>
      </dsp:txBody>
      <dsp:txXfrm>
        <a:off x="2463317" y="5629030"/>
        <a:ext cx="3760840" cy="3245846"/>
      </dsp:txXfrm>
    </dsp:sp>
    <dsp:sp modelId="{03FB0BEE-83CC-45D1-9CC9-8A341061B064}">
      <dsp:nvSpPr>
        <dsp:cNvPr id="0" name=""/>
        <dsp:cNvSpPr/>
      </dsp:nvSpPr>
      <dsp:spPr>
        <a:xfrm>
          <a:off x="7643890" y="2794030"/>
          <a:ext cx="2161687" cy="2161687"/>
        </a:xfrm>
        <a:prstGeom prst="ellipse">
          <a:avLst/>
        </a:prstGeom>
        <a:solidFill>
          <a:schemeClr val="accent6">
            <a:lumMod val="75000"/>
          </a:schemeClr>
        </a:solidFill>
        <a:ln>
          <a:noFill/>
        </a:ln>
        <a:effectLst/>
      </dsp:spPr>
      <dsp:style>
        <a:lnRef idx="0">
          <a:scrgbClr r="0" g="0" b="0"/>
        </a:lnRef>
        <a:fillRef idx="1">
          <a:scrgbClr r="0" g="0" b="0"/>
        </a:fillRef>
        <a:effectRef idx="0">
          <a:scrgbClr r="0" g="0" b="0"/>
        </a:effectRef>
        <a:fontRef idx="minor"/>
      </dsp:style>
    </dsp:sp>
    <dsp:sp modelId="{632D7C40-9F47-4328-9F4B-D0ADC1DC5EB9}">
      <dsp:nvSpPr>
        <dsp:cNvPr id="0" name=""/>
        <dsp:cNvSpPr/>
      </dsp:nvSpPr>
      <dsp:spPr>
        <a:xfrm>
          <a:off x="8104577" y="3254717"/>
          <a:ext cx="1240312" cy="12403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FB2A63-B174-472C-B8F5-BE66D0C7DB05}">
      <dsp:nvSpPr>
        <dsp:cNvPr id="0" name=""/>
        <dsp:cNvSpPr/>
      </dsp:nvSpPr>
      <dsp:spPr>
        <a:xfrm>
          <a:off x="6844313" y="5629030"/>
          <a:ext cx="3760840" cy="3245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cap="all"/>
          </a:pPr>
          <a:r>
            <a:rPr lang="en-US" sz="3600" kern="1200" cap="all" dirty="0">
              <a:solidFill>
                <a:srgbClr val="000000">
                  <a:hueOff val="0"/>
                  <a:satOff val="0"/>
                  <a:lumOff val="0"/>
                  <a:alphaOff val="0"/>
                </a:srgbClr>
              </a:solidFill>
              <a:latin typeface="Arial" panose="020B0604020202020204" pitchFamily="34" charset="0"/>
              <a:ea typeface="+mn-ea"/>
              <a:cs typeface="Arial" panose="020B0604020202020204" pitchFamily="34" charset="0"/>
            </a:rPr>
            <a:t>Development of local disaster management plans</a:t>
          </a:r>
        </a:p>
      </dsp:txBody>
      <dsp:txXfrm>
        <a:off x="6844313" y="5629030"/>
        <a:ext cx="3760840" cy="3245846"/>
      </dsp:txXfrm>
    </dsp:sp>
    <dsp:sp modelId="{E08F326D-A078-4204-BD60-9538124905E1}">
      <dsp:nvSpPr>
        <dsp:cNvPr id="0" name=""/>
        <dsp:cNvSpPr/>
      </dsp:nvSpPr>
      <dsp:spPr>
        <a:xfrm>
          <a:off x="12024886" y="2811623"/>
          <a:ext cx="2161687" cy="2130538"/>
        </a:xfrm>
        <a:prstGeom prst="ellipse">
          <a:avLst/>
        </a:prstGeom>
        <a:solidFill>
          <a:schemeClr val="accent6">
            <a:lumMod val="75000"/>
          </a:schemeClr>
        </a:solidFill>
        <a:ln>
          <a:noFill/>
        </a:ln>
        <a:effectLst/>
      </dsp:spPr>
      <dsp:style>
        <a:lnRef idx="0">
          <a:scrgbClr r="0" g="0" b="0"/>
        </a:lnRef>
        <a:fillRef idx="1">
          <a:scrgbClr r="0" g="0" b="0"/>
        </a:fillRef>
        <a:effectRef idx="0">
          <a:scrgbClr r="0" g="0" b="0"/>
        </a:effectRef>
        <a:fontRef idx="minor"/>
      </dsp:style>
    </dsp:sp>
    <dsp:sp modelId="{88FBEC79-DE26-4750-AB85-948D4A67CA61}">
      <dsp:nvSpPr>
        <dsp:cNvPr id="0" name=""/>
        <dsp:cNvSpPr/>
      </dsp:nvSpPr>
      <dsp:spPr>
        <a:xfrm>
          <a:off x="12485574" y="3265672"/>
          <a:ext cx="1240312" cy="12224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BA5E12-A6D9-4923-90AC-F7C2D5ED4F79}">
      <dsp:nvSpPr>
        <dsp:cNvPr id="0" name=""/>
        <dsp:cNvSpPr/>
      </dsp:nvSpPr>
      <dsp:spPr>
        <a:xfrm>
          <a:off x="11225310" y="5605772"/>
          <a:ext cx="3760840" cy="3251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cap="all"/>
          </a:pPr>
          <a:r>
            <a:rPr lang="en-US" sz="3600" kern="1200" cap="all" dirty="0">
              <a:solidFill>
                <a:srgbClr val="000000">
                  <a:hueOff val="0"/>
                  <a:satOff val="0"/>
                  <a:lumOff val="0"/>
                  <a:alphaOff val="0"/>
                </a:srgbClr>
              </a:solidFill>
              <a:latin typeface="Arial" panose="020B0604020202020204" pitchFamily="34" charset="0"/>
              <a:ea typeface="+mn-ea"/>
              <a:cs typeface="Arial" panose="020B0604020202020204" pitchFamily="34" charset="0"/>
            </a:rPr>
            <a:t>Example: Community involvement in flood and cyclone preparedness</a:t>
          </a:r>
        </a:p>
      </dsp:txBody>
      <dsp:txXfrm>
        <a:off x="11225310" y="5605772"/>
        <a:ext cx="3760840" cy="3251511"/>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3" name="Shape 73"/>
          <p:cNvSpPr>
            <a:spLocks noGrp="1" noRot="1" noChangeAspect="1"/>
          </p:cNvSpPr>
          <p:nvPr>
            <p:ph type="sldImg"/>
          </p:nvPr>
        </p:nvSpPr>
        <p:spPr>
          <a:xfrm>
            <a:off x="1143000" y="685800"/>
            <a:ext cx="4572000" cy="3429000"/>
          </a:xfrm>
          <a:prstGeom prst="rect">
            <a:avLst/>
          </a:prstGeom>
        </p:spPr>
        <p:txBody>
          <a:bodyPr/>
          <a:lstStyle/>
          <a:p>
            <a:endParaRPr/>
          </a:p>
        </p:txBody>
      </p:sp>
      <p:sp>
        <p:nvSpPr>
          <p:cNvPr id="74" name="Shape 7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662545" latinLnBrk="0">
      <a:spcBef>
        <a:spcPts val="700"/>
      </a:spcBef>
      <a:defRPr>
        <a:latin typeface="+mn-lt"/>
        <a:ea typeface="+mn-ea"/>
        <a:cs typeface="+mn-cs"/>
        <a:sym typeface="Calibri"/>
      </a:defRPr>
    </a:lvl1pPr>
    <a:lvl2pPr indent="228600" defTabSz="1662545" latinLnBrk="0">
      <a:spcBef>
        <a:spcPts val="700"/>
      </a:spcBef>
      <a:defRPr>
        <a:latin typeface="+mn-lt"/>
        <a:ea typeface="+mn-ea"/>
        <a:cs typeface="+mn-cs"/>
        <a:sym typeface="Calibri"/>
      </a:defRPr>
    </a:lvl2pPr>
    <a:lvl3pPr indent="457200" defTabSz="1662545" latinLnBrk="0">
      <a:spcBef>
        <a:spcPts val="700"/>
      </a:spcBef>
      <a:defRPr>
        <a:latin typeface="+mn-lt"/>
        <a:ea typeface="+mn-ea"/>
        <a:cs typeface="+mn-cs"/>
        <a:sym typeface="Calibri"/>
      </a:defRPr>
    </a:lvl3pPr>
    <a:lvl4pPr indent="685800" defTabSz="1662545" latinLnBrk="0">
      <a:spcBef>
        <a:spcPts val="700"/>
      </a:spcBef>
      <a:defRPr>
        <a:latin typeface="+mn-lt"/>
        <a:ea typeface="+mn-ea"/>
        <a:cs typeface="+mn-cs"/>
        <a:sym typeface="Calibri"/>
      </a:defRPr>
    </a:lvl4pPr>
    <a:lvl5pPr indent="914400" defTabSz="1662545" latinLnBrk="0">
      <a:spcBef>
        <a:spcPts val="700"/>
      </a:spcBef>
      <a:defRPr>
        <a:latin typeface="+mn-lt"/>
        <a:ea typeface="+mn-ea"/>
        <a:cs typeface="+mn-cs"/>
        <a:sym typeface="Calibri"/>
      </a:defRPr>
    </a:lvl5pPr>
    <a:lvl6pPr indent="1143000" defTabSz="1662545" latinLnBrk="0">
      <a:spcBef>
        <a:spcPts val="700"/>
      </a:spcBef>
      <a:defRPr>
        <a:latin typeface="+mn-lt"/>
        <a:ea typeface="+mn-ea"/>
        <a:cs typeface="+mn-cs"/>
        <a:sym typeface="Calibri"/>
      </a:defRPr>
    </a:lvl6pPr>
    <a:lvl7pPr indent="1371600" defTabSz="1662545" latinLnBrk="0">
      <a:spcBef>
        <a:spcPts val="700"/>
      </a:spcBef>
      <a:defRPr>
        <a:latin typeface="+mn-lt"/>
        <a:ea typeface="+mn-ea"/>
        <a:cs typeface="+mn-cs"/>
        <a:sym typeface="Calibri"/>
      </a:defRPr>
    </a:lvl7pPr>
    <a:lvl8pPr indent="1600200" defTabSz="1662545" latinLnBrk="0">
      <a:spcBef>
        <a:spcPts val="700"/>
      </a:spcBef>
      <a:defRPr>
        <a:latin typeface="+mn-lt"/>
        <a:ea typeface="+mn-ea"/>
        <a:cs typeface="+mn-cs"/>
        <a:sym typeface="Calibri"/>
      </a:defRPr>
    </a:lvl8pPr>
    <a:lvl9pPr indent="1828800" defTabSz="1662545" latinLnBrk="0">
      <a:spcBef>
        <a:spcPts val="700"/>
      </a:spcBef>
      <a:defRPr>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0E32E-0D50-3104-CBB4-A71EFC8B03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E18FE4-3B5A-B601-100E-DD5FE8C85C3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505A742-6DA1-71F1-BD35-A78A591F59CD}"/>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618855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B4E94-A70C-E33C-9830-39E294C74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EB9364-9B9D-8157-66CC-3BC99146432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8380E37-8060-6D9E-FC6A-EAC1CEC7231C}"/>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373357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D5E9A-0277-CBE0-525D-08AA37A114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81CFD7-AA56-09BD-A8BE-8E19A87F164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0962243-01E0-47FE-0F43-E3102450D6F1}"/>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017854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552852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18E76-A309-5335-8423-DFDBC00FE3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A38BD8-5737-4297-1425-052D606216D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FA748CC-5AA3-B455-F467-58B2E0D6D172}"/>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597958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D3639-C9D4-49BA-65C2-1999373127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C148F1-E1A1-CBF6-E054-8F2CFD1EA77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D2779B1-9C6D-0EF0-002E-436C688BDD02}"/>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280109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6194D-30F0-DF54-8CEB-3DF3733C3F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9C8E0C-7FCD-1F52-8C6E-E423CC65C95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AD8B678-9C8F-8456-0787-1AE98A68DC3D}"/>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627241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CD7DC-3801-D8A2-FF0E-8C5F580876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6DB045-0C5C-2A9A-CF0A-C204A17A7DE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5243FC8-BD44-B1C4-E888-436DF1D5A99E}"/>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216504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32617-DC6B-D0AA-6EC3-F662EAADC1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D9591B-DA1E-B9CF-A89C-275D4237DF5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B43D01D-7362-5FF5-4124-1084504A8B26}"/>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823797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97D79-4137-A239-EA9A-C2529CD822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18B6AA-FB5D-B30A-6DED-3232D12AE72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3CDCBCA-21D4-15CA-6C58-6C3E8FC5779B}"/>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6701131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D9CCC-2283-E6FC-3DF0-45C750A96F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CF8A88-532E-0772-5D30-91B29FED7D0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12743AF-5D5A-A1D0-5621-6835702BA905}"/>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737355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2BFE1-4179-958D-799A-C724A7220E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778C93-3685-093C-C448-9980A6B713F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C30D634-7B2E-2C43-F0D9-44E5F90845E7}"/>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2246411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DDF23-DB07-E890-6E56-435B0E68AB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05C64E-7C18-3AC6-E456-92727EE55FD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3389F2F-5F93-874B-CFD9-35C582F1FF57}"/>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252982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6E338-AEFF-178B-D315-6CA9A209A9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7DD957-9B90-D185-B611-DF02272C6BF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73B9329-ED0E-C73C-DFE0-4EC6E60C089C}"/>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8916310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0C679-0D97-596B-FD39-9FBE195DD3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D9EA71-72ED-4B96-7F1F-BF38D03B629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596BE69-939B-49AD-CDDB-7C6A424BA79A}"/>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760471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BF5EA-E2F8-24C5-4743-CADBE7A7D7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B6DD02-EF51-E5A0-EDC2-8789EB15382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D96BDF7-9E93-4BD6-B74C-9D8CB470E99C}"/>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604813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8A87D-1A66-6C06-CA3F-2F688558D2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02267D-2A74-ABB1-4057-359675D3099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9A06597-7671-FDD4-6F5D-0C3923F7B13D}"/>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548869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4DD11-9376-BADD-1B6D-A26A9CCF25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3AADAE-8C89-BF30-2433-62DD46E4278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4C3CE2A-84B8-74F4-C434-3C2B36198DB0}"/>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900574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5EA4A-3612-C3BA-84B3-8364FFC67D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5509E7-ED76-02BC-5486-752F6A7F65D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996209F-B2A7-498E-AC04-247D3C3F9A3C}"/>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943206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53630-34A8-26CA-04E2-55DFA47800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15E1DA-C50F-B814-59EE-7C20137A986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EFF9327-F28D-5B86-8EB4-5247CA8229C7}"/>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752353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456FE-2E84-4644-F104-5CA54A5B6E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9AF9D8-D6C2-369D-C98C-715F54A76AE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DC7503F-7FC0-67C5-3701-475913B6A633}"/>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92604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D5E03-A562-95E2-C58C-52BB3F6A98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BA5332-A265-0520-53CA-356FEE6C193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213D9A1-A56E-AC2A-22EB-D8D533E0D0D5}"/>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637681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01">
    <p:bg>
      <p:bgPr>
        <a:solidFill>
          <a:srgbClr val="FFFFFF"/>
        </a:solidFill>
        <a:effectLst/>
      </p:bgPr>
    </p:bg>
    <p:spTree>
      <p:nvGrpSpPr>
        <p:cNvPr id="1" name=""/>
        <p:cNvGrpSpPr/>
        <p:nvPr/>
      </p:nvGrpSpPr>
      <p:grpSpPr>
        <a:xfrm>
          <a:off x="0" y="0"/>
          <a:ext cx="0" cy="0"/>
          <a:chOff x="0" y="0"/>
          <a:chExt cx="0" cy="0"/>
        </a:xfrm>
      </p:grpSpPr>
      <p:sp>
        <p:nvSpPr>
          <p:cNvPr id="15" name="Slide Number"/>
          <p:cNvSpPr txBox="1">
            <a:spLocks noGrp="1"/>
          </p:cNvSpPr>
          <p:nvPr>
            <p:ph type="sldNum" sz="quarter" idx="2"/>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03">
    <p:bg>
      <p:bgPr>
        <a:solidFill>
          <a:schemeClr val="bg1"/>
        </a:solidFill>
        <a:effectLst/>
      </p:bgPr>
    </p:bg>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24F2B74D-F11E-A5DB-5043-8BE355B57385}"/>
              </a:ext>
            </a:extLst>
          </p:cNvPr>
          <p:cNvSpPr txBox="1">
            <a:spLocks/>
          </p:cNvSpPr>
          <p:nvPr userDrawn="1"/>
        </p:nvSpPr>
        <p:spPr>
          <a:xfrm>
            <a:off x="22812204" y="12813339"/>
            <a:ext cx="905046" cy="502612"/>
          </a:xfrm>
          <a:prstGeom prst="rect">
            <a:avLst/>
          </a:prstGeom>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solidFill>
                  <a:srgbClr val="E46C0A"/>
                </a:solidFill>
              </a:rPr>
              <a:pPr/>
              <a:t>‹#›</a:t>
            </a:fld>
            <a:endParaRPr lang="en-IN" dirty="0">
              <a:solidFill>
                <a:srgbClr val="E46C0A"/>
              </a:solidFill>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able with Caption">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2" name="Body Level One…"/>
          <p:cNvSpPr txBox="1">
            <a:spLocks noGrp="1"/>
          </p:cNvSpPr>
          <p:nvPr>
            <p:ph type="body" sz="quarter" idx="1"/>
          </p:nvPr>
        </p:nvSpPr>
        <p:spPr>
          <a:xfrm>
            <a:off x="16416469" y="3401615"/>
            <a:ext cx="7298268" cy="574940"/>
          </a:xfrm>
          <a:prstGeom prst="rect">
            <a:avLst/>
          </a:prstGeom>
        </p:spPr>
        <p:txBody>
          <a:bodyPr/>
          <a:lstStyle>
            <a:lvl1pPr>
              <a:spcBef>
                <a:spcPts val="1000"/>
              </a:spcBef>
              <a:defRPr sz="4200" b="1" i="0">
                <a:solidFill>
                  <a:srgbClr val="C00000"/>
                </a:solidFill>
              </a:defRPr>
            </a:lvl1pPr>
            <a:lvl2pPr marL="1057275" indent="-600075">
              <a:spcBef>
                <a:spcPts val="1000"/>
              </a:spcBef>
              <a:buSzPct val="100000"/>
              <a:buChar char="–"/>
              <a:defRPr sz="4200" b="1" i="0">
                <a:solidFill>
                  <a:srgbClr val="C00000"/>
                </a:solidFill>
              </a:defRPr>
            </a:lvl2pPr>
            <a:lvl3pPr marL="1447800" indent="-533400">
              <a:spcBef>
                <a:spcPts val="1000"/>
              </a:spcBef>
              <a:buSzPct val="100000"/>
              <a:buChar char="•"/>
              <a:defRPr sz="4200" b="1" i="0">
                <a:solidFill>
                  <a:srgbClr val="C00000"/>
                </a:solidFill>
              </a:defRPr>
            </a:lvl3pPr>
            <a:lvl4pPr marL="1971675" indent="-600075">
              <a:spcBef>
                <a:spcPts val="1000"/>
              </a:spcBef>
              <a:buSzPct val="100000"/>
              <a:buChar char="–"/>
              <a:defRPr sz="4200" b="1" i="0">
                <a:solidFill>
                  <a:srgbClr val="C00000"/>
                </a:solidFill>
              </a:defRPr>
            </a:lvl4pPr>
            <a:lvl5pPr marL="2428875" indent="-600075">
              <a:spcBef>
                <a:spcPts val="1000"/>
              </a:spcBef>
              <a:buSzPct val="100000"/>
              <a:buChar char="»"/>
              <a:defRPr sz="4200" b="1" i="0">
                <a:solidFill>
                  <a:srgbClr val="C00000"/>
                </a:solidFill>
              </a:defRPr>
            </a:lvl5pPr>
          </a:lstStyle>
          <a:p>
            <a:r>
              <a:t>Body Level One</a:t>
            </a:r>
          </a:p>
          <a:p>
            <a:pPr lvl="1"/>
            <a:r>
              <a:t>Body Level Two</a:t>
            </a:r>
          </a:p>
          <a:p>
            <a:pPr lvl="2"/>
            <a:r>
              <a:t>Body Level Three</a:t>
            </a:r>
          </a:p>
          <a:p>
            <a:pPr lvl="3"/>
            <a:r>
              <a:t>Body Level Four</a:t>
            </a:r>
          </a:p>
          <a:p>
            <a:pPr lvl="4"/>
            <a:r>
              <a:t>Body Level Five</a:t>
            </a:r>
          </a:p>
        </p:txBody>
      </p:sp>
      <p:sp>
        <p:nvSpPr>
          <p:cNvPr id="43" name="Text Placeholder 11"/>
          <p:cNvSpPr>
            <a:spLocks noGrp="1"/>
          </p:cNvSpPr>
          <p:nvPr>
            <p:ph type="body" sz="quarter" idx="13"/>
          </p:nvPr>
        </p:nvSpPr>
        <p:spPr>
          <a:xfrm>
            <a:off x="16416469" y="4169701"/>
            <a:ext cx="7296414" cy="1726209"/>
          </a:xfrm>
          <a:prstGeom prst="rect">
            <a:avLst/>
          </a:prstGeom>
        </p:spPr>
        <p:txBody>
          <a:bodyPr anchor="t"/>
          <a:lstStyle/>
          <a:p>
            <a:pPr>
              <a:spcBef>
                <a:spcPts val="600"/>
              </a:spcBef>
              <a:defRPr sz="2600" i="0">
                <a:solidFill>
                  <a:srgbClr val="000000"/>
                </a:solidFill>
              </a:defRPr>
            </a:pPr>
            <a:endParaRPr/>
          </a:p>
        </p:txBody>
      </p:sp>
      <p:sp>
        <p:nvSpPr>
          <p:cNvPr id="44" name="Text Placeholder 8"/>
          <p:cNvSpPr>
            <a:spLocks noGrp="1"/>
          </p:cNvSpPr>
          <p:nvPr>
            <p:ph type="body" sz="quarter" idx="14"/>
          </p:nvPr>
        </p:nvSpPr>
        <p:spPr>
          <a:xfrm>
            <a:off x="863599" y="905338"/>
            <a:ext cx="22851535" cy="960969"/>
          </a:xfrm>
          <a:prstGeom prst="rect">
            <a:avLst/>
          </a:prstGeom>
        </p:spPr>
        <p:txBody>
          <a:bodyPr/>
          <a:lstStyle/>
          <a:p>
            <a:pPr>
              <a:spcBef>
                <a:spcPts val="1700"/>
              </a:spcBef>
              <a:defRPr sz="7400" b="1" i="0">
                <a:solidFill>
                  <a:srgbClr val="C00000"/>
                </a:solidFill>
              </a:defRPr>
            </a:pPr>
            <a:endParaRPr/>
          </a:p>
        </p:txBody>
      </p:sp>
      <p:sp>
        <p:nvSpPr>
          <p:cNvPr id="45" name="Text Placeholder 10"/>
          <p:cNvSpPr>
            <a:spLocks noGrp="1"/>
          </p:cNvSpPr>
          <p:nvPr>
            <p:ph type="body" sz="quarter" idx="15"/>
          </p:nvPr>
        </p:nvSpPr>
        <p:spPr>
          <a:xfrm>
            <a:off x="863599" y="2060773"/>
            <a:ext cx="22851535" cy="766233"/>
          </a:xfrm>
          <a:prstGeom prst="rect">
            <a:avLst/>
          </a:prstGeom>
        </p:spPr>
        <p:txBody>
          <a:bodyPr/>
          <a:lstStyle/>
          <a:p>
            <a:pPr>
              <a:spcBef>
                <a:spcPts val="1200"/>
              </a:spcBef>
              <a:defRPr sz="5200">
                <a:solidFill>
                  <a:srgbClr val="000000"/>
                </a:solidFill>
              </a:defRPr>
            </a:pPr>
            <a:endParaRPr/>
          </a:p>
        </p:txBody>
      </p:sp>
      <p:sp>
        <p:nvSpPr>
          <p:cNvPr id="2" name="Slide Number">
            <a:extLst>
              <a:ext uri="{FF2B5EF4-FFF2-40B4-BE49-F238E27FC236}">
                <a16:creationId xmlns:a16="http://schemas.microsoft.com/office/drawing/2014/main" id="{5E2FD404-044F-4320-5F92-72E92DB0DDD7}"/>
              </a:ext>
            </a:extLst>
          </p:cNvPr>
          <p:cNvSpPr txBox="1">
            <a:spLocks/>
          </p:cNvSpPr>
          <p:nvPr userDrawn="1"/>
        </p:nvSpPr>
        <p:spPr>
          <a:xfrm>
            <a:off x="22812204" y="12813338"/>
            <a:ext cx="969406" cy="902662"/>
          </a:xfrm>
          <a:prstGeom prst="rect">
            <a:avLst/>
          </a:prstGeom>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solidFill>
                  <a:srgbClr val="E46C0A"/>
                </a:solidFill>
              </a:rPr>
              <a:pPr/>
              <a:t>‹#›</a:t>
            </a:fld>
            <a:endParaRPr lang="en-IN">
              <a:solidFill>
                <a:srgbClr val="E46C0A"/>
              </a:solidFill>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1_Red Section Header">
    <p:bg>
      <p:bgPr>
        <a:solidFill>
          <a:srgbClr val="535353"/>
        </a:solidFill>
        <a:effectLst/>
      </p:bgPr>
    </p:bg>
    <p:spTree>
      <p:nvGrpSpPr>
        <p:cNvPr id="1" name=""/>
        <p:cNvGrpSpPr/>
        <p:nvPr/>
      </p:nvGrpSpPr>
      <p:grpSpPr>
        <a:xfrm>
          <a:off x="0" y="0"/>
          <a:ext cx="0" cy="0"/>
          <a:chOff x="0" y="0"/>
          <a:chExt cx="0" cy="0"/>
        </a:xfrm>
      </p:grpSpPr>
      <p:pic>
        <p:nvPicPr>
          <p:cNvPr id="53" name="Picture 1" descr="Picture 1"/>
          <p:cNvPicPr>
            <a:picLocks noChangeAspect="1"/>
          </p:cNvPicPr>
          <p:nvPr/>
        </p:nvPicPr>
        <p:blipFill>
          <a:blip r:embed="rId2" cstate="print"/>
          <a:stretch>
            <a:fillRect/>
          </a:stretch>
        </p:blipFill>
        <p:spPr>
          <a:xfrm>
            <a:off x="8543594" y="2825551"/>
            <a:ext cx="3793068" cy="2698047"/>
          </a:xfrm>
          <a:prstGeom prst="rect">
            <a:avLst/>
          </a:prstGeom>
          <a:ln w="12700">
            <a:miter lim="400000"/>
          </a:ln>
        </p:spPr>
      </p:pic>
      <p:pic>
        <p:nvPicPr>
          <p:cNvPr id="54" name="Picture 2" descr="Picture 2"/>
          <p:cNvPicPr>
            <a:picLocks noChangeAspect="1"/>
          </p:cNvPicPr>
          <p:nvPr/>
        </p:nvPicPr>
        <p:blipFill>
          <a:blip r:embed="rId3" cstate="print"/>
          <a:stretch>
            <a:fillRect/>
          </a:stretch>
        </p:blipFill>
        <p:spPr>
          <a:xfrm>
            <a:off x="1822847" y="8184445"/>
            <a:ext cx="3781780" cy="3341513"/>
          </a:xfrm>
          <a:prstGeom prst="rect">
            <a:avLst/>
          </a:prstGeom>
          <a:ln w="12700">
            <a:miter lim="400000"/>
          </a:ln>
        </p:spPr>
      </p:pic>
      <p:sp>
        <p:nvSpPr>
          <p:cNvPr id="55" name="Body Level One…"/>
          <p:cNvSpPr txBox="1">
            <a:spLocks noGrp="1"/>
          </p:cNvSpPr>
          <p:nvPr>
            <p:ph type="body" sz="quarter" idx="1"/>
          </p:nvPr>
        </p:nvSpPr>
        <p:spPr>
          <a:xfrm>
            <a:off x="2782954" y="3593637"/>
            <a:ext cx="8640961" cy="6528726"/>
          </a:xfrm>
          <a:prstGeom prst="rect">
            <a:avLst/>
          </a:prstGeom>
        </p:spPr>
        <p:txBody>
          <a:bodyPr/>
          <a:lstStyle>
            <a:lvl1pPr>
              <a:spcBef>
                <a:spcPts val="1500"/>
              </a:spcBef>
              <a:defRPr sz="6400" i="0"/>
            </a:lvl1pPr>
            <a:lvl2pPr marL="1371600" indent="-914400">
              <a:spcBef>
                <a:spcPts val="1500"/>
              </a:spcBef>
              <a:buSzPct val="100000"/>
              <a:buChar char="–"/>
              <a:defRPr sz="6400" i="0"/>
            </a:lvl2pPr>
            <a:lvl3pPr marL="1727200" indent="-812800">
              <a:spcBef>
                <a:spcPts val="1500"/>
              </a:spcBef>
              <a:buSzPct val="100000"/>
              <a:buChar char="•"/>
              <a:defRPr sz="6400" i="0"/>
            </a:lvl3pPr>
            <a:lvl4pPr marL="2286000" indent="-914400">
              <a:spcBef>
                <a:spcPts val="1500"/>
              </a:spcBef>
              <a:buSzPct val="100000"/>
              <a:buChar char="–"/>
              <a:defRPr sz="6400" i="0"/>
            </a:lvl4pPr>
            <a:lvl5pPr marL="2743200" indent="-914400">
              <a:spcBef>
                <a:spcPts val="1500"/>
              </a:spcBef>
              <a:buSzPct val="100000"/>
              <a:buChar char="»"/>
              <a:defRPr sz="6400" i="0"/>
            </a:lvl5pPr>
          </a:lstStyle>
          <a:p>
            <a:r>
              <a:t>Body Level One</a:t>
            </a:r>
          </a:p>
          <a:p>
            <a:pPr lvl="1"/>
            <a:r>
              <a:t>Body Level Two</a:t>
            </a:r>
          </a:p>
          <a:p>
            <a:pPr lvl="2"/>
            <a:r>
              <a:t>Body Level Three</a:t>
            </a:r>
          </a:p>
          <a:p>
            <a:pPr lvl="3"/>
            <a:r>
              <a:t>Body Level Four</a:t>
            </a:r>
          </a:p>
          <a:p>
            <a:pPr lvl="4"/>
            <a:r>
              <a:t>Body Level Five</a:t>
            </a:r>
          </a:p>
        </p:txBody>
      </p:sp>
      <p:sp>
        <p:nvSpPr>
          <p:cNvPr id="56" name="Text Placeholder 10"/>
          <p:cNvSpPr>
            <a:spLocks noGrp="1"/>
          </p:cNvSpPr>
          <p:nvPr>
            <p:ph type="body" sz="quarter" idx="13"/>
          </p:nvPr>
        </p:nvSpPr>
        <p:spPr>
          <a:xfrm>
            <a:off x="6047316" y="10314384"/>
            <a:ext cx="6528727" cy="576065"/>
          </a:xfrm>
          <a:prstGeom prst="rect">
            <a:avLst/>
          </a:prstGeom>
        </p:spPr>
        <p:txBody>
          <a:bodyPr/>
          <a:lstStyle/>
          <a:p>
            <a:pPr algn="r">
              <a:lnSpc>
                <a:spcPct val="90000"/>
              </a:lnSpc>
              <a:spcBef>
                <a:spcPts val="800"/>
              </a:spcBef>
              <a:defRPr sz="3600" b="1" i="0"/>
            </a:pPr>
            <a:endParaRPr/>
          </a:p>
        </p:txBody>
      </p:sp>
      <p:sp>
        <p:nvSpPr>
          <p:cNvPr id="57" name="Text Placeholder 10"/>
          <p:cNvSpPr>
            <a:spLocks noGrp="1"/>
          </p:cNvSpPr>
          <p:nvPr>
            <p:ph type="body" sz="quarter" idx="14"/>
          </p:nvPr>
        </p:nvSpPr>
        <p:spPr>
          <a:xfrm>
            <a:off x="6047316" y="11082470"/>
            <a:ext cx="6528727" cy="576065"/>
          </a:xfrm>
          <a:prstGeom prst="rect">
            <a:avLst/>
          </a:prstGeom>
        </p:spPr>
        <p:txBody>
          <a:bodyPr/>
          <a:lstStyle/>
          <a:p>
            <a:pPr algn="r">
              <a:lnSpc>
                <a:spcPct val="90000"/>
              </a:lnSpc>
              <a:spcBef>
                <a:spcPts val="600"/>
              </a:spcBef>
              <a:defRPr sz="2600" i="0"/>
            </a:pPr>
            <a:endParaRPr/>
          </a:p>
        </p:txBody>
      </p:sp>
      <p:sp>
        <p:nvSpPr>
          <p:cNvPr id="2" name="Slide Number">
            <a:extLst>
              <a:ext uri="{FF2B5EF4-FFF2-40B4-BE49-F238E27FC236}">
                <a16:creationId xmlns:a16="http://schemas.microsoft.com/office/drawing/2014/main" id="{92B3DFEB-AD9F-FE6C-361E-0205A8A5B25B}"/>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ver Slide - Urban Resilence">
    <p:spTree>
      <p:nvGrpSpPr>
        <p:cNvPr id="1" name=""/>
        <p:cNvGrpSpPr/>
        <p:nvPr/>
      </p:nvGrpSpPr>
      <p:grpSpPr>
        <a:xfrm>
          <a:off x="0" y="0"/>
          <a:ext cx="0" cy="0"/>
          <a:chOff x="0" y="0"/>
          <a:chExt cx="0" cy="0"/>
        </a:xfrm>
      </p:grpSpPr>
      <p:sp>
        <p:nvSpPr>
          <p:cNvPr id="65" name="Title Text"/>
          <p:cNvSpPr txBox="1">
            <a:spLocks noGrp="1"/>
          </p:cNvSpPr>
          <p:nvPr>
            <p:ph type="title"/>
          </p:nvPr>
        </p:nvSpPr>
        <p:spPr>
          <a:xfrm>
            <a:off x="2218794" y="10698426"/>
            <a:ext cx="20726401" cy="768087"/>
          </a:xfrm>
          <a:prstGeom prst="rect">
            <a:avLst/>
          </a:prstGeom>
        </p:spPr>
        <p:txBody>
          <a:bodyPr/>
          <a:lstStyle/>
          <a:p>
            <a:r>
              <a:t>Title Text</a:t>
            </a:r>
          </a:p>
        </p:txBody>
      </p:sp>
      <p:sp>
        <p:nvSpPr>
          <p:cNvPr id="66" name="Body Level One…"/>
          <p:cNvSpPr txBox="1">
            <a:spLocks noGrp="1"/>
          </p:cNvSpPr>
          <p:nvPr>
            <p:ph type="body" sz="quarter" idx="1"/>
          </p:nvPr>
        </p:nvSpPr>
        <p:spPr>
          <a:xfrm>
            <a:off x="2206890" y="11658533"/>
            <a:ext cx="20738305" cy="76808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 name="Slide Number">
            <a:extLst>
              <a:ext uri="{FF2B5EF4-FFF2-40B4-BE49-F238E27FC236}">
                <a16:creationId xmlns:a16="http://schemas.microsoft.com/office/drawing/2014/main" id="{DB766189-80CE-A703-E292-9366EB64CAE0}"/>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44EA8-EECA-1100-D901-8F434AE1A326}"/>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4A2DC86-9A00-7A5E-E260-A5346BFC21AD}"/>
              </a:ext>
            </a:extLst>
          </p:cNvPr>
          <p:cNvSpPr>
            <a:spLocks noGrp="1"/>
          </p:cNvSpPr>
          <p:nvPr>
            <p:ph type="dt" sz="half" idx="10"/>
          </p:nvPr>
        </p:nvSpPr>
        <p:spPr/>
        <p:txBody>
          <a:bodyPr/>
          <a:lstStyle/>
          <a:p>
            <a:fld id="{2971B125-7E8A-454F-9714-681A06973700}" type="datetimeFigureOut">
              <a:rPr lang="en-US" smtClean="0"/>
              <a:pPr/>
              <a:t>12/31/2025</a:t>
            </a:fld>
            <a:endParaRPr lang="en-US"/>
          </a:p>
        </p:txBody>
      </p:sp>
      <p:sp>
        <p:nvSpPr>
          <p:cNvPr id="4" name="Footer Placeholder 3">
            <a:extLst>
              <a:ext uri="{FF2B5EF4-FFF2-40B4-BE49-F238E27FC236}">
                <a16:creationId xmlns:a16="http://schemas.microsoft.com/office/drawing/2014/main" id="{CA1D5622-DF85-899B-D9A7-C628CDBA77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C850F6-CE40-B4B8-C1D4-8D5168ECB49D}"/>
              </a:ext>
            </a:extLst>
          </p:cNvPr>
          <p:cNvSpPr>
            <a:spLocks noGrp="1"/>
          </p:cNvSpPr>
          <p:nvPr>
            <p:ph type="sldNum" sz="quarter" idx="12"/>
          </p:nvPr>
        </p:nvSpPr>
        <p:spPr/>
        <p:txBody>
          <a:bodyPr/>
          <a:lstStyle/>
          <a:p>
            <a:fld id="{ECCA0AAB-87A4-4A72-9CE2-F8EAC6BA13E2}" type="slidenum">
              <a:rPr lang="en-US" smtClean="0"/>
              <a:pPr/>
              <a:t>‹#›</a:t>
            </a:fld>
            <a:endParaRPr lang="en-US"/>
          </a:p>
        </p:txBody>
      </p:sp>
    </p:spTree>
    <p:extLst>
      <p:ext uri="{BB962C8B-B14F-4D97-AF65-F5344CB8AC3E}">
        <p14:creationId xmlns:p14="http://schemas.microsoft.com/office/powerpoint/2010/main" val="308072932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2A9E7F-ED96-1630-5F44-F7F1631848A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52137" y="38720"/>
            <a:ext cx="2231142"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D5626698-A73A-12E1-1740-8A559851473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2" name="PEER | MFR | INDIA">
            <a:extLst>
              <a:ext uri="{FF2B5EF4-FFF2-40B4-BE49-F238E27FC236}">
                <a16:creationId xmlns:a16="http://schemas.microsoft.com/office/drawing/2014/main" id="{5756C156-BAFF-F354-1A4C-767C3126B277}"/>
              </a:ext>
            </a:extLst>
          </p:cNvPr>
          <p:cNvSpPr txBox="1"/>
          <p:nvPr userDrawn="1"/>
        </p:nvSpPr>
        <p:spPr>
          <a:xfrm>
            <a:off x="602390" y="12876838"/>
            <a:ext cx="4642558" cy="5274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solidFill>
                  <a:srgbClr val="E46C0A"/>
                </a:solidFill>
              </a:rPr>
              <a:t>NDRF | DMO | INDIA</a:t>
            </a:r>
          </a:p>
        </p:txBody>
      </p:sp>
      <p:sp>
        <p:nvSpPr>
          <p:cNvPr id="3" name="Rectangle">
            <a:extLst>
              <a:ext uri="{FF2B5EF4-FFF2-40B4-BE49-F238E27FC236}">
                <a16:creationId xmlns:a16="http://schemas.microsoft.com/office/drawing/2014/main" id="{68B22D2E-D8EC-4A98-23F7-488A6E15488E}"/>
              </a:ext>
            </a:extLst>
          </p:cNvPr>
          <p:cNvSpPr/>
          <p:nvPr userDrawn="1"/>
        </p:nvSpPr>
        <p:spPr>
          <a:xfrm>
            <a:off x="1016000" y="13512800"/>
            <a:ext cx="3815338" cy="203200"/>
          </a:xfrm>
          <a:prstGeom prst="rect">
            <a:avLst/>
          </a:prstGeom>
          <a:solidFill>
            <a:srgbClr val="F7903B"/>
          </a:solidFill>
          <a:ln w="12700">
            <a:miter lim="400000"/>
          </a:ln>
        </p:spPr>
        <p:txBody>
          <a:bodyPr lIns="78283" tIns="78283" rIns="78283" bIns="78283"/>
          <a:lstStyle/>
          <a:p>
            <a:endParaRPr/>
          </a:p>
        </p:txBody>
      </p:sp>
      <p:sp>
        <p:nvSpPr>
          <p:cNvPr id="4" name="PPT 2 -">
            <a:extLst>
              <a:ext uri="{FF2B5EF4-FFF2-40B4-BE49-F238E27FC236}">
                <a16:creationId xmlns:a16="http://schemas.microsoft.com/office/drawing/2014/main" id="{8B0424C2-D99E-7E04-A2DF-88986D9AF56C}"/>
              </a:ext>
            </a:extLst>
          </p:cNvPr>
          <p:cNvSpPr txBox="1"/>
          <p:nvPr userDrawn="1"/>
        </p:nvSpPr>
        <p:spPr>
          <a:xfrm>
            <a:off x="21546984" y="12813338"/>
            <a:ext cx="1406834" cy="6197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5</a:t>
            </a:r>
            <a:r>
              <a:rPr b="1" dirty="0">
                <a:solidFill>
                  <a:srgbClr val="E46C0A"/>
                </a:solidFill>
              </a:rPr>
              <a:t> -</a:t>
            </a:r>
          </a:p>
        </p:txBody>
      </p:sp>
      <p:sp>
        <p:nvSpPr>
          <p:cNvPr id="7" name="Rectangle">
            <a:extLst>
              <a:ext uri="{FF2B5EF4-FFF2-40B4-BE49-F238E27FC236}">
                <a16:creationId xmlns:a16="http://schemas.microsoft.com/office/drawing/2014/main" id="{96D4E023-009E-D84A-59B6-CFE974A124D7}"/>
              </a:ext>
            </a:extLst>
          </p:cNvPr>
          <p:cNvSpPr/>
          <p:nvPr userDrawn="1"/>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8" name="Slide Number">
            <a:extLst>
              <a:ext uri="{FF2B5EF4-FFF2-40B4-BE49-F238E27FC236}">
                <a16:creationId xmlns:a16="http://schemas.microsoft.com/office/drawing/2014/main" id="{AE68C5C7-2EFC-EA6F-F155-AFCE48EDDBA0}"/>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Lst>
  <p:transition spd="med"/>
  <p:hf hdr="0" dt="0"/>
  <p:txStyles>
    <p:titleStyle>
      <a:lvl1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1pPr>
      <a:lvl2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2pPr>
      <a:lvl3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3pPr>
      <a:lvl4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4pPr>
      <a:lvl5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5pPr>
      <a:lvl6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6pPr>
      <a:lvl7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7pPr>
      <a:lvl8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8pPr>
      <a:lvl9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9pPr>
    </p:titleStyle>
    <p:bodyStyle>
      <a:lvl1pPr marL="0" marR="0" indent="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p:bodyStyle>
    <p:otherStyle>
      <a:lvl1pPr marL="0" marR="0" indent="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1pPr>
      <a:lvl2pPr marL="0" marR="0" indent="457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2pPr>
      <a:lvl3pPr marL="0" marR="0" indent="914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3pPr>
      <a:lvl4pPr marL="0" marR="0" indent="1371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4pPr>
      <a:lvl5pPr marL="0" marR="0" indent="18288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5pPr>
      <a:lvl6pPr marL="0" marR="0" indent="22860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6pPr>
      <a:lvl7pPr marL="0" marR="0" indent="2743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7pPr>
      <a:lvl8pPr marL="0" marR="0" indent="3200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8pPr>
      <a:lvl9pPr marL="0" marR="0" indent="3657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2.wdp"/><Relationship Id="rId7" Type="http://schemas.microsoft.com/office/2007/relationships/hdphoto" Target="../media/hdphoto4.wdp"/><Relationship Id="rId12" Type="http://schemas.openxmlformats.org/officeDocument/2006/relationships/image" Target="../media/image21.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0.jpeg"/><Relationship Id="rId5" Type="http://schemas.microsoft.com/office/2007/relationships/hdphoto" Target="../media/hdphoto3.wdp"/><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18.jpeg"/></Relationships>
</file>

<file path=ppt/slides/_rels/slide4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jpeg"/></Relationships>
</file>

<file path=ppt/slides/_rels/slide4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37FC53-ECDA-951A-DADC-B448EAB3AF74}"/>
              </a:ext>
            </a:extLst>
          </p:cNvPr>
          <p:cNvPicPr>
            <a:picLocks noChangeAspect="1"/>
          </p:cNvPicPr>
          <p:nvPr/>
        </p:nvPicPr>
        <p:blipFill>
          <a:blip r:embed="rId2">
            <a:extLst>
              <a:ext uri="{28A0092B-C50C-407E-A947-70E740481C1C}">
                <a14:useLocalDpi xmlns:a14="http://schemas.microsoft.com/office/drawing/2010/main" val="0"/>
              </a:ext>
            </a:extLst>
          </a:blip>
          <a:srcRect t="7632" b="7632"/>
          <a:stretch/>
        </p:blipFill>
        <p:spPr>
          <a:xfrm>
            <a:off x="25400" y="0"/>
            <a:ext cx="24333201" cy="13716000"/>
          </a:xfrm>
          <a:prstGeom prst="rect">
            <a:avLst/>
          </a:prstGeom>
        </p:spPr>
      </p:pic>
      <p:sp>
        <p:nvSpPr>
          <p:cNvPr id="9" name="Rectangle">
            <a:extLst>
              <a:ext uri="{FF2B5EF4-FFF2-40B4-BE49-F238E27FC236}">
                <a16:creationId xmlns:a16="http://schemas.microsoft.com/office/drawing/2014/main" id="{72473347-6BEE-3525-8885-93B0C9BDE2E2}"/>
              </a:ext>
            </a:extLst>
          </p:cNvPr>
          <p:cNvSpPr/>
          <p:nvPr/>
        </p:nvSpPr>
        <p:spPr>
          <a:xfrm>
            <a:off x="0" y="-46404"/>
            <a:ext cx="24434800" cy="13766800"/>
          </a:xfrm>
          <a:prstGeom prst="rect">
            <a:avLst/>
          </a:prstGeom>
          <a:solidFill>
            <a:srgbClr val="535353">
              <a:alpha val="70000"/>
            </a:srgbClr>
          </a:solidFill>
          <a:ln w="12700">
            <a:miter lim="400000"/>
          </a:ln>
        </p:spPr>
        <p:txBody>
          <a:bodyPr lIns="78283" tIns="78283" rIns="78283" bIns="78283"/>
          <a:lstStyle/>
          <a:p>
            <a:endParaRPr/>
          </a:p>
        </p:txBody>
      </p:sp>
      <p:sp>
        <p:nvSpPr>
          <p:cNvPr id="78" name="Rectangle"/>
          <p:cNvSpPr/>
          <p:nvPr/>
        </p:nvSpPr>
        <p:spPr>
          <a:xfrm>
            <a:off x="1012733" y="13538588"/>
            <a:ext cx="3815338" cy="203200"/>
          </a:xfrm>
          <a:prstGeom prst="rect">
            <a:avLst/>
          </a:prstGeom>
          <a:solidFill>
            <a:srgbClr val="F7903B"/>
          </a:solidFill>
          <a:ln w="12700">
            <a:miter lim="400000"/>
          </a:ln>
        </p:spPr>
        <p:txBody>
          <a:bodyPr lIns="78283" tIns="78283" rIns="78283" bIns="78283"/>
          <a:lstStyle/>
          <a:p>
            <a:endParaRPr/>
          </a:p>
        </p:txBody>
      </p:sp>
      <p:sp>
        <p:nvSpPr>
          <p:cNvPr id="83" name="Shape"/>
          <p:cNvSpPr/>
          <p:nvPr/>
        </p:nvSpPr>
        <p:spPr>
          <a:xfrm>
            <a:off x="-103356" y="3880188"/>
            <a:ext cx="13772463" cy="4928531"/>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chemeClr val="accent6">
              <a:alpha val="90000"/>
            </a:schemeClr>
          </a:solidFill>
          <a:ln w="12700">
            <a:miter lim="400000"/>
          </a:ln>
        </p:spPr>
        <p:txBody>
          <a:bodyPr lIns="78283" tIns="78283" rIns="78283" bIns="78283"/>
          <a:lstStyle/>
          <a:p>
            <a:endParaRPr/>
          </a:p>
        </p:txBody>
      </p:sp>
      <p:sp>
        <p:nvSpPr>
          <p:cNvPr id="84" name="LESSON 2…"/>
          <p:cNvSpPr txBox="1"/>
          <p:nvPr/>
        </p:nvSpPr>
        <p:spPr>
          <a:xfrm>
            <a:off x="768611" y="4575193"/>
            <a:ext cx="10382141" cy="32050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p>
            <a:pPr defTabSz="2438400">
              <a:defRPr sz="6400" b="1">
                <a:solidFill>
                  <a:srgbClr val="FFFFFF"/>
                </a:solidFill>
                <a:latin typeface="Open Sans"/>
                <a:ea typeface="Open Sans"/>
                <a:cs typeface="Open Sans"/>
                <a:sym typeface="Open Sans"/>
              </a:defRPr>
            </a:pPr>
            <a:r>
              <a:rPr lang="en-IN" sz="6600" dirty="0"/>
              <a:t>LESSON 05</a:t>
            </a:r>
          </a:p>
          <a:p>
            <a:pPr defTabSz="2438400">
              <a:defRPr sz="6400" cap="all">
                <a:solidFill>
                  <a:srgbClr val="FFFFFF"/>
                </a:solidFill>
                <a:latin typeface="Open Sans"/>
                <a:ea typeface="Open Sans"/>
                <a:cs typeface="Open Sans"/>
                <a:sym typeface="Open Sans"/>
              </a:defRPr>
            </a:pPr>
            <a:r>
              <a:rPr lang="en-US" sz="6600" dirty="0"/>
              <a:t>DISASTER MANAGEMENT IN GENERAL</a:t>
            </a:r>
          </a:p>
        </p:txBody>
      </p:sp>
      <p:sp>
        <p:nvSpPr>
          <p:cNvPr id="85" name="Shape"/>
          <p:cNvSpPr/>
          <p:nvPr/>
        </p:nvSpPr>
        <p:spPr>
          <a:xfrm flipH="1">
            <a:off x="-87200" y="2457"/>
            <a:ext cx="24497477" cy="25221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6">
              <a:lumMod val="40000"/>
              <a:lumOff val="60000"/>
            </a:schemeClr>
          </a:solidFill>
          <a:ln w="12700" cap="flat">
            <a:noFill/>
            <a:miter lim="400000"/>
          </a:ln>
          <a:effectLst/>
        </p:spPr>
        <p:txBody>
          <a:bodyPr wrap="square" lIns="78283" tIns="78283" rIns="78283" bIns="78283" numCol="1" anchor="t">
            <a:noAutofit/>
          </a:bodyPr>
          <a:lstStyle/>
          <a:p>
            <a:endParaRPr/>
          </a:p>
        </p:txBody>
      </p:sp>
      <p:grpSp>
        <p:nvGrpSpPr>
          <p:cNvPr id="93" name="Group"/>
          <p:cNvGrpSpPr/>
          <p:nvPr/>
        </p:nvGrpSpPr>
        <p:grpSpPr>
          <a:xfrm>
            <a:off x="21491667" y="12800826"/>
            <a:ext cx="1879600" cy="902664"/>
            <a:chOff x="0" y="0"/>
            <a:chExt cx="1879600" cy="902662"/>
          </a:xfrm>
        </p:grpSpPr>
        <p:sp>
          <p:nvSpPr>
            <p:cNvPr id="91" name="PPT 2 - 1"/>
            <p:cNvSpPr txBox="1"/>
            <p:nvPr/>
          </p:nvSpPr>
          <p:spPr>
            <a:xfrm>
              <a:off x="76885" y="0"/>
              <a:ext cx="1725832" cy="61975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numCol="1" anchor="t">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chemeClr val="accent6">
                      <a:lumMod val="40000"/>
                      <a:lumOff val="60000"/>
                    </a:schemeClr>
                  </a:solidFill>
                </a:rPr>
                <a:t>PPT</a:t>
              </a:r>
              <a:r>
                <a:rPr lang="en-US" b="1" dirty="0">
                  <a:solidFill>
                    <a:schemeClr val="accent6">
                      <a:lumMod val="40000"/>
                      <a:lumOff val="60000"/>
                    </a:schemeClr>
                  </a:solidFill>
                </a:rPr>
                <a:t> 5 - 1</a:t>
              </a:r>
              <a:endParaRPr b="1" dirty="0">
                <a:solidFill>
                  <a:schemeClr val="accent6">
                    <a:lumMod val="40000"/>
                    <a:lumOff val="60000"/>
                  </a:schemeClr>
                </a:solidFill>
              </a:endParaRPr>
            </a:p>
          </p:txBody>
        </p:sp>
        <p:sp>
          <p:nvSpPr>
            <p:cNvPr id="92" name="Rectangle"/>
            <p:cNvSpPr/>
            <p:nvPr/>
          </p:nvSpPr>
          <p:spPr>
            <a:xfrm>
              <a:off x="0" y="699461"/>
              <a:ext cx="1879600" cy="203201"/>
            </a:xfrm>
            <a:prstGeom prst="rect">
              <a:avLst/>
            </a:prstGeom>
            <a:solidFill>
              <a:srgbClr val="F7903B"/>
            </a:solidFill>
            <a:ln w="12700" cap="flat">
              <a:noFill/>
              <a:miter lim="400000"/>
            </a:ln>
            <a:effectLst/>
          </p:spPr>
          <p:txBody>
            <a:bodyPr wrap="square" lIns="78283" tIns="78283" rIns="78283" bIns="78283" numCol="1" anchor="t">
              <a:noAutofit/>
            </a:bodyPr>
            <a:lstStyle/>
            <a:p>
              <a:endParaRPr/>
            </a:p>
          </p:txBody>
        </p:sp>
      </p:grpSp>
      <p:pic>
        <p:nvPicPr>
          <p:cNvPr id="3" name="Picture 2" descr="A logo with text on it&#10;&#10;AI-generated content may be incorrect.">
            <a:extLst>
              <a:ext uri="{FF2B5EF4-FFF2-40B4-BE49-F238E27FC236}">
                <a16:creationId xmlns:a16="http://schemas.microsoft.com/office/drawing/2014/main" id="{AD3090FD-6B08-3911-9B2E-4298BEB318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4941"/>
            <a:ext cx="3258094" cy="2219517"/>
          </a:xfrm>
          <a:prstGeom prst="rect">
            <a:avLst/>
          </a:prstGeom>
        </p:spPr>
      </p:pic>
      <p:pic>
        <p:nvPicPr>
          <p:cNvPr id="2" name="Picture 1">
            <a:extLst>
              <a:ext uri="{FF2B5EF4-FFF2-40B4-BE49-F238E27FC236}">
                <a16:creationId xmlns:a16="http://schemas.microsoft.com/office/drawing/2014/main" id="{B81371AA-5D78-D185-06AD-540615D161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98742" y="-86295"/>
            <a:ext cx="2231141" cy="2428598"/>
          </a:xfrm>
          <a:prstGeom prst="rect">
            <a:avLst/>
          </a:prstGeom>
        </p:spPr>
      </p:pic>
      <p:sp>
        <p:nvSpPr>
          <p:cNvPr id="4" name="Rectangle: Rounded Corners 3">
            <a:extLst>
              <a:ext uri="{FF2B5EF4-FFF2-40B4-BE49-F238E27FC236}">
                <a16:creationId xmlns:a16="http://schemas.microsoft.com/office/drawing/2014/main" id="{2E9EC43E-C7B1-EF48-5F3B-E2AF3723BE8A}"/>
              </a:ext>
            </a:extLst>
          </p:cNvPr>
          <p:cNvSpPr/>
          <p:nvPr/>
        </p:nvSpPr>
        <p:spPr>
          <a:xfrm>
            <a:off x="4831338" y="631924"/>
            <a:ext cx="16234425" cy="992159"/>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8283" tIns="78283" rIns="78283" bIns="78283" numCol="1" spcCol="38100" rtlCol="0" anchor="t">
            <a:spAutoFit/>
          </a:bodyPr>
          <a:lstStyle/>
          <a:p>
            <a:pPr algn="ctr"/>
            <a:r>
              <a:rPr lang="en-US" sz="4800" dirty="0">
                <a:solidFill>
                  <a:srgbClr val="C00000"/>
                </a:solidFill>
                <a:latin typeface="Arial Black" panose="020B0A04020102020204" pitchFamily="34" charset="0"/>
              </a:rPr>
              <a:t>DISASTER MANAGEMENT ORIENTATION</a:t>
            </a:r>
            <a:endParaRPr kumimoji="0" lang="en-IN" sz="4800" b="0" i="0" u="none" strike="noStrike" cap="none" spc="0" normalizeH="0" baseline="0" dirty="0">
              <a:ln>
                <a:noFill/>
              </a:ln>
              <a:solidFill>
                <a:srgbClr val="C00000"/>
              </a:solidFill>
              <a:effectLst/>
              <a:uFillTx/>
              <a:latin typeface="Arial Black" panose="020B0A04020102020204" pitchFamily="34" charset="0"/>
              <a:sym typeface="Arial"/>
            </a:endParaRPr>
          </a:p>
        </p:txBody>
      </p:sp>
      <p:sp>
        <p:nvSpPr>
          <p:cNvPr id="5" name="PEER | CSSR | INDIA">
            <a:extLst>
              <a:ext uri="{FF2B5EF4-FFF2-40B4-BE49-F238E27FC236}">
                <a16:creationId xmlns:a16="http://schemas.microsoft.com/office/drawing/2014/main" id="{3EC7D4A0-11F1-2F27-2523-56E1BA3CB2CB}"/>
              </a:ext>
            </a:extLst>
          </p:cNvPr>
          <p:cNvSpPr txBox="1"/>
          <p:nvPr/>
        </p:nvSpPr>
        <p:spPr>
          <a:xfrm>
            <a:off x="602390" y="12960656"/>
            <a:ext cx="4642558" cy="5274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solidFill>
                  <a:schemeClr val="accent6">
                    <a:lumMod val="40000"/>
                    <a:lumOff val="60000"/>
                  </a:schemeClr>
                </a:solidFill>
              </a:rPr>
              <a:t>NDRF</a:t>
            </a:r>
            <a:r>
              <a:rPr dirty="0">
                <a:solidFill>
                  <a:schemeClr val="accent6">
                    <a:lumMod val="40000"/>
                    <a:lumOff val="60000"/>
                  </a:schemeClr>
                </a:solidFill>
              </a:rPr>
              <a:t> | </a:t>
            </a:r>
            <a:r>
              <a:rPr lang="en-US" dirty="0">
                <a:solidFill>
                  <a:schemeClr val="accent6">
                    <a:lumMod val="40000"/>
                    <a:lumOff val="60000"/>
                  </a:schemeClr>
                </a:solidFill>
              </a:rPr>
              <a:t>DMO</a:t>
            </a:r>
            <a:r>
              <a:rPr dirty="0">
                <a:solidFill>
                  <a:schemeClr val="accent6">
                    <a:lumMod val="40000"/>
                    <a:lumOff val="60000"/>
                  </a:schemeClr>
                </a:solidFill>
              </a:rPr>
              <a:t> | INDIA</a:t>
            </a:r>
          </a:p>
        </p:txBody>
      </p:sp>
      <p:sp>
        <p:nvSpPr>
          <p:cNvPr id="7" name="AutoShape 2" descr="32.4 The Disaster Management Cycle - Population Health for Nurses | OpenStax">
            <a:extLst>
              <a:ext uri="{FF2B5EF4-FFF2-40B4-BE49-F238E27FC236}">
                <a16:creationId xmlns:a16="http://schemas.microsoft.com/office/drawing/2014/main" id="{4D1BA03F-4B3F-23DC-01F7-7A1F6312F2C4}"/>
              </a:ext>
            </a:extLst>
          </p:cNvPr>
          <p:cNvSpPr>
            <a:spLocks noChangeAspect="1" noChangeArrowheads="1"/>
          </p:cNvSpPr>
          <p:nvPr/>
        </p:nvSpPr>
        <p:spPr bwMode="auto">
          <a:xfrm>
            <a:off x="12039600"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 name="Picture 9" descr="A circular diagram of a process&#10;&#10;AI-generated content may be incorrect.">
            <a:extLst>
              <a:ext uri="{FF2B5EF4-FFF2-40B4-BE49-F238E27FC236}">
                <a16:creationId xmlns:a16="http://schemas.microsoft.com/office/drawing/2014/main" id="{75D8E960-3AA9-22EC-7685-3C46A378FF6B}"/>
              </a:ext>
            </a:extLst>
          </p:cNvPr>
          <p:cNvPicPr>
            <a:picLocks noChangeAspect="1"/>
          </p:cNvPicPr>
          <p:nvPr/>
        </p:nvPicPr>
        <p:blipFill>
          <a:blip r:embed="rId5">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tretch>
            <a:fillRect/>
          </a:stretch>
        </p:blipFill>
        <p:spPr>
          <a:xfrm>
            <a:off x="19014537" y="6858000"/>
            <a:ext cx="5215346" cy="5219977"/>
          </a:xfrm>
          <a:prstGeom prst="rect">
            <a:avLst/>
          </a:prstGeom>
        </p:spPr>
      </p:pic>
      <p:sp>
        <p:nvSpPr>
          <p:cNvPr id="8" name="Duties of…">
            <a:extLst>
              <a:ext uri="{FF2B5EF4-FFF2-40B4-BE49-F238E27FC236}">
                <a16:creationId xmlns:a16="http://schemas.microsoft.com/office/drawing/2014/main" id="{3C7E6809-2FB2-B3D8-EDE7-16E434121FC7}"/>
              </a:ext>
            </a:extLst>
          </p:cNvPr>
          <p:cNvSpPr txBox="1"/>
          <p:nvPr/>
        </p:nvSpPr>
        <p:spPr>
          <a:xfrm>
            <a:off x="4518213" y="8063484"/>
            <a:ext cx="8202706" cy="5714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algn="ctr"/>
            <a:r>
              <a:rPr lang="en-US" sz="3200" b="1" dirty="0">
                <a:latin typeface="Open sans"/>
              </a:rPr>
              <a:t>Presented By:- Sachin Chauhan,2IC</a:t>
            </a:r>
            <a:endParaRPr lang="en-US" sz="3200" dirty="0">
              <a:latin typeface="Open sans"/>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E2A18-D928-E94A-C719-2A9F92061A30}"/>
            </a:ext>
          </a:extLst>
        </p:cNvPr>
        <p:cNvGrpSpPr/>
        <p:nvPr/>
      </p:nvGrpSpPr>
      <p:grpSpPr>
        <a:xfrm>
          <a:off x="0" y="0"/>
          <a:ext cx="0" cy="0"/>
          <a:chOff x="0" y="0"/>
          <a:chExt cx="0" cy="0"/>
        </a:xfrm>
      </p:grpSpPr>
      <p:sp>
        <p:nvSpPr>
          <p:cNvPr id="115" name="Rectangle">
            <a:extLst>
              <a:ext uri="{FF2B5EF4-FFF2-40B4-BE49-F238E27FC236}">
                <a16:creationId xmlns:a16="http://schemas.microsoft.com/office/drawing/2014/main" id="{3FAE8690-0F7D-EE84-04F3-40198029B0AE}"/>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81C7D9B4-CEE0-07A0-1D9B-8AE020C75431}"/>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10</a:t>
            </a:fld>
            <a:endParaRPr dirty="0"/>
          </a:p>
        </p:txBody>
      </p:sp>
      <p:pic>
        <p:nvPicPr>
          <p:cNvPr id="6" name="Picture 5" descr="A logo with text on it&#10;&#10;AI-generated content may be incorrect.">
            <a:extLst>
              <a:ext uri="{FF2B5EF4-FFF2-40B4-BE49-F238E27FC236}">
                <a16:creationId xmlns:a16="http://schemas.microsoft.com/office/drawing/2014/main" id="{6146F620-80F5-CA64-F785-63746342A2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46BBA6D4-D728-A914-5009-D0C9AD2218AF}"/>
              </a:ext>
            </a:extLst>
          </p:cNvPr>
          <p:cNvSpPr txBox="1"/>
          <p:nvPr/>
        </p:nvSpPr>
        <p:spPr>
          <a:xfrm>
            <a:off x="742863" y="2812493"/>
            <a:ext cx="7113118" cy="34820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lvl="0">
              <a:lnSpc>
                <a:spcPct val="100000"/>
              </a:lnSpc>
            </a:pPr>
            <a:r>
              <a:rPr lang="en-US" dirty="0"/>
              <a:t>Disaster profile of India</a:t>
            </a:r>
            <a:endParaRPr lang="en-US" sz="9600" dirty="0"/>
          </a:p>
        </p:txBody>
      </p:sp>
      <p:sp>
        <p:nvSpPr>
          <p:cNvPr id="2" name="Gunshot wounds">
            <a:extLst>
              <a:ext uri="{FF2B5EF4-FFF2-40B4-BE49-F238E27FC236}">
                <a16:creationId xmlns:a16="http://schemas.microsoft.com/office/drawing/2014/main" id="{0BE49C28-18AB-9164-4538-D0C2B274F267}"/>
              </a:ext>
            </a:extLst>
          </p:cNvPr>
          <p:cNvSpPr txBox="1"/>
          <p:nvPr/>
        </p:nvSpPr>
        <p:spPr>
          <a:xfrm>
            <a:off x="742863" y="6581001"/>
            <a:ext cx="5429337" cy="6771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lgn="ctr" defTabSz="1896340">
              <a:tabLst>
                <a:tab pos="2286000" algn="l"/>
                <a:tab pos="3644900" algn="l"/>
                <a:tab pos="5029200" algn="l"/>
                <a:tab pos="6388100" algn="l"/>
              </a:tabLst>
              <a:defRPr sz="5400">
                <a:solidFill>
                  <a:srgbClr val="333840"/>
                </a:solidFill>
                <a:latin typeface="Open Sans Semibold"/>
                <a:ea typeface="Open Sans Semibold"/>
                <a:cs typeface="Open Sans Semibold"/>
                <a:sym typeface="Open Sans Semibold"/>
              </a:defRPr>
            </a:lvl1pPr>
          </a:lstStyle>
          <a:p>
            <a:pPr algn="l"/>
            <a:r>
              <a:rPr lang="en-US" sz="4400" dirty="0">
                <a:solidFill>
                  <a:srgbClr val="FF0000"/>
                </a:solidFill>
                <a:latin typeface="Open Sans" panose="020B0606030504020204" pitchFamily="34" charset="0"/>
                <a:ea typeface="Open Sans" panose="020B0606030504020204" pitchFamily="34" charset="0"/>
                <a:cs typeface="Open Sans" panose="020B0606030504020204" pitchFamily="34" charset="0"/>
              </a:rPr>
              <a:t>Drought</a:t>
            </a:r>
          </a:p>
        </p:txBody>
      </p:sp>
      <p:pic>
        <p:nvPicPr>
          <p:cNvPr id="3" name="Picture 8">
            <a:extLst>
              <a:ext uri="{FF2B5EF4-FFF2-40B4-BE49-F238E27FC236}">
                <a16:creationId xmlns:a16="http://schemas.microsoft.com/office/drawing/2014/main" id="{9F8553C1-89B3-03CA-AB57-D63C7B3497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0375979" y="750629"/>
            <a:ext cx="10877617" cy="127399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748E2BB-ECB8-AC8B-29B3-3A9DDACA8D4C}"/>
              </a:ext>
            </a:extLst>
          </p:cNvPr>
          <p:cNvSpPr txBox="1"/>
          <p:nvPr/>
        </p:nvSpPr>
        <p:spPr>
          <a:xfrm>
            <a:off x="742863" y="8218438"/>
            <a:ext cx="7528560" cy="2800767"/>
          </a:xfrm>
          <a:prstGeom prst="rect">
            <a:avLst/>
          </a:prstGeom>
          <a:noFill/>
        </p:spPr>
        <p:txBody>
          <a:bodyPr wrap="square">
            <a:spAutoFit/>
          </a:bodyPr>
          <a:lstStyle/>
          <a:p>
            <a:pPr marL="571500" indent="-571500">
              <a:buFont typeface="Wingdings" panose="05000000000000000000" pitchFamily="2" charset="2"/>
              <a:buChar char="Ø"/>
            </a:pPr>
            <a:r>
              <a:rPr lang="en-US" sz="44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68 per cent of the cultivable area is vulnerable to drought </a:t>
            </a:r>
          </a:p>
          <a:p>
            <a:pPr marL="571500" indent="-571500">
              <a:buFont typeface="Wingdings" panose="05000000000000000000" pitchFamily="2" charset="2"/>
              <a:buChar char="Ø"/>
            </a:pPr>
            <a:r>
              <a:rPr lang="en-US" sz="44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Major cause of famine </a:t>
            </a:r>
          </a:p>
        </p:txBody>
      </p:sp>
    </p:spTree>
    <p:extLst>
      <p:ext uri="{BB962C8B-B14F-4D97-AF65-F5344CB8AC3E}">
        <p14:creationId xmlns:p14="http://schemas.microsoft.com/office/powerpoint/2010/main" val="202264155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750"/>
                                        <p:tgtEl>
                                          <p:spTgt spid="4">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47373-290E-09B5-BDA1-EA50B9FF49E5}"/>
            </a:ext>
          </a:extLst>
        </p:cNvPr>
        <p:cNvGrpSpPr/>
        <p:nvPr/>
      </p:nvGrpSpPr>
      <p:grpSpPr>
        <a:xfrm>
          <a:off x="0" y="0"/>
          <a:ext cx="0" cy="0"/>
          <a:chOff x="0" y="0"/>
          <a:chExt cx="0" cy="0"/>
        </a:xfrm>
      </p:grpSpPr>
      <p:sp>
        <p:nvSpPr>
          <p:cNvPr id="116" name="Slide Number">
            <a:extLst>
              <a:ext uri="{FF2B5EF4-FFF2-40B4-BE49-F238E27FC236}">
                <a16:creationId xmlns:a16="http://schemas.microsoft.com/office/drawing/2014/main" id="{4F560B48-B09B-676A-516E-687C5F29306D}"/>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0" lvl="0" indent="0" algn="ctr" defTabSz="1662545" rtl="0" eaLnBrk="1" fontAlgn="auto" latinLnBrk="0" hangingPunct="0">
              <a:lnSpc>
                <a:spcPct val="100000"/>
              </a:lnSpc>
              <a:spcBef>
                <a:spcPts val="600"/>
              </a:spcBef>
              <a:spcAft>
                <a:spcPts val="0"/>
              </a:spcAft>
              <a:buClrTx/>
              <a:buSzTx/>
              <a:buFontTx/>
              <a:buNone/>
              <a:tabLst/>
              <a:defRPr/>
            </a:pPr>
            <a:fld id="{86CB4B4D-7CA3-9044-876B-883B54F8677D}" type="slidenum">
              <a:rPr kumimoji="0" sz="3000" b="1" i="0" u="none" strike="noStrike" kern="0" cap="none" spc="0" normalizeH="0" baseline="0" noProof="0">
                <a:ln>
                  <a:noFill/>
                </a:ln>
                <a:solidFill>
                  <a:srgbClr val="E46C0A"/>
                </a:solidFill>
                <a:effectLst/>
                <a:uLnTx/>
                <a:uFillTx/>
                <a:latin typeface="Open Sans"/>
                <a:ea typeface="Open Sans"/>
                <a:cs typeface="Open Sans"/>
                <a:sym typeface="Open Sans"/>
              </a:rPr>
              <a:pPr marL="0" marR="0" lvl="0" indent="0" algn="ctr" defTabSz="1662545" rtl="0" eaLnBrk="1" fontAlgn="auto" latinLnBrk="0" hangingPunct="0">
                <a:lnSpc>
                  <a:spcPct val="100000"/>
                </a:lnSpc>
                <a:spcBef>
                  <a:spcPts val="600"/>
                </a:spcBef>
                <a:spcAft>
                  <a:spcPts val="0"/>
                </a:spcAft>
                <a:buClrTx/>
                <a:buSzTx/>
                <a:buFontTx/>
                <a:buNone/>
                <a:tabLst/>
                <a:defRPr/>
              </a:pPr>
              <a:t>11</a:t>
            </a:fld>
            <a:endParaRPr kumimoji="0" sz="3000" b="1" i="0" u="none" strike="noStrike" kern="0" cap="none" spc="0" normalizeH="0" baseline="0" noProof="0" dirty="0">
              <a:ln>
                <a:noFill/>
              </a:ln>
              <a:solidFill>
                <a:srgbClr val="E46C0A"/>
              </a:solidFill>
              <a:effectLst/>
              <a:uLnTx/>
              <a:uFillTx/>
              <a:latin typeface="Open Sans"/>
              <a:ea typeface="Open Sans"/>
              <a:cs typeface="Open Sans"/>
              <a:sym typeface="Open Sans"/>
            </a:endParaRPr>
          </a:p>
        </p:txBody>
      </p:sp>
      <p:pic>
        <p:nvPicPr>
          <p:cNvPr id="6" name="Picture 5" descr="A logo with text on it&#10;&#10;AI-generated content may be incorrect.">
            <a:extLst>
              <a:ext uri="{FF2B5EF4-FFF2-40B4-BE49-F238E27FC236}">
                <a16:creationId xmlns:a16="http://schemas.microsoft.com/office/drawing/2014/main" id="{51D4F1E5-0A33-BBCE-6E14-2E781C6DA1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77C777D5-2BA1-5B47-EFCE-DCF4439CBD1E}"/>
              </a:ext>
            </a:extLst>
          </p:cNvPr>
          <p:cNvSpPr txBox="1"/>
          <p:nvPr/>
        </p:nvSpPr>
        <p:spPr>
          <a:xfrm>
            <a:off x="742863" y="2812493"/>
            <a:ext cx="7113118" cy="23740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lvl="0">
              <a:lnSpc>
                <a:spcPct val="100000"/>
              </a:lnSpc>
            </a:pPr>
            <a:r>
              <a:rPr lang="en-US" dirty="0"/>
              <a:t>IMPACT OF DISASTER </a:t>
            </a:r>
            <a:endParaRPr kumimoji="0" lang="en-US" sz="7200" b="1" i="0" u="none" strike="noStrike" kern="0" cap="all" spc="0" normalizeH="0" baseline="0" noProof="0" dirty="0">
              <a:ln>
                <a:noFill/>
              </a:ln>
              <a:solidFill>
                <a:srgbClr val="C00000"/>
              </a:solidFill>
              <a:effectLst/>
              <a:uLnTx/>
              <a:uFillTx/>
              <a:latin typeface="Open Sans"/>
              <a:ea typeface="Open Sans"/>
              <a:cs typeface="Open Sans"/>
              <a:sym typeface="Open Sans"/>
            </a:endParaRPr>
          </a:p>
        </p:txBody>
      </p:sp>
      <p:graphicFrame>
        <p:nvGraphicFramePr>
          <p:cNvPr id="2" name="Content Placeholder 3">
            <a:extLst>
              <a:ext uri="{FF2B5EF4-FFF2-40B4-BE49-F238E27FC236}">
                <a16:creationId xmlns:a16="http://schemas.microsoft.com/office/drawing/2014/main" id="{78AA903E-5803-13AA-2B0A-F0846B354DD5}"/>
              </a:ext>
            </a:extLst>
          </p:cNvPr>
          <p:cNvGraphicFramePr>
            <a:graphicFrameLocks/>
          </p:cNvGraphicFramePr>
          <p:nvPr>
            <p:extLst>
              <p:ext uri="{D42A27DB-BD31-4B8C-83A1-F6EECF244321}">
                <p14:modId xmlns:p14="http://schemas.microsoft.com/office/powerpoint/2010/main" val="2781281684"/>
              </p:ext>
            </p:extLst>
          </p:nvPr>
        </p:nvGraphicFramePr>
        <p:xfrm>
          <a:off x="7452486" y="2812493"/>
          <a:ext cx="16517857" cy="10000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14092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graphicEl>
                                              <a:dgm id="{9BE298A3-D9DB-4D21-B6D5-EA7D5D1A3268}"/>
                                            </p:graphicEl>
                                          </p:spTgt>
                                        </p:tgtEl>
                                        <p:attrNameLst>
                                          <p:attrName>style.visibility</p:attrName>
                                        </p:attrNameLst>
                                      </p:cBhvr>
                                      <p:to>
                                        <p:strVal val="visible"/>
                                      </p:to>
                                    </p:set>
                                    <p:anim calcmode="lin" valueType="num">
                                      <p:cBhvr additive="base">
                                        <p:cTn id="7" dur="500" fill="hold"/>
                                        <p:tgtEl>
                                          <p:spTgt spid="2">
                                            <p:graphicEl>
                                              <a:dgm id="{9BE298A3-D9DB-4D21-B6D5-EA7D5D1A3268}"/>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graphicEl>
                                              <a:dgm id="{9BE298A3-D9DB-4D21-B6D5-EA7D5D1A3268}"/>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
                                            <p:graphicEl>
                                              <a:dgm id="{BC003F65-790C-4949-A69D-27CC1127CB43}"/>
                                            </p:graphicEl>
                                          </p:spTgt>
                                        </p:tgtEl>
                                        <p:attrNameLst>
                                          <p:attrName>style.visibility</p:attrName>
                                        </p:attrNameLst>
                                      </p:cBhvr>
                                      <p:to>
                                        <p:strVal val="visible"/>
                                      </p:to>
                                    </p:set>
                                    <p:anim calcmode="lin" valueType="num">
                                      <p:cBhvr additive="base">
                                        <p:cTn id="12" dur="500" fill="hold"/>
                                        <p:tgtEl>
                                          <p:spTgt spid="2">
                                            <p:graphicEl>
                                              <a:dgm id="{BC003F65-790C-4949-A69D-27CC1127CB43}"/>
                                            </p:graphic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
                                            <p:graphicEl>
                                              <a:dgm id="{BC003F65-790C-4949-A69D-27CC1127CB43}"/>
                                            </p:graphic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
                                            <p:graphicEl>
                                              <a:dgm id="{F10C1D4C-47B9-4AE6-A373-AF841B003ECC}"/>
                                            </p:graphicEl>
                                          </p:spTgt>
                                        </p:tgtEl>
                                        <p:attrNameLst>
                                          <p:attrName>style.visibility</p:attrName>
                                        </p:attrNameLst>
                                      </p:cBhvr>
                                      <p:to>
                                        <p:strVal val="visible"/>
                                      </p:to>
                                    </p:set>
                                    <p:anim calcmode="lin" valueType="num">
                                      <p:cBhvr additive="base">
                                        <p:cTn id="17" dur="500" fill="hold"/>
                                        <p:tgtEl>
                                          <p:spTgt spid="2">
                                            <p:graphicEl>
                                              <a:dgm id="{F10C1D4C-47B9-4AE6-A373-AF841B003ECC}"/>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graphicEl>
                                              <a:dgm id="{F10C1D4C-47B9-4AE6-A373-AF841B003ECC}"/>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21B5C-7732-B67C-0FA2-2156BF4058A0}"/>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9992F1F2-5BAB-B138-E0E0-72EAEBB85C74}"/>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BCB171A8-B485-E022-5B93-8F9345E7FA50}"/>
              </a:ext>
            </a:extLst>
          </p:cNvPr>
          <p:cNvSpPr txBox="1"/>
          <p:nvPr/>
        </p:nvSpPr>
        <p:spPr>
          <a:xfrm>
            <a:off x="8564880" y="4669452"/>
            <a:ext cx="15382807" cy="89562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r>
              <a:rPr lang="en-US" b="1" dirty="0">
                <a:solidFill>
                  <a:schemeClr val="tx1"/>
                </a:solidFill>
              </a:rPr>
              <a:t>A continuous and integrated process of planning, organizing, coordinating and implementing measures which are necessary or expedient for-</a:t>
            </a:r>
            <a:r>
              <a:rPr lang="en-US" sz="5400" b="1" dirty="0">
                <a:solidFill>
                  <a:schemeClr val="tx1"/>
                </a:solidFill>
              </a:rPr>
              <a:t> </a:t>
            </a:r>
          </a:p>
          <a:p>
            <a:pPr marL="1489075" indent="-742950">
              <a:lnSpc>
                <a:spcPct val="100000"/>
              </a:lnSpc>
              <a:buFont typeface="+mj-lt"/>
              <a:buAutoNum type="arabicPeriod"/>
            </a:pPr>
            <a:r>
              <a:rPr lang="en-US" sz="4400" b="1" dirty="0">
                <a:solidFill>
                  <a:schemeClr val="tx1"/>
                </a:solidFill>
              </a:rPr>
              <a:t>Prevention and Mitigation </a:t>
            </a:r>
          </a:p>
          <a:p>
            <a:pPr marL="1489075" indent="-742950">
              <a:lnSpc>
                <a:spcPct val="100000"/>
              </a:lnSpc>
              <a:buFont typeface="+mj-lt"/>
              <a:buAutoNum type="arabicPeriod"/>
            </a:pPr>
            <a:r>
              <a:rPr lang="en-US" sz="4400" b="1" dirty="0">
                <a:solidFill>
                  <a:schemeClr val="tx1"/>
                </a:solidFill>
              </a:rPr>
              <a:t>Preparedness</a:t>
            </a:r>
          </a:p>
          <a:p>
            <a:pPr marL="1489075" indent="-742950">
              <a:lnSpc>
                <a:spcPct val="100000"/>
              </a:lnSpc>
              <a:buFont typeface="+mj-lt"/>
              <a:buAutoNum type="arabicPeriod"/>
            </a:pPr>
            <a:r>
              <a:rPr lang="en-US" sz="4400" b="1" dirty="0">
                <a:solidFill>
                  <a:schemeClr val="tx1"/>
                </a:solidFill>
              </a:rPr>
              <a:t>Assessing the severity or magnitude of effects of any disaster</a:t>
            </a:r>
          </a:p>
          <a:p>
            <a:pPr marL="1489075" indent="-742950">
              <a:lnSpc>
                <a:spcPct val="100000"/>
              </a:lnSpc>
              <a:buFont typeface="+mj-lt"/>
              <a:buAutoNum type="arabicPeriod"/>
            </a:pPr>
            <a:r>
              <a:rPr lang="en-US" sz="4400" b="1" dirty="0">
                <a:solidFill>
                  <a:schemeClr val="tx1"/>
                </a:solidFill>
              </a:rPr>
              <a:t>Prompt response  </a:t>
            </a:r>
          </a:p>
          <a:p>
            <a:pPr marL="1489075" indent="-742950">
              <a:lnSpc>
                <a:spcPct val="100000"/>
              </a:lnSpc>
              <a:buFont typeface="+mj-lt"/>
              <a:buAutoNum type="arabicPeriod"/>
            </a:pPr>
            <a:r>
              <a:rPr lang="en-US" sz="4400" b="1" dirty="0">
                <a:solidFill>
                  <a:schemeClr val="tx1"/>
                </a:solidFill>
              </a:rPr>
              <a:t>Evacuation, rescue and relief</a:t>
            </a:r>
          </a:p>
          <a:p>
            <a:pPr marL="1489075" indent="-742950">
              <a:lnSpc>
                <a:spcPct val="100000"/>
              </a:lnSpc>
              <a:buFont typeface="+mj-lt"/>
              <a:buAutoNum type="arabicPeriod"/>
            </a:pPr>
            <a:r>
              <a:rPr lang="en-US" sz="4400" b="1" dirty="0">
                <a:solidFill>
                  <a:schemeClr val="tx1"/>
                </a:solidFill>
              </a:rPr>
              <a:t>Rehabilitation and reconstruction</a:t>
            </a:r>
          </a:p>
          <a:p>
            <a:pPr marL="1489075" indent="-742950">
              <a:lnSpc>
                <a:spcPct val="100000"/>
              </a:lnSpc>
              <a:buFont typeface="+mj-lt"/>
              <a:buAutoNum type="arabicPeriod"/>
            </a:pPr>
            <a:r>
              <a:rPr lang="en-US" sz="4400" b="1" dirty="0">
                <a:solidFill>
                  <a:schemeClr val="tx1"/>
                </a:solidFill>
              </a:rPr>
              <a:t>Capacity-building</a:t>
            </a:r>
          </a:p>
        </p:txBody>
      </p:sp>
      <p:sp>
        <p:nvSpPr>
          <p:cNvPr id="114" name="PPT 2 -">
            <a:extLst>
              <a:ext uri="{FF2B5EF4-FFF2-40B4-BE49-F238E27FC236}">
                <a16:creationId xmlns:a16="http://schemas.microsoft.com/office/drawing/2014/main" id="{4EDE3184-319C-B9A8-ABEF-CE3CE873C579}"/>
              </a:ext>
            </a:extLst>
          </p:cNvPr>
          <p:cNvSpPr txBox="1"/>
          <p:nvPr/>
        </p:nvSpPr>
        <p:spPr>
          <a:xfrm>
            <a:off x="21546984" y="12813338"/>
            <a:ext cx="1406834" cy="619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5</a:t>
            </a:r>
            <a:r>
              <a:rPr b="1" dirty="0">
                <a:solidFill>
                  <a:srgbClr val="E46C0A"/>
                </a:solidFill>
              </a:rPr>
              <a:t> -</a:t>
            </a:r>
          </a:p>
        </p:txBody>
      </p:sp>
      <p:sp>
        <p:nvSpPr>
          <p:cNvPr id="115" name="Rectangle">
            <a:extLst>
              <a:ext uri="{FF2B5EF4-FFF2-40B4-BE49-F238E27FC236}">
                <a16:creationId xmlns:a16="http://schemas.microsoft.com/office/drawing/2014/main" id="{8C62F292-7412-B111-1687-8434917B2927}"/>
              </a:ext>
            </a:extLst>
          </p:cNvPr>
          <p:cNvSpPr/>
          <p:nvPr/>
        </p:nvSpPr>
        <p:spPr>
          <a:xfrm>
            <a:off x="21539200" y="13512800"/>
            <a:ext cx="1879600" cy="203200"/>
          </a:xfrm>
          <a:prstGeom prst="rect">
            <a:avLst/>
          </a:prstGeom>
          <a:solidFill>
            <a:srgbClr val="E46C0A"/>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E932DC55-AFCD-E005-7D07-A18494059661}"/>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12</a:t>
            </a:fld>
            <a:endParaRPr dirty="0"/>
          </a:p>
        </p:txBody>
      </p:sp>
      <p:pic>
        <p:nvPicPr>
          <p:cNvPr id="5" name="Picture 4">
            <a:extLst>
              <a:ext uri="{FF2B5EF4-FFF2-40B4-BE49-F238E27FC236}">
                <a16:creationId xmlns:a16="http://schemas.microsoft.com/office/drawing/2014/main" id="{64390A2C-0298-6B57-AF3B-4C722D55A8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1F08D77E-9BC0-99A1-7069-E09B934237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7BF2EC7C-0813-C132-27C6-13094D64EA83}"/>
              </a:ext>
            </a:extLst>
          </p:cNvPr>
          <p:cNvSpPr txBox="1"/>
          <p:nvPr/>
        </p:nvSpPr>
        <p:spPr>
          <a:xfrm>
            <a:off x="742863" y="2812493"/>
            <a:ext cx="7113118" cy="19476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r>
              <a:rPr lang="en-US" dirty="0"/>
              <a:t>DISASTER MANAGEMENT</a:t>
            </a:r>
          </a:p>
        </p:txBody>
      </p:sp>
    </p:spTree>
    <p:extLst>
      <p:ext uri="{BB962C8B-B14F-4D97-AF65-F5344CB8AC3E}">
        <p14:creationId xmlns:p14="http://schemas.microsoft.com/office/powerpoint/2010/main" val="258176563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7F31A-68E0-4326-82EE-6AC6F26FF72F}"/>
            </a:ext>
          </a:extLst>
        </p:cNvPr>
        <p:cNvGrpSpPr/>
        <p:nvPr/>
      </p:nvGrpSpPr>
      <p:grpSpPr>
        <a:xfrm>
          <a:off x="0" y="0"/>
          <a:ext cx="0" cy="0"/>
          <a:chOff x="0" y="0"/>
          <a:chExt cx="0" cy="0"/>
        </a:xfrm>
      </p:grpSpPr>
      <p:sp>
        <p:nvSpPr>
          <p:cNvPr id="115" name="Rectangle">
            <a:extLst>
              <a:ext uri="{FF2B5EF4-FFF2-40B4-BE49-F238E27FC236}">
                <a16:creationId xmlns:a16="http://schemas.microsoft.com/office/drawing/2014/main" id="{B51D0979-776B-EF25-C9B9-6FFD08A0F65E}"/>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3DD7A020-4741-5711-9C0B-3F5CDCF35663}"/>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13</a:t>
            </a:fld>
            <a:endParaRPr dirty="0"/>
          </a:p>
        </p:txBody>
      </p:sp>
      <p:pic>
        <p:nvPicPr>
          <p:cNvPr id="6" name="Picture 5" descr="A logo with text on it&#10;&#10;AI-generated content may be incorrect.">
            <a:extLst>
              <a:ext uri="{FF2B5EF4-FFF2-40B4-BE49-F238E27FC236}">
                <a16:creationId xmlns:a16="http://schemas.microsoft.com/office/drawing/2014/main" id="{CE1C0B77-B576-6F78-34E3-E09D80F7CF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4E71F9E9-2FB4-2175-4517-6D2705DD8380}"/>
              </a:ext>
            </a:extLst>
          </p:cNvPr>
          <p:cNvSpPr txBox="1"/>
          <p:nvPr/>
        </p:nvSpPr>
        <p:spPr>
          <a:xfrm>
            <a:off x="742862" y="2812493"/>
            <a:ext cx="7715337" cy="3482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disaster management cycle</a:t>
            </a:r>
          </a:p>
        </p:txBody>
      </p:sp>
      <p:sp>
        <p:nvSpPr>
          <p:cNvPr id="2"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C8AE611A-0BC1-8C2A-949F-A4A3B001434B}"/>
              </a:ext>
            </a:extLst>
          </p:cNvPr>
          <p:cNvSpPr txBox="1"/>
          <p:nvPr/>
        </p:nvSpPr>
        <p:spPr>
          <a:xfrm>
            <a:off x="8258330" y="5097050"/>
            <a:ext cx="15382807" cy="7650812"/>
          </a:xfrm>
          <a:prstGeom prst="rect">
            <a:avLst/>
          </a:prstGeom>
          <a:solidFill>
            <a:schemeClr val="accent6">
              <a:lumMod val="20000"/>
              <a:lumOff val="80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R="0" lvl="0" algn="just" defTabSz="1896340" rtl="0" eaLnBrk="1" fontAlgn="auto" latinLnBrk="0" hangingPunct="0">
              <a:lnSpc>
                <a:spcPct val="110000"/>
              </a:lnSpc>
              <a:spcBef>
                <a:spcPts val="1000"/>
              </a:spcBef>
              <a:spcAft>
                <a:spcPts val="0"/>
              </a:spcAft>
              <a:buClrTx/>
              <a:buSzTx/>
              <a:tabLst>
                <a:tab pos="2286000" algn="l"/>
                <a:tab pos="3644900" algn="l"/>
                <a:tab pos="5029200" algn="l"/>
                <a:tab pos="6388100" algn="l"/>
              </a:tabLst>
              <a:defRPr sz="6400">
                <a:solidFill>
                  <a:srgbClr val="FFFFFF"/>
                </a:solidFill>
                <a:latin typeface="Open Sans Semibold"/>
                <a:ea typeface="Open Sans Semibold"/>
                <a:cs typeface="Open Sans Semibold"/>
                <a:sym typeface="Open Sans Semibold"/>
              </a:defRPr>
            </a:pPr>
            <a:r>
              <a:rPr kumimoji="0" lang="en-US" sz="49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Semibold"/>
              </a:rPr>
              <a:t>A continuous process involving four phases: Mitigation, Preparedness, Response, and Recovery, each with distinct activities to reduce the impact of hazards and promote a return to normalcy after a disaster. </a:t>
            </a:r>
          </a:p>
          <a:p>
            <a:pPr marR="0" lvl="0" algn="just" defTabSz="1896340" rtl="0" eaLnBrk="1" fontAlgn="auto" latinLnBrk="0" hangingPunct="0">
              <a:lnSpc>
                <a:spcPct val="110000"/>
              </a:lnSpc>
              <a:spcBef>
                <a:spcPts val="1000"/>
              </a:spcBef>
              <a:spcAft>
                <a:spcPts val="0"/>
              </a:spcAft>
              <a:buClrTx/>
              <a:buSzTx/>
              <a:tabLst>
                <a:tab pos="2286000" algn="l"/>
                <a:tab pos="3644900" algn="l"/>
                <a:tab pos="5029200" algn="l"/>
                <a:tab pos="6388100" algn="l"/>
              </a:tabLst>
              <a:defRPr sz="6400">
                <a:solidFill>
                  <a:srgbClr val="FFFFFF"/>
                </a:solidFill>
                <a:latin typeface="Open Sans Semibold"/>
                <a:ea typeface="Open Sans Semibold"/>
                <a:cs typeface="Open Sans Semibold"/>
                <a:sym typeface="Open Sans Semibold"/>
              </a:defRPr>
            </a:pPr>
            <a:r>
              <a:rPr kumimoji="0" lang="en-US" sz="49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Semibold"/>
              </a:rPr>
              <a:t>It's a cyclical model because disasters are recurrent, requiring ongoing efforts to improve and adapt strategies for future events, aiming to reduce losses and enhance societal resilience.</a:t>
            </a:r>
          </a:p>
        </p:txBody>
      </p:sp>
    </p:spTree>
    <p:extLst>
      <p:ext uri="{BB962C8B-B14F-4D97-AF65-F5344CB8AC3E}">
        <p14:creationId xmlns:p14="http://schemas.microsoft.com/office/powerpoint/2010/main" val="296119806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8639E-1382-8BCB-8EFB-403F24F92480}"/>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AFA5D1BE-F55A-61A0-ECD1-6CB6BD574C37}"/>
              </a:ext>
            </a:extLst>
          </p:cNvPr>
          <p:cNvSpPr txBox="1"/>
          <p:nvPr/>
        </p:nvSpPr>
        <p:spPr>
          <a:xfrm>
            <a:off x="8784771" y="5351787"/>
            <a:ext cx="15382807" cy="66941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914400" indent="-914400" algn="just">
              <a:lnSpc>
                <a:spcPct val="100000"/>
              </a:lnSpc>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This involves developing plans and preparing resources to respond effectively when a disaster strikes. </a:t>
            </a:r>
          </a:p>
          <a:p>
            <a:pPr marL="914400" indent="-914400" algn="just">
              <a:lnSpc>
                <a:spcPct val="100000"/>
              </a:lnSpc>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Activities: Creating emergency response plans, training personnel, conducting drills, and maintaining strategic reserves of food, water, and medical supplies. </a:t>
            </a:r>
          </a:p>
        </p:txBody>
      </p:sp>
      <p:sp>
        <p:nvSpPr>
          <p:cNvPr id="115" name="Rectangle">
            <a:extLst>
              <a:ext uri="{FF2B5EF4-FFF2-40B4-BE49-F238E27FC236}">
                <a16:creationId xmlns:a16="http://schemas.microsoft.com/office/drawing/2014/main" id="{E2FA9178-901D-6723-2422-02571349440A}"/>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F979922A-623F-777C-8765-3A4713963CDB}"/>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14</a:t>
            </a:fld>
            <a:endParaRPr dirty="0"/>
          </a:p>
        </p:txBody>
      </p:sp>
      <p:pic>
        <p:nvPicPr>
          <p:cNvPr id="6" name="Picture 5" descr="A logo with text on it&#10;&#10;AI-generated content may be incorrect.">
            <a:extLst>
              <a:ext uri="{FF2B5EF4-FFF2-40B4-BE49-F238E27FC236}">
                <a16:creationId xmlns:a16="http://schemas.microsoft.com/office/drawing/2014/main" id="{BB562271-E2F7-689A-8E69-3595EB36C8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58661784-AC09-8920-07AE-4AB1AF6B459F}"/>
              </a:ext>
            </a:extLst>
          </p:cNvPr>
          <p:cNvSpPr txBox="1"/>
          <p:nvPr/>
        </p:nvSpPr>
        <p:spPr>
          <a:xfrm>
            <a:off x="742862" y="2812493"/>
            <a:ext cx="7715337" cy="34820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disaster management cycle</a:t>
            </a:r>
          </a:p>
        </p:txBody>
      </p:sp>
      <p:cxnSp>
        <p:nvCxnSpPr>
          <p:cNvPr id="3" name="Straight Connector 2">
            <a:extLst>
              <a:ext uri="{FF2B5EF4-FFF2-40B4-BE49-F238E27FC236}">
                <a16:creationId xmlns:a16="http://schemas.microsoft.com/office/drawing/2014/main" id="{2DAF3D14-9314-435A-6F18-115F9FC77A93}"/>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
        <p:nvSpPr>
          <p:cNvPr id="2" name="Gunshot wounds">
            <a:extLst>
              <a:ext uri="{FF2B5EF4-FFF2-40B4-BE49-F238E27FC236}">
                <a16:creationId xmlns:a16="http://schemas.microsoft.com/office/drawing/2014/main" id="{58A9B929-BE9B-961F-17CE-7A8CFD1AA472}"/>
              </a:ext>
            </a:extLst>
          </p:cNvPr>
          <p:cNvSpPr txBox="1"/>
          <p:nvPr/>
        </p:nvSpPr>
        <p:spPr>
          <a:xfrm>
            <a:off x="742862" y="6364884"/>
            <a:ext cx="6702967" cy="830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lgn="ctr" defTabSz="1896340">
              <a:tabLst>
                <a:tab pos="2286000" algn="l"/>
                <a:tab pos="3644900" algn="l"/>
                <a:tab pos="5029200" algn="l"/>
                <a:tab pos="6388100" algn="l"/>
              </a:tabLst>
              <a:defRPr sz="5400">
                <a:solidFill>
                  <a:srgbClr val="333840"/>
                </a:solidFill>
                <a:latin typeface="Open Sans Semibold"/>
                <a:ea typeface="Open Sans Semibold"/>
                <a:cs typeface="Open Sans Semibold"/>
                <a:sym typeface="Open Sans Semibold"/>
              </a:defRPr>
            </a:lvl1pPr>
          </a:lstStyle>
          <a:p>
            <a:pPr algn="l"/>
            <a:r>
              <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rPr>
              <a:t>Preparedness</a:t>
            </a:r>
            <a:endParaRPr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9556896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66877-E5A2-5EB7-67CB-AEF1C02A31B4}"/>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C7274D0D-3041-EFFF-BFCB-CE523EB2A9BE}"/>
              </a:ext>
            </a:extLst>
          </p:cNvPr>
          <p:cNvSpPr txBox="1"/>
          <p:nvPr/>
        </p:nvSpPr>
        <p:spPr>
          <a:xfrm>
            <a:off x="8784771" y="5351787"/>
            <a:ext cx="15382807" cy="76174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914400" indent="-914400" algn="just">
              <a:lnSpc>
                <a:spcPct val="100000"/>
              </a:lnSpc>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This is the action taken during and immediately after a disaster to save lives, meet basic needs, and limit further damage. </a:t>
            </a:r>
          </a:p>
          <a:p>
            <a:pPr marL="914400" indent="-914400" algn="just">
              <a:lnSpc>
                <a:spcPct val="100000"/>
              </a:lnSpc>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Activities: Search and rescue operations, providing emergency aid, setting up temporary shelters, and coordinating emergency services. </a:t>
            </a:r>
          </a:p>
        </p:txBody>
      </p:sp>
      <p:sp>
        <p:nvSpPr>
          <p:cNvPr id="115" name="Rectangle">
            <a:extLst>
              <a:ext uri="{FF2B5EF4-FFF2-40B4-BE49-F238E27FC236}">
                <a16:creationId xmlns:a16="http://schemas.microsoft.com/office/drawing/2014/main" id="{36D59E5A-0856-57AB-E2C0-51FD5137C470}"/>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63D3C47B-A6CD-502F-DCE6-FF54E4B8B234}"/>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15</a:t>
            </a:fld>
            <a:endParaRPr dirty="0"/>
          </a:p>
        </p:txBody>
      </p:sp>
      <p:pic>
        <p:nvPicPr>
          <p:cNvPr id="6" name="Picture 5" descr="A logo with text on it&#10;&#10;AI-generated content may be incorrect.">
            <a:extLst>
              <a:ext uri="{FF2B5EF4-FFF2-40B4-BE49-F238E27FC236}">
                <a16:creationId xmlns:a16="http://schemas.microsoft.com/office/drawing/2014/main" id="{AFB125B2-D92C-041E-6D67-653C09CC0B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4C0C0B7F-C44E-3203-D831-CF334CF0DBD8}"/>
              </a:ext>
            </a:extLst>
          </p:cNvPr>
          <p:cNvSpPr txBox="1"/>
          <p:nvPr/>
        </p:nvSpPr>
        <p:spPr>
          <a:xfrm>
            <a:off x="742862" y="2812493"/>
            <a:ext cx="7715337" cy="3482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disaster management cycle</a:t>
            </a:r>
          </a:p>
        </p:txBody>
      </p:sp>
      <p:cxnSp>
        <p:nvCxnSpPr>
          <p:cNvPr id="3" name="Straight Connector 2">
            <a:extLst>
              <a:ext uri="{FF2B5EF4-FFF2-40B4-BE49-F238E27FC236}">
                <a16:creationId xmlns:a16="http://schemas.microsoft.com/office/drawing/2014/main" id="{9CFCB8FA-D0D9-5F08-816E-1F5D9F98E3AB}"/>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
        <p:nvSpPr>
          <p:cNvPr id="2" name="Gunshot wounds">
            <a:extLst>
              <a:ext uri="{FF2B5EF4-FFF2-40B4-BE49-F238E27FC236}">
                <a16:creationId xmlns:a16="http://schemas.microsoft.com/office/drawing/2014/main" id="{4CA10C43-ACF4-2495-49B0-67FFFB0FDB21}"/>
              </a:ext>
            </a:extLst>
          </p:cNvPr>
          <p:cNvSpPr txBox="1"/>
          <p:nvPr/>
        </p:nvSpPr>
        <p:spPr>
          <a:xfrm>
            <a:off x="742862" y="6364884"/>
            <a:ext cx="6702967"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gn="ctr" defTabSz="1896340">
              <a:tabLst>
                <a:tab pos="2286000" algn="l"/>
                <a:tab pos="3644900" algn="l"/>
                <a:tab pos="5029200" algn="l"/>
                <a:tab pos="6388100" algn="l"/>
              </a:tabLst>
              <a:defRPr sz="5400">
                <a:solidFill>
                  <a:srgbClr val="333840"/>
                </a:solidFill>
                <a:latin typeface="Open Sans Semibold"/>
                <a:ea typeface="Open Sans Semibold"/>
                <a:cs typeface="Open Sans Semibold"/>
                <a:sym typeface="Open Sans Semibold"/>
              </a:defRPr>
            </a:lvl1pPr>
          </a:lstStyle>
          <a:p>
            <a:pPr algn="l"/>
            <a:r>
              <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rPr>
              <a:t>Response</a:t>
            </a:r>
            <a:endParaRPr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9341127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4DA46-E944-7AB7-67FA-2294DA5C0125}"/>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B8C5889B-FFCA-E517-9F08-1E07B74722E8}"/>
              </a:ext>
            </a:extLst>
          </p:cNvPr>
          <p:cNvSpPr txBox="1"/>
          <p:nvPr/>
        </p:nvSpPr>
        <p:spPr>
          <a:xfrm>
            <a:off x="8784771" y="5351787"/>
            <a:ext cx="15382807" cy="8540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914400" indent="-914400" algn="just">
              <a:lnSpc>
                <a:spcPct val="100000"/>
              </a:lnSpc>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This phase involves activities to restore or improve a community after a disaster, moving from immediate emergency to long-term rebuilding and resilience. </a:t>
            </a:r>
          </a:p>
          <a:p>
            <a:pPr marL="914400" indent="-914400" algn="just">
              <a:lnSpc>
                <a:spcPct val="100000"/>
              </a:lnSpc>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Activities: Restoring infrastructure, providing temporary and permanent housing, supporting economic recovery etc. </a:t>
            </a:r>
          </a:p>
        </p:txBody>
      </p:sp>
      <p:sp>
        <p:nvSpPr>
          <p:cNvPr id="115" name="Rectangle">
            <a:extLst>
              <a:ext uri="{FF2B5EF4-FFF2-40B4-BE49-F238E27FC236}">
                <a16:creationId xmlns:a16="http://schemas.microsoft.com/office/drawing/2014/main" id="{FFCDF5EA-8D4B-23E5-BFC1-D33C2221BB4B}"/>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A6280AEC-28EC-2C8E-4CEB-35401CB88EDC}"/>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16</a:t>
            </a:fld>
            <a:endParaRPr dirty="0"/>
          </a:p>
        </p:txBody>
      </p:sp>
      <p:pic>
        <p:nvPicPr>
          <p:cNvPr id="5" name="Picture 4">
            <a:extLst>
              <a:ext uri="{FF2B5EF4-FFF2-40B4-BE49-F238E27FC236}">
                <a16:creationId xmlns:a16="http://schemas.microsoft.com/office/drawing/2014/main" id="{12B356EB-19DF-C50E-4DC0-65922C703D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87F33097-E642-2A94-8D25-7E35DCBA75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F63409FA-5B25-1FD8-4C32-CBC943E3455C}"/>
              </a:ext>
            </a:extLst>
          </p:cNvPr>
          <p:cNvSpPr txBox="1"/>
          <p:nvPr/>
        </p:nvSpPr>
        <p:spPr>
          <a:xfrm>
            <a:off x="742862" y="2812493"/>
            <a:ext cx="7715337" cy="34820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disaster management cycle</a:t>
            </a:r>
          </a:p>
        </p:txBody>
      </p:sp>
      <p:cxnSp>
        <p:nvCxnSpPr>
          <p:cNvPr id="3" name="Straight Connector 2">
            <a:extLst>
              <a:ext uri="{FF2B5EF4-FFF2-40B4-BE49-F238E27FC236}">
                <a16:creationId xmlns:a16="http://schemas.microsoft.com/office/drawing/2014/main" id="{C5743FE2-05FD-68A8-66D4-A3190308DF2B}"/>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
        <p:nvSpPr>
          <p:cNvPr id="2" name="Gunshot wounds">
            <a:extLst>
              <a:ext uri="{FF2B5EF4-FFF2-40B4-BE49-F238E27FC236}">
                <a16:creationId xmlns:a16="http://schemas.microsoft.com/office/drawing/2014/main" id="{D4FA75EA-1114-71B8-AEF7-E3EF326E701A}"/>
              </a:ext>
            </a:extLst>
          </p:cNvPr>
          <p:cNvSpPr txBox="1"/>
          <p:nvPr/>
        </p:nvSpPr>
        <p:spPr>
          <a:xfrm>
            <a:off x="742862" y="6364884"/>
            <a:ext cx="6702967" cy="830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lgn="ctr" defTabSz="1896340">
              <a:tabLst>
                <a:tab pos="2286000" algn="l"/>
                <a:tab pos="3644900" algn="l"/>
                <a:tab pos="5029200" algn="l"/>
                <a:tab pos="6388100" algn="l"/>
              </a:tabLst>
              <a:defRPr sz="5400">
                <a:solidFill>
                  <a:srgbClr val="333840"/>
                </a:solidFill>
                <a:latin typeface="Open Sans Semibold"/>
                <a:ea typeface="Open Sans Semibold"/>
                <a:cs typeface="Open Sans Semibold"/>
                <a:sym typeface="Open Sans Semibold"/>
              </a:defRPr>
            </a:lvl1pPr>
          </a:lstStyle>
          <a:p>
            <a:pPr algn="l"/>
            <a:r>
              <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rPr>
              <a:t>Recovery</a:t>
            </a:r>
            <a:endParaRPr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92204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D3C4D-5EB1-9AB9-1EFC-93CB5BBEFCA8}"/>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7500AB46-A33B-D200-A48C-BDEB72092169}"/>
              </a:ext>
            </a:extLst>
          </p:cNvPr>
          <p:cNvSpPr txBox="1"/>
          <p:nvPr/>
        </p:nvSpPr>
        <p:spPr>
          <a:xfrm>
            <a:off x="8784771" y="5351787"/>
            <a:ext cx="15382807" cy="66941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914400" indent="-914400" algn="just">
              <a:lnSpc>
                <a:spcPct val="100000"/>
              </a:lnSpc>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This phase focuses on long-term actions to prevent or reduce the severity of a disaster and its impacts. </a:t>
            </a:r>
          </a:p>
          <a:p>
            <a:pPr marL="914400" indent="-914400" algn="just">
              <a:lnSpc>
                <a:spcPct val="100000"/>
              </a:lnSpc>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Activities: Structural measures like building flood defenses, non-structural measures like land-use planning, and public awareness campaigns. </a:t>
            </a:r>
          </a:p>
        </p:txBody>
      </p:sp>
      <p:sp>
        <p:nvSpPr>
          <p:cNvPr id="115" name="Rectangle">
            <a:extLst>
              <a:ext uri="{FF2B5EF4-FFF2-40B4-BE49-F238E27FC236}">
                <a16:creationId xmlns:a16="http://schemas.microsoft.com/office/drawing/2014/main" id="{520B30DC-81E8-7DC4-D1E3-B548DC9DD9E7}"/>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51522626-189D-5C23-0401-34E3E5753309}"/>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17</a:t>
            </a:fld>
            <a:endParaRPr dirty="0"/>
          </a:p>
        </p:txBody>
      </p:sp>
      <p:pic>
        <p:nvPicPr>
          <p:cNvPr id="6" name="Picture 5" descr="A logo with text on it&#10;&#10;AI-generated content may be incorrect.">
            <a:extLst>
              <a:ext uri="{FF2B5EF4-FFF2-40B4-BE49-F238E27FC236}">
                <a16:creationId xmlns:a16="http://schemas.microsoft.com/office/drawing/2014/main" id="{8A1EF2DC-A6BC-5816-6F9C-A5E8B4CEF8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386BA640-B36F-F7AC-6D1A-2AF439538432}"/>
              </a:ext>
            </a:extLst>
          </p:cNvPr>
          <p:cNvSpPr txBox="1"/>
          <p:nvPr/>
        </p:nvSpPr>
        <p:spPr>
          <a:xfrm>
            <a:off x="742862" y="2812493"/>
            <a:ext cx="7715337" cy="3482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disaster management cycle</a:t>
            </a:r>
          </a:p>
        </p:txBody>
      </p:sp>
      <p:cxnSp>
        <p:nvCxnSpPr>
          <p:cNvPr id="3" name="Straight Connector 2">
            <a:extLst>
              <a:ext uri="{FF2B5EF4-FFF2-40B4-BE49-F238E27FC236}">
                <a16:creationId xmlns:a16="http://schemas.microsoft.com/office/drawing/2014/main" id="{E546B332-79A6-2DF0-4002-6B033D57C57A}"/>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
        <p:nvSpPr>
          <p:cNvPr id="2" name="Gunshot wounds">
            <a:extLst>
              <a:ext uri="{FF2B5EF4-FFF2-40B4-BE49-F238E27FC236}">
                <a16:creationId xmlns:a16="http://schemas.microsoft.com/office/drawing/2014/main" id="{139B0C02-10BA-B1FD-C0F5-E5000EEFA0E3}"/>
              </a:ext>
            </a:extLst>
          </p:cNvPr>
          <p:cNvSpPr txBox="1"/>
          <p:nvPr/>
        </p:nvSpPr>
        <p:spPr>
          <a:xfrm>
            <a:off x="742862" y="6364884"/>
            <a:ext cx="6702967"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gn="ctr" defTabSz="1896340">
              <a:tabLst>
                <a:tab pos="2286000" algn="l"/>
                <a:tab pos="3644900" algn="l"/>
                <a:tab pos="5029200" algn="l"/>
                <a:tab pos="6388100" algn="l"/>
              </a:tabLst>
              <a:defRPr sz="5400">
                <a:solidFill>
                  <a:srgbClr val="333840"/>
                </a:solidFill>
                <a:latin typeface="Open Sans Semibold"/>
                <a:ea typeface="Open Sans Semibold"/>
                <a:cs typeface="Open Sans Semibold"/>
                <a:sym typeface="Open Sans Semibold"/>
              </a:defRPr>
            </a:lvl1pPr>
          </a:lstStyle>
          <a:p>
            <a:pPr algn="l"/>
            <a:r>
              <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rPr>
              <a:t>Mitigation</a:t>
            </a:r>
            <a:endParaRPr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7004160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0EC6B-879D-F9D8-8F76-CEF555484C7B}"/>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CAC91ABF-DD16-BA17-5F53-82869E36468E}"/>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609F5D0E-727D-B289-62BC-84AD3EBBE67C}"/>
              </a:ext>
            </a:extLst>
          </p:cNvPr>
          <p:cNvSpPr txBox="1"/>
          <p:nvPr/>
        </p:nvSpPr>
        <p:spPr>
          <a:xfrm>
            <a:off x="8564880" y="3888736"/>
            <a:ext cx="15382807" cy="66432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Institutional mechanisms</a:t>
            </a:r>
          </a:p>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Disaster prevention strategy</a:t>
            </a:r>
          </a:p>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Early warning system</a:t>
            </a:r>
          </a:p>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Disaster mitigation</a:t>
            </a:r>
          </a:p>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Preparedness and response</a:t>
            </a:r>
          </a:p>
        </p:txBody>
      </p:sp>
      <p:sp>
        <p:nvSpPr>
          <p:cNvPr id="114" name="PPT 2 -">
            <a:extLst>
              <a:ext uri="{FF2B5EF4-FFF2-40B4-BE49-F238E27FC236}">
                <a16:creationId xmlns:a16="http://schemas.microsoft.com/office/drawing/2014/main" id="{0C4E0E26-C4BC-AF23-DFA7-B4EFAEB6AEEB}"/>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5</a:t>
            </a:r>
            <a:r>
              <a:rPr b="1" dirty="0">
                <a:solidFill>
                  <a:srgbClr val="E46C0A"/>
                </a:solidFill>
              </a:rPr>
              <a:t> -</a:t>
            </a:r>
          </a:p>
        </p:txBody>
      </p:sp>
      <p:sp>
        <p:nvSpPr>
          <p:cNvPr id="115" name="Rectangle">
            <a:extLst>
              <a:ext uri="{FF2B5EF4-FFF2-40B4-BE49-F238E27FC236}">
                <a16:creationId xmlns:a16="http://schemas.microsoft.com/office/drawing/2014/main" id="{C6F3A4D9-B931-09ED-DA47-D08E6E68E803}"/>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44AC2CCC-D526-834E-CDFE-83183CD440F1}"/>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18</a:t>
            </a:fld>
            <a:endParaRPr dirty="0"/>
          </a:p>
        </p:txBody>
      </p:sp>
      <p:pic>
        <p:nvPicPr>
          <p:cNvPr id="5" name="Picture 4">
            <a:extLst>
              <a:ext uri="{FF2B5EF4-FFF2-40B4-BE49-F238E27FC236}">
                <a16:creationId xmlns:a16="http://schemas.microsoft.com/office/drawing/2014/main" id="{2F488D1D-0B08-203E-46DE-BA2B62201A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DA5906C2-8CDC-3636-D5A0-88BD64A636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B58EB004-5712-1616-0BFF-F6D0789FAD6F}"/>
              </a:ext>
            </a:extLst>
          </p:cNvPr>
          <p:cNvSpPr txBox="1"/>
          <p:nvPr/>
        </p:nvSpPr>
        <p:spPr>
          <a:xfrm>
            <a:off x="742863" y="2812493"/>
            <a:ext cx="7113118" cy="45900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National Disaster Response Framework </a:t>
            </a:r>
          </a:p>
        </p:txBody>
      </p:sp>
    </p:spTree>
    <p:extLst>
      <p:ext uri="{BB962C8B-B14F-4D97-AF65-F5344CB8AC3E}">
        <p14:creationId xmlns:p14="http://schemas.microsoft.com/office/powerpoint/2010/main" val="340683226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CE1CF-83A7-AE8C-9651-2207CF5DA669}"/>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8B9402F5-A9A9-D431-402F-F75CFE791C75}"/>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6907D829-BA60-B0D9-FA1D-BEBFEB2A137D}"/>
              </a:ext>
            </a:extLst>
          </p:cNvPr>
          <p:cNvSpPr txBox="1"/>
          <p:nvPr/>
        </p:nvSpPr>
        <p:spPr>
          <a:xfrm>
            <a:off x="8564880" y="3888736"/>
            <a:ext cx="15382807" cy="100431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7000" dirty="0">
                <a:solidFill>
                  <a:schemeClr val="tx1"/>
                </a:solidFill>
                <a:latin typeface="Open Sans" panose="020B0606030504020204" pitchFamily="34" charset="0"/>
                <a:ea typeface="Open Sans" panose="020B0606030504020204" pitchFamily="34" charset="0"/>
                <a:cs typeface="Open Sans" panose="020B0606030504020204" pitchFamily="34" charset="0"/>
              </a:rPr>
              <a:t>Human resource development and Community-based disaster management</a:t>
            </a:r>
          </a:p>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7000" dirty="0">
                <a:solidFill>
                  <a:schemeClr val="tx1"/>
                </a:solidFill>
                <a:latin typeface="Open Sans" panose="020B0606030504020204" pitchFamily="34" charset="0"/>
                <a:ea typeface="Open Sans" panose="020B0606030504020204" pitchFamily="34" charset="0"/>
                <a:cs typeface="Open Sans" panose="020B0606030504020204" pitchFamily="34" charset="0"/>
              </a:rPr>
              <a:t>Capacity development in all related areas</a:t>
            </a:r>
          </a:p>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7000" dirty="0">
                <a:solidFill>
                  <a:schemeClr val="tx1"/>
                </a:solidFill>
                <a:latin typeface="Open Sans" panose="020B0606030504020204" pitchFamily="34" charset="0"/>
                <a:ea typeface="Open Sans" panose="020B0606030504020204" pitchFamily="34" charset="0"/>
                <a:cs typeface="Open Sans" panose="020B0606030504020204" pitchFamily="34" charset="0"/>
              </a:rPr>
              <a:t>Cooperation with agencies at national, regional and international levels</a:t>
            </a:r>
          </a:p>
        </p:txBody>
      </p:sp>
      <p:sp>
        <p:nvSpPr>
          <p:cNvPr id="114" name="PPT 2 -">
            <a:extLst>
              <a:ext uri="{FF2B5EF4-FFF2-40B4-BE49-F238E27FC236}">
                <a16:creationId xmlns:a16="http://schemas.microsoft.com/office/drawing/2014/main" id="{0139B237-9394-6FC9-3554-0F924D58B1C3}"/>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5</a:t>
            </a:r>
            <a:r>
              <a:rPr b="1" dirty="0">
                <a:solidFill>
                  <a:srgbClr val="E46C0A"/>
                </a:solidFill>
              </a:rPr>
              <a:t> -</a:t>
            </a:r>
          </a:p>
        </p:txBody>
      </p:sp>
      <p:sp>
        <p:nvSpPr>
          <p:cNvPr id="115" name="Rectangle">
            <a:extLst>
              <a:ext uri="{FF2B5EF4-FFF2-40B4-BE49-F238E27FC236}">
                <a16:creationId xmlns:a16="http://schemas.microsoft.com/office/drawing/2014/main" id="{D94403D8-8EC6-51F4-9615-6639EB5649A2}"/>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020A3A2B-53F9-C6BD-58B7-7435E547DF1F}"/>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19</a:t>
            </a:fld>
            <a:endParaRPr dirty="0"/>
          </a:p>
        </p:txBody>
      </p:sp>
      <p:pic>
        <p:nvPicPr>
          <p:cNvPr id="5" name="Picture 4">
            <a:extLst>
              <a:ext uri="{FF2B5EF4-FFF2-40B4-BE49-F238E27FC236}">
                <a16:creationId xmlns:a16="http://schemas.microsoft.com/office/drawing/2014/main" id="{0B00EF37-791B-13ED-DE8D-7EF0BD2C8D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E90C7385-0FC6-D364-6027-DD990ACF0F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1D085C65-D331-9AD5-704E-1373A980EE23}"/>
              </a:ext>
            </a:extLst>
          </p:cNvPr>
          <p:cNvSpPr txBox="1"/>
          <p:nvPr/>
        </p:nvSpPr>
        <p:spPr>
          <a:xfrm>
            <a:off x="742863" y="2812493"/>
            <a:ext cx="7113118" cy="45900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National Disaster Response Framework </a:t>
            </a:r>
          </a:p>
        </p:txBody>
      </p:sp>
      <p:sp>
        <p:nvSpPr>
          <p:cNvPr id="4" name="Gunshot wounds">
            <a:extLst>
              <a:ext uri="{FF2B5EF4-FFF2-40B4-BE49-F238E27FC236}">
                <a16:creationId xmlns:a16="http://schemas.microsoft.com/office/drawing/2014/main" id="{0FF90A27-F433-2CC5-B852-22F982DF0B80}"/>
              </a:ext>
            </a:extLst>
          </p:cNvPr>
          <p:cNvSpPr txBox="1"/>
          <p:nvPr/>
        </p:nvSpPr>
        <p:spPr>
          <a:xfrm>
            <a:off x="742863" y="7402570"/>
            <a:ext cx="3189777" cy="553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lgn="ctr" defTabSz="1896340">
              <a:tabLst>
                <a:tab pos="2286000" algn="l"/>
                <a:tab pos="3644900" algn="l"/>
                <a:tab pos="5029200" algn="l"/>
                <a:tab pos="6388100" algn="l"/>
              </a:tabLst>
              <a:defRPr sz="5400">
                <a:solidFill>
                  <a:srgbClr val="333840"/>
                </a:solidFill>
                <a:latin typeface="Open Sans Semibold"/>
                <a:ea typeface="Open Sans Semibold"/>
                <a:cs typeface="Open Sans Semibold"/>
                <a:sym typeface="Open Sans Semibold"/>
              </a:defRPr>
            </a:lvl1pPr>
          </a:lstStyle>
          <a:p>
            <a:pPr algn="l"/>
            <a:r>
              <a:rPr lang="en-US" sz="3600" dirty="0">
                <a:solidFill>
                  <a:srgbClr val="FF0000"/>
                </a:solidFill>
                <a:latin typeface="Open Sans" panose="020B0606030504020204" pitchFamily="34" charset="0"/>
                <a:ea typeface="Open Sans" panose="020B0606030504020204" pitchFamily="34" charset="0"/>
                <a:cs typeface="Open Sans" panose="020B0606030504020204" pitchFamily="34" charset="0"/>
              </a:rPr>
              <a:t>CONT.</a:t>
            </a:r>
            <a:endParaRPr sz="36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4622871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C77F0D2F-63C2-DC7A-327A-7363CBB73A8D}"/>
              </a:ext>
            </a:extLst>
          </p:cNvPr>
          <p:cNvSpPr txBox="1">
            <a:spLocks/>
          </p:cNvSpPr>
          <p:nvPr/>
        </p:nvSpPr>
        <p:spPr>
          <a:xfrm>
            <a:off x="577892" y="2703577"/>
            <a:ext cx="7627938" cy="7756525"/>
          </a:xfrm>
          <a:prstGeom prst="rect">
            <a:avLst/>
          </a:prstGeom>
          <a:solidFill>
            <a:srgbClr val="E46C0A"/>
          </a:solidFill>
        </p:spPr>
        <p:txBody>
          <a:bodyPr lIns="89235" tIns="89235" rIns="89235" bIns="89235"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r>
              <a:rPr lang="en-US" sz="4800" dirty="0"/>
              <a:t>Upon completing this lesson, you will be able to:</a:t>
            </a:r>
          </a:p>
        </p:txBody>
      </p:sp>
      <p:sp>
        <p:nvSpPr>
          <p:cNvPr id="6" name="OBJECTIVES">
            <a:extLst>
              <a:ext uri="{FF2B5EF4-FFF2-40B4-BE49-F238E27FC236}">
                <a16:creationId xmlns:a16="http://schemas.microsoft.com/office/drawing/2014/main" id="{D3DB3725-B6EF-8DE8-0BDC-B71D6415B706}"/>
              </a:ext>
            </a:extLst>
          </p:cNvPr>
          <p:cNvSpPr txBox="1"/>
          <p:nvPr/>
        </p:nvSpPr>
        <p:spPr>
          <a:xfrm>
            <a:off x="8661373" y="787889"/>
            <a:ext cx="5351166" cy="140116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78283" tIns="78283" rIns="78283" bIns="78283">
            <a:spAutoFit/>
          </a:bodyPr>
          <a:lstStyle>
            <a:lvl1pPr defTabSz="1896340">
              <a:defRPr sz="7200" b="1">
                <a:solidFill>
                  <a:srgbClr val="C00000"/>
                </a:solidFill>
                <a:latin typeface="Open Sans"/>
                <a:ea typeface="Open Sans"/>
                <a:cs typeface="Open Sans"/>
                <a:sym typeface="Open Sans"/>
              </a:defRPr>
            </a:lvl1pPr>
          </a:lstStyle>
          <a:p>
            <a:r>
              <a:rPr dirty="0"/>
              <a:t>OBJECTIVES</a:t>
            </a:r>
          </a:p>
        </p:txBody>
      </p:sp>
      <p:sp>
        <p:nvSpPr>
          <p:cNvPr id="14" name="Slide Number">
            <a:extLst>
              <a:ext uri="{FF2B5EF4-FFF2-40B4-BE49-F238E27FC236}">
                <a16:creationId xmlns:a16="http://schemas.microsoft.com/office/drawing/2014/main" id="{83C7BAED-6F29-E142-C962-8C88F04D95BB}"/>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a:t>
            </a:fld>
            <a:endParaRPr/>
          </a:p>
        </p:txBody>
      </p:sp>
      <p:sp>
        <p:nvSpPr>
          <p:cNvPr id="2" name="List two steps to treat a closed wound.…">
            <a:extLst>
              <a:ext uri="{FF2B5EF4-FFF2-40B4-BE49-F238E27FC236}">
                <a16:creationId xmlns:a16="http://schemas.microsoft.com/office/drawing/2014/main" id="{EBC88503-D9C9-8469-8868-CB6A6E8838C2}"/>
              </a:ext>
            </a:extLst>
          </p:cNvPr>
          <p:cNvSpPr txBox="1"/>
          <p:nvPr/>
        </p:nvSpPr>
        <p:spPr>
          <a:xfrm>
            <a:off x="11305163" y="5044311"/>
            <a:ext cx="11469939" cy="59083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en-US" dirty="0"/>
              <a:t>Acquaint with Disaster profile of India</a:t>
            </a:r>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lang="en-US" sz="1000"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lang="en-IN" sz="1000"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lang="en-IN" sz="1000"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lang="en-IN" sz="1000"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sz="1000"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en-US" dirty="0"/>
              <a:t>Understand disaster and its effects</a:t>
            </a:r>
            <a:endParaRPr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lang="en-US" sz="1000"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lang="en-US" sz="1000"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lang="en-US" sz="1000"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lang="en-US" sz="1000"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en-US" dirty="0"/>
              <a:t>Know about the features of National Disaster Management Plan </a:t>
            </a:r>
            <a:endParaRPr dirty="0"/>
          </a:p>
        </p:txBody>
      </p:sp>
      <p:grpSp>
        <p:nvGrpSpPr>
          <p:cNvPr id="3" name="Group">
            <a:extLst>
              <a:ext uri="{FF2B5EF4-FFF2-40B4-BE49-F238E27FC236}">
                <a16:creationId xmlns:a16="http://schemas.microsoft.com/office/drawing/2014/main" id="{8B29F151-C2FD-2760-8D02-12B45828F2B8}"/>
              </a:ext>
            </a:extLst>
          </p:cNvPr>
          <p:cNvGrpSpPr/>
          <p:nvPr/>
        </p:nvGrpSpPr>
        <p:grpSpPr>
          <a:xfrm>
            <a:off x="9844663" y="4793811"/>
            <a:ext cx="1219201" cy="1681958"/>
            <a:chOff x="0" y="115975"/>
            <a:chExt cx="1219200" cy="1681957"/>
          </a:xfrm>
        </p:grpSpPr>
        <p:sp>
          <p:nvSpPr>
            <p:cNvPr id="5" name="Circle">
              <a:extLst>
                <a:ext uri="{FF2B5EF4-FFF2-40B4-BE49-F238E27FC236}">
                  <a16:creationId xmlns:a16="http://schemas.microsoft.com/office/drawing/2014/main" id="{A2CF8A5D-63AF-0550-745A-87A9FACA797A}"/>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5" name="1">
              <a:extLst>
                <a:ext uri="{FF2B5EF4-FFF2-40B4-BE49-F238E27FC236}">
                  <a16:creationId xmlns:a16="http://schemas.microsoft.com/office/drawing/2014/main" id="{C9CBD52F-5810-657C-5DB9-93367EE39DAA}"/>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1</a:t>
              </a:r>
            </a:p>
          </p:txBody>
        </p:sp>
      </p:grpSp>
      <p:grpSp>
        <p:nvGrpSpPr>
          <p:cNvPr id="16" name="Group">
            <a:extLst>
              <a:ext uri="{FF2B5EF4-FFF2-40B4-BE49-F238E27FC236}">
                <a16:creationId xmlns:a16="http://schemas.microsoft.com/office/drawing/2014/main" id="{08DADF9C-5398-2401-4FC4-D7AE40380090}"/>
              </a:ext>
            </a:extLst>
          </p:cNvPr>
          <p:cNvGrpSpPr/>
          <p:nvPr/>
        </p:nvGrpSpPr>
        <p:grpSpPr>
          <a:xfrm>
            <a:off x="9892363" y="7006947"/>
            <a:ext cx="1219201" cy="1681958"/>
            <a:chOff x="0" y="115975"/>
            <a:chExt cx="1219200" cy="1681957"/>
          </a:xfrm>
        </p:grpSpPr>
        <p:sp>
          <p:nvSpPr>
            <p:cNvPr id="17" name="Circle">
              <a:extLst>
                <a:ext uri="{FF2B5EF4-FFF2-40B4-BE49-F238E27FC236}">
                  <a16:creationId xmlns:a16="http://schemas.microsoft.com/office/drawing/2014/main" id="{8FBE3C0A-15F5-0E5E-B830-BF6C48A0D876}"/>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8" name="2">
              <a:extLst>
                <a:ext uri="{FF2B5EF4-FFF2-40B4-BE49-F238E27FC236}">
                  <a16:creationId xmlns:a16="http://schemas.microsoft.com/office/drawing/2014/main" id="{35D8AC1A-4264-2AA1-BAA4-1BDF77B0C62F}"/>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2</a:t>
              </a:r>
            </a:p>
          </p:txBody>
        </p:sp>
      </p:grpSp>
      <p:grpSp>
        <p:nvGrpSpPr>
          <p:cNvPr id="19" name="Group">
            <a:extLst>
              <a:ext uri="{FF2B5EF4-FFF2-40B4-BE49-F238E27FC236}">
                <a16:creationId xmlns:a16="http://schemas.microsoft.com/office/drawing/2014/main" id="{0D759317-3EBB-A115-0ADE-46E1553D198C}"/>
              </a:ext>
            </a:extLst>
          </p:cNvPr>
          <p:cNvGrpSpPr/>
          <p:nvPr/>
        </p:nvGrpSpPr>
        <p:grpSpPr>
          <a:xfrm>
            <a:off x="9908162" y="8916306"/>
            <a:ext cx="1219201" cy="1681958"/>
            <a:chOff x="0" y="141375"/>
            <a:chExt cx="1219200" cy="1681957"/>
          </a:xfrm>
        </p:grpSpPr>
        <p:sp>
          <p:nvSpPr>
            <p:cNvPr id="20" name="Circle">
              <a:extLst>
                <a:ext uri="{FF2B5EF4-FFF2-40B4-BE49-F238E27FC236}">
                  <a16:creationId xmlns:a16="http://schemas.microsoft.com/office/drawing/2014/main" id="{F9DC0021-9CFD-8817-3C96-3E2D63C53124}"/>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21" name="3">
              <a:extLst>
                <a:ext uri="{FF2B5EF4-FFF2-40B4-BE49-F238E27FC236}">
                  <a16:creationId xmlns:a16="http://schemas.microsoft.com/office/drawing/2014/main" id="{6EBD057F-C604-9D19-CD55-A353B8988AE9}"/>
                </a:ext>
              </a:extLst>
            </p:cNvPr>
            <p:cNvSpPr txBox="1"/>
            <p:nvPr/>
          </p:nvSpPr>
          <p:spPr>
            <a:xfrm>
              <a:off x="287204" y="1413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3</a:t>
              </a: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11EB4-C3ED-7273-0E01-4A3D454484E5}"/>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2F77172B-EA70-6A03-127C-5284E651BF74}"/>
              </a:ext>
            </a:extLst>
          </p:cNvPr>
          <p:cNvSpPr txBox="1"/>
          <p:nvPr/>
        </p:nvSpPr>
        <p:spPr>
          <a:xfrm>
            <a:off x="8784771" y="5351787"/>
            <a:ext cx="15382807" cy="80021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914400" indent="-914400" algn="just">
              <a:lnSpc>
                <a:spcPct val="100000"/>
              </a:lnSpc>
              <a:buFont typeface="+mj-lt"/>
              <a:buAutoNum type="arabicParen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All development sectors must imbibe the principles of DRM</a:t>
            </a:r>
          </a:p>
          <a:p>
            <a:pPr marL="914400" indent="-914400" algn="just">
              <a:lnSpc>
                <a:spcPct val="100000"/>
              </a:lnSpc>
              <a:buFont typeface="+mj-lt"/>
              <a:buAutoNum type="arabicParen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Risk coverage must include all</a:t>
            </a:r>
          </a:p>
          <a:p>
            <a:pPr marL="914400" indent="-914400" algn="just">
              <a:lnSpc>
                <a:spcPct val="100000"/>
              </a:lnSpc>
              <a:buFont typeface="+mj-lt"/>
              <a:buAutoNum type="arabicParen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Women’s leadership and greater involvement</a:t>
            </a:r>
          </a:p>
          <a:p>
            <a:pPr marL="914400" indent="-914400" algn="just">
              <a:lnSpc>
                <a:spcPct val="100000"/>
              </a:lnSpc>
              <a:buFont typeface="+mj-lt"/>
              <a:buAutoNum type="arabicParen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Invest in risk mapping</a:t>
            </a:r>
          </a:p>
          <a:p>
            <a:pPr marL="914400" indent="-914400" algn="just">
              <a:lnSpc>
                <a:spcPct val="100000"/>
              </a:lnSpc>
              <a:buFont typeface="+mj-lt"/>
              <a:buAutoNum type="arabicParen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Leverage technology to enhance the efficiency</a:t>
            </a:r>
          </a:p>
        </p:txBody>
      </p:sp>
      <p:sp>
        <p:nvSpPr>
          <p:cNvPr id="115" name="Rectangle">
            <a:extLst>
              <a:ext uri="{FF2B5EF4-FFF2-40B4-BE49-F238E27FC236}">
                <a16:creationId xmlns:a16="http://schemas.microsoft.com/office/drawing/2014/main" id="{F4131807-2FF8-DD0D-7236-0BF729023147}"/>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68AF0C0C-0C64-8E63-D258-4A0872CD7589}"/>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20</a:t>
            </a:fld>
            <a:endParaRPr dirty="0"/>
          </a:p>
        </p:txBody>
      </p:sp>
      <p:pic>
        <p:nvPicPr>
          <p:cNvPr id="6" name="Picture 5" descr="A logo with text on it&#10;&#10;AI-generated content may be incorrect.">
            <a:extLst>
              <a:ext uri="{FF2B5EF4-FFF2-40B4-BE49-F238E27FC236}">
                <a16:creationId xmlns:a16="http://schemas.microsoft.com/office/drawing/2014/main" id="{FAB9EC0B-6E7E-CFA4-D8DC-B96427A917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E582200C-6AFA-E4E5-EA53-285AED5BC613}"/>
              </a:ext>
            </a:extLst>
          </p:cNvPr>
          <p:cNvSpPr txBox="1"/>
          <p:nvPr/>
        </p:nvSpPr>
        <p:spPr>
          <a:xfrm>
            <a:off x="742862" y="2812493"/>
            <a:ext cx="7715337" cy="23740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PM</a:t>
            </a:r>
            <a:r>
              <a:rPr lang="en-US" sz="4800" dirty="0"/>
              <a:t>s</a:t>
            </a:r>
            <a:r>
              <a:rPr lang="en-US" dirty="0"/>
              <a:t> Ten -Point Agenda</a:t>
            </a:r>
          </a:p>
        </p:txBody>
      </p:sp>
      <p:cxnSp>
        <p:nvCxnSpPr>
          <p:cNvPr id="3" name="Straight Connector 2">
            <a:extLst>
              <a:ext uri="{FF2B5EF4-FFF2-40B4-BE49-F238E27FC236}">
                <a16:creationId xmlns:a16="http://schemas.microsoft.com/office/drawing/2014/main" id="{2226869C-1974-0E81-AFC3-98A1437A5584}"/>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92048210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F49B1-35CF-F079-CFA0-BD61A1593EA3}"/>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CEC16E88-D55F-7DC6-C931-6CD08D61104D}"/>
              </a:ext>
            </a:extLst>
          </p:cNvPr>
          <p:cNvSpPr txBox="1"/>
          <p:nvPr/>
        </p:nvSpPr>
        <p:spPr>
          <a:xfrm>
            <a:off x="8784771" y="5351787"/>
            <a:ext cx="15382807" cy="76328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lnSpc>
                <a:spcPct val="100000"/>
              </a:lnSpc>
              <a:buFont typeface="+mj-lt"/>
              <a:buAutoNum type="arabicParenR" startAt="6"/>
              <a:defRPr sz="6400">
                <a:solidFill>
                  <a:srgbClr val="FFFFFF"/>
                </a:solidFill>
                <a:latin typeface="Open Sans Semibold"/>
                <a:ea typeface="Open Sans Semibold"/>
                <a:cs typeface="Open Sans Semibold"/>
                <a:sym typeface="Open Sans Semibold"/>
              </a:defRPr>
            </a:pPr>
            <a:r>
              <a:rPr lang="en-US" sz="5700" dirty="0">
                <a:solidFill>
                  <a:schemeClr val="tx1"/>
                </a:solidFill>
                <a:latin typeface="Open Sans" panose="020B0606030504020204" pitchFamily="34" charset="0"/>
                <a:ea typeface="Open Sans" panose="020B0606030504020204" pitchFamily="34" charset="0"/>
                <a:cs typeface="Open Sans" panose="020B0606030504020204" pitchFamily="34" charset="0"/>
              </a:rPr>
              <a:t>Develop a network of universities to work on disaster-related issues</a:t>
            </a:r>
          </a:p>
          <a:p>
            <a:pPr marL="1143000" indent="-1143000" algn="just">
              <a:lnSpc>
                <a:spcPct val="100000"/>
              </a:lnSpc>
              <a:buFont typeface="+mj-lt"/>
              <a:buAutoNum type="arabicParenR" startAt="6"/>
              <a:defRPr sz="6400">
                <a:solidFill>
                  <a:srgbClr val="FFFFFF"/>
                </a:solidFill>
                <a:latin typeface="Open Sans Semibold"/>
                <a:ea typeface="Open Sans Semibold"/>
                <a:cs typeface="Open Sans Semibold"/>
                <a:sym typeface="Open Sans Semibold"/>
              </a:defRPr>
            </a:pPr>
            <a:r>
              <a:rPr lang="en-US" sz="5700" dirty="0">
                <a:solidFill>
                  <a:schemeClr val="tx1"/>
                </a:solidFill>
                <a:latin typeface="Open Sans" panose="020B0606030504020204" pitchFamily="34" charset="0"/>
                <a:ea typeface="Open Sans" panose="020B0606030504020204" pitchFamily="34" charset="0"/>
                <a:cs typeface="Open Sans" panose="020B0606030504020204" pitchFamily="34" charset="0"/>
              </a:rPr>
              <a:t>Use social media and mobile technologies</a:t>
            </a:r>
          </a:p>
          <a:p>
            <a:pPr marL="1143000" indent="-1143000" algn="just">
              <a:lnSpc>
                <a:spcPct val="100000"/>
              </a:lnSpc>
              <a:buFont typeface="+mj-lt"/>
              <a:buAutoNum type="arabicParenR" startAt="6"/>
              <a:defRPr sz="6400">
                <a:solidFill>
                  <a:srgbClr val="FFFFFF"/>
                </a:solidFill>
                <a:latin typeface="Open Sans Semibold"/>
                <a:ea typeface="Open Sans Semibold"/>
                <a:cs typeface="Open Sans Semibold"/>
                <a:sym typeface="Open Sans Semibold"/>
              </a:defRPr>
            </a:pPr>
            <a:r>
              <a:rPr lang="en-US" sz="5700" dirty="0">
                <a:solidFill>
                  <a:schemeClr val="tx1"/>
                </a:solidFill>
                <a:latin typeface="Open Sans" panose="020B0606030504020204" pitchFamily="34" charset="0"/>
                <a:ea typeface="Open Sans" panose="020B0606030504020204" pitchFamily="34" charset="0"/>
                <a:cs typeface="Open Sans" panose="020B0606030504020204" pitchFamily="34" charset="0"/>
              </a:rPr>
              <a:t>Build on local capacity</a:t>
            </a:r>
          </a:p>
          <a:p>
            <a:pPr marL="1143000" indent="-1143000" algn="just">
              <a:lnSpc>
                <a:spcPct val="100000"/>
              </a:lnSpc>
              <a:buFont typeface="+mj-lt"/>
              <a:buAutoNum type="arabicParenR" startAt="6"/>
              <a:defRPr sz="6400">
                <a:solidFill>
                  <a:srgbClr val="FFFFFF"/>
                </a:solidFill>
                <a:latin typeface="Open Sans Semibold"/>
                <a:ea typeface="Open Sans Semibold"/>
                <a:cs typeface="Open Sans Semibold"/>
                <a:sym typeface="Open Sans Semibold"/>
              </a:defRPr>
            </a:pPr>
            <a:r>
              <a:rPr lang="en-US" sz="5700" dirty="0">
                <a:solidFill>
                  <a:schemeClr val="tx1"/>
                </a:solidFill>
                <a:latin typeface="Open Sans" panose="020B0606030504020204" pitchFamily="34" charset="0"/>
                <a:ea typeface="Open Sans" panose="020B0606030504020204" pitchFamily="34" charset="0"/>
                <a:cs typeface="Open Sans" panose="020B0606030504020204" pitchFamily="34" charset="0"/>
              </a:rPr>
              <a:t>Studies on the lessons after every disaster</a:t>
            </a:r>
          </a:p>
          <a:p>
            <a:pPr marL="1143000" indent="-1143000" algn="just">
              <a:lnSpc>
                <a:spcPct val="100000"/>
              </a:lnSpc>
              <a:buFont typeface="+mj-lt"/>
              <a:buAutoNum type="arabicParenR" startAt="6"/>
              <a:defRPr sz="6400">
                <a:solidFill>
                  <a:srgbClr val="FFFFFF"/>
                </a:solidFill>
                <a:latin typeface="Open Sans Semibold"/>
                <a:ea typeface="Open Sans Semibold"/>
                <a:cs typeface="Open Sans Semibold"/>
                <a:sym typeface="Open Sans Semibold"/>
              </a:defRPr>
            </a:pPr>
            <a:r>
              <a:rPr lang="en-US" sz="5700" dirty="0">
                <a:solidFill>
                  <a:schemeClr val="tx1"/>
                </a:solidFill>
                <a:latin typeface="Open Sans" panose="020B0606030504020204" pitchFamily="34" charset="0"/>
                <a:ea typeface="Open Sans" panose="020B0606030504020204" pitchFamily="34" charset="0"/>
                <a:cs typeface="Open Sans" panose="020B0606030504020204" pitchFamily="34" charset="0"/>
              </a:rPr>
              <a:t>Bring about greater cohesion in international response</a:t>
            </a:r>
          </a:p>
        </p:txBody>
      </p:sp>
      <p:sp>
        <p:nvSpPr>
          <p:cNvPr id="115" name="Rectangle">
            <a:extLst>
              <a:ext uri="{FF2B5EF4-FFF2-40B4-BE49-F238E27FC236}">
                <a16:creationId xmlns:a16="http://schemas.microsoft.com/office/drawing/2014/main" id="{DE350722-3A69-EC2C-07E1-AAF50FC030F7}"/>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F8474482-C465-D846-2404-F1BCE828A5C3}"/>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21</a:t>
            </a:fld>
            <a:endParaRPr dirty="0"/>
          </a:p>
        </p:txBody>
      </p:sp>
      <p:pic>
        <p:nvPicPr>
          <p:cNvPr id="6" name="Picture 5" descr="A logo with text on it&#10;&#10;AI-generated content may be incorrect.">
            <a:extLst>
              <a:ext uri="{FF2B5EF4-FFF2-40B4-BE49-F238E27FC236}">
                <a16:creationId xmlns:a16="http://schemas.microsoft.com/office/drawing/2014/main" id="{FC052D9C-2A3F-59C4-61AB-C0D3E416D4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3DC24E51-C119-CAA5-F2E1-D841939B7A0E}"/>
              </a:ext>
            </a:extLst>
          </p:cNvPr>
          <p:cNvSpPr txBox="1"/>
          <p:nvPr/>
        </p:nvSpPr>
        <p:spPr>
          <a:xfrm>
            <a:off x="742862" y="2812493"/>
            <a:ext cx="7715337" cy="2374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PM</a:t>
            </a:r>
            <a:r>
              <a:rPr lang="en-US" sz="4800" dirty="0"/>
              <a:t>s</a:t>
            </a:r>
            <a:r>
              <a:rPr lang="en-US" dirty="0"/>
              <a:t> Ten -Point Agenda</a:t>
            </a:r>
          </a:p>
        </p:txBody>
      </p:sp>
      <p:cxnSp>
        <p:nvCxnSpPr>
          <p:cNvPr id="3" name="Straight Connector 2">
            <a:extLst>
              <a:ext uri="{FF2B5EF4-FFF2-40B4-BE49-F238E27FC236}">
                <a16:creationId xmlns:a16="http://schemas.microsoft.com/office/drawing/2014/main" id="{75C6AED1-08F7-040A-8472-3E603BE0D78E}"/>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
        <p:nvSpPr>
          <p:cNvPr id="2" name="Gunshot wounds">
            <a:extLst>
              <a:ext uri="{FF2B5EF4-FFF2-40B4-BE49-F238E27FC236}">
                <a16:creationId xmlns:a16="http://schemas.microsoft.com/office/drawing/2014/main" id="{96E4355E-9716-1872-2DA7-5AA0EE026E66}"/>
              </a:ext>
            </a:extLst>
          </p:cNvPr>
          <p:cNvSpPr txBox="1"/>
          <p:nvPr/>
        </p:nvSpPr>
        <p:spPr>
          <a:xfrm>
            <a:off x="742862" y="5186579"/>
            <a:ext cx="3189777" cy="553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lgn="ctr" defTabSz="1896340">
              <a:tabLst>
                <a:tab pos="2286000" algn="l"/>
                <a:tab pos="3644900" algn="l"/>
                <a:tab pos="5029200" algn="l"/>
                <a:tab pos="6388100" algn="l"/>
              </a:tabLst>
              <a:defRPr sz="5400">
                <a:solidFill>
                  <a:srgbClr val="333840"/>
                </a:solidFill>
                <a:latin typeface="Open Sans Semibold"/>
                <a:ea typeface="Open Sans Semibold"/>
                <a:cs typeface="Open Sans Semibold"/>
                <a:sym typeface="Open Sans Semibold"/>
              </a:defRPr>
            </a:lvl1pPr>
          </a:lstStyle>
          <a:p>
            <a:pPr algn="l"/>
            <a:r>
              <a:rPr lang="en-US" sz="3600" dirty="0">
                <a:solidFill>
                  <a:srgbClr val="FF0000"/>
                </a:solidFill>
                <a:latin typeface="Open Sans" panose="020B0606030504020204" pitchFamily="34" charset="0"/>
                <a:ea typeface="Open Sans" panose="020B0606030504020204" pitchFamily="34" charset="0"/>
                <a:cs typeface="Open Sans" panose="020B0606030504020204" pitchFamily="34" charset="0"/>
              </a:rPr>
              <a:t>CONT.</a:t>
            </a:r>
            <a:endParaRPr sz="36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1148381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87DFD-9314-187F-9142-49259D68CDA1}"/>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AD0C3BFF-2425-EF72-A033-996620EFEEEC}"/>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880AB9EF-CCA4-FA6E-1655-85C57D4AFD74}"/>
              </a:ext>
            </a:extLst>
          </p:cNvPr>
          <p:cNvSpPr txBox="1"/>
          <p:nvPr/>
        </p:nvSpPr>
        <p:spPr>
          <a:xfrm>
            <a:off x="8564880" y="3888736"/>
            <a:ext cx="15382807" cy="97012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Conforming to the national legal mandates</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Participatory proactively to realizing the global goals </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Prime Minister’s Ten Point Agenda</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Social inclusion as a ubiquitous and cross-cutting principle </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Mainstreaming DRR as an integral feature</a:t>
            </a:r>
          </a:p>
        </p:txBody>
      </p:sp>
      <p:sp>
        <p:nvSpPr>
          <p:cNvPr id="114" name="PPT 2 -">
            <a:extLst>
              <a:ext uri="{FF2B5EF4-FFF2-40B4-BE49-F238E27FC236}">
                <a16:creationId xmlns:a16="http://schemas.microsoft.com/office/drawing/2014/main" id="{2639DCD8-D1BC-8B1B-92BC-4015962D4555}"/>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5</a:t>
            </a:r>
            <a:r>
              <a:rPr b="1" dirty="0">
                <a:solidFill>
                  <a:srgbClr val="E46C0A"/>
                </a:solidFill>
              </a:rPr>
              <a:t> -</a:t>
            </a:r>
          </a:p>
        </p:txBody>
      </p:sp>
      <p:sp>
        <p:nvSpPr>
          <p:cNvPr id="115" name="Rectangle">
            <a:extLst>
              <a:ext uri="{FF2B5EF4-FFF2-40B4-BE49-F238E27FC236}">
                <a16:creationId xmlns:a16="http://schemas.microsoft.com/office/drawing/2014/main" id="{F841B0C3-B56E-3851-1245-93DB784E6757}"/>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54F37E30-D64D-C847-011D-E70E8AB8512C}"/>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22</a:t>
            </a:fld>
            <a:endParaRPr dirty="0"/>
          </a:p>
        </p:txBody>
      </p:sp>
      <p:pic>
        <p:nvPicPr>
          <p:cNvPr id="5" name="Picture 4">
            <a:extLst>
              <a:ext uri="{FF2B5EF4-FFF2-40B4-BE49-F238E27FC236}">
                <a16:creationId xmlns:a16="http://schemas.microsoft.com/office/drawing/2014/main" id="{D3CDC2E7-CF0D-6AD0-5706-81D8216F3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2ED30646-7426-8AFA-8FEE-37F749F00B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CC43F5CF-732B-09FF-D082-D2887C275F9D}"/>
              </a:ext>
            </a:extLst>
          </p:cNvPr>
          <p:cNvSpPr txBox="1"/>
          <p:nvPr/>
        </p:nvSpPr>
        <p:spPr>
          <a:xfrm>
            <a:off x="742863" y="2812493"/>
            <a:ext cx="7113118" cy="56980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Main pillars of NATONAL DISASTER MANAGEMENT PLAN</a:t>
            </a:r>
          </a:p>
        </p:txBody>
      </p:sp>
    </p:spTree>
    <p:extLst>
      <p:ext uri="{BB962C8B-B14F-4D97-AF65-F5344CB8AC3E}">
        <p14:creationId xmlns:p14="http://schemas.microsoft.com/office/powerpoint/2010/main" val="3083232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FFB1D-B2EF-15D1-7F32-158691D8B3D5}"/>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06F24D78-896B-9199-652C-092FC9FA471B}"/>
              </a:ext>
            </a:extLst>
          </p:cNvPr>
          <p:cNvSpPr txBox="1"/>
          <p:nvPr/>
        </p:nvSpPr>
        <p:spPr>
          <a:xfrm>
            <a:off x="8258330" y="5097050"/>
            <a:ext cx="15382807" cy="7365606"/>
          </a:xfrm>
          <a:prstGeom prst="rect">
            <a:avLst/>
          </a:prstGeom>
          <a:solidFill>
            <a:schemeClr val="accent6">
              <a:lumMod val="20000"/>
              <a:lumOff val="80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R="0" lvl="0" algn="just" defTabSz="1896340" rtl="0" eaLnBrk="1" fontAlgn="auto" latinLnBrk="0" hangingPunct="0">
              <a:lnSpc>
                <a:spcPct val="110000"/>
              </a:lnSpc>
              <a:spcBef>
                <a:spcPts val="1000"/>
              </a:spcBef>
              <a:spcAft>
                <a:spcPts val="0"/>
              </a:spcAft>
              <a:buClrTx/>
              <a:buSzTx/>
              <a:tabLst>
                <a:tab pos="2286000" algn="l"/>
                <a:tab pos="3644900" algn="l"/>
                <a:tab pos="5029200" algn="l"/>
                <a:tab pos="6388100" algn="l"/>
              </a:tabLst>
              <a:defRPr sz="6400">
                <a:solidFill>
                  <a:srgbClr val="FFFFFF"/>
                </a:solidFill>
                <a:latin typeface="Open Sans Semibold"/>
                <a:ea typeface="Open Sans Semibold"/>
                <a:cs typeface="Open Sans Semibold"/>
                <a:sym typeface="Open Sans Semibold"/>
              </a:defRPr>
            </a:pPr>
            <a:r>
              <a:rPr kumimoji="0" lang="en-US" sz="54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Semibold"/>
              </a:rPr>
              <a:t>Make India disaster resilient across all sectors, achieve substantial and inclusive disaster risk reduction by building local capacities starting with the poor and decreasing significantly, the loss of lives, livelihoods, and assets in different forms including economic, physical, social, cultural, and environmental while enhancing the ability to cope with disasters at all levels.</a:t>
            </a:r>
          </a:p>
        </p:txBody>
      </p:sp>
      <p:sp>
        <p:nvSpPr>
          <p:cNvPr id="116" name="Slide Number">
            <a:extLst>
              <a:ext uri="{FF2B5EF4-FFF2-40B4-BE49-F238E27FC236}">
                <a16:creationId xmlns:a16="http://schemas.microsoft.com/office/drawing/2014/main" id="{07BBFC20-CD86-4412-3FEB-859DDDE4BFCF}"/>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0" lvl="0" indent="0" algn="ctr" defTabSz="1662545" rtl="0" eaLnBrk="1" fontAlgn="auto" latinLnBrk="0" hangingPunct="0">
              <a:lnSpc>
                <a:spcPct val="100000"/>
              </a:lnSpc>
              <a:spcBef>
                <a:spcPts val="600"/>
              </a:spcBef>
              <a:spcAft>
                <a:spcPts val="0"/>
              </a:spcAft>
              <a:buClrTx/>
              <a:buSzTx/>
              <a:buFontTx/>
              <a:buNone/>
              <a:tabLst/>
              <a:defRPr/>
            </a:pPr>
            <a:fld id="{86CB4B4D-7CA3-9044-876B-883B54F8677D}" type="slidenum">
              <a:rPr kumimoji="0" sz="3000" b="1" i="0" u="none" strike="noStrike" kern="0" cap="none" spc="0" normalizeH="0" baseline="0" noProof="0">
                <a:ln>
                  <a:noFill/>
                </a:ln>
                <a:solidFill>
                  <a:srgbClr val="E46C0A"/>
                </a:solidFill>
                <a:effectLst/>
                <a:uLnTx/>
                <a:uFillTx/>
                <a:latin typeface="Open Sans"/>
                <a:ea typeface="Open Sans"/>
                <a:cs typeface="Open Sans"/>
                <a:sym typeface="Open Sans"/>
              </a:rPr>
              <a:pPr marL="0" marR="0" lvl="0" indent="0" algn="ctr" defTabSz="1662545" rtl="0" eaLnBrk="1" fontAlgn="auto" latinLnBrk="0" hangingPunct="0">
                <a:lnSpc>
                  <a:spcPct val="100000"/>
                </a:lnSpc>
                <a:spcBef>
                  <a:spcPts val="600"/>
                </a:spcBef>
                <a:spcAft>
                  <a:spcPts val="0"/>
                </a:spcAft>
                <a:buClrTx/>
                <a:buSzTx/>
                <a:buFontTx/>
                <a:buNone/>
                <a:tabLst/>
                <a:defRPr/>
              </a:pPr>
              <a:t>23</a:t>
            </a:fld>
            <a:endParaRPr kumimoji="0" sz="3000" b="1" i="0" u="none" strike="noStrike" kern="0" cap="none" spc="0" normalizeH="0" baseline="0" noProof="0" dirty="0">
              <a:ln>
                <a:noFill/>
              </a:ln>
              <a:solidFill>
                <a:srgbClr val="E46C0A"/>
              </a:solidFill>
              <a:effectLst/>
              <a:uLnTx/>
              <a:uFillTx/>
              <a:latin typeface="Open Sans"/>
              <a:ea typeface="Open Sans"/>
              <a:cs typeface="Open Sans"/>
              <a:sym typeface="Open Sans"/>
            </a:endParaRPr>
          </a:p>
        </p:txBody>
      </p:sp>
      <p:pic>
        <p:nvPicPr>
          <p:cNvPr id="6" name="Picture 5" descr="A logo with text on it&#10;&#10;AI-generated content may be incorrect.">
            <a:extLst>
              <a:ext uri="{FF2B5EF4-FFF2-40B4-BE49-F238E27FC236}">
                <a16:creationId xmlns:a16="http://schemas.microsoft.com/office/drawing/2014/main" id="{526E898C-286C-CD61-6D62-890B95E59C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BA9BD171-B5AE-76C1-329D-EA6C36B0924D}"/>
              </a:ext>
            </a:extLst>
          </p:cNvPr>
          <p:cNvSpPr txBox="1"/>
          <p:nvPr/>
        </p:nvSpPr>
        <p:spPr>
          <a:xfrm>
            <a:off x="742863" y="2812493"/>
            <a:ext cx="7113118" cy="1266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lvl="0">
              <a:lnSpc>
                <a:spcPct val="100000"/>
              </a:lnSpc>
            </a:pPr>
            <a:r>
              <a:rPr lang="en-US" dirty="0"/>
              <a:t>Vision : NDMP</a:t>
            </a:r>
          </a:p>
        </p:txBody>
      </p:sp>
    </p:spTree>
    <p:extLst>
      <p:ext uri="{BB962C8B-B14F-4D97-AF65-F5344CB8AC3E}">
        <p14:creationId xmlns:p14="http://schemas.microsoft.com/office/powerpoint/2010/main" val="231864941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4B74F-6A82-4F9A-8735-D078F04324AA}"/>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DAADB7A0-1086-F688-5884-7630B6652EFE}"/>
              </a:ext>
            </a:extLst>
          </p:cNvPr>
          <p:cNvSpPr txBox="1"/>
          <p:nvPr/>
        </p:nvSpPr>
        <p:spPr>
          <a:xfrm>
            <a:off x="8784771" y="5351787"/>
            <a:ext cx="15382807" cy="80945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914400" indent="-914400" algn="just">
              <a:lnSpc>
                <a:spcPct val="100000"/>
              </a:lnSpc>
              <a:buFont typeface="+mj-lt"/>
              <a:buAutoNum type="arabicParenR"/>
              <a:defRPr sz="6400">
                <a:solidFill>
                  <a:srgbClr val="FFFFFF"/>
                </a:solidFill>
                <a:latin typeface="Open Sans Semibold"/>
                <a:ea typeface="Open Sans Semibold"/>
                <a:cs typeface="Open Sans Semibold"/>
                <a:sym typeface="Open Sans Semibold"/>
              </a:defRPr>
            </a:pP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Improve the understanding of disaster risk, hazards, and vulnerabilities</a:t>
            </a:r>
          </a:p>
          <a:p>
            <a:pPr marL="914400" indent="-914400" algn="just">
              <a:lnSpc>
                <a:spcPct val="100000"/>
              </a:lnSpc>
              <a:buFont typeface="+mj-lt"/>
              <a:buAutoNum type="arabicParenR"/>
              <a:defRPr sz="6400">
                <a:solidFill>
                  <a:srgbClr val="FFFFFF"/>
                </a:solidFill>
                <a:latin typeface="Open Sans Semibold"/>
                <a:ea typeface="Open Sans Semibold"/>
                <a:cs typeface="Open Sans Semibold"/>
                <a:sym typeface="Open Sans Semibold"/>
              </a:defRPr>
            </a:pP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Strengthen disaster risk governance at all levels from local to Centre</a:t>
            </a:r>
          </a:p>
          <a:p>
            <a:pPr marL="914400" indent="-914400" algn="just">
              <a:lnSpc>
                <a:spcPct val="100000"/>
              </a:lnSpc>
              <a:buFont typeface="+mj-lt"/>
              <a:buAutoNum type="arabicParenR"/>
              <a:defRPr sz="6400">
                <a:solidFill>
                  <a:srgbClr val="FFFFFF"/>
                </a:solidFill>
                <a:latin typeface="Open Sans Semibold"/>
                <a:ea typeface="Open Sans Semibold"/>
                <a:cs typeface="Open Sans Semibold"/>
                <a:sym typeface="Open Sans Semibold"/>
              </a:defRPr>
            </a:pP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Invest in disaster risk reduction for resilience</a:t>
            </a:r>
          </a:p>
          <a:p>
            <a:pPr marL="914400" indent="-914400" algn="just">
              <a:lnSpc>
                <a:spcPct val="100000"/>
              </a:lnSpc>
              <a:buFont typeface="+mj-lt"/>
              <a:buAutoNum type="arabicParenR"/>
              <a:defRPr sz="6400">
                <a:solidFill>
                  <a:srgbClr val="FFFFFF"/>
                </a:solidFill>
                <a:latin typeface="Open Sans Semibold"/>
                <a:ea typeface="Open Sans Semibold"/>
                <a:cs typeface="Open Sans Semibold"/>
                <a:sym typeface="Open Sans Semibold"/>
              </a:defRPr>
            </a:pP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Enhance disaster preparedness for effective response</a:t>
            </a:r>
          </a:p>
          <a:p>
            <a:pPr marL="914400" indent="-914400" algn="just">
              <a:lnSpc>
                <a:spcPct val="100000"/>
              </a:lnSpc>
              <a:buFont typeface="+mj-lt"/>
              <a:buAutoNum type="arabicParenR"/>
              <a:defRPr sz="6400">
                <a:solidFill>
                  <a:srgbClr val="FFFFFF"/>
                </a:solidFill>
                <a:latin typeface="Open Sans Semibold"/>
                <a:ea typeface="Open Sans Semibold"/>
                <a:cs typeface="Open Sans Semibold"/>
                <a:sym typeface="Open Sans Semibold"/>
              </a:defRPr>
            </a:pP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Promote “Build Back Better” in recovery, rehabilitation and reconstruction</a:t>
            </a:r>
          </a:p>
        </p:txBody>
      </p:sp>
      <p:sp>
        <p:nvSpPr>
          <p:cNvPr id="115" name="Rectangle">
            <a:extLst>
              <a:ext uri="{FF2B5EF4-FFF2-40B4-BE49-F238E27FC236}">
                <a16:creationId xmlns:a16="http://schemas.microsoft.com/office/drawing/2014/main" id="{4544DE56-F4D9-CF9C-0894-8E08556D2971}"/>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BE4A22F9-CE6F-456F-7396-D777D2187EA6}"/>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24</a:t>
            </a:fld>
            <a:endParaRPr dirty="0"/>
          </a:p>
        </p:txBody>
      </p:sp>
      <p:pic>
        <p:nvPicPr>
          <p:cNvPr id="5" name="Picture 4">
            <a:extLst>
              <a:ext uri="{FF2B5EF4-FFF2-40B4-BE49-F238E27FC236}">
                <a16:creationId xmlns:a16="http://schemas.microsoft.com/office/drawing/2014/main" id="{C40101EA-8DFC-A583-9334-E9FADD2B8C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D01E31C6-D1D4-6956-2927-25EA322FFC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0AC1D2B7-8AF3-987D-E538-9350490BE2F4}"/>
              </a:ext>
            </a:extLst>
          </p:cNvPr>
          <p:cNvSpPr txBox="1"/>
          <p:nvPr/>
        </p:nvSpPr>
        <p:spPr>
          <a:xfrm>
            <a:off x="742862" y="2812493"/>
            <a:ext cx="7715337" cy="2374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OBJECTIVES : NDMP</a:t>
            </a:r>
          </a:p>
        </p:txBody>
      </p:sp>
      <p:cxnSp>
        <p:nvCxnSpPr>
          <p:cNvPr id="3" name="Straight Connector 2">
            <a:extLst>
              <a:ext uri="{FF2B5EF4-FFF2-40B4-BE49-F238E27FC236}">
                <a16:creationId xmlns:a16="http://schemas.microsoft.com/office/drawing/2014/main" id="{F1B5A9B3-32D9-E830-13B5-F87F9AFF7E6D}"/>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12470611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FBAD1-9824-DC29-8D4E-DD8B8320235F}"/>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C221050D-5464-99EF-5FDD-F5264F92F6D0}"/>
              </a:ext>
            </a:extLst>
          </p:cNvPr>
          <p:cNvSpPr txBox="1"/>
          <p:nvPr/>
        </p:nvSpPr>
        <p:spPr>
          <a:xfrm>
            <a:off x="8784771" y="5351787"/>
            <a:ext cx="15382807" cy="78739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lnSpc>
                <a:spcPct val="100000"/>
              </a:lnSpc>
              <a:buFont typeface="+mj-lt"/>
              <a:buAutoNum type="arabicParenR" startAt="6"/>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Prevent disasters and achieve substantial reduction of disaster risk</a:t>
            </a:r>
          </a:p>
          <a:p>
            <a:pPr marL="1143000" indent="-1143000" algn="just">
              <a:lnSpc>
                <a:spcPct val="100000"/>
              </a:lnSpc>
              <a:buFont typeface="+mj-lt"/>
              <a:buAutoNum type="arabicParenR" startAt="6"/>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Increase resilience and prevent the emergence of new disaster risk</a:t>
            </a:r>
          </a:p>
          <a:p>
            <a:pPr marL="1143000" indent="-1143000" algn="just">
              <a:lnSpc>
                <a:spcPct val="100000"/>
              </a:lnSpc>
              <a:buFont typeface="+mj-lt"/>
              <a:buAutoNum type="arabicParenR" startAt="6"/>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Prevent and reduce hazard exposure and vulnerabilities to disaster</a:t>
            </a:r>
          </a:p>
          <a:p>
            <a:pPr marL="1143000" indent="-1143000" algn="just">
              <a:lnSpc>
                <a:spcPct val="100000"/>
              </a:lnSpc>
              <a:buFont typeface="+mj-lt"/>
              <a:buAutoNum type="arabicParenR" startAt="6"/>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Empower both local authorities and communities as partners </a:t>
            </a:r>
          </a:p>
        </p:txBody>
      </p:sp>
      <p:sp>
        <p:nvSpPr>
          <p:cNvPr id="115" name="Rectangle">
            <a:extLst>
              <a:ext uri="{FF2B5EF4-FFF2-40B4-BE49-F238E27FC236}">
                <a16:creationId xmlns:a16="http://schemas.microsoft.com/office/drawing/2014/main" id="{F5B3E854-DF9F-FA87-45D1-EC36F8C63AC5}"/>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E69C6CD0-07AE-4BBF-0489-0FC9C357FC2D}"/>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25</a:t>
            </a:fld>
            <a:endParaRPr dirty="0"/>
          </a:p>
        </p:txBody>
      </p:sp>
      <p:pic>
        <p:nvPicPr>
          <p:cNvPr id="6" name="Picture 5" descr="A logo with text on it&#10;&#10;AI-generated content may be incorrect.">
            <a:extLst>
              <a:ext uri="{FF2B5EF4-FFF2-40B4-BE49-F238E27FC236}">
                <a16:creationId xmlns:a16="http://schemas.microsoft.com/office/drawing/2014/main" id="{9B5C7906-AD86-EF38-EB84-6818F2DFAF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55695B3E-1240-EFF4-A809-2FCCBF5FBF82}"/>
              </a:ext>
            </a:extLst>
          </p:cNvPr>
          <p:cNvSpPr txBox="1"/>
          <p:nvPr/>
        </p:nvSpPr>
        <p:spPr>
          <a:xfrm>
            <a:off x="742862" y="2812493"/>
            <a:ext cx="7715337" cy="23740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OBJECTIVES : NDMP</a:t>
            </a:r>
          </a:p>
        </p:txBody>
      </p:sp>
      <p:cxnSp>
        <p:nvCxnSpPr>
          <p:cNvPr id="3" name="Straight Connector 2">
            <a:extLst>
              <a:ext uri="{FF2B5EF4-FFF2-40B4-BE49-F238E27FC236}">
                <a16:creationId xmlns:a16="http://schemas.microsoft.com/office/drawing/2014/main" id="{528B1FD9-2D32-D49E-5917-A01A103B31BB}"/>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
        <p:nvSpPr>
          <p:cNvPr id="2" name="Gunshot wounds">
            <a:extLst>
              <a:ext uri="{FF2B5EF4-FFF2-40B4-BE49-F238E27FC236}">
                <a16:creationId xmlns:a16="http://schemas.microsoft.com/office/drawing/2014/main" id="{17855AC7-6113-3C0B-EB44-155E3F556920}"/>
              </a:ext>
            </a:extLst>
          </p:cNvPr>
          <p:cNvSpPr txBox="1"/>
          <p:nvPr/>
        </p:nvSpPr>
        <p:spPr>
          <a:xfrm>
            <a:off x="742862" y="5186579"/>
            <a:ext cx="3189777"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gn="ctr" defTabSz="1896340">
              <a:tabLst>
                <a:tab pos="2286000" algn="l"/>
                <a:tab pos="3644900" algn="l"/>
                <a:tab pos="5029200" algn="l"/>
                <a:tab pos="6388100" algn="l"/>
              </a:tabLst>
              <a:defRPr sz="5400">
                <a:solidFill>
                  <a:srgbClr val="333840"/>
                </a:solidFill>
                <a:latin typeface="Open Sans Semibold"/>
                <a:ea typeface="Open Sans Semibold"/>
                <a:cs typeface="Open Sans Semibold"/>
                <a:sym typeface="Open Sans Semibold"/>
              </a:defRPr>
            </a:lvl1pPr>
          </a:lstStyle>
          <a:p>
            <a:pPr algn="l"/>
            <a:r>
              <a:rPr lang="en-US" sz="3600" dirty="0">
                <a:solidFill>
                  <a:srgbClr val="FF0000"/>
                </a:solidFill>
                <a:latin typeface="Open Sans" panose="020B0606030504020204" pitchFamily="34" charset="0"/>
                <a:ea typeface="Open Sans" panose="020B0606030504020204" pitchFamily="34" charset="0"/>
                <a:cs typeface="Open Sans" panose="020B0606030504020204" pitchFamily="34" charset="0"/>
              </a:rPr>
              <a:t>CONT.</a:t>
            </a:r>
            <a:endParaRPr sz="36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5575186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E6DB6-C799-2373-3FC0-D358966FC40F}"/>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40CE9FB0-14CD-4622-A0D0-6A05C1BEBB12}"/>
              </a:ext>
            </a:extLst>
          </p:cNvPr>
          <p:cNvSpPr txBox="1"/>
          <p:nvPr/>
        </p:nvSpPr>
        <p:spPr>
          <a:xfrm>
            <a:off x="8784771" y="5351787"/>
            <a:ext cx="15382807" cy="78739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lnSpc>
                <a:spcPct val="100000"/>
              </a:lnSpc>
              <a:buFont typeface="+mj-lt"/>
              <a:buAutoNum type="arabicParenR" startAt="10"/>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Strengthen scientific and technical capabilities in all aspects of disaster management</a:t>
            </a:r>
          </a:p>
          <a:p>
            <a:pPr marL="1143000" indent="-1143000" algn="just">
              <a:lnSpc>
                <a:spcPct val="100000"/>
              </a:lnSpc>
              <a:buFont typeface="+mj-lt"/>
              <a:buAutoNum type="arabicParenR" startAt="10"/>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Capacity development at all levels</a:t>
            </a:r>
          </a:p>
          <a:p>
            <a:pPr marL="1143000" indent="-1143000" algn="just">
              <a:lnSpc>
                <a:spcPct val="100000"/>
              </a:lnSpc>
              <a:buFont typeface="+mj-lt"/>
              <a:buAutoNum type="arabicParenR" startAt="10"/>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Provide clarity on roles and responsibilities</a:t>
            </a:r>
          </a:p>
          <a:p>
            <a:pPr marL="1143000" indent="-1143000" algn="just">
              <a:lnSpc>
                <a:spcPct val="100000"/>
              </a:lnSpc>
              <a:buFont typeface="+mj-lt"/>
              <a:buAutoNum type="arabicParenR" startAt="10"/>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Facilitate the mainstreaming of disaster management</a:t>
            </a:r>
          </a:p>
        </p:txBody>
      </p:sp>
      <p:sp>
        <p:nvSpPr>
          <p:cNvPr id="115" name="Rectangle">
            <a:extLst>
              <a:ext uri="{FF2B5EF4-FFF2-40B4-BE49-F238E27FC236}">
                <a16:creationId xmlns:a16="http://schemas.microsoft.com/office/drawing/2014/main" id="{B48F9AD9-10EB-6C84-37D2-2C725D4BD942}"/>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851F3BBB-744A-117E-693E-A8C4FD41A6BC}"/>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26</a:t>
            </a:fld>
            <a:endParaRPr dirty="0"/>
          </a:p>
        </p:txBody>
      </p:sp>
      <p:pic>
        <p:nvPicPr>
          <p:cNvPr id="6" name="Picture 5" descr="A logo with text on it&#10;&#10;AI-generated content may be incorrect.">
            <a:extLst>
              <a:ext uri="{FF2B5EF4-FFF2-40B4-BE49-F238E27FC236}">
                <a16:creationId xmlns:a16="http://schemas.microsoft.com/office/drawing/2014/main" id="{D3B44E55-5C50-A1CA-E0E1-5F879906F0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6A4EC9A6-2887-0169-6CFB-6F3858513DCF}"/>
              </a:ext>
            </a:extLst>
          </p:cNvPr>
          <p:cNvSpPr txBox="1"/>
          <p:nvPr/>
        </p:nvSpPr>
        <p:spPr>
          <a:xfrm>
            <a:off x="742862" y="2812493"/>
            <a:ext cx="7715337" cy="2374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OBJECTIVES : NDMP</a:t>
            </a:r>
          </a:p>
        </p:txBody>
      </p:sp>
      <p:cxnSp>
        <p:nvCxnSpPr>
          <p:cNvPr id="3" name="Straight Connector 2">
            <a:extLst>
              <a:ext uri="{FF2B5EF4-FFF2-40B4-BE49-F238E27FC236}">
                <a16:creationId xmlns:a16="http://schemas.microsoft.com/office/drawing/2014/main" id="{664A5DCA-8663-C61C-3693-FAE5769465DB}"/>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
        <p:nvSpPr>
          <p:cNvPr id="2" name="Gunshot wounds">
            <a:extLst>
              <a:ext uri="{FF2B5EF4-FFF2-40B4-BE49-F238E27FC236}">
                <a16:creationId xmlns:a16="http://schemas.microsoft.com/office/drawing/2014/main" id="{D05D4201-9A63-26D0-7CAE-C438ED3A5296}"/>
              </a:ext>
            </a:extLst>
          </p:cNvPr>
          <p:cNvSpPr txBox="1"/>
          <p:nvPr/>
        </p:nvSpPr>
        <p:spPr>
          <a:xfrm>
            <a:off x="742862" y="5186579"/>
            <a:ext cx="3189777" cy="553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lgn="ctr" defTabSz="1896340">
              <a:tabLst>
                <a:tab pos="2286000" algn="l"/>
                <a:tab pos="3644900" algn="l"/>
                <a:tab pos="5029200" algn="l"/>
                <a:tab pos="6388100" algn="l"/>
              </a:tabLst>
              <a:defRPr sz="5400">
                <a:solidFill>
                  <a:srgbClr val="333840"/>
                </a:solidFill>
                <a:latin typeface="Open Sans Semibold"/>
                <a:ea typeface="Open Sans Semibold"/>
                <a:cs typeface="Open Sans Semibold"/>
                <a:sym typeface="Open Sans Semibold"/>
              </a:defRPr>
            </a:lvl1pPr>
          </a:lstStyle>
          <a:p>
            <a:pPr algn="l"/>
            <a:r>
              <a:rPr lang="en-US" sz="3600" dirty="0">
                <a:solidFill>
                  <a:srgbClr val="FF0000"/>
                </a:solidFill>
                <a:latin typeface="Open Sans" panose="020B0606030504020204" pitchFamily="34" charset="0"/>
                <a:ea typeface="Open Sans" panose="020B0606030504020204" pitchFamily="34" charset="0"/>
                <a:cs typeface="Open Sans" panose="020B0606030504020204" pitchFamily="34" charset="0"/>
              </a:rPr>
              <a:t>CONT.</a:t>
            </a:r>
            <a:endParaRPr sz="36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6883697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04A2D-8770-6938-32AA-23F9D69239C0}"/>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EAB6E20C-DFA4-D128-7DD6-9E71D0999B03}"/>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1F944D71-796D-F105-93A0-2B89D3CED516}"/>
              </a:ext>
            </a:extLst>
          </p:cNvPr>
          <p:cNvSpPr txBox="1"/>
          <p:nvPr/>
        </p:nvSpPr>
        <p:spPr>
          <a:xfrm>
            <a:off x="8564880" y="3888736"/>
            <a:ext cx="15382807" cy="39491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National Level</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State Level</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District Level	</a:t>
            </a:r>
          </a:p>
        </p:txBody>
      </p:sp>
      <p:sp>
        <p:nvSpPr>
          <p:cNvPr id="114" name="PPT 2 -">
            <a:extLst>
              <a:ext uri="{FF2B5EF4-FFF2-40B4-BE49-F238E27FC236}">
                <a16:creationId xmlns:a16="http://schemas.microsoft.com/office/drawing/2014/main" id="{19CEC5C5-F9A3-F9AF-07BE-6EBC72997FFB}"/>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5</a:t>
            </a:r>
            <a:r>
              <a:rPr b="1" dirty="0">
                <a:solidFill>
                  <a:srgbClr val="E46C0A"/>
                </a:solidFill>
              </a:rPr>
              <a:t> -</a:t>
            </a:r>
          </a:p>
        </p:txBody>
      </p:sp>
      <p:sp>
        <p:nvSpPr>
          <p:cNvPr id="115" name="Rectangle">
            <a:extLst>
              <a:ext uri="{FF2B5EF4-FFF2-40B4-BE49-F238E27FC236}">
                <a16:creationId xmlns:a16="http://schemas.microsoft.com/office/drawing/2014/main" id="{2BD9BE38-3C21-9DFF-8FDC-605C08D6336B}"/>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81436550-4E6A-4F81-088F-EBEA517830C5}"/>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27</a:t>
            </a:fld>
            <a:endParaRPr dirty="0"/>
          </a:p>
        </p:txBody>
      </p:sp>
      <p:pic>
        <p:nvPicPr>
          <p:cNvPr id="5" name="Picture 4">
            <a:extLst>
              <a:ext uri="{FF2B5EF4-FFF2-40B4-BE49-F238E27FC236}">
                <a16:creationId xmlns:a16="http://schemas.microsoft.com/office/drawing/2014/main" id="{99CF2595-5F9F-7676-0771-CC9FBD37EB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D005ECB8-47F4-28CA-1AA5-705D84B854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FA99B313-4057-08C8-3F45-B7EE85676FA6}"/>
              </a:ext>
            </a:extLst>
          </p:cNvPr>
          <p:cNvSpPr txBox="1"/>
          <p:nvPr/>
        </p:nvSpPr>
        <p:spPr>
          <a:xfrm>
            <a:off x="742863" y="2812493"/>
            <a:ext cx="7113118" cy="23740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Three Tier Mechanism</a:t>
            </a:r>
          </a:p>
        </p:txBody>
      </p:sp>
    </p:spTree>
    <p:extLst>
      <p:ext uri="{BB962C8B-B14F-4D97-AF65-F5344CB8AC3E}">
        <p14:creationId xmlns:p14="http://schemas.microsoft.com/office/powerpoint/2010/main" val="3354503201"/>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A7375-A380-AADB-50C3-0C32B28D6B59}"/>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7B971240-0842-E29D-7A5E-2FFEBEA23D41}"/>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281CDBE6-B63A-D9B0-C3C1-D5B9DD113FC5}"/>
              </a:ext>
            </a:extLst>
          </p:cNvPr>
          <p:cNvSpPr txBox="1"/>
          <p:nvPr/>
        </p:nvSpPr>
        <p:spPr>
          <a:xfrm>
            <a:off x="8564880" y="3888736"/>
            <a:ext cx="15382807" cy="83753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Gender Perspective </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Guidelines regarding weaker section</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Guidelines regarding children, elderly and Persons with Disability</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Making DRM inclusive</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Responsibility Framework</a:t>
            </a:r>
          </a:p>
        </p:txBody>
      </p:sp>
      <p:sp>
        <p:nvSpPr>
          <p:cNvPr id="114" name="PPT 2 -">
            <a:extLst>
              <a:ext uri="{FF2B5EF4-FFF2-40B4-BE49-F238E27FC236}">
                <a16:creationId xmlns:a16="http://schemas.microsoft.com/office/drawing/2014/main" id="{234C154A-EE96-51E3-7085-6EFA90797C09}"/>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5</a:t>
            </a:r>
            <a:r>
              <a:rPr b="1" dirty="0">
                <a:solidFill>
                  <a:srgbClr val="E46C0A"/>
                </a:solidFill>
              </a:rPr>
              <a:t> -</a:t>
            </a:r>
          </a:p>
        </p:txBody>
      </p:sp>
      <p:sp>
        <p:nvSpPr>
          <p:cNvPr id="115" name="Rectangle">
            <a:extLst>
              <a:ext uri="{FF2B5EF4-FFF2-40B4-BE49-F238E27FC236}">
                <a16:creationId xmlns:a16="http://schemas.microsoft.com/office/drawing/2014/main" id="{B25E1F1B-757F-59B2-C1CB-411FABD8C7C8}"/>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D63AD0E6-5B75-C9FC-AF2C-AF853E6A5E99}"/>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28</a:t>
            </a:fld>
            <a:endParaRPr dirty="0"/>
          </a:p>
        </p:txBody>
      </p:sp>
      <p:pic>
        <p:nvPicPr>
          <p:cNvPr id="5" name="Picture 4">
            <a:extLst>
              <a:ext uri="{FF2B5EF4-FFF2-40B4-BE49-F238E27FC236}">
                <a16:creationId xmlns:a16="http://schemas.microsoft.com/office/drawing/2014/main" id="{7E73C19F-0582-257C-1200-0949F759EA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05B020B7-39D6-27FF-4B47-C9AF57FF17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3FBC7A20-4857-E9BC-C540-0532385FE970}"/>
              </a:ext>
            </a:extLst>
          </p:cNvPr>
          <p:cNvSpPr txBox="1"/>
          <p:nvPr/>
        </p:nvSpPr>
        <p:spPr>
          <a:xfrm>
            <a:off x="742863" y="2812493"/>
            <a:ext cx="7113118" cy="34820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SOCIAL INCLUSION IN DRR</a:t>
            </a:r>
          </a:p>
        </p:txBody>
      </p:sp>
    </p:spTree>
    <p:extLst>
      <p:ext uri="{BB962C8B-B14F-4D97-AF65-F5344CB8AC3E}">
        <p14:creationId xmlns:p14="http://schemas.microsoft.com/office/powerpoint/2010/main" val="419637164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55AB5-053C-CC09-B779-C3163824EF07}"/>
            </a:ext>
          </a:extLst>
        </p:cNvPr>
        <p:cNvGrpSpPr/>
        <p:nvPr/>
      </p:nvGrpSpPr>
      <p:grpSpPr>
        <a:xfrm>
          <a:off x="0" y="0"/>
          <a:ext cx="0" cy="0"/>
          <a:chOff x="0" y="0"/>
          <a:chExt cx="0" cy="0"/>
        </a:xfrm>
      </p:grpSpPr>
      <p:sp>
        <p:nvSpPr>
          <p:cNvPr id="115" name="Rectangle">
            <a:extLst>
              <a:ext uri="{FF2B5EF4-FFF2-40B4-BE49-F238E27FC236}">
                <a16:creationId xmlns:a16="http://schemas.microsoft.com/office/drawing/2014/main" id="{E4B8141E-BA51-13F5-76D4-8971E24A42B3}"/>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C8948A4C-5FEA-DAF5-FE90-031756A77F9E}"/>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29</a:t>
            </a:fld>
            <a:endParaRPr dirty="0"/>
          </a:p>
        </p:txBody>
      </p:sp>
      <p:pic>
        <p:nvPicPr>
          <p:cNvPr id="6" name="Picture 5" descr="A logo with text on it&#10;&#10;AI-generated content may be incorrect.">
            <a:extLst>
              <a:ext uri="{FF2B5EF4-FFF2-40B4-BE49-F238E27FC236}">
                <a16:creationId xmlns:a16="http://schemas.microsoft.com/office/drawing/2014/main" id="{D28F68FB-DAB1-D806-BA9A-077CF454E8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604E7D27-888E-F0CF-92CE-B24897F6917C}"/>
              </a:ext>
            </a:extLst>
          </p:cNvPr>
          <p:cNvSpPr txBox="1"/>
          <p:nvPr/>
        </p:nvSpPr>
        <p:spPr>
          <a:xfrm>
            <a:off x="742862" y="2812493"/>
            <a:ext cx="6735624" cy="32050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sz="6600" dirty="0"/>
              <a:t>BUILDING DISASTER RELIGELIENCE</a:t>
            </a:r>
          </a:p>
        </p:txBody>
      </p:sp>
      <p:sp>
        <p:nvSpPr>
          <p:cNvPr id="20" name="Freeform: Shape 19">
            <a:extLst>
              <a:ext uri="{FF2B5EF4-FFF2-40B4-BE49-F238E27FC236}">
                <a16:creationId xmlns:a16="http://schemas.microsoft.com/office/drawing/2014/main" id="{E71985EF-C063-43C2-BD08-8FAD9564D471}"/>
              </a:ext>
            </a:extLst>
          </p:cNvPr>
          <p:cNvSpPr/>
          <p:nvPr/>
        </p:nvSpPr>
        <p:spPr>
          <a:xfrm>
            <a:off x="8486955" y="7814550"/>
            <a:ext cx="3124114" cy="4301250"/>
          </a:xfrm>
          <a:custGeom>
            <a:avLst/>
            <a:gdLst>
              <a:gd name="connsiteX0" fmla="*/ 0 w 1235675"/>
              <a:gd name="connsiteY0" fmla="*/ 0 h 2210014"/>
              <a:gd name="connsiteX1" fmla="*/ 617837 w 1235675"/>
              <a:gd name="connsiteY1" fmla="*/ 0 h 2210014"/>
              <a:gd name="connsiteX2" fmla="*/ 617837 w 1235675"/>
              <a:gd name="connsiteY2" fmla="*/ 2210014 h 2210014"/>
              <a:gd name="connsiteX3" fmla="*/ 1235675 w 1235675"/>
              <a:gd name="connsiteY3" fmla="*/ 2210014 h 2210014"/>
            </a:gdLst>
            <a:ahLst/>
            <a:cxnLst>
              <a:cxn ang="0">
                <a:pos x="connsiteX0" y="connsiteY0"/>
              </a:cxn>
              <a:cxn ang="0">
                <a:pos x="connsiteX1" y="connsiteY1"/>
              </a:cxn>
              <a:cxn ang="0">
                <a:pos x="connsiteX2" y="connsiteY2"/>
              </a:cxn>
              <a:cxn ang="0">
                <a:pos x="connsiteX3" y="connsiteY3"/>
              </a:cxn>
            </a:cxnLst>
            <a:rect l="l" t="t" r="r" b="b"/>
            <a:pathLst>
              <a:path w="1235675" h="2210014">
                <a:moveTo>
                  <a:pt x="0" y="0"/>
                </a:moveTo>
                <a:lnTo>
                  <a:pt x="617837" y="0"/>
                </a:lnTo>
                <a:lnTo>
                  <a:pt x="617837" y="2210014"/>
                </a:lnTo>
                <a:lnTo>
                  <a:pt x="1235675" y="2210014"/>
                </a:lnTo>
              </a:path>
            </a:pathLst>
          </a:custGeom>
          <a:noFill/>
          <a:ln w="57150">
            <a:solidFill>
              <a:schemeClr val="tx1">
                <a:lumMod val="95000"/>
                <a:lumOff val="5000"/>
              </a:schemeClr>
            </a:solidFill>
          </a:ln>
          <a:scene3d>
            <a:camera prst="orthographicFront"/>
            <a:lightRig rig="flat" dir="t"/>
          </a:scene3d>
          <a:sp3d prstMaterial="matte"/>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txBody>
          <a:bodyPr spcFirstLastPara="0" vert="horz" wrap="square" lIns="1134474" tIns="2083414" rIns="1134476" bIns="2083414" numCol="1" spcCol="1270" anchor="ctr" anchorCtr="0">
            <a:noAutofit/>
          </a:bodyPr>
          <a:lstStyle/>
          <a:p>
            <a:pPr algn="ctr" defTabSz="800100">
              <a:lnSpc>
                <a:spcPct val="90000"/>
              </a:lnSpc>
              <a:spcBef>
                <a:spcPct val="0"/>
              </a:spcBef>
              <a:spcAft>
                <a:spcPct val="35000"/>
              </a:spcAft>
            </a:pPr>
            <a:endParaRPr lang="en-IN" sz="1800" kern="1200"/>
          </a:p>
        </p:txBody>
      </p:sp>
      <p:sp>
        <p:nvSpPr>
          <p:cNvPr id="21" name="Freeform: Shape 20">
            <a:extLst>
              <a:ext uri="{FF2B5EF4-FFF2-40B4-BE49-F238E27FC236}">
                <a16:creationId xmlns:a16="http://schemas.microsoft.com/office/drawing/2014/main" id="{83CA27F8-42A7-449F-ABC2-51AC7548DE75}"/>
              </a:ext>
            </a:extLst>
          </p:cNvPr>
          <p:cNvSpPr/>
          <p:nvPr/>
        </p:nvSpPr>
        <p:spPr>
          <a:xfrm>
            <a:off x="8486955" y="7814551"/>
            <a:ext cx="3124114" cy="2265665"/>
          </a:xfrm>
          <a:custGeom>
            <a:avLst/>
            <a:gdLst>
              <a:gd name="connsiteX0" fmla="*/ 0 w 1235675"/>
              <a:gd name="connsiteY0" fmla="*/ 0 h 1312709"/>
              <a:gd name="connsiteX1" fmla="*/ 617837 w 1235675"/>
              <a:gd name="connsiteY1" fmla="*/ 0 h 1312709"/>
              <a:gd name="connsiteX2" fmla="*/ 617837 w 1235675"/>
              <a:gd name="connsiteY2" fmla="*/ 1312709 h 1312709"/>
              <a:gd name="connsiteX3" fmla="*/ 1235675 w 1235675"/>
              <a:gd name="connsiteY3" fmla="*/ 1312709 h 1312709"/>
            </a:gdLst>
            <a:ahLst/>
            <a:cxnLst>
              <a:cxn ang="0">
                <a:pos x="connsiteX0" y="connsiteY0"/>
              </a:cxn>
              <a:cxn ang="0">
                <a:pos x="connsiteX1" y="connsiteY1"/>
              </a:cxn>
              <a:cxn ang="0">
                <a:pos x="connsiteX2" y="connsiteY2"/>
              </a:cxn>
              <a:cxn ang="0">
                <a:pos x="connsiteX3" y="connsiteY3"/>
              </a:cxn>
            </a:cxnLst>
            <a:rect l="l" t="t" r="r" b="b"/>
            <a:pathLst>
              <a:path w="1235675" h="1312709">
                <a:moveTo>
                  <a:pt x="0" y="0"/>
                </a:moveTo>
                <a:lnTo>
                  <a:pt x="617837" y="0"/>
                </a:lnTo>
                <a:lnTo>
                  <a:pt x="617837" y="1312709"/>
                </a:lnTo>
                <a:lnTo>
                  <a:pt x="1235675" y="1312709"/>
                </a:lnTo>
              </a:path>
            </a:pathLst>
          </a:custGeom>
          <a:noFill/>
          <a:ln>
            <a:solidFill>
              <a:schemeClr val="tx1">
                <a:lumMod val="95000"/>
                <a:lumOff val="5000"/>
              </a:schemeClr>
            </a:solidFill>
          </a:ln>
          <a:scene3d>
            <a:camera prst="orthographicFront"/>
            <a:lightRig rig="flat" dir="t"/>
          </a:scene3d>
          <a:sp3d prstMaterial="matte"/>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txBody>
          <a:bodyPr spcFirstLastPara="0" vert="horz" wrap="square" lIns="1170934" tIns="1222570" rIns="1170936" bIns="1222568" numCol="1" spcCol="1270" anchor="ctr" anchorCtr="0">
            <a:noAutofit/>
          </a:bodyPr>
          <a:lstStyle/>
          <a:p>
            <a:pPr algn="ctr" defTabSz="533400">
              <a:lnSpc>
                <a:spcPct val="90000"/>
              </a:lnSpc>
              <a:spcBef>
                <a:spcPct val="0"/>
              </a:spcBef>
              <a:spcAft>
                <a:spcPct val="35000"/>
              </a:spcAft>
            </a:pPr>
            <a:endParaRPr lang="en-IN" sz="1200" kern="1200"/>
          </a:p>
        </p:txBody>
      </p:sp>
      <p:sp>
        <p:nvSpPr>
          <p:cNvPr id="22" name="Freeform: Shape 21">
            <a:extLst>
              <a:ext uri="{FF2B5EF4-FFF2-40B4-BE49-F238E27FC236}">
                <a16:creationId xmlns:a16="http://schemas.microsoft.com/office/drawing/2014/main" id="{7AFED9E8-EF9E-47BC-87F1-B2C46A020728}"/>
              </a:ext>
            </a:extLst>
          </p:cNvPr>
          <p:cNvSpPr/>
          <p:nvPr/>
        </p:nvSpPr>
        <p:spPr>
          <a:xfrm>
            <a:off x="8486955" y="7814550"/>
            <a:ext cx="3124114" cy="552396"/>
          </a:xfrm>
          <a:custGeom>
            <a:avLst/>
            <a:gdLst>
              <a:gd name="connsiteX0" fmla="*/ 0 w 1235675"/>
              <a:gd name="connsiteY0" fmla="*/ 0 h 415404"/>
              <a:gd name="connsiteX1" fmla="*/ 617837 w 1235675"/>
              <a:gd name="connsiteY1" fmla="*/ 0 h 415404"/>
              <a:gd name="connsiteX2" fmla="*/ 617837 w 1235675"/>
              <a:gd name="connsiteY2" fmla="*/ 415404 h 415404"/>
              <a:gd name="connsiteX3" fmla="*/ 1235675 w 1235675"/>
              <a:gd name="connsiteY3" fmla="*/ 415404 h 415404"/>
            </a:gdLst>
            <a:ahLst/>
            <a:cxnLst>
              <a:cxn ang="0">
                <a:pos x="connsiteX0" y="connsiteY0"/>
              </a:cxn>
              <a:cxn ang="0">
                <a:pos x="connsiteX1" y="connsiteY1"/>
              </a:cxn>
              <a:cxn ang="0">
                <a:pos x="connsiteX2" y="connsiteY2"/>
              </a:cxn>
              <a:cxn ang="0">
                <a:pos x="connsiteX3" y="connsiteY3"/>
              </a:cxn>
            </a:cxnLst>
            <a:rect l="l" t="t" r="r" b="b"/>
            <a:pathLst>
              <a:path w="1235675" h="415404">
                <a:moveTo>
                  <a:pt x="0" y="0"/>
                </a:moveTo>
                <a:lnTo>
                  <a:pt x="617837" y="0"/>
                </a:lnTo>
                <a:lnTo>
                  <a:pt x="617837" y="415404"/>
                </a:lnTo>
                <a:lnTo>
                  <a:pt x="1235675" y="415404"/>
                </a:lnTo>
              </a:path>
            </a:pathLst>
          </a:custGeom>
          <a:noFill/>
          <a:ln>
            <a:solidFill>
              <a:schemeClr val="tx1">
                <a:lumMod val="95000"/>
                <a:lumOff val="5000"/>
              </a:schemeClr>
            </a:solidFill>
          </a:ln>
          <a:scene3d>
            <a:camera prst="orthographicFront"/>
            <a:lightRig rig="flat" dir="t"/>
          </a:scene3d>
          <a:sp3d prstMaterial="matte"/>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txBody>
          <a:bodyPr spcFirstLastPara="0" vert="horz" wrap="square" lIns="1195894" tIns="350224" rIns="1195894" bIns="350222" numCol="1" spcCol="1270" anchor="ctr" anchorCtr="0">
            <a:noAutofit/>
          </a:bodyPr>
          <a:lstStyle/>
          <a:p>
            <a:pPr algn="ctr" defTabSz="444500">
              <a:lnSpc>
                <a:spcPct val="90000"/>
              </a:lnSpc>
              <a:spcBef>
                <a:spcPct val="0"/>
              </a:spcBef>
              <a:spcAft>
                <a:spcPct val="35000"/>
              </a:spcAft>
            </a:pPr>
            <a:endParaRPr lang="en-IN" sz="1000" kern="1200"/>
          </a:p>
        </p:txBody>
      </p:sp>
      <p:sp>
        <p:nvSpPr>
          <p:cNvPr id="23" name="Freeform: Shape 22">
            <a:extLst>
              <a:ext uri="{FF2B5EF4-FFF2-40B4-BE49-F238E27FC236}">
                <a16:creationId xmlns:a16="http://schemas.microsoft.com/office/drawing/2014/main" id="{991C95BA-6701-45AC-ACA7-55A135FF2F90}"/>
              </a:ext>
            </a:extLst>
          </p:cNvPr>
          <p:cNvSpPr/>
          <p:nvPr/>
        </p:nvSpPr>
        <p:spPr>
          <a:xfrm>
            <a:off x="8486955" y="6850751"/>
            <a:ext cx="3124114" cy="640820"/>
          </a:xfrm>
          <a:custGeom>
            <a:avLst/>
            <a:gdLst>
              <a:gd name="connsiteX0" fmla="*/ 0 w 1235675"/>
              <a:gd name="connsiteY0" fmla="*/ 481899 h 481899"/>
              <a:gd name="connsiteX1" fmla="*/ 617837 w 1235675"/>
              <a:gd name="connsiteY1" fmla="*/ 481899 h 481899"/>
              <a:gd name="connsiteX2" fmla="*/ 617837 w 1235675"/>
              <a:gd name="connsiteY2" fmla="*/ 0 h 481899"/>
              <a:gd name="connsiteX3" fmla="*/ 1235675 w 1235675"/>
              <a:gd name="connsiteY3" fmla="*/ 0 h 481899"/>
            </a:gdLst>
            <a:ahLst/>
            <a:cxnLst>
              <a:cxn ang="0">
                <a:pos x="connsiteX0" y="connsiteY0"/>
              </a:cxn>
              <a:cxn ang="0">
                <a:pos x="connsiteX1" y="connsiteY1"/>
              </a:cxn>
              <a:cxn ang="0">
                <a:pos x="connsiteX2" y="connsiteY2"/>
              </a:cxn>
              <a:cxn ang="0">
                <a:pos x="connsiteX3" y="connsiteY3"/>
              </a:cxn>
            </a:cxnLst>
            <a:rect l="l" t="t" r="r" b="b"/>
            <a:pathLst>
              <a:path w="1235675" h="481899">
                <a:moveTo>
                  <a:pt x="0" y="481899"/>
                </a:moveTo>
                <a:lnTo>
                  <a:pt x="617837" y="481899"/>
                </a:lnTo>
                <a:lnTo>
                  <a:pt x="617837" y="0"/>
                </a:lnTo>
                <a:lnTo>
                  <a:pt x="1235675" y="0"/>
                </a:lnTo>
              </a:path>
            </a:pathLst>
          </a:custGeom>
          <a:noFill/>
          <a:ln>
            <a:solidFill>
              <a:schemeClr val="tx1">
                <a:lumMod val="95000"/>
                <a:lumOff val="5000"/>
              </a:schemeClr>
            </a:solidFill>
          </a:ln>
          <a:scene3d>
            <a:camera prst="orthographicFront"/>
            <a:lightRig rig="flat" dir="t"/>
          </a:scene3d>
          <a:sp3d prstMaterial="matte"/>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txBody>
          <a:bodyPr spcFirstLastPara="0" vert="horz" wrap="square" lIns="1194760" tIns="415584" rIns="1194760" bIns="415584" numCol="1" spcCol="1270" anchor="ctr" anchorCtr="0">
            <a:noAutofit/>
          </a:bodyPr>
          <a:lstStyle/>
          <a:p>
            <a:pPr algn="ctr" defTabSz="444500">
              <a:lnSpc>
                <a:spcPct val="90000"/>
              </a:lnSpc>
              <a:spcBef>
                <a:spcPct val="0"/>
              </a:spcBef>
              <a:spcAft>
                <a:spcPct val="35000"/>
              </a:spcAft>
            </a:pPr>
            <a:endParaRPr lang="en-IN" sz="1000" kern="1200"/>
          </a:p>
        </p:txBody>
      </p:sp>
      <p:sp>
        <p:nvSpPr>
          <p:cNvPr id="24" name="Freeform: Shape 23">
            <a:extLst>
              <a:ext uri="{FF2B5EF4-FFF2-40B4-BE49-F238E27FC236}">
                <a16:creationId xmlns:a16="http://schemas.microsoft.com/office/drawing/2014/main" id="{4B84A040-8537-4F83-934C-279ECFB9366A}"/>
              </a:ext>
            </a:extLst>
          </p:cNvPr>
          <p:cNvSpPr/>
          <p:nvPr/>
        </p:nvSpPr>
        <p:spPr>
          <a:xfrm>
            <a:off x="8486955" y="5056140"/>
            <a:ext cx="3124114" cy="1834038"/>
          </a:xfrm>
          <a:custGeom>
            <a:avLst/>
            <a:gdLst>
              <a:gd name="connsiteX0" fmla="*/ 0 w 1235675"/>
              <a:gd name="connsiteY0" fmla="*/ 1379204 h 1379204"/>
              <a:gd name="connsiteX1" fmla="*/ 617837 w 1235675"/>
              <a:gd name="connsiteY1" fmla="*/ 1379204 h 1379204"/>
              <a:gd name="connsiteX2" fmla="*/ 617837 w 1235675"/>
              <a:gd name="connsiteY2" fmla="*/ 0 h 1379204"/>
              <a:gd name="connsiteX3" fmla="*/ 1235675 w 1235675"/>
              <a:gd name="connsiteY3" fmla="*/ 0 h 1379204"/>
            </a:gdLst>
            <a:ahLst/>
            <a:cxnLst>
              <a:cxn ang="0">
                <a:pos x="connsiteX0" y="connsiteY0"/>
              </a:cxn>
              <a:cxn ang="0">
                <a:pos x="connsiteX1" y="connsiteY1"/>
              </a:cxn>
              <a:cxn ang="0">
                <a:pos x="connsiteX2" y="connsiteY2"/>
              </a:cxn>
              <a:cxn ang="0">
                <a:pos x="connsiteX3" y="connsiteY3"/>
              </a:cxn>
            </a:cxnLst>
            <a:rect l="l" t="t" r="r" b="b"/>
            <a:pathLst>
              <a:path w="1235675" h="1379204">
                <a:moveTo>
                  <a:pt x="0" y="1379204"/>
                </a:moveTo>
                <a:lnTo>
                  <a:pt x="617837" y="1379204"/>
                </a:lnTo>
                <a:lnTo>
                  <a:pt x="617837" y="0"/>
                </a:lnTo>
                <a:lnTo>
                  <a:pt x="1235675" y="0"/>
                </a:lnTo>
              </a:path>
            </a:pathLst>
          </a:custGeom>
          <a:noFill/>
          <a:ln>
            <a:solidFill>
              <a:schemeClr val="tx1">
                <a:lumMod val="95000"/>
                <a:lumOff val="5000"/>
              </a:schemeClr>
            </a:solidFill>
          </a:ln>
          <a:scene3d>
            <a:camera prst="orthographicFront"/>
            <a:lightRig rig="flat" dir="t"/>
          </a:scene3d>
          <a:sp3d prstMaterial="matte"/>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txBody>
          <a:bodyPr spcFirstLastPara="0" vert="horz" wrap="square" lIns="1168486" tIns="1286616" rIns="1168486" bIns="1286614" numCol="1" spcCol="1270" anchor="ctr" anchorCtr="0">
            <a:noAutofit/>
          </a:bodyPr>
          <a:lstStyle/>
          <a:p>
            <a:pPr algn="ctr" defTabSz="622300">
              <a:lnSpc>
                <a:spcPct val="90000"/>
              </a:lnSpc>
              <a:spcBef>
                <a:spcPct val="0"/>
              </a:spcBef>
              <a:spcAft>
                <a:spcPct val="35000"/>
              </a:spcAft>
            </a:pPr>
            <a:endParaRPr lang="en-IN" sz="1400" kern="1200"/>
          </a:p>
        </p:txBody>
      </p:sp>
      <p:sp>
        <p:nvSpPr>
          <p:cNvPr id="25" name="Freeform: Shape 24">
            <a:extLst>
              <a:ext uri="{FF2B5EF4-FFF2-40B4-BE49-F238E27FC236}">
                <a16:creationId xmlns:a16="http://schemas.microsoft.com/office/drawing/2014/main" id="{BB61BF01-C9E5-411A-9772-B1ACCEAE2DEC}"/>
              </a:ext>
            </a:extLst>
          </p:cNvPr>
          <p:cNvSpPr/>
          <p:nvPr/>
        </p:nvSpPr>
        <p:spPr>
          <a:xfrm>
            <a:off x="8486955" y="3261531"/>
            <a:ext cx="3124114" cy="3027257"/>
          </a:xfrm>
          <a:custGeom>
            <a:avLst/>
            <a:gdLst>
              <a:gd name="connsiteX0" fmla="*/ 0 w 1235675"/>
              <a:gd name="connsiteY0" fmla="*/ 2276509 h 2276509"/>
              <a:gd name="connsiteX1" fmla="*/ 617837 w 1235675"/>
              <a:gd name="connsiteY1" fmla="*/ 2276509 h 2276509"/>
              <a:gd name="connsiteX2" fmla="*/ 617837 w 1235675"/>
              <a:gd name="connsiteY2" fmla="*/ 0 h 2276509"/>
              <a:gd name="connsiteX3" fmla="*/ 1235675 w 1235675"/>
              <a:gd name="connsiteY3" fmla="*/ 0 h 2276509"/>
            </a:gdLst>
            <a:ahLst/>
            <a:cxnLst>
              <a:cxn ang="0">
                <a:pos x="connsiteX0" y="connsiteY0"/>
              </a:cxn>
              <a:cxn ang="0">
                <a:pos x="connsiteX1" y="connsiteY1"/>
              </a:cxn>
              <a:cxn ang="0">
                <a:pos x="connsiteX2" y="connsiteY2"/>
              </a:cxn>
              <a:cxn ang="0">
                <a:pos x="connsiteX3" y="connsiteY3"/>
              </a:cxn>
            </a:cxnLst>
            <a:rect l="l" t="t" r="r" b="b"/>
            <a:pathLst>
              <a:path w="1235675" h="2276509">
                <a:moveTo>
                  <a:pt x="0" y="2276509"/>
                </a:moveTo>
                <a:lnTo>
                  <a:pt x="617837" y="2276509"/>
                </a:lnTo>
                <a:lnTo>
                  <a:pt x="617837" y="0"/>
                </a:lnTo>
                <a:lnTo>
                  <a:pt x="1235675" y="0"/>
                </a:lnTo>
              </a:path>
            </a:pathLst>
          </a:custGeom>
          <a:noFill/>
          <a:ln w="57150">
            <a:solidFill>
              <a:schemeClr val="tx1">
                <a:lumMod val="95000"/>
                <a:lumOff val="5000"/>
              </a:schemeClr>
            </a:solidFill>
          </a:ln>
          <a:scene3d>
            <a:camera prst="orthographicFront"/>
            <a:lightRig rig="flat" dir="t"/>
          </a:scene3d>
          <a:sp3d prstMaterial="matte"/>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txBody>
          <a:bodyPr spcFirstLastPara="0" vert="horz" wrap="square" lIns="1131562" tIns="2146998" rIns="1131564" bIns="2146996" numCol="1" spcCol="1270" anchor="ctr" anchorCtr="0">
            <a:noAutofit/>
          </a:bodyPr>
          <a:lstStyle/>
          <a:p>
            <a:pPr algn="ctr" defTabSz="800100">
              <a:lnSpc>
                <a:spcPct val="90000"/>
              </a:lnSpc>
              <a:spcBef>
                <a:spcPct val="0"/>
              </a:spcBef>
              <a:spcAft>
                <a:spcPct val="35000"/>
              </a:spcAft>
            </a:pPr>
            <a:endParaRPr lang="en-IN" sz="1800" kern="1200"/>
          </a:p>
        </p:txBody>
      </p:sp>
      <p:sp>
        <p:nvSpPr>
          <p:cNvPr id="26" name="Freeform: Shape 25">
            <a:extLst>
              <a:ext uri="{FF2B5EF4-FFF2-40B4-BE49-F238E27FC236}">
                <a16:creationId xmlns:a16="http://schemas.microsoft.com/office/drawing/2014/main" id="{19C3C168-C31C-4BE2-B33B-631266FD91B3}"/>
              </a:ext>
            </a:extLst>
          </p:cNvPr>
          <p:cNvSpPr/>
          <p:nvPr/>
        </p:nvSpPr>
        <p:spPr>
          <a:xfrm rot="16200000">
            <a:off x="6125290" y="5662321"/>
            <a:ext cx="5024076" cy="1814898"/>
          </a:xfrm>
          <a:custGeom>
            <a:avLst/>
            <a:gdLst>
              <a:gd name="connsiteX0" fmla="*/ 0 w 3778125"/>
              <a:gd name="connsiteY0" fmla="*/ 0 h 717843"/>
              <a:gd name="connsiteX1" fmla="*/ 3778125 w 3778125"/>
              <a:gd name="connsiteY1" fmla="*/ 0 h 717843"/>
              <a:gd name="connsiteX2" fmla="*/ 3778125 w 3778125"/>
              <a:gd name="connsiteY2" fmla="*/ 717843 h 717843"/>
              <a:gd name="connsiteX3" fmla="*/ 0 w 3778125"/>
              <a:gd name="connsiteY3" fmla="*/ 717843 h 717843"/>
              <a:gd name="connsiteX4" fmla="*/ 0 w 3778125"/>
              <a:gd name="connsiteY4" fmla="*/ 0 h 717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8125" h="717843">
                <a:moveTo>
                  <a:pt x="0" y="0"/>
                </a:moveTo>
                <a:lnTo>
                  <a:pt x="3778125" y="0"/>
                </a:lnTo>
                <a:lnTo>
                  <a:pt x="3778125" y="717843"/>
                </a:lnTo>
                <a:lnTo>
                  <a:pt x="0" y="717843"/>
                </a:lnTo>
                <a:lnTo>
                  <a:pt x="0" y="0"/>
                </a:lnTo>
                <a:close/>
              </a:path>
            </a:pathLst>
          </a:custGeom>
          <a:solidFill>
            <a:schemeClr val="accent6">
              <a:lumMod val="20000"/>
              <a:lumOff val="80000"/>
            </a:schemeClr>
          </a:solidFill>
        </p:spPr>
        <p:style>
          <a:lnRef idx="1">
            <a:schemeClr val="accent3"/>
          </a:lnRef>
          <a:fillRef idx="2">
            <a:schemeClr val="accent3"/>
          </a:fillRef>
          <a:effectRef idx="1">
            <a:schemeClr val="accent3"/>
          </a:effectRef>
          <a:fontRef idx="minor">
            <a:schemeClr val="dk1"/>
          </a:fontRef>
        </p:style>
        <p:txBody>
          <a:bodyPr spcFirstLastPara="0" vert="horz" wrap="square" lIns="62228" tIns="62230" rIns="62232" bIns="62230" numCol="1" spcCol="1270" anchor="ctr" anchorCtr="0">
            <a:noAutofit/>
          </a:bodyPr>
          <a:lstStyle/>
          <a:p>
            <a:pPr algn="ctr" defTabSz="4356100">
              <a:lnSpc>
                <a:spcPct val="90000"/>
              </a:lnSpc>
              <a:spcBef>
                <a:spcPct val="0"/>
              </a:spcBef>
              <a:spcAft>
                <a:spcPct val="35000"/>
              </a:spcAft>
            </a:pPr>
            <a:r>
              <a:rPr lang="en-IN" sz="9800" kern="1200" dirty="0">
                <a:ln w="0"/>
                <a:solidFill>
                  <a:schemeClr val="accent6">
                    <a:lumMod val="50000"/>
                  </a:schemeClr>
                </a:solidFill>
                <a:effectLst>
                  <a:outerShdw blurRad="38100" dist="25400" dir="5400000" algn="ctr" rotWithShape="0">
                    <a:srgbClr val="6E747A">
                      <a:alpha val="43000"/>
                    </a:srgbClr>
                  </a:outerShdw>
                </a:effectLst>
              </a:rPr>
              <a:t>Disaster</a:t>
            </a:r>
          </a:p>
        </p:txBody>
      </p:sp>
      <p:sp>
        <p:nvSpPr>
          <p:cNvPr id="27" name="Freeform: Shape 26">
            <a:extLst>
              <a:ext uri="{FF2B5EF4-FFF2-40B4-BE49-F238E27FC236}">
                <a16:creationId xmlns:a16="http://schemas.microsoft.com/office/drawing/2014/main" id="{19ADA344-FF9D-4A03-8E91-AF60231F8C7D}"/>
              </a:ext>
            </a:extLst>
          </p:cNvPr>
          <p:cNvSpPr/>
          <p:nvPr/>
        </p:nvSpPr>
        <p:spPr>
          <a:xfrm>
            <a:off x="11611069" y="2543684"/>
            <a:ext cx="12336618" cy="1053186"/>
          </a:xfrm>
          <a:custGeom>
            <a:avLst/>
            <a:gdLst>
              <a:gd name="connsiteX0" fmla="*/ 0 w 5651903"/>
              <a:gd name="connsiteY0" fmla="*/ 0 h 717843"/>
              <a:gd name="connsiteX1" fmla="*/ 5651903 w 5651903"/>
              <a:gd name="connsiteY1" fmla="*/ 0 h 717843"/>
              <a:gd name="connsiteX2" fmla="*/ 5651903 w 5651903"/>
              <a:gd name="connsiteY2" fmla="*/ 717843 h 717843"/>
              <a:gd name="connsiteX3" fmla="*/ 0 w 5651903"/>
              <a:gd name="connsiteY3" fmla="*/ 717843 h 717843"/>
              <a:gd name="connsiteX4" fmla="*/ 0 w 5651903"/>
              <a:gd name="connsiteY4" fmla="*/ 0 h 717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1903" h="717843">
                <a:moveTo>
                  <a:pt x="0" y="0"/>
                </a:moveTo>
                <a:lnTo>
                  <a:pt x="5651903" y="0"/>
                </a:lnTo>
                <a:lnTo>
                  <a:pt x="5651903" y="717843"/>
                </a:lnTo>
                <a:lnTo>
                  <a:pt x="0" y="717843"/>
                </a:lnTo>
                <a:lnTo>
                  <a:pt x="0" y="0"/>
                </a:lnTo>
                <a:close/>
              </a:path>
            </a:pathLst>
          </a:custGeom>
          <a:solidFill>
            <a:schemeClr val="accent6">
              <a:lumMod val="20000"/>
              <a:lumOff val="80000"/>
            </a:schemeClr>
          </a:solidFill>
          <a:ln w="19050">
            <a:solidFill>
              <a:srgbClr val="FFFF00"/>
            </a:solidFill>
          </a:ln>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1">
            <a:schemeClr val="accent6">
              <a:hueOff val="0"/>
              <a:satOff val="0"/>
              <a:lumOff val="0"/>
              <a:alphaOff val="0"/>
            </a:schemeClr>
          </a:effectRef>
          <a:fontRef idx="minor">
            <a:schemeClr val="lt1"/>
          </a:fontRef>
        </p:style>
        <p:txBody>
          <a:bodyPr spcFirstLastPara="0" vert="horz" wrap="square" lIns="25400" tIns="25400" rIns="25400" bIns="25400" numCol="1" spcCol="1270" anchor="ctr" anchorCtr="0">
            <a:noAutofit/>
          </a:bodyPr>
          <a:lstStyle/>
          <a:p>
            <a:pPr algn="ctr" defTabSz="1778000">
              <a:lnSpc>
                <a:spcPct val="90000"/>
              </a:lnSpc>
              <a:spcBef>
                <a:spcPct val="0"/>
              </a:spcBef>
              <a:spcAft>
                <a:spcPct val="35000"/>
              </a:spcAft>
            </a:pPr>
            <a:r>
              <a:rPr lang="en-IN" sz="6000" kern="1200" dirty="0">
                <a:solidFill>
                  <a:schemeClr val="tx1"/>
                </a:solidFill>
                <a:latin typeface="+mj-lt"/>
              </a:rPr>
              <a:t>Understanding Risk</a:t>
            </a:r>
          </a:p>
        </p:txBody>
      </p:sp>
      <p:sp>
        <p:nvSpPr>
          <p:cNvPr id="28" name="Freeform: Shape 27">
            <a:extLst>
              <a:ext uri="{FF2B5EF4-FFF2-40B4-BE49-F238E27FC236}">
                <a16:creationId xmlns:a16="http://schemas.microsoft.com/office/drawing/2014/main" id="{A78375C3-362E-426F-A3E7-6D73C1AF8A28}"/>
              </a:ext>
            </a:extLst>
          </p:cNvPr>
          <p:cNvSpPr/>
          <p:nvPr/>
        </p:nvSpPr>
        <p:spPr>
          <a:xfrm>
            <a:off x="11611069" y="4338294"/>
            <a:ext cx="12336618" cy="1053186"/>
          </a:xfrm>
          <a:custGeom>
            <a:avLst/>
            <a:gdLst>
              <a:gd name="connsiteX0" fmla="*/ 0 w 5651903"/>
              <a:gd name="connsiteY0" fmla="*/ 0 h 717843"/>
              <a:gd name="connsiteX1" fmla="*/ 5651903 w 5651903"/>
              <a:gd name="connsiteY1" fmla="*/ 0 h 717843"/>
              <a:gd name="connsiteX2" fmla="*/ 5651903 w 5651903"/>
              <a:gd name="connsiteY2" fmla="*/ 717843 h 717843"/>
              <a:gd name="connsiteX3" fmla="*/ 0 w 5651903"/>
              <a:gd name="connsiteY3" fmla="*/ 717843 h 717843"/>
              <a:gd name="connsiteX4" fmla="*/ 0 w 5651903"/>
              <a:gd name="connsiteY4" fmla="*/ 0 h 717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1903" h="717843">
                <a:moveTo>
                  <a:pt x="0" y="0"/>
                </a:moveTo>
                <a:lnTo>
                  <a:pt x="5651903" y="0"/>
                </a:lnTo>
                <a:lnTo>
                  <a:pt x="5651903" y="717843"/>
                </a:lnTo>
                <a:lnTo>
                  <a:pt x="0" y="717843"/>
                </a:lnTo>
                <a:lnTo>
                  <a:pt x="0" y="0"/>
                </a:lnTo>
                <a:close/>
              </a:path>
            </a:pathLst>
          </a:custGeom>
          <a:solidFill>
            <a:schemeClr val="accent6">
              <a:lumMod val="20000"/>
              <a:lumOff val="80000"/>
            </a:schemeClr>
          </a:solidFill>
          <a:ln w="19050">
            <a:solidFill>
              <a:srgbClr val="FFFF00"/>
            </a:solidFill>
          </a:ln>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1">
            <a:schemeClr val="accent6">
              <a:hueOff val="0"/>
              <a:satOff val="0"/>
              <a:lumOff val="0"/>
              <a:alphaOff val="0"/>
            </a:schemeClr>
          </a:effectRef>
          <a:fontRef idx="minor">
            <a:schemeClr val="lt1"/>
          </a:fontRef>
        </p:style>
        <p:txBody>
          <a:bodyPr spcFirstLastPara="0" vert="horz" wrap="square" lIns="25400" tIns="25400" rIns="25400" bIns="25400" numCol="1" spcCol="1270" anchor="ctr" anchorCtr="0">
            <a:noAutofit/>
          </a:bodyPr>
          <a:lstStyle/>
          <a:p>
            <a:pPr algn="ctr" defTabSz="1778000">
              <a:lnSpc>
                <a:spcPct val="90000"/>
              </a:lnSpc>
              <a:spcBef>
                <a:spcPct val="0"/>
              </a:spcBef>
              <a:spcAft>
                <a:spcPct val="35000"/>
              </a:spcAft>
            </a:pPr>
            <a:r>
              <a:rPr lang="en-IN" sz="6000" kern="1200" dirty="0">
                <a:solidFill>
                  <a:schemeClr val="tx1"/>
                </a:solidFill>
                <a:latin typeface="+mj-lt"/>
              </a:rPr>
              <a:t>Inter-Agency Coordination</a:t>
            </a:r>
          </a:p>
        </p:txBody>
      </p:sp>
      <p:sp>
        <p:nvSpPr>
          <p:cNvPr id="29" name="Freeform: Shape 28">
            <a:extLst>
              <a:ext uri="{FF2B5EF4-FFF2-40B4-BE49-F238E27FC236}">
                <a16:creationId xmlns:a16="http://schemas.microsoft.com/office/drawing/2014/main" id="{A95974BD-3F14-4D96-A9A2-2EA067166498}"/>
              </a:ext>
            </a:extLst>
          </p:cNvPr>
          <p:cNvSpPr/>
          <p:nvPr/>
        </p:nvSpPr>
        <p:spPr>
          <a:xfrm>
            <a:off x="11611069" y="6132904"/>
            <a:ext cx="12336618" cy="1053186"/>
          </a:xfrm>
          <a:custGeom>
            <a:avLst/>
            <a:gdLst>
              <a:gd name="connsiteX0" fmla="*/ 0 w 5651903"/>
              <a:gd name="connsiteY0" fmla="*/ 0 h 717843"/>
              <a:gd name="connsiteX1" fmla="*/ 5651903 w 5651903"/>
              <a:gd name="connsiteY1" fmla="*/ 0 h 717843"/>
              <a:gd name="connsiteX2" fmla="*/ 5651903 w 5651903"/>
              <a:gd name="connsiteY2" fmla="*/ 717843 h 717843"/>
              <a:gd name="connsiteX3" fmla="*/ 0 w 5651903"/>
              <a:gd name="connsiteY3" fmla="*/ 717843 h 717843"/>
              <a:gd name="connsiteX4" fmla="*/ 0 w 5651903"/>
              <a:gd name="connsiteY4" fmla="*/ 0 h 717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1903" h="717843">
                <a:moveTo>
                  <a:pt x="0" y="0"/>
                </a:moveTo>
                <a:lnTo>
                  <a:pt x="5651903" y="0"/>
                </a:lnTo>
                <a:lnTo>
                  <a:pt x="5651903" y="717843"/>
                </a:lnTo>
                <a:lnTo>
                  <a:pt x="0" y="717843"/>
                </a:lnTo>
                <a:lnTo>
                  <a:pt x="0" y="0"/>
                </a:lnTo>
                <a:close/>
              </a:path>
            </a:pathLst>
          </a:custGeom>
          <a:solidFill>
            <a:schemeClr val="accent6">
              <a:lumMod val="20000"/>
              <a:lumOff val="80000"/>
            </a:schemeClr>
          </a:solidFill>
          <a:ln w="19050">
            <a:solidFill>
              <a:srgbClr val="FFFF00"/>
            </a:solidFill>
          </a:ln>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1">
            <a:schemeClr val="accent6">
              <a:hueOff val="0"/>
              <a:satOff val="0"/>
              <a:lumOff val="0"/>
              <a:alphaOff val="0"/>
            </a:schemeClr>
          </a:effectRef>
          <a:fontRef idx="minor">
            <a:schemeClr val="lt1"/>
          </a:fontRef>
        </p:style>
        <p:txBody>
          <a:bodyPr spcFirstLastPara="0" vert="horz" wrap="square" lIns="25400" tIns="25400" rIns="25400" bIns="25400" numCol="1" spcCol="1270" anchor="ctr" anchorCtr="0">
            <a:noAutofit/>
          </a:bodyPr>
          <a:lstStyle/>
          <a:p>
            <a:pPr algn="ctr" defTabSz="1778000">
              <a:lnSpc>
                <a:spcPct val="90000"/>
              </a:lnSpc>
              <a:spcBef>
                <a:spcPct val="0"/>
              </a:spcBef>
              <a:spcAft>
                <a:spcPct val="35000"/>
              </a:spcAft>
            </a:pPr>
            <a:r>
              <a:rPr lang="en-IN" sz="6000" kern="1200" dirty="0">
                <a:solidFill>
                  <a:schemeClr val="tx1"/>
                </a:solidFill>
                <a:latin typeface="+mj-lt"/>
              </a:rPr>
              <a:t>Structural Measures</a:t>
            </a:r>
          </a:p>
        </p:txBody>
      </p:sp>
      <p:sp>
        <p:nvSpPr>
          <p:cNvPr id="30" name="Freeform: Shape 29">
            <a:extLst>
              <a:ext uri="{FF2B5EF4-FFF2-40B4-BE49-F238E27FC236}">
                <a16:creationId xmlns:a16="http://schemas.microsoft.com/office/drawing/2014/main" id="{E6C30F92-5629-49A4-AE2C-3AA03B1CCC42}"/>
              </a:ext>
            </a:extLst>
          </p:cNvPr>
          <p:cNvSpPr/>
          <p:nvPr/>
        </p:nvSpPr>
        <p:spPr>
          <a:xfrm>
            <a:off x="11611069" y="7927514"/>
            <a:ext cx="12336618" cy="1053186"/>
          </a:xfrm>
          <a:custGeom>
            <a:avLst/>
            <a:gdLst>
              <a:gd name="connsiteX0" fmla="*/ 0 w 5651903"/>
              <a:gd name="connsiteY0" fmla="*/ 0 h 717843"/>
              <a:gd name="connsiteX1" fmla="*/ 5651903 w 5651903"/>
              <a:gd name="connsiteY1" fmla="*/ 0 h 717843"/>
              <a:gd name="connsiteX2" fmla="*/ 5651903 w 5651903"/>
              <a:gd name="connsiteY2" fmla="*/ 717843 h 717843"/>
              <a:gd name="connsiteX3" fmla="*/ 0 w 5651903"/>
              <a:gd name="connsiteY3" fmla="*/ 717843 h 717843"/>
              <a:gd name="connsiteX4" fmla="*/ 0 w 5651903"/>
              <a:gd name="connsiteY4" fmla="*/ 0 h 717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1903" h="717843">
                <a:moveTo>
                  <a:pt x="0" y="0"/>
                </a:moveTo>
                <a:lnTo>
                  <a:pt x="5651903" y="0"/>
                </a:lnTo>
                <a:lnTo>
                  <a:pt x="5651903" y="717843"/>
                </a:lnTo>
                <a:lnTo>
                  <a:pt x="0" y="717843"/>
                </a:lnTo>
                <a:lnTo>
                  <a:pt x="0" y="0"/>
                </a:lnTo>
                <a:close/>
              </a:path>
            </a:pathLst>
          </a:custGeom>
          <a:solidFill>
            <a:schemeClr val="accent6">
              <a:lumMod val="20000"/>
              <a:lumOff val="80000"/>
            </a:schemeClr>
          </a:solidFill>
          <a:ln w="19050">
            <a:solidFill>
              <a:srgbClr val="FFFF00"/>
            </a:solidFill>
          </a:ln>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1">
            <a:schemeClr val="accent6">
              <a:hueOff val="0"/>
              <a:satOff val="0"/>
              <a:lumOff val="0"/>
              <a:alphaOff val="0"/>
            </a:schemeClr>
          </a:effectRef>
          <a:fontRef idx="minor">
            <a:schemeClr val="lt1"/>
          </a:fontRef>
        </p:style>
        <p:txBody>
          <a:bodyPr spcFirstLastPara="0" vert="horz" wrap="square" lIns="25400" tIns="25400" rIns="25400" bIns="25400" numCol="1" spcCol="1270" anchor="ctr" anchorCtr="0">
            <a:noAutofit/>
          </a:bodyPr>
          <a:lstStyle/>
          <a:p>
            <a:pPr algn="ctr" defTabSz="1778000">
              <a:lnSpc>
                <a:spcPct val="90000"/>
              </a:lnSpc>
              <a:spcBef>
                <a:spcPct val="0"/>
              </a:spcBef>
              <a:spcAft>
                <a:spcPct val="35000"/>
              </a:spcAft>
            </a:pPr>
            <a:r>
              <a:rPr lang="en-IN" sz="6000" kern="1200">
                <a:solidFill>
                  <a:schemeClr val="tx1"/>
                </a:solidFill>
                <a:latin typeface="+mj-lt"/>
              </a:rPr>
              <a:t>Non-Structural Measures</a:t>
            </a:r>
            <a:endParaRPr lang="en-IN" sz="6000" kern="1200" dirty="0">
              <a:solidFill>
                <a:schemeClr val="tx1"/>
              </a:solidFill>
              <a:latin typeface="+mj-lt"/>
            </a:endParaRPr>
          </a:p>
        </p:txBody>
      </p:sp>
      <p:sp>
        <p:nvSpPr>
          <p:cNvPr id="31" name="Freeform: Shape 30">
            <a:extLst>
              <a:ext uri="{FF2B5EF4-FFF2-40B4-BE49-F238E27FC236}">
                <a16:creationId xmlns:a16="http://schemas.microsoft.com/office/drawing/2014/main" id="{A31BEFEE-3980-4B1A-AEA4-61F08879535D}"/>
              </a:ext>
            </a:extLst>
          </p:cNvPr>
          <p:cNvSpPr/>
          <p:nvPr/>
        </p:nvSpPr>
        <p:spPr>
          <a:xfrm>
            <a:off x="11611069" y="9722124"/>
            <a:ext cx="12336618" cy="1053186"/>
          </a:xfrm>
          <a:custGeom>
            <a:avLst/>
            <a:gdLst>
              <a:gd name="connsiteX0" fmla="*/ 0 w 5651903"/>
              <a:gd name="connsiteY0" fmla="*/ 0 h 717843"/>
              <a:gd name="connsiteX1" fmla="*/ 5651903 w 5651903"/>
              <a:gd name="connsiteY1" fmla="*/ 0 h 717843"/>
              <a:gd name="connsiteX2" fmla="*/ 5651903 w 5651903"/>
              <a:gd name="connsiteY2" fmla="*/ 717843 h 717843"/>
              <a:gd name="connsiteX3" fmla="*/ 0 w 5651903"/>
              <a:gd name="connsiteY3" fmla="*/ 717843 h 717843"/>
              <a:gd name="connsiteX4" fmla="*/ 0 w 5651903"/>
              <a:gd name="connsiteY4" fmla="*/ 0 h 717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1903" h="717843">
                <a:moveTo>
                  <a:pt x="0" y="0"/>
                </a:moveTo>
                <a:lnTo>
                  <a:pt x="5651903" y="0"/>
                </a:lnTo>
                <a:lnTo>
                  <a:pt x="5651903" y="717843"/>
                </a:lnTo>
                <a:lnTo>
                  <a:pt x="0" y="717843"/>
                </a:lnTo>
                <a:lnTo>
                  <a:pt x="0" y="0"/>
                </a:lnTo>
                <a:close/>
              </a:path>
            </a:pathLst>
          </a:custGeom>
          <a:solidFill>
            <a:schemeClr val="accent6">
              <a:lumMod val="20000"/>
              <a:lumOff val="80000"/>
            </a:schemeClr>
          </a:solidFill>
          <a:ln w="19050">
            <a:solidFill>
              <a:srgbClr val="FFFF00"/>
            </a:solidFill>
          </a:ln>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1">
            <a:schemeClr val="accent6">
              <a:hueOff val="0"/>
              <a:satOff val="0"/>
              <a:lumOff val="0"/>
              <a:alphaOff val="0"/>
            </a:schemeClr>
          </a:effectRef>
          <a:fontRef idx="minor">
            <a:schemeClr val="lt1"/>
          </a:fontRef>
        </p:style>
        <p:txBody>
          <a:bodyPr spcFirstLastPara="0" vert="horz" wrap="square" lIns="25400" tIns="25400" rIns="25400" bIns="25400" numCol="1" spcCol="1270" anchor="ctr" anchorCtr="0">
            <a:noAutofit/>
          </a:bodyPr>
          <a:lstStyle/>
          <a:p>
            <a:pPr algn="ctr" defTabSz="1778000">
              <a:lnSpc>
                <a:spcPct val="90000"/>
              </a:lnSpc>
              <a:spcBef>
                <a:spcPct val="0"/>
              </a:spcBef>
              <a:spcAft>
                <a:spcPct val="35000"/>
              </a:spcAft>
            </a:pPr>
            <a:r>
              <a:rPr lang="en-IN" sz="6000" kern="1200" dirty="0">
                <a:solidFill>
                  <a:schemeClr val="tx1"/>
                </a:solidFill>
                <a:latin typeface="+mj-lt"/>
              </a:rPr>
              <a:t>Capacity Development</a:t>
            </a:r>
          </a:p>
        </p:txBody>
      </p:sp>
      <p:sp>
        <p:nvSpPr>
          <p:cNvPr id="32" name="Freeform: Shape 31">
            <a:extLst>
              <a:ext uri="{FF2B5EF4-FFF2-40B4-BE49-F238E27FC236}">
                <a16:creationId xmlns:a16="http://schemas.microsoft.com/office/drawing/2014/main" id="{805DBA7E-C8C7-448B-9170-77BE99267404}"/>
              </a:ext>
            </a:extLst>
          </p:cNvPr>
          <p:cNvSpPr/>
          <p:nvPr/>
        </p:nvSpPr>
        <p:spPr>
          <a:xfrm>
            <a:off x="11611069" y="11516734"/>
            <a:ext cx="12336618" cy="1053186"/>
          </a:xfrm>
          <a:custGeom>
            <a:avLst/>
            <a:gdLst>
              <a:gd name="connsiteX0" fmla="*/ 0 w 5651903"/>
              <a:gd name="connsiteY0" fmla="*/ 0 h 717843"/>
              <a:gd name="connsiteX1" fmla="*/ 5651903 w 5651903"/>
              <a:gd name="connsiteY1" fmla="*/ 0 h 717843"/>
              <a:gd name="connsiteX2" fmla="*/ 5651903 w 5651903"/>
              <a:gd name="connsiteY2" fmla="*/ 717843 h 717843"/>
              <a:gd name="connsiteX3" fmla="*/ 0 w 5651903"/>
              <a:gd name="connsiteY3" fmla="*/ 717843 h 717843"/>
              <a:gd name="connsiteX4" fmla="*/ 0 w 5651903"/>
              <a:gd name="connsiteY4" fmla="*/ 0 h 717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1903" h="717843">
                <a:moveTo>
                  <a:pt x="0" y="0"/>
                </a:moveTo>
                <a:lnTo>
                  <a:pt x="5651903" y="0"/>
                </a:lnTo>
                <a:lnTo>
                  <a:pt x="5651903" y="717843"/>
                </a:lnTo>
                <a:lnTo>
                  <a:pt x="0" y="717843"/>
                </a:lnTo>
                <a:lnTo>
                  <a:pt x="0" y="0"/>
                </a:lnTo>
                <a:close/>
              </a:path>
            </a:pathLst>
          </a:custGeom>
          <a:solidFill>
            <a:schemeClr val="accent6">
              <a:lumMod val="20000"/>
              <a:lumOff val="80000"/>
            </a:schemeClr>
          </a:solidFill>
          <a:ln w="19050">
            <a:solidFill>
              <a:srgbClr val="FFFF00"/>
            </a:solidFill>
          </a:ln>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1">
            <a:schemeClr val="accent6">
              <a:hueOff val="0"/>
              <a:satOff val="0"/>
              <a:lumOff val="0"/>
              <a:alphaOff val="0"/>
            </a:schemeClr>
          </a:effectRef>
          <a:fontRef idx="minor">
            <a:schemeClr val="lt1"/>
          </a:fontRef>
        </p:style>
        <p:txBody>
          <a:bodyPr spcFirstLastPara="0" vert="horz" wrap="square" lIns="25400" tIns="25400" rIns="25400" bIns="25400" numCol="1" spcCol="1270" anchor="ctr" anchorCtr="0">
            <a:noAutofit/>
          </a:bodyPr>
          <a:lstStyle/>
          <a:p>
            <a:pPr algn="ctr" defTabSz="1778000">
              <a:lnSpc>
                <a:spcPct val="90000"/>
              </a:lnSpc>
              <a:spcBef>
                <a:spcPct val="0"/>
              </a:spcBef>
              <a:spcAft>
                <a:spcPct val="35000"/>
              </a:spcAft>
            </a:pPr>
            <a:r>
              <a:rPr lang="en-IN" sz="6000" kern="1200" dirty="0">
                <a:solidFill>
                  <a:schemeClr val="tx1"/>
                </a:solidFill>
                <a:latin typeface="+mj-lt"/>
              </a:rPr>
              <a:t>Climate Change Risk Management</a:t>
            </a:r>
          </a:p>
        </p:txBody>
      </p:sp>
    </p:spTree>
    <p:extLst>
      <p:ext uri="{BB962C8B-B14F-4D97-AF65-F5344CB8AC3E}">
        <p14:creationId xmlns:p14="http://schemas.microsoft.com/office/powerpoint/2010/main" val="38898142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750" fill="hold"/>
                                        <p:tgtEl>
                                          <p:spTgt spid="26"/>
                                        </p:tgtEl>
                                        <p:attrNameLst>
                                          <p:attrName>ppt_w</p:attrName>
                                        </p:attrNameLst>
                                      </p:cBhvr>
                                      <p:tavLst>
                                        <p:tav tm="0">
                                          <p:val>
                                            <p:fltVal val="0"/>
                                          </p:val>
                                        </p:tav>
                                        <p:tav tm="100000">
                                          <p:val>
                                            <p:strVal val="#ppt_w"/>
                                          </p:val>
                                        </p:tav>
                                      </p:tavLst>
                                    </p:anim>
                                    <p:anim calcmode="lin" valueType="num">
                                      <p:cBhvr>
                                        <p:cTn id="8" dur="750" fill="hold"/>
                                        <p:tgtEl>
                                          <p:spTgt spid="26"/>
                                        </p:tgtEl>
                                        <p:attrNameLst>
                                          <p:attrName>ppt_h</p:attrName>
                                        </p:attrNameLst>
                                      </p:cBhvr>
                                      <p:tavLst>
                                        <p:tav tm="0">
                                          <p:val>
                                            <p:fltVal val="0"/>
                                          </p:val>
                                        </p:tav>
                                        <p:tav tm="100000">
                                          <p:val>
                                            <p:strVal val="#ppt_h"/>
                                          </p:val>
                                        </p:tav>
                                      </p:tavLst>
                                    </p:anim>
                                    <p:animEffect transition="in" filter="fade">
                                      <p:cBhvr>
                                        <p:cTn id="9" dur="750"/>
                                        <p:tgtEl>
                                          <p:spTgt spid="26"/>
                                        </p:tgtEl>
                                      </p:cBhvr>
                                    </p:animEffect>
                                  </p:childTnLst>
                                </p:cTn>
                              </p:par>
                            </p:childTnLst>
                          </p:cTn>
                        </p:par>
                        <p:par>
                          <p:cTn id="10" fill="hold">
                            <p:stCondLst>
                              <p:cond delay="750"/>
                            </p:stCondLst>
                            <p:childTnLst>
                              <p:par>
                                <p:cTn id="11" presetID="22" presetClass="entr" presetSubtype="8"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left)">
                                      <p:cBhvr>
                                        <p:cTn id="13" dur="750"/>
                                        <p:tgtEl>
                                          <p:spTgt spid="2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750"/>
                                        <p:tgtEl>
                                          <p:spTgt spid="27"/>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750"/>
                                        <p:tgtEl>
                                          <p:spTgt spid="24"/>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750"/>
                                        <p:tgtEl>
                                          <p:spTgt spid="28"/>
                                        </p:tgtEl>
                                      </p:cBhvr>
                                    </p:animEffect>
                                  </p:childTnLst>
                                </p:cTn>
                              </p:par>
                            </p:childTnLst>
                          </p:cTn>
                        </p:par>
                        <p:par>
                          <p:cTn id="26" fill="hold">
                            <p:stCondLst>
                              <p:cond delay="3750"/>
                            </p:stCondLst>
                            <p:childTnLst>
                              <p:par>
                                <p:cTn id="27" presetID="22" presetClass="entr" presetSubtype="8"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750"/>
                                        <p:tgtEl>
                                          <p:spTgt spid="23"/>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left)">
                                      <p:cBhvr>
                                        <p:cTn id="33" dur="750"/>
                                        <p:tgtEl>
                                          <p:spTgt spid="2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750"/>
                                        <p:tgtEl>
                                          <p:spTgt spid="22"/>
                                        </p:tgtEl>
                                      </p:cBhvr>
                                    </p:animEffect>
                                  </p:childTnLst>
                                </p:cTn>
                              </p:par>
                            </p:childTnLst>
                          </p:cTn>
                        </p:par>
                        <p:par>
                          <p:cTn id="38" fill="hold">
                            <p:stCondLst>
                              <p:cond delay="6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750"/>
                                        <p:tgtEl>
                                          <p:spTgt spid="3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left)">
                                      <p:cBhvr>
                                        <p:cTn id="45" dur="750"/>
                                        <p:tgtEl>
                                          <p:spTgt spid="21"/>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left)">
                                      <p:cBhvr>
                                        <p:cTn id="49" dur="750"/>
                                        <p:tgtEl>
                                          <p:spTgt spid="31"/>
                                        </p:tgtEl>
                                      </p:cBhvr>
                                    </p:animEffect>
                                  </p:childTnLst>
                                </p:cTn>
                              </p:par>
                            </p:childTnLst>
                          </p:cTn>
                        </p:par>
                        <p:par>
                          <p:cTn id="50" fill="hold">
                            <p:stCondLst>
                              <p:cond delay="8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9000"/>
                            </p:stCondLst>
                            <p:childTnLst>
                              <p:par>
                                <p:cTn id="55" presetID="22" presetClass="entr" presetSubtype="8"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left)">
                                      <p:cBhvr>
                                        <p:cTn id="57"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2A287-F30E-965F-8CE8-767FBC7C07C6}"/>
            </a:ext>
          </a:extLst>
        </p:cNvPr>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F5718F69-9DD9-9433-D379-32CAAFCAE4EB}"/>
              </a:ext>
            </a:extLst>
          </p:cNvPr>
          <p:cNvSpPr txBox="1">
            <a:spLocks/>
          </p:cNvSpPr>
          <p:nvPr/>
        </p:nvSpPr>
        <p:spPr>
          <a:xfrm>
            <a:off x="577892" y="2703577"/>
            <a:ext cx="7627938" cy="7756525"/>
          </a:xfrm>
          <a:prstGeom prst="rect">
            <a:avLst/>
          </a:prstGeom>
          <a:solidFill>
            <a:srgbClr val="E46C0A"/>
          </a:solidFill>
        </p:spPr>
        <p:txBody>
          <a:bodyPr lIns="89235" tIns="89235" rIns="89235" bIns="89235"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r>
              <a:rPr lang="en-US" sz="4800" dirty="0"/>
              <a:t>Upon completing this lesson, you will be able to:</a:t>
            </a:r>
          </a:p>
        </p:txBody>
      </p:sp>
      <p:sp>
        <p:nvSpPr>
          <p:cNvPr id="6" name="OBJECTIVES">
            <a:extLst>
              <a:ext uri="{FF2B5EF4-FFF2-40B4-BE49-F238E27FC236}">
                <a16:creationId xmlns:a16="http://schemas.microsoft.com/office/drawing/2014/main" id="{800CDD3E-D678-F499-FEBF-63CF25662869}"/>
              </a:ext>
            </a:extLst>
          </p:cNvPr>
          <p:cNvSpPr txBox="1"/>
          <p:nvPr/>
        </p:nvSpPr>
        <p:spPr>
          <a:xfrm>
            <a:off x="8661373" y="787889"/>
            <a:ext cx="5351166" cy="140116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78283" tIns="78283" rIns="78283" bIns="78283">
            <a:spAutoFit/>
          </a:bodyPr>
          <a:lstStyle>
            <a:lvl1pPr defTabSz="1896340">
              <a:defRPr sz="7200" b="1">
                <a:solidFill>
                  <a:srgbClr val="C00000"/>
                </a:solidFill>
                <a:latin typeface="Open Sans"/>
                <a:ea typeface="Open Sans"/>
                <a:cs typeface="Open Sans"/>
                <a:sym typeface="Open Sans"/>
              </a:defRPr>
            </a:lvl1pPr>
          </a:lstStyle>
          <a:p>
            <a:r>
              <a:rPr dirty="0"/>
              <a:t>OBJECTIVES</a:t>
            </a:r>
          </a:p>
        </p:txBody>
      </p:sp>
      <p:sp>
        <p:nvSpPr>
          <p:cNvPr id="14" name="Slide Number">
            <a:extLst>
              <a:ext uri="{FF2B5EF4-FFF2-40B4-BE49-F238E27FC236}">
                <a16:creationId xmlns:a16="http://schemas.microsoft.com/office/drawing/2014/main" id="{604411A1-C3C6-2F4F-82AF-C46323EE4C08}"/>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a:t>
            </a:fld>
            <a:endParaRPr dirty="0"/>
          </a:p>
        </p:txBody>
      </p:sp>
      <p:sp>
        <p:nvSpPr>
          <p:cNvPr id="11" name="List the steps for pre-hospital treatment of abdominal and genital injuries.…">
            <a:extLst>
              <a:ext uri="{FF2B5EF4-FFF2-40B4-BE49-F238E27FC236}">
                <a16:creationId xmlns:a16="http://schemas.microsoft.com/office/drawing/2014/main" id="{BEF55332-CC02-5DD3-398F-EB9D59495A1F}"/>
              </a:ext>
            </a:extLst>
          </p:cNvPr>
          <p:cNvSpPr txBox="1"/>
          <p:nvPr/>
        </p:nvSpPr>
        <p:spPr>
          <a:xfrm>
            <a:off x="11441623" y="5936045"/>
            <a:ext cx="11672690" cy="51030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en-US" dirty="0"/>
              <a:t>Know the Level of Disaster as per NDMP</a:t>
            </a:r>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en-US" dirty="0"/>
              <a:t>Get the overview DM Cycle and DRR</a:t>
            </a:r>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lang="en-IN"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en-US" dirty="0"/>
              <a:t>Get the overview about Incident Response System</a:t>
            </a:r>
          </a:p>
        </p:txBody>
      </p:sp>
      <p:grpSp>
        <p:nvGrpSpPr>
          <p:cNvPr id="12" name="Group">
            <a:extLst>
              <a:ext uri="{FF2B5EF4-FFF2-40B4-BE49-F238E27FC236}">
                <a16:creationId xmlns:a16="http://schemas.microsoft.com/office/drawing/2014/main" id="{9E26B23D-EC0D-D259-AA03-DBA601374870}"/>
              </a:ext>
            </a:extLst>
          </p:cNvPr>
          <p:cNvGrpSpPr/>
          <p:nvPr/>
        </p:nvGrpSpPr>
        <p:grpSpPr>
          <a:xfrm>
            <a:off x="9895462" y="7773546"/>
            <a:ext cx="1219201" cy="1681958"/>
            <a:chOff x="0" y="128675"/>
            <a:chExt cx="1219200" cy="1681957"/>
          </a:xfrm>
        </p:grpSpPr>
        <p:sp>
          <p:nvSpPr>
            <p:cNvPr id="13" name="Circle">
              <a:extLst>
                <a:ext uri="{FF2B5EF4-FFF2-40B4-BE49-F238E27FC236}">
                  <a16:creationId xmlns:a16="http://schemas.microsoft.com/office/drawing/2014/main" id="{086D5DC9-3E03-A6E4-D284-B105E33ADEBD}"/>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5" name="5">
              <a:extLst>
                <a:ext uri="{FF2B5EF4-FFF2-40B4-BE49-F238E27FC236}">
                  <a16:creationId xmlns:a16="http://schemas.microsoft.com/office/drawing/2014/main" id="{4A2604BD-E1FB-C4CE-2AE1-B6BB6C11DCCA}"/>
                </a:ext>
              </a:extLst>
            </p:cNvPr>
            <p:cNvSpPr txBox="1"/>
            <p:nvPr/>
          </p:nvSpPr>
          <p:spPr>
            <a:xfrm>
              <a:off x="261804" y="1286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5</a:t>
              </a:r>
            </a:p>
          </p:txBody>
        </p:sp>
      </p:grpSp>
      <p:grpSp>
        <p:nvGrpSpPr>
          <p:cNvPr id="16" name="Group">
            <a:extLst>
              <a:ext uri="{FF2B5EF4-FFF2-40B4-BE49-F238E27FC236}">
                <a16:creationId xmlns:a16="http://schemas.microsoft.com/office/drawing/2014/main" id="{50C4015E-D5DA-D2A7-2FE8-CA0535FA3608}"/>
              </a:ext>
            </a:extLst>
          </p:cNvPr>
          <p:cNvGrpSpPr/>
          <p:nvPr/>
        </p:nvGrpSpPr>
        <p:grpSpPr>
          <a:xfrm>
            <a:off x="9844663" y="5649505"/>
            <a:ext cx="1219201" cy="1681958"/>
            <a:chOff x="0" y="115975"/>
            <a:chExt cx="1219200" cy="1681957"/>
          </a:xfrm>
        </p:grpSpPr>
        <p:sp>
          <p:nvSpPr>
            <p:cNvPr id="17" name="Circle">
              <a:extLst>
                <a:ext uri="{FF2B5EF4-FFF2-40B4-BE49-F238E27FC236}">
                  <a16:creationId xmlns:a16="http://schemas.microsoft.com/office/drawing/2014/main" id="{BF50029C-F771-45F8-94B5-4E7555B5F7F2}"/>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8" name="4">
              <a:extLst>
                <a:ext uri="{FF2B5EF4-FFF2-40B4-BE49-F238E27FC236}">
                  <a16:creationId xmlns:a16="http://schemas.microsoft.com/office/drawing/2014/main" id="{F8220238-A431-8733-1830-5F2927E9F2D4}"/>
                </a:ext>
              </a:extLst>
            </p:cNvPr>
            <p:cNvSpPr txBox="1"/>
            <p:nvPr/>
          </p:nvSpPr>
          <p:spPr>
            <a:xfrm>
              <a:off x="2491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4</a:t>
              </a:r>
            </a:p>
          </p:txBody>
        </p:sp>
      </p:grpSp>
      <p:grpSp>
        <p:nvGrpSpPr>
          <p:cNvPr id="2" name="Group">
            <a:extLst>
              <a:ext uri="{FF2B5EF4-FFF2-40B4-BE49-F238E27FC236}">
                <a16:creationId xmlns:a16="http://schemas.microsoft.com/office/drawing/2014/main" id="{C8A36766-82CA-BB07-9D3E-065B5866BA95}"/>
              </a:ext>
            </a:extLst>
          </p:cNvPr>
          <p:cNvGrpSpPr/>
          <p:nvPr/>
        </p:nvGrpSpPr>
        <p:grpSpPr>
          <a:xfrm>
            <a:off x="9895462" y="10095788"/>
            <a:ext cx="1219201" cy="1681958"/>
            <a:chOff x="0" y="128675"/>
            <a:chExt cx="1219200" cy="1681957"/>
          </a:xfrm>
        </p:grpSpPr>
        <p:sp>
          <p:nvSpPr>
            <p:cNvPr id="3" name="Circle">
              <a:extLst>
                <a:ext uri="{FF2B5EF4-FFF2-40B4-BE49-F238E27FC236}">
                  <a16:creationId xmlns:a16="http://schemas.microsoft.com/office/drawing/2014/main" id="{DEF2BD99-2102-4264-0993-40006A3A9557}"/>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5" name="5">
              <a:extLst>
                <a:ext uri="{FF2B5EF4-FFF2-40B4-BE49-F238E27FC236}">
                  <a16:creationId xmlns:a16="http://schemas.microsoft.com/office/drawing/2014/main" id="{736CD9AD-CD6A-FA04-FD81-8131684FF606}"/>
                </a:ext>
              </a:extLst>
            </p:cNvPr>
            <p:cNvSpPr txBox="1"/>
            <p:nvPr/>
          </p:nvSpPr>
          <p:spPr>
            <a:xfrm>
              <a:off x="261804" y="1286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rPr lang="en-US" dirty="0"/>
                <a:t>6</a:t>
              </a:r>
              <a:endParaRPr dirty="0"/>
            </a:p>
          </p:txBody>
        </p:sp>
      </p:grpSp>
    </p:spTree>
    <p:extLst>
      <p:ext uri="{BB962C8B-B14F-4D97-AF65-F5344CB8AC3E}">
        <p14:creationId xmlns:p14="http://schemas.microsoft.com/office/powerpoint/2010/main" val="317323362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8F1D3-8DEA-0CC2-9270-CAEC8E3A6619}"/>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F997548C-B8AF-241A-1CFC-05976E7038DA}"/>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8D71650D-446E-59CA-2D81-DF10817286CE}"/>
              </a:ext>
            </a:extLst>
          </p:cNvPr>
          <p:cNvSpPr txBox="1"/>
          <p:nvPr/>
        </p:nvSpPr>
        <p:spPr>
          <a:xfrm>
            <a:off x="8564880" y="3888736"/>
            <a:ext cx="15382807" cy="39491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Physical aspects of recovery</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Economic aspects of recovery</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Social recovery</a:t>
            </a:r>
          </a:p>
        </p:txBody>
      </p:sp>
      <p:sp>
        <p:nvSpPr>
          <p:cNvPr id="114" name="PPT 2 -">
            <a:extLst>
              <a:ext uri="{FF2B5EF4-FFF2-40B4-BE49-F238E27FC236}">
                <a16:creationId xmlns:a16="http://schemas.microsoft.com/office/drawing/2014/main" id="{A13383C7-5D4C-641A-EA0F-51DD3C072053}"/>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5</a:t>
            </a:r>
            <a:r>
              <a:rPr b="1" dirty="0">
                <a:solidFill>
                  <a:srgbClr val="E46C0A"/>
                </a:solidFill>
              </a:rPr>
              <a:t> -</a:t>
            </a:r>
          </a:p>
        </p:txBody>
      </p:sp>
      <p:sp>
        <p:nvSpPr>
          <p:cNvPr id="115" name="Rectangle">
            <a:extLst>
              <a:ext uri="{FF2B5EF4-FFF2-40B4-BE49-F238E27FC236}">
                <a16:creationId xmlns:a16="http://schemas.microsoft.com/office/drawing/2014/main" id="{73E174BD-3DB6-F0F2-D57A-5F30A00C4FE4}"/>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61C56AC2-A27F-D417-67FA-F28C5527974C}"/>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30</a:t>
            </a:fld>
            <a:endParaRPr dirty="0"/>
          </a:p>
        </p:txBody>
      </p:sp>
      <p:pic>
        <p:nvPicPr>
          <p:cNvPr id="5" name="Picture 4">
            <a:extLst>
              <a:ext uri="{FF2B5EF4-FFF2-40B4-BE49-F238E27FC236}">
                <a16:creationId xmlns:a16="http://schemas.microsoft.com/office/drawing/2014/main" id="{21050C21-1992-2CAC-95AF-7E75CAB143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9408DCC1-FC6D-05DA-4E88-DA9754E704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89FB5B58-4C20-27AF-992D-AF290BCDD799}"/>
              </a:ext>
            </a:extLst>
          </p:cNvPr>
          <p:cNvSpPr txBox="1"/>
          <p:nvPr/>
        </p:nvSpPr>
        <p:spPr>
          <a:xfrm>
            <a:off x="742863" y="2812493"/>
            <a:ext cx="7113118" cy="34820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Recovery and Building Back Better</a:t>
            </a:r>
          </a:p>
        </p:txBody>
      </p:sp>
    </p:spTree>
    <p:extLst>
      <p:ext uri="{BB962C8B-B14F-4D97-AF65-F5344CB8AC3E}">
        <p14:creationId xmlns:p14="http://schemas.microsoft.com/office/powerpoint/2010/main" val="291675585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AE62D-9D64-F74F-7FA5-B90AE388587E}"/>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41DF59DF-C2D7-54AD-5215-B1C04D1D29B3}"/>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7D64F7EE-092D-4C35-1EFB-4860F0A28E39}"/>
              </a:ext>
            </a:extLst>
          </p:cNvPr>
          <p:cNvSpPr txBox="1"/>
          <p:nvPr/>
        </p:nvSpPr>
        <p:spPr>
          <a:xfrm>
            <a:off x="8564880" y="3888736"/>
            <a:ext cx="15382807" cy="77337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Damage and needs assessments</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Safe removal of damaged structures</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Recovery framework </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Restoration and even upgradation</a:t>
            </a:r>
          </a:p>
        </p:txBody>
      </p:sp>
      <p:sp>
        <p:nvSpPr>
          <p:cNvPr id="114" name="PPT 2 -">
            <a:extLst>
              <a:ext uri="{FF2B5EF4-FFF2-40B4-BE49-F238E27FC236}">
                <a16:creationId xmlns:a16="http://schemas.microsoft.com/office/drawing/2014/main" id="{88C18AD4-E7BA-C61E-8E46-3735A32B5CE8}"/>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5</a:t>
            </a:r>
            <a:r>
              <a:rPr b="1" dirty="0">
                <a:solidFill>
                  <a:srgbClr val="E46C0A"/>
                </a:solidFill>
              </a:rPr>
              <a:t> -</a:t>
            </a:r>
          </a:p>
        </p:txBody>
      </p:sp>
      <p:sp>
        <p:nvSpPr>
          <p:cNvPr id="115" name="Rectangle">
            <a:extLst>
              <a:ext uri="{FF2B5EF4-FFF2-40B4-BE49-F238E27FC236}">
                <a16:creationId xmlns:a16="http://schemas.microsoft.com/office/drawing/2014/main" id="{05E4D81C-C980-8C56-B08B-56CEA80BC12E}"/>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A93B5882-B97C-36F5-2E17-DC325B6F9D56}"/>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31</a:t>
            </a:fld>
            <a:endParaRPr dirty="0"/>
          </a:p>
        </p:txBody>
      </p:sp>
      <p:pic>
        <p:nvPicPr>
          <p:cNvPr id="5" name="Picture 4">
            <a:extLst>
              <a:ext uri="{FF2B5EF4-FFF2-40B4-BE49-F238E27FC236}">
                <a16:creationId xmlns:a16="http://schemas.microsoft.com/office/drawing/2014/main" id="{A92C68DE-3BE5-28C1-FE8E-6AD2C016FD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B97C48D9-BA79-8DEE-35AE-92670232DF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F3704739-A840-E2AB-23FF-DACD54A6EE6B}"/>
              </a:ext>
            </a:extLst>
          </p:cNvPr>
          <p:cNvSpPr txBox="1"/>
          <p:nvPr/>
        </p:nvSpPr>
        <p:spPr>
          <a:xfrm>
            <a:off x="742863" y="2812493"/>
            <a:ext cx="7113118" cy="3482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Disaster recovery process</a:t>
            </a:r>
          </a:p>
        </p:txBody>
      </p:sp>
    </p:spTree>
    <p:extLst>
      <p:ext uri="{BB962C8B-B14F-4D97-AF65-F5344CB8AC3E}">
        <p14:creationId xmlns:p14="http://schemas.microsoft.com/office/powerpoint/2010/main" val="2340349878"/>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C1150-EB58-3FE3-02D0-ABA7DBFF5B8C}"/>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31196782-6CF2-0F4A-99F4-FFDA0C9A7568}"/>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2CAAC7DB-E699-1134-A168-10C511AFF731}"/>
              </a:ext>
            </a:extLst>
          </p:cNvPr>
          <p:cNvSpPr txBox="1"/>
          <p:nvPr/>
        </p:nvSpPr>
        <p:spPr>
          <a:xfrm>
            <a:off x="8564880" y="3888736"/>
            <a:ext cx="15382807" cy="77337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buFont typeface="+mj-lt"/>
              <a:buAutoNum type="arabicParenR" startAt="5"/>
              <a:defRPr sz="6400">
                <a:solidFill>
                  <a:srgbClr val="FFFFFF"/>
                </a:solidFill>
                <a:latin typeface="Open Sans Semibold"/>
                <a:ea typeface="Open Sans Semibold"/>
                <a:cs typeface="Open Sans Semibold"/>
                <a:sym typeface="Open Sans Semibold"/>
              </a:defRPr>
            </a:pPr>
            <a:r>
              <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Re-establishment of major transport linkages</a:t>
            </a:r>
          </a:p>
          <a:p>
            <a:pPr marL="1143000" indent="-1143000">
              <a:buFont typeface="+mj-lt"/>
              <a:buAutoNum type="arabicParenR" startAt="5"/>
              <a:defRPr sz="6400">
                <a:solidFill>
                  <a:srgbClr val="FFFFFF"/>
                </a:solidFill>
                <a:latin typeface="Open Sans Semibold"/>
                <a:ea typeface="Open Sans Semibold"/>
                <a:cs typeface="Open Sans Semibold"/>
                <a:sym typeface="Open Sans Semibold"/>
              </a:defRPr>
            </a:pPr>
            <a:r>
              <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Measures to ensure socially inclusive recovery</a:t>
            </a:r>
          </a:p>
          <a:p>
            <a:pPr marL="1143000" indent="-1143000">
              <a:buFont typeface="+mj-lt"/>
              <a:buAutoNum type="arabicParenR" startAt="5"/>
              <a:defRPr sz="6400">
                <a:solidFill>
                  <a:srgbClr val="FFFFFF"/>
                </a:solidFill>
                <a:latin typeface="Open Sans Semibold"/>
                <a:ea typeface="Open Sans Semibold"/>
                <a:cs typeface="Open Sans Semibold"/>
                <a:sym typeface="Open Sans Semibold"/>
              </a:defRPr>
            </a:pPr>
            <a:r>
              <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Environmental assessments</a:t>
            </a:r>
          </a:p>
          <a:p>
            <a:pPr marL="1143000" indent="-1143000">
              <a:buFont typeface="+mj-lt"/>
              <a:buAutoNum type="arabicParenR" startAt="5"/>
              <a:defRPr sz="6400">
                <a:solidFill>
                  <a:srgbClr val="FFFFFF"/>
                </a:solidFill>
                <a:latin typeface="Open Sans Semibold"/>
                <a:ea typeface="Open Sans Semibold"/>
                <a:cs typeface="Open Sans Semibold"/>
                <a:sym typeface="Open Sans Semibold"/>
              </a:defRPr>
            </a:pPr>
            <a:r>
              <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Financial management</a:t>
            </a:r>
          </a:p>
        </p:txBody>
      </p:sp>
      <p:sp>
        <p:nvSpPr>
          <p:cNvPr id="114" name="PPT 2 -">
            <a:extLst>
              <a:ext uri="{FF2B5EF4-FFF2-40B4-BE49-F238E27FC236}">
                <a16:creationId xmlns:a16="http://schemas.microsoft.com/office/drawing/2014/main" id="{8B53EA32-2802-F55E-AFF5-30EC5578B691}"/>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5</a:t>
            </a:r>
            <a:r>
              <a:rPr b="1" dirty="0">
                <a:solidFill>
                  <a:srgbClr val="E46C0A"/>
                </a:solidFill>
              </a:rPr>
              <a:t> -</a:t>
            </a:r>
          </a:p>
        </p:txBody>
      </p:sp>
      <p:sp>
        <p:nvSpPr>
          <p:cNvPr id="115" name="Rectangle">
            <a:extLst>
              <a:ext uri="{FF2B5EF4-FFF2-40B4-BE49-F238E27FC236}">
                <a16:creationId xmlns:a16="http://schemas.microsoft.com/office/drawing/2014/main" id="{E380B977-75B4-9B48-F4E6-E38FA734F7FA}"/>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3CDF802E-2E83-FE68-F93D-F9AD8DFD0DC5}"/>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32</a:t>
            </a:fld>
            <a:endParaRPr dirty="0"/>
          </a:p>
        </p:txBody>
      </p:sp>
      <p:pic>
        <p:nvPicPr>
          <p:cNvPr id="5" name="Picture 4">
            <a:extLst>
              <a:ext uri="{FF2B5EF4-FFF2-40B4-BE49-F238E27FC236}">
                <a16:creationId xmlns:a16="http://schemas.microsoft.com/office/drawing/2014/main" id="{EB79B41E-F983-7381-7481-7D2BAF352C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4D66E9C6-913A-F391-9787-1BFC1037A7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13979048-16CF-A771-CA4A-4D32042D77E9}"/>
              </a:ext>
            </a:extLst>
          </p:cNvPr>
          <p:cNvSpPr txBox="1"/>
          <p:nvPr/>
        </p:nvSpPr>
        <p:spPr>
          <a:xfrm>
            <a:off x="742863" y="2812493"/>
            <a:ext cx="7113118" cy="34820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Disaster recovery process</a:t>
            </a:r>
          </a:p>
        </p:txBody>
      </p:sp>
      <p:sp>
        <p:nvSpPr>
          <p:cNvPr id="2" name="Gunshot wounds">
            <a:extLst>
              <a:ext uri="{FF2B5EF4-FFF2-40B4-BE49-F238E27FC236}">
                <a16:creationId xmlns:a16="http://schemas.microsoft.com/office/drawing/2014/main" id="{9207F2A9-27A3-D7C8-F54A-07FAA4D7ADAC}"/>
              </a:ext>
            </a:extLst>
          </p:cNvPr>
          <p:cNvSpPr txBox="1"/>
          <p:nvPr/>
        </p:nvSpPr>
        <p:spPr>
          <a:xfrm>
            <a:off x="805335" y="6294575"/>
            <a:ext cx="3189777"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gn="ctr" defTabSz="1896340">
              <a:tabLst>
                <a:tab pos="2286000" algn="l"/>
                <a:tab pos="3644900" algn="l"/>
                <a:tab pos="5029200" algn="l"/>
                <a:tab pos="6388100" algn="l"/>
              </a:tabLst>
              <a:defRPr sz="5400">
                <a:solidFill>
                  <a:srgbClr val="333840"/>
                </a:solidFill>
                <a:latin typeface="Open Sans Semibold"/>
                <a:ea typeface="Open Sans Semibold"/>
                <a:cs typeface="Open Sans Semibold"/>
                <a:sym typeface="Open Sans Semibold"/>
              </a:defRPr>
            </a:lvl1pPr>
          </a:lstStyle>
          <a:p>
            <a:pPr algn="l"/>
            <a:r>
              <a:rPr lang="en-US" sz="3600" dirty="0">
                <a:solidFill>
                  <a:srgbClr val="FF0000"/>
                </a:solidFill>
                <a:latin typeface="Open Sans" panose="020B0606030504020204" pitchFamily="34" charset="0"/>
                <a:ea typeface="Open Sans" panose="020B0606030504020204" pitchFamily="34" charset="0"/>
                <a:cs typeface="Open Sans" panose="020B0606030504020204" pitchFamily="34" charset="0"/>
              </a:rPr>
              <a:t>CONT.</a:t>
            </a:r>
            <a:endParaRPr sz="36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0256896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DD40B-51A0-E8F9-742E-6334B005233D}"/>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BA2BDA60-661A-15BA-8069-0B8147534BD6}"/>
              </a:ext>
            </a:extLst>
          </p:cNvPr>
          <p:cNvSpPr txBox="1"/>
          <p:nvPr/>
        </p:nvSpPr>
        <p:spPr>
          <a:xfrm>
            <a:off x="8784771" y="5351787"/>
            <a:ext cx="15382807" cy="71352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lnSpc>
                <a:spcPct val="100000"/>
              </a:lnSpc>
              <a:buFont typeface="+mj-lt"/>
              <a:buAutoNum type="arabicParenR"/>
              <a:defRPr sz="6400">
                <a:solidFill>
                  <a:srgbClr val="FFFFFF"/>
                </a:solidFill>
                <a:latin typeface="Open Sans Semibold"/>
                <a:ea typeface="Open Sans Semibold"/>
                <a:cs typeface="Open Sans Semibold"/>
                <a:sym typeface="Open Sans Semibold"/>
              </a:defRPr>
            </a:pPr>
            <a:r>
              <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National Disaster Response Fund</a:t>
            </a:r>
          </a:p>
          <a:p>
            <a:pPr marL="1143000" indent="-1143000" algn="just">
              <a:lnSpc>
                <a:spcPct val="100000"/>
              </a:lnSpc>
              <a:buFont typeface="+mj-lt"/>
              <a:buAutoNum type="arabicParenR"/>
              <a:defRPr sz="6400">
                <a:solidFill>
                  <a:srgbClr val="FFFFFF"/>
                </a:solidFill>
                <a:latin typeface="Open Sans Semibold"/>
                <a:ea typeface="Open Sans Semibold"/>
                <a:cs typeface="Open Sans Semibold"/>
                <a:sym typeface="Open Sans Semibold"/>
              </a:defRPr>
            </a:pPr>
            <a:r>
              <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State Disaster Response Fund</a:t>
            </a:r>
          </a:p>
          <a:p>
            <a:pPr marL="1143000" indent="-1143000" algn="just">
              <a:lnSpc>
                <a:spcPct val="100000"/>
              </a:lnSpc>
              <a:buFont typeface="+mj-lt"/>
              <a:buAutoNum type="arabicParenR"/>
              <a:defRPr sz="6400">
                <a:solidFill>
                  <a:srgbClr val="FFFFFF"/>
                </a:solidFill>
                <a:latin typeface="Open Sans Semibold"/>
                <a:ea typeface="Open Sans Semibold"/>
                <a:cs typeface="Open Sans Semibold"/>
                <a:sym typeface="Open Sans Semibold"/>
              </a:defRPr>
            </a:pPr>
            <a:r>
              <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National Disaster Mitigation Fund</a:t>
            </a:r>
          </a:p>
          <a:p>
            <a:pPr marL="1143000" indent="-1143000" algn="just">
              <a:lnSpc>
                <a:spcPct val="100000"/>
              </a:lnSpc>
              <a:buFont typeface="+mj-lt"/>
              <a:buAutoNum type="arabicParenR"/>
              <a:defRPr sz="6400">
                <a:solidFill>
                  <a:srgbClr val="FFFFFF"/>
                </a:solidFill>
                <a:latin typeface="Open Sans Semibold"/>
                <a:ea typeface="Open Sans Semibold"/>
                <a:cs typeface="Open Sans Semibold"/>
                <a:sym typeface="Open Sans Semibold"/>
              </a:defRPr>
            </a:pPr>
            <a:r>
              <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Allocation by Ministries and Departments</a:t>
            </a:r>
          </a:p>
        </p:txBody>
      </p:sp>
      <p:sp>
        <p:nvSpPr>
          <p:cNvPr id="115" name="Rectangle">
            <a:extLst>
              <a:ext uri="{FF2B5EF4-FFF2-40B4-BE49-F238E27FC236}">
                <a16:creationId xmlns:a16="http://schemas.microsoft.com/office/drawing/2014/main" id="{07082F91-3D0D-D2D1-B333-A255BBCD659A}"/>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95EA3194-BFF8-4E66-1F7C-E4BFD45DA0C3}"/>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33</a:t>
            </a:fld>
            <a:endParaRPr dirty="0"/>
          </a:p>
        </p:txBody>
      </p:sp>
      <p:pic>
        <p:nvPicPr>
          <p:cNvPr id="6" name="Picture 5" descr="A logo with text on it&#10;&#10;AI-generated content may be incorrect.">
            <a:extLst>
              <a:ext uri="{FF2B5EF4-FFF2-40B4-BE49-F238E27FC236}">
                <a16:creationId xmlns:a16="http://schemas.microsoft.com/office/drawing/2014/main" id="{3383AC70-6BC5-50F9-CF85-98339443DF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9207BAF7-3CF5-0078-ACD8-C38EC6210408}"/>
              </a:ext>
            </a:extLst>
          </p:cNvPr>
          <p:cNvSpPr txBox="1"/>
          <p:nvPr/>
        </p:nvSpPr>
        <p:spPr>
          <a:xfrm>
            <a:off x="742862" y="2812493"/>
            <a:ext cx="7715337" cy="23740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FINANCIAL ARRANGEMENTS</a:t>
            </a:r>
          </a:p>
        </p:txBody>
      </p:sp>
      <p:cxnSp>
        <p:nvCxnSpPr>
          <p:cNvPr id="3" name="Straight Connector 2">
            <a:extLst>
              <a:ext uri="{FF2B5EF4-FFF2-40B4-BE49-F238E27FC236}">
                <a16:creationId xmlns:a16="http://schemas.microsoft.com/office/drawing/2014/main" id="{80850A3E-D78E-EE04-3F2C-C06EE150E771}"/>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116534214"/>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B2B1D-DA24-ECBC-9B93-3A202C2C43B0}"/>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E18C1794-619D-D47D-371D-D6714CDC76C6}"/>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DD018BF4-0EB5-3C44-543C-E4F6A6710113}"/>
              </a:ext>
            </a:extLst>
          </p:cNvPr>
          <p:cNvSpPr txBox="1"/>
          <p:nvPr/>
        </p:nvSpPr>
        <p:spPr>
          <a:xfrm>
            <a:off x="8564880" y="3888736"/>
            <a:ext cx="15382807" cy="88243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Major review and revisions after each major incident</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After significant change in operational resources</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After every case of plan activation in anticipation of an emergency</a:t>
            </a:r>
          </a:p>
        </p:txBody>
      </p:sp>
      <p:sp>
        <p:nvSpPr>
          <p:cNvPr id="114" name="PPT 2 -">
            <a:extLst>
              <a:ext uri="{FF2B5EF4-FFF2-40B4-BE49-F238E27FC236}">
                <a16:creationId xmlns:a16="http://schemas.microsoft.com/office/drawing/2014/main" id="{25859F10-C7B9-9BF3-7F0A-BA80DDB63D81}"/>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5</a:t>
            </a:r>
            <a:r>
              <a:rPr b="1" dirty="0">
                <a:solidFill>
                  <a:srgbClr val="E46C0A"/>
                </a:solidFill>
              </a:rPr>
              <a:t> -</a:t>
            </a:r>
          </a:p>
        </p:txBody>
      </p:sp>
      <p:sp>
        <p:nvSpPr>
          <p:cNvPr id="115" name="Rectangle">
            <a:extLst>
              <a:ext uri="{FF2B5EF4-FFF2-40B4-BE49-F238E27FC236}">
                <a16:creationId xmlns:a16="http://schemas.microsoft.com/office/drawing/2014/main" id="{04D1E275-A085-E66B-6FB1-87F07C3185CC}"/>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DB3801F8-A450-5988-94D6-189FB07FD9B2}"/>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34</a:t>
            </a:fld>
            <a:endParaRPr dirty="0"/>
          </a:p>
        </p:txBody>
      </p:sp>
      <p:pic>
        <p:nvPicPr>
          <p:cNvPr id="5" name="Picture 4">
            <a:extLst>
              <a:ext uri="{FF2B5EF4-FFF2-40B4-BE49-F238E27FC236}">
                <a16:creationId xmlns:a16="http://schemas.microsoft.com/office/drawing/2014/main" id="{4CDC6BA2-E1FE-A958-3305-87FE88F3D7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12CA07A3-6FB9-4B09-AA3F-F865FBC44F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9233A4DF-90DB-00A2-FDE5-600B0223049C}"/>
              </a:ext>
            </a:extLst>
          </p:cNvPr>
          <p:cNvSpPr txBox="1"/>
          <p:nvPr/>
        </p:nvSpPr>
        <p:spPr>
          <a:xfrm>
            <a:off x="742863" y="2812493"/>
            <a:ext cx="7113118" cy="45900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MONITORING AND UPDATING DM PLAN</a:t>
            </a:r>
          </a:p>
        </p:txBody>
      </p:sp>
    </p:spTree>
    <p:extLst>
      <p:ext uri="{BB962C8B-B14F-4D97-AF65-F5344CB8AC3E}">
        <p14:creationId xmlns:p14="http://schemas.microsoft.com/office/powerpoint/2010/main" val="3015332798"/>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C98AA-88E3-B6F9-E9A4-E05BCABAC559}"/>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62F89A7B-1926-AB09-CC06-63C3C7C9E826}"/>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5FCEA71A-4F18-26A6-A685-A6CA6234F8A6}"/>
              </a:ext>
            </a:extLst>
          </p:cNvPr>
          <p:cNvSpPr txBox="1"/>
          <p:nvPr/>
        </p:nvSpPr>
        <p:spPr>
          <a:xfrm>
            <a:off x="8564880" y="3888736"/>
            <a:ext cx="15382807" cy="88243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buFont typeface="+mj-lt"/>
              <a:buAutoNum type="arabicParenR" startAt="4"/>
              <a:defRPr sz="6400">
                <a:solidFill>
                  <a:srgbClr val="FFFFFF"/>
                </a:solidFill>
                <a:latin typeface="Open Sans Semibold"/>
                <a:ea typeface="Open Sans Semibold"/>
                <a:cs typeface="Open Sans Semibold"/>
                <a:sym typeface="Open Sans Semibold"/>
              </a:defRPr>
            </a:pPr>
            <a:r>
              <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After the completion of major exercises</a:t>
            </a:r>
          </a:p>
          <a:p>
            <a:pPr marL="1143000" indent="-1143000">
              <a:buFont typeface="+mj-lt"/>
              <a:buAutoNum type="arabicParenR" startAt="4"/>
              <a:defRPr sz="6400">
                <a:solidFill>
                  <a:srgbClr val="FFFFFF"/>
                </a:solidFill>
                <a:latin typeface="Open Sans Semibold"/>
                <a:ea typeface="Open Sans Semibold"/>
                <a:cs typeface="Open Sans Semibold"/>
                <a:sym typeface="Open Sans Semibold"/>
              </a:defRPr>
            </a:pPr>
            <a:r>
              <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A change in the district’s demographics or hazard or threat profile</a:t>
            </a:r>
          </a:p>
          <a:p>
            <a:pPr marL="1143000" indent="-1143000">
              <a:buFont typeface="+mj-lt"/>
              <a:buAutoNum type="arabicParenR" startAt="4"/>
              <a:defRPr sz="6400">
                <a:solidFill>
                  <a:srgbClr val="FFFFFF"/>
                </a:solidFill>
                <a:latin typeface="Open Sans Semibold"/>
                <a:ea typeface="Open Sans Semibold"/>
                <a:cs typeface="Open Sans Semibold"/>
                <a:sym typeface="Open Sans Semibold"/>
              </a:defRPr>
            </a:pPr>
            <a:r>
              <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Enactment of new or amended laws</a:t>
            </a:r>
          </a:p>
        </p:txBody>
      </p:sp>
      <p:sp>
        <p:nvSpPr>
          <p:cNvPr id="114" name="PPT 2 -">
            <a:extLst>
              <a:ext uri="{FF2B5EF4-FFF2-40B4-BE49-F238E27FC236}">
                <a16:creationId xmlns:a16="http://schemas.microsoft.com/office/drawing/2014/main" id="{D8F07B70-CF72-39AA-C023-722631FF316D}"/>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5</a:t>
            </a:r>
            <a:r>
              <a:rPr b="1" dirty="0">
                <a:solidFill>
                  <a:srgbClr val="E46C0A"/>
                </a:solidFill>
              </a:rPr>
              <a:t> -</a:t>
            </a:r>
          </a:p>
        </p:txBody>
      </p:sp>
      <p:sp>
        <p:nvSpPr>
          <p:cNvPr id="115" name="Rectangle">
            <a:extLst>
              <a:ext uri="{FF2B5EF4-FFF2-40B4-BE49-F238E27FC236}">
                <a16:creationId xmlns:a16="http://schemas.microsoft.com/office/drawing/2014/main" id="{DB4BC920-550F-4F68-D6CC-2285A8E305B1}"/>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ED96F5CF-7B48-59D2-4D9F-EDC59AA82546}"/>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35</a:t>
            </a:fld>
            <a:endParaRPr dirty="0"/>
          </a:p>
        </p:txBody>
      </p:sp>
      <p:pic>
        <p:nvPicPr>
          <p:cNvPr id="5" name="Picture 4">
            <a:extLst>
              <a:ext uri="{FF2B5EF4-FFF2-40B4-BE49-F238E27FC236}">
                <a16:creationId xmlns:a16="http://schemas.microsoft.com/office/drawing/2014/main" id="{9864C8F0-988A-55AE-8379-DA20D5ED47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54B04301-E9E5-AEB9-FC28-7C45A700BA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BBD80590-6115-8B34-2034-705DC2DF6A68}"/>
              </a:ext>
            </a:extLst>
          </p:cNvPr>
          <p:cNvSpPr txBox="1"/>
          <p:nvPr/>
        </p:nvSpPr>
        <p:spPr>
          <a:xfrm>
            <a:off x="742863" y="2812493"/>
            <a:ext cx="7113118" cy="45900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MONITORING AND UPDATING DM PLAN</a:t>
            </a:r>
          </a:p>
        </p:txBody>
      </p:sp>
      <p:sp>
        <p:nvSpPr>
          <p:cNvPr id="2" name="Gunshot wounds">
            <a:extLst>
              <a:ext uri="{FF2B5EF4-FFF2-40B4-BE49-F238E27FC236}">
                <a16:creationId xmlns:a16="http://schemas.microsoft.com/office/drawing/2014/main" id="{E90CE43A-878C-A308-EEEC-496C11F9828D}"/>
              </a:ext>
            </a:extLst>
          </p:cNvPr>
          <p:cNvSpPr txBox="1"/>
          <p:nvPr/>
        </p:nvSpPr>
        <p:spPr>
          <a:xfrm>
            <a:off x="742863" y="7402570"/>
            <a:ext cx="3189777"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gn="ctr" defTabSz="1896340">
              <a:tabLst>
                <a:tab pos="2286000" algn="l"/>
                <a:tab pos="3644900" algn="l"/>
                <a:tab pos="5029200" algn="l"/>
                <a:tab pos="6388100" algn="l"/>
              </a:tabLst>
              <a:defRPr sz="5400">
                <a:solidFill>
                  <a:srgbClr val="333840"/>
                </a:solidFill>
                <a:latin typeface="Open Sans Semibold"/>
                <a:ea typeface="Open Sans Semibold"/>
                <a:cs typeface="Open Sans Semibold"/>
                <a:sym typeface="Open Sans Semibold"/>
              </a:defRPr>
            </a:lvl1pPr>
          </a:lstStyle>
          <a:p>
            <a:pPr algn="l"/>
            <a:r>
              <a:rPr lang="en-US" sz="3600" dirty="0">
                <a:solidFill>
                  <a:srgbClr val="FF0000"/>
                </a:solidFill>
                <a:latin typeface="Open Sans" panose="020B0606030504020204" pitchFamily="34" charset="0"/>
                <a:ea typeface="Open Sans" panose="020B0606030504020204" pitchFamily="34" charset="0"/>
                <a:cs typeface="Open Sans" panose="020B0606030504020204" pitchFamily="34" charset="0"/>
              </a:rPr>
              <a:t>CONT.</a:t>
            </a:r>
            <a:endParaRPr sz="36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60621057"/>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3242E-5D4C-ADB1-906B-6CB5342F41CE}"/>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7434D421-30CD-1070-20E2-181F47D75A69}"/>
              </a:ext>
            </a:extLst>
          </p:cNvPr>
          <p:cNvSpPr txBox="1"/>
          <p:nvPr/>
        </p:nvSpPr>
        <p:spPr>
          <a:xfrm>
            <a:off x="8258330" y="5097050"/>
            <a:ext cx="15382807" cy="6451510"/>
          </a:xfrm>
          <a:prstGeom prst="rect">
            <a:avLst/>
          </a:prstGeom>
          <a:solidFill>
            <a:schemeClr val="accent6">
              <a:lumMod val="20000"/>
              <a:lumOff val="80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R="0" lvl="0" algn="just" defTabSz="1896340" rtl="0" eaLnBrk="1" fontAlgn="auto" latinLnBrk="0" hangingPunct="0">
              <a:lnSpc>
                <a:spcPct val="110000"/>
              </a:lnSpc>
              <a:spcBef>
                <a:spcPts val="1000"/>
              </a:spcBef>
              <a:spcAft>
                <a:spcPts val="0"/>
              </a:spcAft>
              <a:buClrTx/>
              <a:buSzTx/>
              <a:tabLst>
                <a:tab pos="2286000" algn="l"/>
                <a:tab pos="3644900" algn="l"/>
                <a:tab pos="5029200" algn="l"/>
                <a:tab pos="6388100" algn="l"/>
              </a:tabLst>
              <a:defRPr sz="6400">
                <a:solidFill>
                  <a:srgbClr val="FFFFFF"/>
                </a:solidFill>
                <a:latin typeface="Open Sans Semibold"/>
                <a:ea typeface="Open Sans Semibold"/>
                <a:cs typeface="Open Sans Semibold"/>
                <a:sym typeface="Open Sans Semibold"/>
              </a:defRPr>
            </a:pPr>
            <a:r>
              <a:rPr kumimoji="0" lang="en-US" sz="54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Semibold"/>
              </a:rPr>
              <a:t>A standardized, flexible organizational framework and set of procedures used to manage disasters and emergencies, whether natural or man-made, by coordinating resources, personnel, and communication across different agencies to reduce chaos and improve overall response effectiveness.</a:t>
            </a:r>
          </a:p>
        </p:txBody>
      </p:sp>
      <p:sp>
        <p:nvSpPr>
          <p:cNvPr id="116" name="Slide Number">
            <a:extLst>
              <a:ext uri="{FF2B5EF4-FFF2-40B4-BE49-F238E27FC236}">
                <a16:creationId xmlns:a16="http://schemas.microsoft.com/office/drawing/2014/main" id="{ED7680AA-FA31-E1E1-3EF8-4513ABEBA137}"/>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ctr" defTabSz="1662545" rtl="0" eaLnBrk="1" fontAlgn="auto" latinLnBrk="0" hangingPunct="0">
              <a:lnSpc>
                <a:spcPct val="100000"/>
              </a:lnSpc>
              <a:spcBef>
                <a:spcPts val="600"/>
              </a:spcBef>
              <a:spcAft>
                <a:spcPts val="0"/>
              </a:spcAft>
              <a:buClrTx/>
              <a:buSzTx/>
              <a:buFontTx/>
              <a:buNone/>
              <a:tabLst/>
              <a:defRPr/>
            </a:pPr>
            <a:fld id="{86CB4B4D-7CA3-9044-876B-883B54F8677D}" type="slidenum">
              <a:rPr kumimoji="0" sz="3000" b="1" i="0" u="none" strike="noStrike" kern="0" cap="none" spc="0" normalizeH="0" baseline="0" noProof="0">
                <a:ln>
                  <a:noFill/>
                </a:ln>
                <a:solidFill>
                  <a:srgbClr val="E46C0A"/>
                </a:solidFill>
                <a:effectLst/>
                <a:uLnTx/>
                <a:uFillTx/>
                <a:latin typeface="Open Sans"/>
                <a:ea typeface="Open Sans"/>
                <a:cs typeface="Open Sans"/>
                <a:sym typeface="Open Sans"/>
              </a:rPr>
              <a:pPr marL="0" marR="0" lvl="0" indent="0" algn="ctr" defTabSz="1662545" rtl="0" eaLnBrk="1" fontAlgn="auto" latinLnBrk="0" hangingPunct="0">
                <a:lnSpc>
                  <a:spcPct val="100000"/>
                </a:lnSpc>
                <a:spcBef>
                  <a:spcPts val="600"/>
                </a:spcBef>
                <a:spcAft>
                  <a:spcPts val="0"/>
                </a:spcAft>
                <a:buClrTx/>
                <a:buSzTx/>
                <a:buFontTx/>
                <a:buNone/>
                <a:tabLst/>
                <a:defRPr/>
              </a:pPr>
              <a:t>36</a:t>
            </a:fld>
            <a:endParaRPr kumimoji="0" sz="3000" b="1" i="0" u="none" strike="noStrike" kern="0" cap="none" spc="0" normalizeH="0" baseline="0" noProof="0" dirty="0">
              <a:ln>
                <a:noFill/>
              </a:ln>
              <a:solidFill>
                <a:srgbClr val="E46C0A"/>
              </a:solidFill>
              <a:effectLst/>
              <a:uLnTx/>
              <a:uFillTx/>
              <a:latin typeface="Open Sans"/>
              <a:ea typeface="Open Sans"/>
              <a:cs typeface="Open Sans"/>
              <a:sym typeface="Open Sans"/>
            </a:endParaRPr>
          </a:p>
        </p:txBody>
      </p:sp>
      <p:pic>
        <p:nvPicPr>
          <p:cNvPr id="6" name="Picture 5" descr="A logo with text on it&#10;&#10;AI-generated content may be incorrect.">
            <a:extLst>
              <a:ext uri="{FF2B5EF4-FFF2-40B4-BE49-F238E27FC236}">
                <a16:creationId xmlns:a16="http://schemas.microsoft.com/office/drawing/2014/main" id="{0B6C845C-E257-B45E-4E44-2D7D8E5D0D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75F493DE-F066-EAF9-C2CC-B7B9244B526F}"/>
              </a:ext>
            </a:extLst>
          </p:cNvPr>
          <p:cNvSpPr txBox="1"/>
          <p:nvPr/>
        </p:nvSpPr>
        <p:spPr>
          <a:xfrm>
            <a:off x="742863" y="2812493"/>
            <a:ext cx="7113118" cy="34820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lvl="0">
              <a:lnSpc>
                <a:spcPct val="100000"/>
              </a:lnSpc>
            </a:pPr>
            <a:r>
              <a:rPr lang="en-US" dirty="0"/>
              <a:t>INCIDENT RESPONSE SYSTEM</a:t>
            </a:r>
          </a:p>
        </p:txBody>
      </p:sp>
    </p:spTree>
    <p:extLst>
      <p:ext uri="{BB962C8B-B14F-4D97-AF65-F5344CB8AC3E}">
        <p14:creationId xmlns:p14="http://schemas.microsoft.com/office/powerpoint/2010/main" val="4113847919"/>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ADABA-4EFD-5664-8539-3304A7CB4345}"/>
            </a:ext>
          </a:extLst>
        </p:cNvPr>
        <p:cNvGrpSpPr/>
        <p:nvPr/>
      </p:nvGrpSpPr>
      <p:grpSpPr>
        <a:xfrm>
          <a:off x="0" y="0"/>
          <a:ext cx="0" cy="0"/>
          <a:chOff x="0" y="0"/>
          <a:chExt cx="0" cy="0"/>
        </a:xfrm>
      </p:grpSpPr>
      <p:sp>
        <p:nvSpPr>
          <p:cNvPr id="116" name="Slide Number">
            <a:extLst>
              <a:ext uri="{FF2B5EF4-FFF2-40B4-BE49-F238E27FC236}">
                <a16:creationId xmlns:a16="http://schemas.microsoft.com/office/drawing/2014/main" id="{FE765BCC-B867-DCF9-8FEE-4EE8E7D118AF}"/>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0" lvl="0" indent="0" algn="ctr" defTabSz="1662545" rtl="0" eaLnBrk="1" fontAlgn="auto" latinLnBrk="0" hangingPunct="0">
              <a:lnSpc>
                <a:spcPct val="100000"/>
              </a:lnSpc>
              <a:spcBef>
                <a:spcPts val="600"/>
              </a:spcBef>
              <a:spcAft>
                <a:spcPts val="0"/>
              </a:spcAft>
              <a:buClrTx/>
              <a:buSzTx/>
              <a:buFontTx/>
              <a:buNone/>
              <a:tabLst/>
              <a:defRPr/>
            </a:pPr>
            <a:fld id="{86CB4B4D-7CA3-9044-876B-883B54F8677D}" type="slidenum">
              <a:rPr kumimoji="0" sz="3000" b="1" i="0" u="none" strike="noStrike" kern="0" cap="none" spc="0" normalizeH="0" baseline="0" noProof="0">
                <a:ln>
                  <a:noFill/>
                </a:ln>
                <a:solidFill>
                  <a:srgbClr val="E46C0A"/>
                </a:solidFill>
                <a:effectLst/>
                <a:uLnTx/>
                <a:uFillTx/>
                <a:latin typeface="Open Sans"/>
                <a:ea typeface="Open Sans"/>
                <a:cs typeface="Open Sans"/>
                <a:sym typeface="Open Sans"/>
              </a:rPr>
              <a:pPr marL="0" marR="0" lvl="0" indent="0" algn="ctr" defTabSz="1662545" rtl="0" eaLnBrk="1" fontAlgn="auto" latinLnBrk="0" hangingPunct="0">
                <a:lnSpc>
                  <a:spcPct val="100000"/>
                </a:lnSpc>
                <a:spcBef>
                  <a:spcPts val="600"/>
                </a:spcBef>
                <a:spcAft>
                  <a:spcPts val="0"/>
                </a:spcAft>
                <a:buClrTx/>
                <a:buSzTx/>
                <a:buFontTx/>
                <a:buNone/>
                <a:tabLst/>
                <a:defRPr/>
              </a:pPr>
              <a:t>37</a:t>
            </a:fld>
            <a:endParaRPr kumimoji="0" sz="3000" b="1" i="0" u="none" strike="noStrike" kern="0" cap="none" spc="0" normalizeH="0" baseline="0" noProof="0" dirty="0">
              <a:ln>
                <a:noFill/>
              </a:ln>
              <a:solidFill>
                <a:srgbClr val="E46C0A"/>
              </a:solidFill>
              <a:effectLst/>
              <a:uLnTx/>
              <a:uFillTx/>
              <a:latin typeface="Open Sans"/>
              <a:ea typeface="Open Sans"/>
              <a:cs typeface="Open Sans"/>
              <a:sym typeface="Open Sans"/>
            </a:endParaRPr>
          </a:p>
        </p:txBody>
      </p:sp>
      <p:pic>
        <p:nvPicPr>
          <p:cNvPr id="6" name="Picture 5" descr="A logo with text on it&#10;&#10;AI-generated content may be incorrect.">
            <a:extLst>
              <a:ext uri="{FF2B5EF4-FFF2-40B4-BE49-F238E27FC236}">
                <a16:creationId xmlns:a16="http://schemas.microsoft.com/office/drawing/2014/main" id="{AC9AAA5B-C981-F9E0-BC03-4BD2805BD5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69334EAA-4CB0-4A0A-49BF-2DE4618201F9}"/>
              </a:ext>
            </a:extLst>
          </p:cNvPr>
          <p:cNvSpPr txBox="1"/>
          <p:nvPr/>
        </p:nvSpPr>
        <p:spPr>
          <a:xfrm>
            <a:off x="742863" y="2812493"/>
            <a:ext cx="7113118" cy="3482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lvl="0">
              <a:lnSpc>
                <a:spcPct val="100000"/>
              </a:lnSpc>
            </a:pPr>
            <a:r>
              <a:rPr lang="en-US" dirty="0"/>
              <a:t>INCIDENT RESPONSE SYSTEM</a:t>
            </a:r>
          </a:p>
        </p:txBody>
      </p:sp>
      <p:pic>
        <p:nvPicPr>
          <p:cNvPr id="2" name="Picture 2" descr="C:\Users\NDRF 5\Desktop\new ppt\Picture1.png">
            <a:extLst>
              <a:ext uri="{FF2B5EF4-FFF2-40B4-BE49-F238E27FC236}">
                <a16:creationId xmlns:a16="http://schemas.microsoft.com/office/drawing/2014/main" id="{B8BB0863-EFDA-5994-8903-85B19972753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041"/>
          <a:stretch/>
        </p:blipFill>
        <p:spPr bwMode="auto">
          <a:xfrm>
            <a:off x="5782959" y="1119373"/>
            <a:ext cx="17858178" cy="11453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059836"/>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08149-A908-9268-1BEA-61C174244186}"/>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ED81AF6-66FE-86E7-F27E-8DACC6AAA67F}"/>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6AC2DAF0-EFEE-4199-4BDA-2A00E396E075}"/>
              </a:ext>
            </a:extLst>
          </p:cNvPr>
          <p:cNvSpPr txBox="1"/>
          <p:nvPr/>
        </p:nvSpPr>
        <p:spPr>
          <a:xfrm>
            <a:off x="8564880" y="3888736"/>
            <a:ext cx="15382807" cy="96745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5000" dirty="0">
                <a:solidFill>
                  <a:schemeClr val="tx1"/>
                </a:solidFill>
                <a:latin typeface="Open Sans" panose="020B0606030504020204" pitchFamily="34" charset="0"/>
                <a:ea typeface="Open Sans" panose="020B0606030504020204" pitchFamily="34" charset="0"/>
                <a:cs typeface="Open Sans" panose="020B0606030504020204" pitchFamily="34" charset="0"/>
              </a:rPr>
              <a:t>Management by Objectives</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5000" dirty="0">
                <a:solidFill>
                  <a:schemeClr val="tx1"/>
                </a:solidFill>
                <a:latin typeface="Open Sans" panose="020B0606030504020204" pitchFamily="34" charset="0"/>
                <a:ea typeface="Open Sans" panose="020B0606030504020204" pitchFamily="34" charset="0"/>
                <a:cs typeface="Open Sans" panose="020B0606030504020204" pitchFamily="34" charset="0"/>
              </a:rPr>
              <a:t>Unity of Command and Chain of Command</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5000" dirty="0">
                <a:solidFill>
                  <a:schemeClr val="tx1"/>
                </a:solidFill>
                <a:latin typeface="Open Sans" panose="020B0606030504020204" pitchFamily="34" charset="0"/>
                <a:ea typeface="Open Sans" panose="020B0606030504020204" pitchFamily="34" charset="0"/>
                <a:cs typeface="Open Sans" panose="020B0606030504020204" pitchFamily="34" charset="0"/>
              </a:rPr>
              <a:t>Transfer of Command</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50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Organisational</a:t>
            </a:r>
            <a:r>
              <a:rPr lang="en-US" sz="5000" dirty="0">
                <a:solidFill>
                  <a:schemeClr val="tx1"/>
                </a:solidFill>
                <a:latin typeface="Open Sans" panose="020B0606030504020204" pitchFamily="34" charset="0"/>
                <a:ea typeface="Open Sans" panose="020B0606030504020204" pitchFamily="34" charset="0"/>
                <a:cs typeface="Open Sans" panose="020B0606030504020204" pitchFamily="34" charset="0"/>
              </a:rPr>
              <a:t> Flexibility</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5000" dirty="0">
                <a:solidFill>
                  <a:schemeClr val="tx1"/>
                </a:solidFill>
                <a:latin typeface="Open Sans" panose="020B0606030504020204" pitchFamily="34" charset="0"/>
                <a:ea typeface="Open Sans" panose="020B0606030504020204" pitchFamily="34" charset="0"/>
                <a:cs typeface="Open Sans" panose="020B0606030504020204" pitchFamily="34" charset="0"/>
              </a:rPr>
              <a:t>Span of Control</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5000" dirty="0">
                <a:solidFill>
                  <a:schemeClr val="tx1"/>
                </a:solidFill>
                <a:latin typeface="Open Sans" panose="020B0606030504020204" pitchFamily="34" charset="0"/>
                <a:ea typeface="Open Sans" panose="020B0606030504020204" pitchFamily="34" charset="0"/>
                <a:cs typeface="Open Sans" panose="020B0606030504020204" pitchFamily="34" charset="0"/>
              </a:rPr>
              <a:t>Common Terminology</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5000" dirty="0">
                <a:solidFill>
                  <a:schemeClr val="tx1"/>
                </a:solidFill>
                <a:latin typeface="Open Sans" panose="020B0606030504020204" pitchFamily="34" charset="0"/>
                <a:ea typeface="Open Sans" panose="020B0606030504020204" pitchFamily="34" charset="0"/>
                <a:cs typeface="Open Sans" panose="020B0606030504020204" pitchFamily="34" charset="0"/>
              </a:rPr>
              <a:t>Accountability</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5000" dirty="0">
                <a:solidFill>
                  <a:schemeClr val="tx1"/>
                </a:solidFill>
                <a:latin typeface="Open Sans" panose="020B0606030504020204" pitchFamily="34" charset="0"/>
                <a:ea typeface="Open Sans" panose="020B0606030504020204" pitchFamily="34" charset="0"/>
                <a:cs typeface="Open Sans" panose="020B0606030504020204" pitchFamily="34" charset="0"/>
              </a:rPr>
              <a:t>Integrated Communications</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5000" dirty="0">
                <a:solidFill>
                  <a:schemeClr val="tx1"/>
                </a:solidFill>
                <a:latin typeface="Open Sans" panose="020B0606030504020204" pitchFamily="34" charset="0"/>
                <a:ea typeface="Open Sans" panose="020B0606030504020204" pitchFamily="34" charset="0"/>
                <a:cs typeface="Open Sans" panose="020B0606030504020204" pitchFamily="34" charset="0"/>
              </a:rPr>
              <a:t>Resource Management</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5000" dirty="0">
                <a:solidFill>
                  <a:schemeClr val="tx1"/>
                </a:solidFill>
                <a:latin typeface="Open Sans" panose="020B0606030504020204" pitchFamily="34" charset="0"/>
                <a:ea typeface="Open Sans" panose="020B0606030504020204" pitchFamily="34" charset="0"/>
                <a:cs typeface="Open Sans" panose="020B0606030504020204" pitchFamily="34" charset="0"/>
              </a:rPr>
              <a:t>Incident Action Plan </a:t>
            </a:r>
          </a:p>
        </p:txBody>
      </p:sp>
      <p:sp>
        <p:nvSpPr>
          <p:cNvPr id="114" name="PPT 2 -">
            <a:extLst>
              <a:ext uri="{FF2B5EF4-FFF2-40B4-BE49-F238E27FC236}">
                <a16:creationId xmlns:a16="http://schemas.microsoft.com/office/drawing/2014/main" id="{9902207E-35D8-47DD-F093-FED103F6B234}"/>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5</a:t>
            </a:r>
            <a:r>
              <a:rPr b="1" dirty="0">
                <a:solidFill>
                  <a:srgbClr val="E46C0A"/>
                </a:solidFill>
              </a:rPr>
              <a:t> -</a:t>
            </a:r>
          </a:p>
        </p:txBody>
      </p:sp>
      <p:sp>
        <p:nvSpPr>
          <p:cNvPr id="115" name="Rectangle">
            <a:extLst>
              <a:ext uri="{FF2B5EF4-FFF2-40B4-BE49-F238E27FC236}">
                <a16:creationId xmlns:a16="http://schemas.microsoft.com/office/drawing/2014/main" id="{DBCE089C-73EE-E5B2-B8D0-83C647757B1F}"/>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0A25D779-0D91-DCC0-F046-A7729FA28A4D}"/>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38</a:t>
            </a:fld>
            <a:endParaRPr dirty="0"/>
          </a:p>
        </p:txBody>
      </p:sp>
      <p:pic>
        <p:nvPicPr>
          <p:cNvPr id="5" name="Picture 4">
            <a:extLst>
              <a:ext uri="{FF2B5EF4-FFF2-40B4-BE49-F238E27FC236}">
                <a16:creationId xmlns:a16="http://schemas.microsoft.com/office/drawing/2014/main" id="{4C9E7D78-4832-77A9-E772-3E0E1FE67B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7B764CD7-BB97-14E6-0ED1-EE8558FA8C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D716E859-D58C-D4D3-C387-616A206DABFF}"/>
              </a:ext>
            </a:extLst>
          </p:cNvPr>
          <p:cNvSpPr txBox="1"/>
          <p:nvPr/>
        </p:nvSpPr>
        <p:spPr>
          <a:xfrm>
            <a:off x="742863" y="2812493"/>
            <a:ext cx="7113118" cy="45900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Key Aspects of Incident Response System</a:t>
            </a:r>
          </a:p>
        </p:txBody>
      </p:sp>
    </p:spTree>
    <p:extLst>
      <p:ext uri="{BB962C8B-B14F-4D97-AF65-F5344CB8AC3E}">
        <p14:creationId xmlns:p14="http://schemas.microsoft.com/office/powerpoint/2010/main" val="3817314982"/>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7AEEC-B901-303B-C0E9-752B4DD67073}"/>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7FDED407-9579-921B-8AAB-E68635CDAAFF}"/>
              </a:ext>
            </a:extLst>
          </p:cNvPr>
          <p:cNvSpPr txBox="1"/>
          <p:nvPr/>
        </p:nvSpPr>
        <p:spPr>
          <a:xfrm>
            <a:off x="8258330" y="5097050"/>
            <a:ext cx="15382807" cy="6451510"/>
          </a:xfrm>
          <a:prstGeom prst="rect">
            <a:avLst/>
          </a:prstGeom>
          <a:solidFill>
            <a:schemeClr val="accent6">
              <a:lumMod val="20000"/>
              <a:lumOff val="80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R="0" lvl="0" algn="just" defTabSz="1896340" rtl="0" eaLnBrk="1" fontAlgn="auto" latinLnBrk="0" hangingPunct="0">
              <a:lnSpc>
                <a:spcPct val="110000"/>
              </a:lnSpc>
              <a:spcBef>
                <a:spcPts val="1000"/>
              </a:spcBef>
              <a:spcAft>
                <a:spcPts val="0"/>
              </a:spcAft>
              <a:buClrTx/>
              <a:buSzTx/>
              <a:tabLst>
                <a:tab pos="2286000" algn="l"/>
                <a:tab pos="3644900" algn="l"/>
                <a:tab pos="5029200" algn="l"/>
                <a:tab pos="6388100" algn="l"/>
              </a:tabLst>
              <a:defRPr sz="6400">
                <a:solidFill>
                  <a:srgbClr val="FFFFFF"/>
                </a:solidFill>
                <a:latin typeface="Open Sans Semibold"/>
                <a:ea typeface="Open Sans Semibold"/>
                <a:cs typeface="Open Sans Semibold"/>
                <a:sym typeface="Open Sans Semibold"/>
              </a:defRPr>
            </a:pPr>
            <a:r>
              <a:rPr kumimoji="0" lang="en-US" sz="54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Semibold"/>
              </a:rPr>
              <a:t>A specialized Indian force under the Ministry of Home Affairs tasked with responding to natural and man-made disasters, including floods, earthquakes, and Chemical, Biological, Radiological, and Nuclear (CBRN) emergencies. Constituted by the Disaster Management Act, 2005.</a:t>
            </a:r>
          </a:p>
        </p:txBody>
      </p:sp>
      <p:sp>
        <p:nvSpPr>
          <p:cNvPr id="116" name="Slide Number">
            <a:extLst>
              <a:ext uri="{FF2B5EF4-FFF2-40B4-BE49-F238E27FC236}">
                <a16:creationId xmlns:a16="http://schemas.microsoft.com/office/drawing/2014/main" id="{7E21A6E5-4EF1-DD08-9578-2D2E8BF6C8B3}"/>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0" lvl="0" indent="0" algn="ctr" defTabSz="1662545" rtl="0" eaLnBrk="1" fontAlgn="auto" latinLnBrk="0" hangingPunct="0">
              <a:lnSpc>
                <a:spcPct val="100000"/>
              </a:lnSpc>
              <a:spcBef>
                <a:spcPts val="600"/>
              </a:spcBef>
              <a:spcAft>
                <a:spcPts val="0"/>
              </a:spcAft>
              <a:buClrTx/>
              <a:buSzTx/>
              <a:buFontTx/>
              <a:buNone/>
              <a:tabLst/>
              <a:defRPr/>
            </a:pPr>
            <a:fld id="{86CB4B4D-7CA3-9044-876B-883B54F8677D}" type="slidenum">
              <a:rPr kumimoji="0" sz="3000" b="1" i="0" u="none" strike="noStrike" kern="0" cap="none" spc="0" normalizeH="0" baseline="0" noProof="0">
                <a:ln>
                  <a:noFill/>
                </a:ln>
                <a:solidFill>
                  <a:srgbClr val="E46C0A"/>
                </a:solidFill>
                <a:effectLst/>
                <a:uLnTx/>
                <a:uFillTx/>
                <a:latin typeface="Open Sans"/>
                <a:ea typeface="Open Sans"/>
                <a:cs typeface="Open Sans"/>
                <a:sym typeface="Open Sans"/>
              </a:rPr>
              <a:pPr marL="0" marR="0" lvl="0" indent="0" algn="ctr" defTabSz="1662545" rtl="0" eaLnBrk="1" fontAlgn="auto" latinLnBrk="0" hangingPunct="0">
                <a:lnSpc>
                  <a:spcPct val="100000"/>
                </a:lnSpc>
                <a:spcBef>
                  <a:spcPts val="600"/>
                </a:spcBef>
                <a:spcAft>
                  <a:spcPts val="0"/>
                </a:spcAft>
                <a:buClrTx/>
                <a:buSzTx/>
                <a:buFontTx/>
                <a:buNone/>
                <a:tabLst/>
                <a:defRPr/>
              </a:pPr>
              <a:t>39</a:t>
            </a:fld>
            <a:endParaRPr kumimoji="0" sz="3000" b="1" i="0" u="none" strike="noStrike" kern="0" cap="none" spc="0" normalizeH="0" baseline="0" noProof="0" dirty="0">
              <a:ln>
                <a:noFill/>
              </a:ln>
              <a:solidFill>
                <a:srgbClr val="E46C0A"/>
              </a:solidFill>
              <a:effectLst/>
              <a:uLnTx/>
              <a:uFillTx/>
              <a:latin typeface="Open Sans"/>
              <a:ea typeface="Open Sans"/>
              <a:cs typeface="Open Sans"/>
              <a:sym typeface="Open Sans"/>
            </a:endParaRPr>
          </a:p>
        </p:txBody>
      </p:sp>
      <p:pic>
        <p:nvPicPr>
          <p:cNvPr id="6" name="Picture 5" descr="A logo with text on it&#10;&#10;AI-generated content may be incorrect.">
            <a:extLst>
              <a:ext uri="{FF2B5EF4-FFF2-40B4-BE49-F238E27FC236}">
                <a16:creationId xmlns:a16="http://schemas.microsoft.com/office/drawing/2014/main" id="{6984195D-439E-4396-6A75-1A80E851B0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A2FA3EBF-225A-C3D7-D424-6FF2AB3E6A03}"/>
              </a:ext>
            </a:extLst>
          </p:cNvPr>
          <p:cNvSpPr txBox="1"/>
          <p:nvPr/>
        </p:nvSpPr>
        <p:spPr>
          <a:xfrm>
            <a:off x="742863" y="2812493"/>
            <a:ext cx="7113118" cy="45900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lvl="0">
              <a:lnSpc>
                <a:spcPct val="100000"/>
              </a:lnSpc>
            </a:pPr>
            <a:r>
              <a:rPr lang="en-US" dirty="0"/>
              <a:t>National Disaster Response Force (NDRF) </a:t>
            </a:r>
          </a:p>
        </p:txBody>
      </p:sp>
    </p:spTree>
    <p:extLst>
      <p:ext uri="{BB962C8B-B14F-4D97-AF65-F5344CB8AC3E}">
        <p14:creationId xmlns:p14="http://schemas.microsoft.com/office/powerpoint/2010/main" val="17558739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1DBDE-AFAD-72C6-77AC-B216D6413185}"/>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348B35A2-23D8-13E9-F53C-33A02431B29D}"/>
              </a:ext>
            </a:extLst>
          </p:cNvPr>
          <p:cNvSpPr txBox="1"/>
          <p:nvPr/>
        </p:nvSpPr>
        <p:spPr>
          <a:xfrm>
            <a:off x="8258330" y="5097050"/>
            <a:ext cx="15382807" cy="7365606"/>
          </a:xfrm>
          <a:prstGeom prst="rect">
            <a:avLst/>
          </a:prstGeom>
          <a:solidFill>
            <a:schemeClr val="accent6">
              <a:lumMod val="20000"/>
              <a:lumOff val="80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R="0" lvl="0" algn="just" defTabSz="1896340" rtl="0" eaLnBrk="1" fontAlgn="auto" latinLnBrk="0" hangingPunct="0">
              <a:lnSpc>
                <a:spcPct val="110000"/>
              </a:lnSpc>
              <a:spcBef>
                <a:spcPts val="1000"/>
              </a:spcBef>
              <a:spcAft>
                <a:spcPts val="0"/>
              </a:spcAft>
              <a:buClrTx/>
              <a:buSzTx/>
              <a:tabLst>
                <a:tab pos="2286000" algn="l"/>
                <a:tab pos="3644900" algn="l"/>
                <a:tab pos="5029200" algn="l"/>
                <a:tab pos="6388100" algn="l"/>
              </a:tabLst>
              <a:defRPr sz="6400">
                <a:solidFill>
                  <a:srgbClr val="FFFFFF"/>
                </a:solidFill>
                <a:latin typeface="Open Sans Semibold"/>
                <a:ea typeface="Open Sans Semibold"/>
                <a:cs typeface="Open Sans Semibold"/>
                <a:sym typeface="Open Sans Semibold"/>
              </a:defRPr>
            </a:pPr>
            <a:r>
              <a:rPr kumimoji="0" lang="en-US" sz="54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Semibold"/>
              </a:rPr>
              <a:t>A catastrophe, mishap, calamity, or grave occurrence in any area, arising from natural or man-made causes (including by accident or negligence), which results in substantial loss of life or human suffering, damage to property, or degradation of the environment, and is of such a nature or magnitude as to be beyond the coping capacity of the affected community. </a:t>
            </a:r>
          </a:p>
        </p:txBody>
      </p:sp>
      <p:sp>
        <p:nvSpPr>
          <p:cNvPr id="116" name="Slide Number">
            <a:extLst>
              <a:ext uri="{FF2B5EF4-FFF2-40B4-BE49-F238E27FC236}">
                <a16:creationId xmlns:a16="http://schemas.microsoft.com/office/drawing/2014/main" id="{70F1E648-C9F5-DC54-4629-F5836269D898}"/>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0" lvl="0" indent="0" algn="ctr" defTabSz="1662545" rtl="0" eaLnBrk="1" fontAlgn="auto" latinLnBrk="0" hangingPunct="0">
              <a:lnSpc>
                <a:spcPct val="100000"/>
              </a:lnSpc>
              <a:spcBef>
                <a:spcPts val="600"/>
              </a:spcBef>
              <a:spcAft>
                <a:spcPts val="0"/>
              </a:spcAft>
              <a:buClrTx/>
              <a:buSzTx/>
              <a:buFontTx/>
              <a:buNone/>
              <a:tabLst/>
              <a:defRPr/>
            </a:pPr>
            <a:fld id="{86CB4B4D-7CA3-9044-876B-883B54F8677D}" type="slidenum">
              <a:rPr kumimoji="0" sz="3000" b="1" i="0" u="none" strike="noStrike" kern="0" cap="none" spc="0" normalizeH="0" baseline="0" noProof="0">
                <a:ln>
                  <a:noFill/>
                </a:ln>
                <a:solidFill>
                  <a:srgbClr val="E46C0A"/>
                </a:solidFill>
                <a:effectLst/>
                <a:uLnTx/>
                <a:uFillTx/>
                <a:latin typeface="Open Sans"/>
                <a:ea typeface="Open Sans"/>
                <a:cs typeface="Open Sans"/>
                <a:sym typeface="Open Sans"/>
              </a:rPr>
              <a:pPr marL="0" marR="0" lvl="0" indent="0" algn="ctr" defTabSz="1662545" rtl="0" eaLnBrk="1" fontAlgn="auto" latinLnBrk="0" hangingPunct="0">
                <a:lnSpc>
                  <a:spcPct val="100000"/>
                </a:lnSpc>
                <a:spcBef>
                  <a:spcPts val="600"/>
                </a:spcBef>
                <a:spcAft>
                  <a:spcPts val="0"/>
                </a:spcAft>
                <a:buClrTx/>
                <a:buSzTx/>
                <a:buFontTx/>
                <a:buNone/>
                <a:tabLst/>
                <a:defRPr/>
              </a:pPr>
              <a:t>4</a:t>
            </a:fld>
            <a:endParaRPr kumimoji="0" sz="3000" b="1" i="0" u="none" strike="noStrike" kern="0" cap="none" spc="0" normalizeH="0" baseline="0" noProof="0" dirty="0">
              <a:ln>
                <a:noFill/>
              </a:ln>
              <a:solidFill>
                <a:srgbClr val="E46C0A"/>
              </a:solidFill>
              <a:effectLst/>
              <a:uLnTx/>
              <a:uFillTx/>
              <a:latin typeface="Open Sans"/>
              <a:ea typeface="Open Sans"/>
              <a:cs typeface="Open Sans"/>
              <a:sym typeface="Open Sans"/>
            </a:endParaRPr>
          </a:p>
        </p:txBody>
      </p:sp>
      <p:pic>
        <p:nvPicPr>
          <p:cNvPr id="6" name="Picture 5" descr="A logo with text on it&#10;&#10;AI-generated content may be incorrect.">
            <a:extLst>
              <a:ext uri="{FF2B5EF4-FFF2-40B4-BE49-F238E27FC236}">
                <a16:creationId xmlns:a16="http://schemas.microsoft.com/office/drawing/2014/main" id="{7A62D51F-0070-32B7-17F2-4DE1BDA8DA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98DC9E3E-3E67-7826-9923-F31A182057AC}"/>
              </a:ext>
            </a:extLst>
          </p:cNvPr>
          <p:cNvSpPr txBox="1"/>
          <p:nvPr/>
        </p:nvSpPr>
        <p:spPr>
          <a:xfrm>
            <a:off x="742863" y="2812493"/>
            <a:ext cx="7113118" cy="1266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lvl="0">
              <a:lnSpc>
                <a:spcPct val="100000"/>
              </a:lnSpc>
            </a:pPr>
            <a:r>
              <a:rPr lang="en-US" dirty="0"/>
              <a:t>Disaster</a:t>
            </a:r>
            <a:endParaRPr kumimoji="0" lang="en-US" sz="7200" b="1" i="0" u="none" strike="noStrike" kern="0" cap="all" spc="0" normalizeH="0" baseline="0" noProof="0" dirty="0">
              <a:ln>
                <a:noFill/>
              </a:ln>
              <a:solidFill>
                <a:srgbClr val="C00000"/>
              </a:solidFill>
              <a:effectLst/>
              <a:uLnTx/>
              <a:uFillTx/>
              <a:latin typeface="Open Sans"/>
              <a:ea typeface="Open Sans"/>
              <a:cs typeface="Open Sans"/>
              <a:sym typeface="Open Sans"/>
            </a:endParaRPr>
          </a:p>
        </p:txBody>
      </p:sp>
      <p:sp>
        <p:nvSpPr>
          <p:cNvPr id="4" name="Gunshot wounds">
            <a:extLst>
              <a:ext uri="{FF2B5EF4-FFF2-40B4-BE49-F238E27FC236}">
                <a16:creationId xmlns:a16="http://schemas.microsoft.com/office/drawing/2014/main" id="{BC190698-BAAE-6D52-2179-3D4BAA1DB2AB}"/>
              </a:ext>
            </a:extLst>
          </p:cNvPr>
          <p:cNvSpPr txBox="1"/>
          <p:nvPr/>
        </p:nvSpPr>
        <p:spPr>
          <a:xfrm>
            <a:off x="744146" y="4419941"/>
            <a:ext cx="5429337" cy="20313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lgn="ctr" defTabSz="1896340">
              <a:tabLst>
                <a:tab pos="2286000" algn="l"/>
                <a:tab pos="3644900" algn="l"/>
                <a:tab pos="5029200" algn="l"/>
                <a:tab pos="6388100" algn="l"/>
              </a:tabLst>
              <a:defRPr sz="5400">
                <a:solidFill>
                  <a:srgbClr val="333840"/>
                </a:solidFill>
                <a:latin typeface="Open Sans Semibold"/>
                <a:ea typeface="Open Sans Semibold"/>
                <a:cs typeface="Open Sans Semibold"/>
                <a:sym typeface="Open Sans Semibold"/>
              </a:defRPr>
            </a:lvl1pPr>
          </a:lstStyle>
          <a:p>
            <a:pPr algn="l"/>
            <a:r>
              <a:rPr lang="en-US" sz="4400" dirty="0">
                <a:solidFill>
                  <a:srgbClr val="FF0000"/>
                </a:solidFill>
                <a:latin typeface="Open Sans" panose="020B0606030504020204" pitchFamily="34" charset="0"/>
                <a:ea typeface="Open Sans" panose="020B0606030504020204" pitchFamily="34" charset="0"/>
                <a:cs typeface="Open Sans" panose="020B0606030504020204" pitchFamily="34" charset="0"/>
              </a:rPr>
              <a:t>Disaster Management Act, 2005</a:t>
            </a:r>
          </a:p>
        </p:txBody>
      </p:sp>
    </p:spTree>
    <p:extLst>
      <p:ext uri="{BB962C8B-B14F-4D97-AF65-F5344CB8AC3E}">
        <p14:creationId xmlns:p14="http://schemas.microsoft.com/office/powerpoint/2010/main" val="1592747336"/>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AB300-208E-6C99-54C2-06D461721B4D}"/>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813D2DDD-E9F0-73A5-7259-86DF21FDD2FA}"/>
              </a:ext>
            </a:extLst>
          </p:cNvPr>
          <p:cNvSpPr txBox="1"/>
          <p:nvPr/>
        </p:nvSpPr>
        <p:spPr>
          <a:xfrm>
            <a:off x="8784771" y="5351787"/>
            <a:ext cx="15382807" cy="7838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Chapter VIII, DM Act -2005 -Sec 44 (</a:t>
            </a:r>
            <a:r>
              <a:rPr lang="en-US" sz="5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i</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 NDRF: a ‘Specialist Force’ to respond to disasters/threatening disaster </a:t>
            </a:r>
          </a:p>
          <a:p>
            <a:pPr marL="1143000" indent="-1143000" algn="just">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Order of MHA dated 19</a:t>
            </a:r>
            <a:r>
              <a:rPr lang="en-US" sz="5400" baseline="30000" dirty="0">
                <a:solidFill>
                  <a:schemeClr val="tx1"/>
                </a:solidFill>
                <a:latin typeface="Open Sans" panose="020B0606030504020204" pitchFamily="34" charset="0"/>
                <a:ea typeface="Open Sans" panose="020B0606030504020204" pitchFamily="34" charset="0"/>
                <a:cs typeface="Open Sans" panose="020B0606030504020204" pitchFamily="34" charset="0"/>
              </a:rPr>
              <a:t>th</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 Jan 2006, approving conversion of 8 </a:t>
            </a:r>
            <a:r>
              <a:rPr lang="en-US" sz="5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Bns</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 of CAPFs into NDRF</a:t>
            </a:r>
          </a:p>
          <a:p>
            <a:pPr marL="1143000" indent="-1143000" algn="just">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NDRF has now expanded to 16 Battalions, each comprising 18 specialized response teams</a:t>
            </a:r>
          </a:p>
        </p:txBody>
      </p:sp>
      <p:sp>
        <p:nvSpPr>
          <p:cNvPr id="115" name="Rectangle">
            <a:extLst>
              <a:ext uri="{FF2B5EF4-FFF2-40B4-BE49-F238E27FC236}">
                <a16:creationId xmlns:a16="http://schemas.microsoft.com/office/drawing/2014/main" id="{485EC4E8-0A35-D9A0-E946-B4BE46FAFFAA}"/>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F08B3711-243D-FFA8-2D75-EB5934A98BFC}"/>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40</a:t>
            </a:fld>
            <a:endParaRPr dirty="0"/>
          </a:p>
        </p:txBody>
      </p:sp>
      <p:pic>
        <p:nvPicPr>
          <p:cNvPr id="6" name="Picture 5" descr="A logo with text on it&#10;&#10;AI-generated content may be incorrect.">
            <a:extLst>
              <a:ext uri="{FF2B5EF4-FFF2-40B4-BE49-F238E27FC236}">
                <a16:creationId xmlns:a16="http://schemas.microsoft.com/office/drawing/2014/main" id="{E2E73193-3FF3-7D76-4CEE-3413DF6300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B2C33FBF-C8F9-F70C-D471-71480ADB2442}"/>
              </a:ext>
            </a:extLst>
          </p:cNvPr>
          <p:cNvSpPr txBox="1"/>
          <p:nvPr/>
        </p:nvSpPr>
        <p:spPr>
          <a:xfrm>
            <a:off x="742862" y="2812493"/>
            <a:ext cx="7715337" cy="45900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National Disaster Response Force (NDRF) </a:t>
            </a:r>
          </a:p>
        </p:txBody>
      </p:sp>
      <p:cxnSp>
        <p:nvCxnSpPr>
          <p:cNvPr id="3" name="Straight Connector 2">
            <a:extLst>
              <a:ext uri="{FF2B5EF4-FFF2-40B4-BE49-F238E27FC236}">
                <a16:creationId xmlns:a16="http://schemas.microsoft.com/office/drawing/2014/main" id="{2776265D-5E51-A8EB-FB43-73F317913DE6}"/>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
        <p:nvSpPr>
          <p:cNvPr id="5" name="Gunshot wounds">
            <a:extLst>
              <a:ext uri="{FF2B5EF4-FFF2-40B4-BE49-F238E27FC236}">
                <a16:creationId xmlns:a16="http://schemas.microsoft.com/office/drawing/2014/main" id="{A1BDA34F-BB40-5847-286C-F70A630ED52A}"/>
              </a:ext>
            </a:extLst>
          </p:cNvPr>
          <p:cNvSpPr txBox="1"/>
          <p:nvPr/>
        </p:nvSpPr>
        <p:spPr>
          <a:xfrm>
            <a:off x="742863" y="7402570"/>
            <a:ext cx="3189777"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gn="ctr" defTabSz="1896340">
              <a:tabLst>
                <a:tab pos="2286000" algn="l"/>
                <a:tab pos="3644900" algn="l"/>
                <a:tab pos="5029200" algn="l"/>
                <a:tab pos="6388100" algn="l"/>
              </a:tabLst>
              <a:defRPr sz="5400">
                <a:solidFill>
                  <a:srgbClr val="333840"/>
                </a:solidFill>
                <a:latin typeface="Open Sans Semibold"/>
                <a:ea typeface="Open Sans Semibold"/>
                <a:cs typeface="Open Sans Semibold"/>
                <a:sym typeface="Open Sans Semibold"/>
              </a:defRPr>
            </a:lvl1pPr>
          </a:lstStyle>
          <a:p>
            <a:pPr algn="l"/>
            <a:r>
              <a:rPr lang="en-US" sz="3600" dirty="0">
                <a:solidFill>
                  <a:srgbClr val="FF0000"/>
                </a:solidFill>
                <a:latin typeface="Open Sans" panose="020B0606030504020204" pitchFamily="34" charset="0"/>
                <a:ea typeface="Open Sans" panose="020B0606030504020204" pitchFamily="34" charset="0"/>
                <a:cs typeface="Open Sans" panose="020B0606030504020204" pitchFamily="34" charset="0"/>
              </a:rPr>
              <a:t>CONT.</a:t>
            </a:r>
            <a:endParaRPr sz="36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2453726"/>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49852-85FB-AA94-2029-3E43F08EAA38}"/>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FF1EFE33-2042-04AD-8DC8-1F2B1EE4668B}"/>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3E9D1E21-1FD8-31E5-97FF-7A343258B6B2}"/>
              </a:ext>
            </a:extLst>
          </p:cNvPr>
          <p:cNvSpPr txBox="1"/>
          <p:nvPr/>
        </p:nvSpPr>
        <p:spPr>
          <a:xfrm>
            <a:off x="8564880" y="3888736"/>
            <a:ext cx="15382807" cy="7725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5000" dirty="0">
                <a:solidFill>
                  <a:schemeClr val="tx1"/>
                </a:solidFill>
                <a:latin typeface="Open Sans" panose="020B0606030504020204" pitchFamily="34" charset="0"/>
                <a:ea typeface="Open Sans" panose="020B0606030504020204" pitchFamily="34" charset="0"/>
                <a:cs typeface="Open Sans" panose="020B0606030504020204" pitchFamily="34" charset="0"/>
              </a:rPr>
              <a:t>CSSR</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5000" dirty="0">
                <a:solidFill>
                  <a:schemeClr val="tx1"/>
                </a:solidFill>
                <a:latin typeface="Open Sans" panose="020B0606030504020204" pitchFamily="34" charset="0"/>
                <a:ea typeface="Open Sans" panose="020B0606030504020204" pitchFamily="34" charset="0"/>
                <a:cs typeface="Open Sans" panose="020B0606030504020204" pitchFamily="34" charset="0"/>
              </a:rPr>
              <a:t>Aquatic Disaster</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5000" dirty="0">
                <a:solidFill>
                  <a:schemeClr val="tx1"/>
                </a:solidFill>
                <a:latin typeface="Open Sans" panose="020B0606030504020204" pitchFamily="34" charset="0"/>
                <a:ea typeface="Open Sans" panose="020B0606030504020204" pitchFamily="34" charset="0"/>
                <a:cs typeface="Open Sans" panose="020B0606030504020204" pitchFamily="34" charset="0"/>
              </a:rPr>
              <a:t>CBRN</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5000" dirty="0">
                <a:solidFill>
                  <a:schemeClr val="tx1"/>
                </a:solidFill>
                <a:latin typeface="Open Sans" panose="020B0606030504020204" pitchFamily="34" charset="0"/>
                <a:ea typeface="Open Sans" panose="020B0606030504020204" pitchFamily="34" charset="0"/>
                <a:cs typeface="Open Sans" panose="020B0606030504020204" pitchFamily="34" charset="0"/>
              </a:rPr>
              <a:t>Confined space SAR</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5000" dirty="0">
                <a:solidFill>
                  <a:schemeClr val="tx1"/>
                </a:solidFill>
                <a:latin typeface="Open Sans" panose="020B0606030504020204" pitchFamily="34" charset="0"/>
                <a:ea typeface="Open Sans" panose="020B0606030504020204" pitchFamily="34" charset="0"/>
                <a:cs typeface="Open Sans" panose="020B0606030504020204" pitchFamily="34" charset="0"/>
              </a:rPr>
              <a:t>Air/Rail/Road Accident</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5000" dirty="0">
                <a:solidFill>
                  <a:schemeClr val="tx1"/>
                </a:solidFill>
                <a:latin typeface="Open Sans" panose="020B0606030504020204" pitchFamily="34" charset="0"/>
                <a:ea typeface="Open Sans" panose="020B0606030504020204" pitchFamily="34" charset="0"/>
                <a:cs typeface="Open Sans" panose="020B0606030504020204" pitchFamily="34" charset="0"/>
              </a:rPr>
              <a:t>High Rise and Rope Rescue</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5000" dirty="0">
                <a:solidFill>
                  <a:schemeClr val="tx1"/>
                </a:solidFill>
                <a:latin typeface="Open Sans" panose="020B0606030504020204" pitchFamily="34" charset="0"/>
                <a:ea typeface="Open Sans" panose="020B0606030504020204" pitchFamily="34" charset="0"/>
                <a:cs typeface="Open Sans" panose="020B0606030504020204" pitchFamily="34" charset="0"/>
              </a:rPr>
              <a:t>MFR</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endParaRPr lang="en-US" sz="5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a:extLst>
              <a:ext uri="{FF2B5EF4-FFF2-40B4-BE49-F238E27FC236}">
                <a16:creationId xmlns:a16="http://schemas.microsoft.com/office/drawing/2014/main" id="{9ADAE3DD-E7AD-DE4F-6C2D-20C551BC2132}"/>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5</a:t>
            </a:r>
            <a:r>
              <a:rPr b="1" dirty="0">
                <a:solidFill>
                  <a:srgbClr val="E46C0A"/>
                </a:solidFill>
              </a:rPr>
              <a:t> -</a:t>
            </a:r>
          </a:p>
        </p:txBody>
      </p:sp>
      <p:sp>
        <p:nvSpPr>
          <p:cNvPr id="115" name="Rectangle">
            <a:extLst>
              <a:ext uri="{FF2B5EF4-FFF2-40B4-BE49-F238E27FC236}">
                <a16:creationId xmlns:a16="http://schemas.microsoft.com/office/drawing/2014/main" id="{24E22BF6-1A6B-3AB6-0444-3500BBDB9725}"/>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5FF3674D-880C-E13A-0218-F611046F0933}"/>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41</a:t>
            </a:fld>
            <a:endParaRPr dirty="0"/>
          </a:p>
        </p:txBody>
      </p:sp>
      <p:pic>
        <p:nvPicPr>
          <p:cNvPr id="5" name="Picture 4">
            <a:extLst>
              <a:ext uri="{FF2B5EF4-FFF2-40B4-BE49-F238E27FC236}">
                <a16:creationId xmlns:a16="http://schemas.microsoft.com/office/drawing/2014/main" id="{288F40DC-3F24-FC58-DFC4-71653B17DF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B2621F17-FE31-F6B1-CC49-B14445DE27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ECC91886-0D8B-48BC-A788-21530EEA3672}"/>
              </a:ext>
            </a:extLst>
          </p:cNvPr>
          <p:cNvSpPr txBox="1"/>
          <p:nvPr/>
        </p:nvSpPr>
        <p:spPr>
          <a:xfrm>
            <a:off x="742863" y="2812493"/>
            <a:ext cx="7113118" cy="2374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NDRF Expertise</a:t>
            </a:r>
          </a:p>
        </p:txBody>
      </p:sp>
    </p:spTree>
    <p:extLst>
      <p:ext uri="{BB962C8B-B14F-4D97-AF65-F5344CB8AC3E}">
        <p14:creationId xmlns:p14="http://schemas.microsoft.com/office/powerpoint/2010/main" val="1132121843"/>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E49C28F7-B978-0AA2-7E9D-3D7A0C060AF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81400" y="1045028"/>
            <a:ext cx="20258314" cy="1225239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4">
            <a:extLst>
              <a:ext uri="{FF2B5EF4-FFF2-40B4-BE49-F238E27FC236}">
                <a16:creationId xmlns:a16="http://schemas.microsoft.com/office/drawing/2014/main" id="{2A01EC49-9A9E-3530-812A-3D4C8283D7DF}"/>
              </a:ext>
            </a:extLst>
          </p:cNvPr>
          <p:cNvSpPr txBox="1">
            <a:spLocks/>
          </p:cNvSpPr>
          <p:nvPr/>
        </p:nvSpPr>
        <p:spPr>
          <a:xfrm>
            <a:off x="8610600" y="6356350"/>
            <a:ext cx="2743200" cy="365125"/>
          </a:xfrm>
          <a:prstGeom prst="rect">
            <a:avLst/>
          </a:prstGeom>
        </p:spPr>
        <p:txBody>
          <a:bodyPr vert="horz" lIns="91440" tIns="45720" rIns="91440" bIns="45720" rtlCol="0" anchor="ct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r" defTabSz="914400" rtl="0" eaLnBrk="1" fontAlgn="auto" latinLnBrk="0" hangingPunct="1">
              <a:lnSpc>
                <a:spcPct val="100000"/>
              </a:lnSpc>
              <a:spcBef>
                <a:spcPts val="0"/>
              </a:spcBef>
              <a:spcAft>
                <a:spcPts val="0"/>
              </a:spcAft>
              <a:buClrTx/>
              <a:buSzTx/>
              <a:buFontTx/>
              <a:buNone/>
              <a:tabLst/>
              <a:defRPr kumimoji="0" sz="1200" b="0" i="0" u="none" strike="noStrike" kern="1200" cap="none" spc="0" normalizeH="0" baseline="0">
                <a:ln>
                  <a:noFill/>
                </a:ln>
                <a:solidFill>
                  <a:schemeClr val="tx1">
                    <a:tint val="75000"/>
                  </a:schemeClr>
                </a:solidFill>
                <a:effectLst/>
                <a:uFillTx/>
                <a:latin typeface="+mn-lt"/>
                <a:ea typeface="+mn-ea"/>
                <a:cs typeface="+mn-cs"/>
                <a:sym typeface="Arial"/>
              </a:defRPr>
            </a:lvl1pPr>
            <a:lvl2pPr marL="457200" marR="0" indent="457200" algn="l" defTabSz="914400" rtl="0" eaLnBrk="1" fontAlgn="auto" latinLnBrk="0" hangingPunct="1">
              <a:lnSpc>
                <a:spcPct val="100000"/>
              </a:lnSpc>
              <a:spcBef>
                <a:spcPts val="0"/>
              </a:spcBef>
              <a:spcAft>
                <a:spcPts val="0"/>
              </a:spcAft>
              <a:buClrTx/>
              <a:buSzTx/>
              <a:buFontTx/>
              <a:buNone/>
              <a:tabLst/>
              <a:defRPr kumimoji="0" sz="1800" b="0" i="0" u="none" strike="noStrike" kern="1200" cap="none" spc="0" normalizeH="0" baseline="0">
                <a:ln>
                  <a:noFill/>
                </a:ln>
                <a:solidFill>
                  <a:schemeClr val="tx1"/>
                </a:solidFill>
                <a:effectLst/>
                <a:uFillTx/>
                <a:latin typeface="+mn-lt"/>
                <a:ea typeface="+mn-ea"/>
                <a:cs typeface="+mn-cs"/>
                <a:sym typeface="Arial"/>
              </a:defRPr>
            </a:lvl2pPr>
            <a:lvl3pPr marL="914400" marR="0" indent="914400" algn="l" defTabSz="914400" rtl="0" eaLnBrk="1" fontAlgn="auto" latinLnBrk="0" hangingPunct="1">
              <a:lnSpc>
                <a:spcPct val="100000"/>
              </a:lnSpc>
              <a:spcBef>
                <a:spcPts val="0"/>
              </a:spcBef>
              <a:spcAft>
                <a:spcPts val="0"/>
              </a:spcAft>
              <a:buClrTx/>
              <a:buSzTx/>
              <a:buFontTx/>
              <a:buNone/>
              <a:tabLst/>
              <a:defRPr kumimoji="0" sz="1800" b="0" i="0" u="none" strike="noStrike" kern="1200" cap="none" spc="0" normalizeH="0" baseline="0">
                <a:ln>
                  <a:noFill/>
                </a:ln>
                <a:solidFill>
                  <a:schemeClr val="tx1"/>
                </a:solidFill>
                <a:effectLst/>
                <a:uFillTx/>
                <a:latin typeface="+mn-lt"/>
                <a:ea typeface="+mn-ea"/>
                <a:cs typeface="+mn-cs"/>
                <a:sym typeface="Arial"/>
              </a:defRPr>
            </a:lvl3pPr>
            <a:lvl4pPr marL="1371600" marR="0" indent="1371600" algn="l" defTabSz="914400" rtl="0" eaLnBrk="1" fontAlgn="auto" latinLnBrk="0" hangingPunct="1">
              <a:lnSpc>
                <a:spcPct val="100000"/>
              </a:lnSpc>
              <a:spcBef>
                <a:spcPts val="0"/>
              </a:spcBef>
              <a:spcAft>
                <a:spcPts val="0"/>
              </a:spcAft>
              <a:buClrTx/>
              <a:buSzTx/>
              <a:buFontTx/>
              <a:buNone/>
              <a:tabLst/>
              <a:defRPr kumimoji="0" sz="1800" b="0" i="0" u="none" strike="noStrike" kern="1200" cap="none" spc="0" normalizeH="0" baseline="0">
                <a:ln>
                  <a:noFill/>
                </a:ln>
                <a:solidFill>
                  <a:schemeClr val="tx1"/>
                </a:solidFill>
                <a:effectLst/>
                <a:uFillTx/>
                <a:latin typeface="+mn-lt"/>
                <a:ea typeface="+mn-ea"/>
                <a:cs typeface="+mn-cs"/>
                <a:sym typeface="Arial"/>
              </a:defRPr>
            </a:lvl4pPr>
            <a:lvl5pPr marL="1828800" marR="0" indent="1828800" algn="l" defTabSz="914400" rtl="0" eaLnBrk="1" fontAlgn="auto" latinLnBrk="0" hangingPunct="1">
              <a:lnSpc>
                <a:spcPct val="100000"/>
              </a:lnSpc>
              <a:spcBef>
                <a:spcPts val="0"/>
              </a:spcBef>
              <a:spcAft>
                <a:spcPts val="0"/>
              </a:spcAft>
              <a:buClrTx/>
              <a:buSzTx/>
              <a:buFontTx/>
              <a:buNone/>
              <a:tabLst/>
              <a:defRPr kumimoji="0" sz="1800" b="0" i="0" u="none" strike="noStrike" kern="1200" cap="none" spc="0" normalizeH="0" baseline="0">
                <a:ln>
                  <a:noFill/>
                </a:ln>
                <a:solidFill>
                  <a:schemeClr val="tx1"/>
                </a:solidFill>
                <a:effectLst/>
                <a:uFillTx/>
                <a:latin typeface="+mn-lt"/>
                <a:ea typeface="+mn-ea"/>
                <a:cs typeface="+mn-cs"/>
                <a:sym typeface="Arial"/>
              </a:defRPr>
            </a:lvl5pPr>
            <a:lvl6pPr marL="2286000" marR="0" indent="0" algn="l" defTabSz="914400" rtl="0" eaLnBrk="1" fontAlgn="auto" latinLnBrk="0" hangingPunct="1">
              <a:lnSpc>
                <a:spcPct val="100000"/>
              </a:lnSpc>
              <a:spcBef>
                <a:spcPts val="0"/>
              </a:spcBef>
              <a:spcAft>
                <a:spcPts val="0"/>
              </a:spcAft>
              <a:buClrTx/>
              <a:buSzTx/>
              <a:buFontTx/>
              <a:buNone/>
              <a:tabLst/>
              <a:defRPr kumimoji="0" sz="1800" b="0" i="0" u="none" strike="noStrike" kern="1200" cap="none" spc="0" normalizeH="0" baseline="0">
                <a:ln>
                  <a:noFill/>
                </a:ln>
                <a:solidFill>
                  <a:schemeClr val="tx1"/>
                </a:solidFill>
                <a:effectLst/>
                <a:uFillTx/>
                <a:latin typeface="+mn-lt"/>
                <a:ea typeface="+mn-ea"/>
                <a:cs typeface="+mn-cs"/>
                <a:sym typeface="Arial"/>
              </a:defRPr>
            </a:lvl6pPr>
            <a:lvl7pPr marL="2743200" marR="0" indent="0" algn="l" defTabSz="914400" rtl="0" eaLnBrk="1" fontAlgn="auto" latinLnBrk="0" hangingPunct="1">
              <a:lnSpc>
                <a:spcPct val="100000"/>
              </a:lnSpc>
              <a:spcBef>
                <a:spcPts val="0"/>
              </a:spcBef>
              <a:spcAft>
                <a:spcPts val="0"/>
              </a:spcAft>
              <a:buClrTx/>
              <a:buSzTx/>
              <a:buFontTx/>
              <a:buNone/>
              <a:tabLst/>
              <a:defRPr kumimoji="0" sz="1800" b="0" i="0" u="none" strike="noStrike" kern="1200" cap="none" spc="0" normalizeH="0" baseline="0">
                <a:ln>
                  <a:noFill/>
                </a:ln>
                <a:solidFill>
                  <a:schemeClr val="tx1"/>
                </a:solidFill>
                <a:effectLst/>
                <a:uFillTx/>
                <a:latin typeface="+mn-lt"/>
                <a:ea typeface="+mn-ea"/>
                <a:cs typeface="+mn-cs"/>
                <a:sym typeface="Arial"/>
              </a:defRPr>
            </a:lvl7pPr>
            <a:lvl8pPr marL="3200400" marR="0" indent="0" algn="l" defTabSz="914400" rtl="0" eaLnBrk="1" fontAlgn="auto" latinLnBrk="0" hangingPunct="1">
              <a:lnSpc>
                <a:spcPct val="100000"/>
              </a:lnSpc>
              <a:spcBef>
                <a:spcPts val="0"/>
              </a:spcBef>
              <a:spcAft>
                <a:spcPts val="0"/>
              </a:spcAft>
              <a:buClrTx/>
              <a:buSzTx/>
              <a:buFontTx/>
              <a:buNone/>
              <a:tabLst/>
              <a:defRPr kumimoji="0" sz="1800" b="0" i="0" u="none" strike="noStrike" kern="1200" cap="none" spc="0" normalizeH="0" baseline="0">
                <a:ln>
                  <a:noFill/>
                </a:ln>
                <a:solidFill>
                  <a:schemeClr val="tx1"/>
                </a:solidFill>
                <a:effectLst/>
                <a:uFillTx/>
                <a:latin typeface="+mn-lt"/>
                <a:ea typeface="+mn-ea"/>
                <a:cs typeface="+mn-cs"/>
                <a:sym typeface="Arial"/>
              </a:defRPr>
            </a:lvl8pPr>
            <a:lvl9pPr marL="3657600" marR="0" indent="0" algn="l" defTabSz="914400" rtl="0" eaLnBrk="1" fontAlgn="auto" latinLnBrk="0" hangingPunct="1">
              <a:lnSpc>
                <a:spcPct val="100000"/>
              </a:lnSpc>
              <a:spcBef>
                <a:spcPts val="0"/>
              </a:spcBef>
              <a:spcAft>
                <a:spcPts val="0"/>
              </a:spcAft>
              <a:buClrTx/>
              <a:buSzTx/>
              <a:buFontTx/>
              <a:buNone/>
              <a:tabLst/>
              <a:defRPr kumimoji="0" sz="1800" b="0" i="0" u="none" strike="noStrike" kern="1200" cap="none" spc="0" normalizeH="0" baseline="0">
                <a:ln>
                  <a:noFill/>
                </a:ln>
                <a:solidFill>
                  <a:schemeClr val="tx1"/>
                </a:solidFill>
                <a:effectLst/>
                <a:uFillTx/>
                <a:latin typeface="+mn-lt"/>
                <a:ea typeface="+mn-ea"/>
                <a:cs typeface="+mn-cs"/>
                <a:sym typeface="Arial"/>
              </a:defRPr>
            </a:lvl9pPr>
          </a:lstStyle>
          <a:p>
            <a:fld id="{636B5AA9-3827-4A02-A268-78C47F562BF5}" type="slidenum">
              <a:rPr lang="en-IN" smtClean="0"/>
              <a:pPr/>
              <a:t>42</a:t>
            </a:fld>
            <a:endParaRPr lang="en-IN"/>
          </a:p>
        </p:txBody>
      </p:sp>
    </p:spTree>
    <p:extLst>
      <p:ext uri="{BB962C8B-B14F-4D97-AF65-F5344CB8AC3E}">
        <p14:creationId xmlns:p14="http://schemas.microsoft.com/office/powerpoint/2010/main" val="3322139342"/>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CF0F0-8627-D8C0-EDBC-20015886880F}"/>
            </a:ext>
          </a:extLst>
        </p:cNvPr>
        <p:cNvGrpSpPr/>
        <p:nvPr/>
      </p:nvGrpSpPr>
      <p:grpSpPr>
        <a:xfrm>
          <a:off x="0" y="0"/>
          <a:ext cx="0" cy="0"/>
          <a:chOff x="0" y="0"/>
          <a:chExt cx="0" cy="0"/>
        </a:xfrm>
      </p:grpSpPr>
      <p:sp>
        <p:nvSpPr>
          <p:cNvPr id="2" name="Abdominal Injury">
            <a:extLst>
              <a:ext uri="{FF2B5EF4-FFF2-40B4-BE49-F238E27FC236}">
                <a16:creationId xmlns:a16="http://schemas.microsoft.com/office/drawing/2014/main" id="{8CAAEF2C-5164-94BB-F9E3-920CBB584E44}"/>
              </a:ext>
            </a:extLst>
          </p:cNvPr>
          <p:cNvSpPr txBox="1"/>
          <p:nvPr/>
        </p:nvSpPr>
        <p:spPr>
          <a:xfrm>
            <a:off x="4622161" y="424507"/>
            <a:ext cx="14329285" cy="1266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90000"/>
              </a:lnSpc>
              <a:defRPr sz="7200" b="1" cap="all">
                <a:solidFill>
                  <a:srgbClr val="C00000"/>
                </a:solidFill>
                <a:latin typeface="Open Sans"/>
                <a:ea typeface="Open Sans"/>
                <a:cs typeface="Open Sans"/>
                <a:sym typeface="Open Sans"/>
              </a:defRPr>
            </a:lvl1pPr>
          </a:lstStyle>
          <a:p>
            <a:pPr>
              <a:lnSpc>
                <a:spcPct val="100000"/>
              </a:lnSpc>
            </a:pPr>
            <a:r>
              <a:rPr lang="en-US" dirty="0"/>
              <a:t>NDRF: Response Mechanism </a:t>
            </a:r>
          </a:p>
        </p:txBody>
      </p:sp>
      <p:grpSp>
        <p:nvGrpSpPr>
          <p:cNvPr id="5" name="Group 4">
            <a:extLst>
              <a:ext uri="{FF2B5EF4-FFF2-40B4-BE49-F238E27FC236}">
                <a16:creationId xmlns:a16="http://schemas.microsoft.com/office/drawing/2014/main" id="{07BE0F60-C88D-674D-F173-0F0BC1CDFBF3}"/>
              </a:ext>
            </a:extLst>
          </p:cNvPr>
          <p:cNvGrpSpPr/>
          <p:nvPr/>
        </p:nvGrpSpPr>
        <p:grpSpPr>
          <a:xfrm>
            <a:off x="1219205" y="2565400"/>
            <a:ext cx="7927202" cy="2590800"/>
            <a:chOff x="609602" y="1282700"/>
            <a:chExt cx="3963601" cy="1295400"/>
          </a:xfrm>
        </p:grpSpPr>
        <p:sp>
          <p:nvSpPr>
            <p:cNvPr id="6" name="Rounded Rectangle 2">
              <a:extLst>
                <a:ext uri="{FF2B5EF4-FFF2-40B4-BE49-F238E27FC236}">
                  <a16:creationId xmlns:a16="http://schemas.microsoft.com/office/drawing/2014/main" id="{30660C16-8000-26C4-2F81-6195D28FFDA1}"/>
                </a:ext>
              </a:extLst>
            </p:cNvPr>
            <p:cNvSpPr/>
            <p:nvPr/>
          </p:nvSpPr>
          <p:spPr>
            <a:xfrm>
              <a:off x="609602" y="1282700"/>
              <a:ext cx="3963601" cy="1295400"/>
            </a:xfrm>
            <a:prstGeom prst="roundRect">
              <a:avLst/>
            </a:prstGeom>
            <a:solidFill>
              <a:srgbClr val="F5F1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defRPr/>
              </a:pPr>
              <a:r>
                <a:rPr lang="en-IN" sz="4800" b="1" kern="1200" dirty="0">
                  <a:solidFill>
                    <a:prstClr val="black"/>
                  </a:solidFill>
                  <a:latin typeface="Bookman Old Style" pitchFamily="18" charset="0"/>
                </a:rPr>
                <a:t>INFORMATION RECEIVED </a:t>
              </a:r>
            </a:p>
          </p:txBody>
        </p:sp>
        <p:pic>
          <p:nvPicPr>
            <p:cNvPr id="7" name="Picture 2" descr="C:\Users\NDRF 5\Desktop\images.png">
              <a:extLst>
                <a:ext uri="{FF2B5EF4-FFF2-40B4-BE49-F238E27FC236}">
                  <a16:creationId xmlns:a16="http://schemas.microsoft.com/office/drawing/2014/main" id="{8DB98AC9-FD45-029F-D767-32617AACADBD}"/>
                </a:ext>
              </a:extLst>
            </p:cNvPr>
            <p:cNvPicPr>
              <a:picLocks noChangeAspect="1" noChangeArrowheads="1"/>
            </p:cNvPicPr>
            <p:nvPr/>
          </p:nvPicPr>
          <p:blipFill rotWithShape="1">
            <a:blip r:embed="rId2" cstate="print">
              <a:duotone>
                <a:prstClr val="black"/>
                <a:schemeClr val="accent2">
                  <a:tint val="45000"/>
                  <a:satMod val="400000"/>
                </a:schemeClr>
              </a:duotone>
              <a:extLst>
                <a:ext uri="{BEBA8EAE-BF5A-486C-A8C5-ECC9F3942E4B}">
                  <a14:imgProps xmlns:a14="http://schemas.microsoft.com/office/drawing/2010/main">
                    <a14:imgLayer r:embed="rId3">
                      <a14:imgEffect>
                        <a14:colorTemperature colorTemp="11200"/>
                      </a14:imgEffect>
                      <a14:imgEffect>
                        <a14:saturation sat="66000"/>
                      </a14:imgEffect>
                    </a14:imgLayer>
                  </a14:imgProps>
                </a:ext>
                <a:ext uri="{28A0092B-C50C-407E-A947-70E740481C1C}">
                  <a14:useLocalDpi xmlns:a14="http://schemas.microsoft.com/office/drawing/2010/main" val="0"/>
                </a:ext>
              </a:extLst>
            </a:blip>
            <a:srcRect l="2686" b="7015"/>
            <a:stretch/>
          </p:blipFill>
          <p:spPr bwMode="auto">
            <a:xfrm>
              <a:off x="3032138" y="2021379"/>
              <a:ext cx="1336663" cy="505592"/>
            </a:xfrm>
            <a:prstGeom prst="rect">
              <a:avLst/>
            </a:prstGeom>
            <a:ln>
              <a:noFill/>
            </a:ln>
            <a:effectLst>
              <a:softEdge rad="12700"/>
            </a:effectLst>
          </p:spPr>
        </p:pic>
      </p:grpSp>
      <p:grpSp>
        <p:nvGrpSpPr>
          <p:cNvPr id="8" name="Group 7">
            <a:extLst>
              <a:ext uri="{FF2B5EF4-FFF2-40B4-BE49-F238E27FC236}">
                <a16:creationId xmlns:a16="http://schemas.microsoft.com/office/drawing/2014/main" id="{D536BAB7-33CF-CFA5-E14F-B789DD46421C}"/>
              </a:ext>
            </a:extLst>
          </p:cNvPr>
          <p:cNvGrpSpPr/>
          <p:nvPr/>
        </p:nvGrpSpPr>
        <p:grpSpPr>
          <a:xfrm>
            <a:off x="1422400" y="6484261"/>
            <a:ext cx="8164496" cy="2405742"/>
            <a:chOff x="711200" y="3242130"/>
            <a:chExt cx="4082248" cy="1202871"/>
          </a:xfrm>
        </p:grpSpPr>
        <p:sp>
          <p:nvSpPr>
            <p:cNvPr id="9" name="Rounded Rectangle 43">
              <a:extLst>
                <a:ext uri="{FF2B5EF4-FFF2-40B4-BE49-F238E27FC236}">
                  <a16:creationId xmlns:a16="http://schemas.microsoft.com/office/drawing/2014/main" id="{7FABE1C2-7B62-D492-0BEA-BA487C74BA53}"/>
                </a:ext>
              </a:extLst>
            </p:cNvPr>
            <p:cNvSpPr/>
            <p:nvPr/>
          </p:nvSpPr>
          <p:spPr>
            <a:xfrm>
              <a:off x="711200" y="3242130"/>
              <a:ext cx="4082248" cy="1202871"/>
            </a:xfrm>
            <a:prstGeom prst="roundRect">
              <a:avLst/>
            </a:prstGeom>
            <a:solidFill>
              <a:srgbClr val="F9F4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defRPr/>
              </a:pPr>
              <a:r>
                <a:rPr lang="en-IN" sz="4800" b="1" kern="1200" dirty="0">
                  <a:solidFill>
                    <a:prstClr val="black"/>
                  </a:solidFill>
                  <a:latin typeface="Bookman Old Style" pitchFamily="18" charset="0"/>
                </a:rPr>
                <a:t>ESTABLISHMENT</a:t>
              </a:r>
            </a:p>
            <a:p>
              <a:pPr defTabSz="1828800" hangingPunct="1">
                <a:defRPr/>
              </a:pPr>
              <a:r>
                <a:rPr lang="en-IN" sz="4800" b="1" kern="1200" dirty="0">
                  <a:solidFill>
                    <a:prstClr val="black"/>
                  </a:solidFill>
                  <a:latin typeface="Bookman Old Style" pitchFamily="18" charset="0"/>
                </a:rPr>
                <a:t> Of ICP</a:t>
              </a:r>
            </a:p>
          </p:txBody>
        </p:sp>
        <p:pic>
          <p:nvPicPr>
            <p:cNvPr id="10" name="Picture 3" descr="C:\Users\NDRF 5\Desktop\earthquake-clipart-disaster-risk-reduction-3.png">
              <a:extLst>
                <a:ext uri="{FF2B5EF4-FFF2-40B4-BE49-F238E27FC236}">
                  <a16:creationId xmlns:a16="http://schemas.microsoft.com/office/drawing/2014/main" id="{169E7E15-844E-73E9-0B08-AD74556C9373}"/>
                </a:ext>
              </a:extLst>
            </p:cNvPr>
            <p:cNvPicPr>
              <a:picLocks noChangeAspect="1" noChangeArrowheads="1"/>
            </p:cNvPicPr>
            <p:nvPr/>
          </p:nvPicPr>
          <p:blipFill>
            <a:blip r:embed="rId4" cstate="print">
              <a:grayscl/>
              <a:extLst>
                <a:ext uri="{BEBA8EAE-BF5A-486C-A8C5-ECC9F3942E4B}">
                  <a14:imgProps xmlns:a14="http://schemas.microsoft.com/office/drawing/2010/main">
                    <a14:imgLayer r:embed="rId5">
                      <a14:imgEffect>
                        <a14:colorTemperature colorTemp="7800"/>
                      </a14:imgEffect>
                      <a14:imgEffect>
                        <a14:saturation sat="20000"/>
                      </a14:imgEffect>
                    </a14:imgLayer>
                  </a14:imgProps>
                </a:ext>
                <a:ext uri="{28A0092B-C50C-407E-A947-70E740481C1C}">
                  <a14:useLocalDpi xmlns:a14="http://schemas.microsoft.com/office/drawing/2010/main" val="0"/>
                </a:ext>
              </a:extLst>
            </a:blip>
            <a:srcRect/>
            <a:stretch>
              <a:fillRect/>
            </a:stretch>
          </p:blipFill>
          <p:spPr bwMode="auto">
            <a:xfrm>
              <a:off x="3092454" y="3740810"/>
              <a:ext cx="1276348" cy="7041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a:extLst>
              <a:ext uri="{FF2B5EF4-FFF2-40B4-BE49-F238E27FC236}">
                <a16:creationId xmlns:a16="http://schemas.microsoft.com/office/drawing/2014/main" id="{F2D6D982-2620-6549-ECDB-89CE6CCE31DA}"/>
              </a:ext>
            </a:extLst>
          </p:cNvPr>
          <p:cNvGrpSpPr/>
          <p:nvPr/>
        </p:nvGrpSpPr>
        <p:grpSpPr>
          <a:xfrm>
            <a:off x="14427200" y="2438400"/>
            <a:ext cx="8164496" cy="2590800"/>
            <a:chOff x="7213600" y="1219200"/>
            <a:chExt cx="4082248" cy="1295400"/>
          </a:xfrm>
        </p:grpSpPr>
        <p:sp>
          <p:nvSpPr>
            <p:cNvPr id="12" name="Rounded Rectangle 37">
              <a:extLst>
                <a:ext uri="{FF2B5EF4-FFF2-40B4-BE49-F238E27FC236}">
                  <a16:creationId xmlns:a16="http://schemas.microsoft.com/office/drawing/2014/main" id="{1CC5DE82-B6E4-A5EA-5E50-8467AC3D4E36}"/>
                </a:ext>
              </a:extLst>
            </p:cNvPr>
            <p:cNvSpPr/>
            <p:nvPr/>
          </p:nvSpPr>
          <p:spPr>
            <a:xfrm>
              <a:off x="7213600" y="1219200"/>
              <a:ext cx="4082248" cy="1295400"/>
            </a:xfrm>
            <a:prstGeom prst="roundRect">
              <a:avLst/>
            </a:prstGeom>
            <a:solidFill>
              <a:srgbClr val="F9F4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defRPr/>
              </a:pPr>
              <a:r>
                <a:rPr lang="en-IN" sz="4800" b="1" kern="1200" dirty="0">
                  <a:solidFill>
                    <a:prstClr val="black"/>
                  </a:solidFill>
                  <a:latin typeface="Bookman Old Style" pitchFamily="18" charset="0"/>
                </a:rPr>
                <a:t>ACTIVATION/</a:t>
              </a:r>
            </a:p>
            <a:p>
              <a:pPr defTabSz="1828800" hangingPunct="1">
                <a:defRPr/>
              </a:pPr>
              <a:r>
                <a:rPr lang="en-IN" sz="4000" b="1" kern="1200" dirty="0">
                  <a:solidFill>
                    <a:prstClr val="black"/>
                  </a:solidFill>
                  <a:latin typeface="Bookman Old Style" pitchFamily="18" charset="0"/>
                </a:rPr>
                <a:t>MOBILIZATION</a:t>
              </a:r>
              <a:endParaRPr lang="en-IN" sz="4800" b="1" kern="1200" dirty="0">
                <a:solidFill>
                  <a:prstClr val="black"/>
                </a:solidFill>
                <a:latin typeface="Bookman Old Style" pitchFamily="18" charset="0"/>
              </a:endParaRPr>
            </a:p>
          </p:txBody>
        </p:sp>
        <p:pic>
          <p:nvPicPr>
            <p:cNvPr id="13" name="Picture 2" descr="C:\Users\NDRF 5\Desktop\images (1).png">
              <a:extLst>
                <a:ext uri="{FF2B5EF4-FFF2-40B4-BE49-F238E27FC236}">
                  <a16:creationId xmlns:a16="http://schemas.microsoft.com/office/drawing/2014/main" id="{3256BAED-8F56-AA0F-221F-C515BA428B33}"/>
                </a:ext>
              </a:extLst>
            </p:cNvPr>
            <p:cNvPicPr>
              <a:picLocks noChangeAspect="1" noChangeArrowheads="1"/>
            </p:cNvPicPr>
            <p:nvPr/>
          </p:nvPicPr>
          <p:blipFill>
            <a:blip r:embed="rId6" cstate="print">
              <a:duotone>
                <a:prstClr val="black"/>
                <a:schemeClr val="accent2">
                  <a:tint val="45000"/>
                  <a:satMod val="400000"/>
                </a:schemeClr>
              </a:duotone>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9652000" y="1282701"/>
              <a:ext cx="1394883" cy="5715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C:\Users\NDRF 5\Desktop\images (2).png">
              <a:extLst>
                <a:ext uri="{FF2B5EF4-FFF2-40B4-BE49-F238E27FC236}">
                  <a16:creationId xmlns:a16="http://schemas.microsoft.com/office/drawing/2014/main" id="{6BB35945-6614-3761-9E11-9645016C4FDA}"/>
                </a:ext>
              </a:extLst>
            </p:cNvPr>
            <p:cNvPicPr>
              <a:picLocks noChangeAspect="1" noChangeArrowheads="1"/>
            </p:cNvPicPr>
            <p:nvPr/>
          </p:nvPicPr>
          <p:blipFill>
            <a:blip r:embed="rId8"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9645651" y="1892301"/>
              <a:ext cx="1428749" cy="5850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AB05AF3D-B986-3339-6BE1-3851DE8F6803}"/>
              </a:ext>
            </a:extLst>
          </p:cNvPr>
          <p:cNvGrpSpPr/>
          <p:nvPr/>
        </p:nvGrpSpPr>
        <p:grpSpPr>
          <a:xfrm>
            <a:off x="1422400" y="10109201"/>
            <a:ext cx="8164496" cy="2590802"/>
            <a:chOff x="711200" y="5054600"/>
            <a:chExt cx="4082248" cy="1295401"/>
          </a:xfrm>
        </p:grpSpPr>
        <p:sp>
          <p:nvSpPr>
            <p:cNvPr id="16" name="Rounded Rectangle 44">
              <a:extLst>
                <a:ext uri="{FF2B5EF4-FFF2-40B4-BE49-F238E27FC236}">
                  <a16:creationId xmlns:a16="http://schemas.microsoft.com/office/drawing/2014/main" id="{5BA7B5E3-D3FF-585D-D1DC-4144EF717213}"/>
                </a:ext>
              </a:extLst>
            </p:cNvPr>
            <p:cNvSpPr/>
            <p:nvPr/>
          </p:nvSpPr>
          <p:spPr>
            <a:xfrm>
              <a:off x="711200" y="5054600"/>
              <a:ext cx="4082248" cy="1295400"/>
            </a:xfrm>
            <a:prstGeom prst="roundRect">
              <a:avLst/>
            </a:prstGeom>
            <a:solidFill>
              <a:srgbClr val="F9F4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defRPr/>
              </a:pPr>
              <a:r>
                <a:rPr lang="en-IN" sz="4800" b="1" kern="1200" dirty="0">
                  <a:solidFill>
                    <a:prstClr val="black"/>
                  </a:solidFill>
                  <a:latin typeface="Bookman Old Style" pitchFamily="18" charset="0"/>
                </a:rPr>
                <a:t>CONDUCT </a:t>
              </a:r>
            </a:p>
            <a:p>
              <a:pPr defTabSz="1828800" hangingPunct="1">
                <a:defRPr/>
              </a:pPr>
              <a:r>
                <a:rPr lang="en-IN" sz="4800" b="1" kern="1200" dirty="0">
                  <a:solidFill>
                    <a:prstClr val="black"/>
                  </a:solidFill>
                  <a:latin typeface="Bookman Old Style" pitchFamily="18" charset="0"/>
                </a:rPr>
                <a:t>SAR	</a:t>
              </a:r>
            </a:p>
          </p:txBody>
        </p:sp>
        <p:pic>
          <p:nvPicPr>
            <p:cNvPr id="17" name="Picture 5" descr="C:\Users\NDRF 5\Desktop\images.jpg">
              <a:extLst>
                <a:ext uri="{FF2B5EF4-FFF2-40B4-BE49-F238E27FC236}">
                  <a16:creationId xmlns:a16="http://schemas.microsoft.com/office/drawing/2014/main" id="{8F5FEC52-4009-242C-386A-632BD261182A}"/>
                </a:ext>
              </a:extLst>
            </p:cNvPr>
            <p:cNvPicPr>
              <a:picLocks noChangeAspect="1" noChangeArrowheads="1"/>
            </p:cNvPicPr>
            <p:nvPr/>
          </p:nvPicPr>
          <p:blipFill>
            <a:blip r:embed="rId9"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3143254" y="5130800"/>
              <a:ext cx="1244007" cy="54277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descr="C:\Users\NDRF 5\Desktop\emergency-rescue-010-512.png">
              <a:extLst>
                <a:ext uri="{FF2B5EF4-FFF2-40B4-BE49-F238E27FC236}">
                  <a16:creationId xmlns:a16="http://schemas.microsoft.com/office/drawing/2014/main" id="{4A12F313-F270-BA12-12EF-411449E2B9FD}"/>
                </a:ext>
              </a:extLst>
            </p:cNvPr>
            <p:cNvPicPr>
              <a:picLocks noChangeAspect="1" noChangeArrowheads="1"/>
            </p:cNvPicPr>
            <p:nvPr/>
          </p:nvPicPr>
          <p:blipFill>
            <a:blip r:embed="rId10"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3075586" y="5802402"/>
              <a:ext cx="1311676" cy="547599"/>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9" name="Group 18">
            <a:extLst>
              <a:ext uri="{FF2B5EF4-FFF2-40B4-BE49-F238E27FC236}">
                <a16:creationId xmlns:a16="http://schemas.microsoft.com/office/drawing/2014/main" id="{5BBE29F1-BD7C-2459-5DAD-82B610D2C02F}"/>
              </a:ext>
            </a:extLst>
          </p:cNvPr>
          <p:cNvGrpSpPr/>
          <p:nvPr/>
        </p:nvGrpSpPr>
        <p:grpSpPr>
          <a:xfrm>
            <a:off x="14427200" y="6341497"/>
            <a:ext cx="8164496" cy="2775858"/>
            <a:chOff x="7213600" y="3170748"/>
            <a:chExt cx="4082248" cy="1387929"/>
          </a:xfrm>
        </p:grpSpPr>
        <p:sp>
          <p:nvSpPr>
            <p:cNvPr id="20" name="Rounded Rectangle 42">
              <a:extLst>
                <a:ext uri="{FF2B5EF4-FFF2-40B4-BE49-F238E27FC236}">
                  <a16:creationId xmlns:a16="http://schemas.microsoft.com/office/drawing/2014/main" id="{00CF0A7D-A01E-5167-50C0-830C536F5A5C}"/>
                </a:ext>
              </a:extLst>
            </p:cNvPr>
            <p:cNvSpPr/>
            <p:nvPr/>
          </p:nvSpPr>
          <p:spPr>
            <a:xfrm>
              <a:off x="7213600" y="3170748"/>
              <a:ext cx="4082248" cy="1387929"/>
            </a:xfrm>
            <a:prstGeom prst="roundRect">
              <a:avLst/>
            </a:prstGeom>
            <a:solidFill>
              <a:srgbClr val="F9F4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defRPr/>
              </a:pPr>
              <a:r>
                <a:rPr lang="en-IN" sz="4800" b="1" kern="1200" dirty="0">
                  <a:solidFill>
                    <a:prstClr val="black"/>
                  </a:solidFill>
                  <a:latin typeface="Bookman Old Style" pitchFamily="18" charset="0"/>
                </a:rPr>
                <a:t>ARRIVAL</a:t>
              </a:r>
            </a:p>
            <a:p>
              <a:pPr defTabSz="1828800" hangingPunct="1">
                <a:defRPr/>
              </a:pPr>
              <a:r>
                <a:rPr lang="en-IN" sz="4800" b="1" kern="1200" dirty="0">
                  <a:solidFill>
                    <a:prstClr val="black"/>
                  </a:solidFill>
                  <a:latin typeface="Bookman Old Style" pitchFamily="18" charset="0"/>
                </a:rPr>
                <a:t>AT INCIDENT</a:t>
              </a:r>
            </a:p>
            <a:p>
              <a:pPr defTabSz="1828800" hangingPunct="1">
                <a:defRPr/>
              </a:pPr>
              <a:r>
                <a:rPr lang="en-IN" sz="4800" b="1" kern="1200" dirty="0">
                  <a:solidFill>
                    <a:prstClr val="black"/>
                  </a:solidFill>
                  <a:latin typeface="Bookman Old Style" pitchFamily="18" charset="0"/>
                </a:rPr>
                <a:t>SITE </a:t>
              </a:r>
            </a:p>
            <a:p>
              <a:pPr defTabSz="1828800" hangingPunct="1">
                <a:defRPr/>
              </a:pPr>
              <a:r>
                <a:rPr lang="en-IN" sz="4800" b="1" kern="1200" dirty="0">
                  <a:solidFill>
                    <a:prstClr val="black"/>
                  </a:solidFill>
                  <a:latin typeface="Bookman Old Style" pitchFamily="18" charset="0"/>
                </a:rPr>
                <a:t>&amp; BRIEFING </a:t>
              </a:r>
            </a:p>
          </p:txBody>
        </p:sp>
        <p:pic>
          <p:nvPicPr>
            <p:cNvPr id="21" name="Picture 6" descr="C:\Users\NDRF 5\Desktop\images (2).png">
              <a:extLst>
                <a:ext uri="{FF2B5EF4-FFF2-40B4-BE49-F238E27FC236}">
                  <a16:creationId xmlns:a16="http://schemas.microsoft.com/office/drawing/2014/main" id="{2F060A58-2DB7-0DA6-052D-F94A9342C076}"/>
                </a:ext>
              </a:extLst>
            </p:cNvPr>
            <p:cNvPicPr>
              <a:picLocks noChangeAspect="1" noChangeArrowheads="1"/>
            </p:cNvPicPr>
            <p:nvPr/>
          </p:nvPicPr>
          <p:blipFill rotWithShape="1">
            <a:blip r:embed="rId8" cstate="print">
              <a:duotone>
                <a:prstClr val="black"/>
                <a:schemeClr val="accent2">
                  <a:tint val="45000"/>
                  <a:satMod val="400000"/>
                </a:schemeClr>
              </a:duotone>
              <a:extLst>
                <a:ext uri="{28A0092B-C50C-407E-A947-70E740481C1C}">
                  <a14:useLocalDpi xmlns:a14="http://schemas.microsoft.com/office/drawing/2010/main" val="0"/>
                </a:ext>
              </a:extLst>
            </a:blip>
            <a:srcRect l="3191" t="11396"/>
            <a:stretch/>
          </p:blipFill>
          <p:spPr bwMode="auto">
            <a:xfrm flipH="1">
              <a:off x="9555949" y="3292476"/>
              <a:ext cx="1645452" cy="51839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C:\Users\NDRF 5\Desktop\10907245-3d-leader-with-his-followers-in-a-organization-chart-structure-.png">
              <a:extLst>
                <a:ext uri="{FF2B5EF4-FFF2-40B4-BE49-F238E27FC236}">
                  <a16:creationId xmlns:a16="http://schemas.microsoft.com/office/drawing/2014/main" id="{780FEF4B-1E80-027D-20D0-38EB572213F6}"/>
                </a:ext>
              </a:extLst>
            </p:cNvPr>
            <p:cNvPicPr>
              <a:picLocks noChangeAspect="1" noChangeArrowheads="1"/>
            </p:cNvPicPr>
            <p:nvPr/>
          </p:nvPicPr>
          <p:blipFill rotWithShape="1">
            <a:blip r:embed="rId11" cstate="print">
              <a:duotone>
                <a:prstClr val="black"/>
                <a:schemeClr val="accent2">
                  <a:tint val="45000"/>
                  <a:satMod val="400000"/>
                </a:schemeClr>
              </a:duotone>
              <a:extLst>
                <a:ext uri="{28A0092B-C50C-407E-A947-70E740481C1C}">
                  <a14:useLocalDpi xmlns:a14="http://schemas.microsoft.com/office/drawing/2010/main" val="0"/>
                </a:ext>
              </a:extLst>
            </a:blip>
            <a:srcRect l="6712" r="4355"/>
            <a:stretch/>
          </p:blipFill>
          <p:spPr bwMode="auto">
            <a:xfrm>
              <a:off x="9645653" y="3835400"/>
              <a:ext cx="1555748" cy="609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id="{0A3DD928-E655-726A-D40F-21651046A14B}"/>
              </a:ext>
            </a:extLst>
          </p:cNvPr>
          <p:cNvGrpSpPr/>
          <p:nvPr/>
        </p:nvGrpSpPr>
        <p:grpSpPr>
          <a:xfrm>
            <a:off x="14427200" y="10566400"/>
            <a:ext cx="8164496" cy="2590800"/>
            <a:chOff x="7213600" y="5283200"/>
            <a:chExt cx="4082248" cy="1295400"/>
          </a:xfrm>
        </p:grpSpPr>
        <p:sp>
          <p:nvSpPr>
            <p:cNvPr id="24" name="Rounded Rectangle 45">
              <a:extLst>
                <a:ext uri="{FF2B5EF4-FFF2-40B4-BE49-F238E27FC236}">
                  <a16:creationId xmlns:a16="http://schemas.microsoft.com/office/drawing/2014/main" id="{EB55976A-023D-10A7-C8B8-12D39CFEC547}"/>
                </a:ext>
              </a:extLst>
            </p:cNvPr>
            <p:cNvSpPr/>
            <p:nvPr/>
          </p:nvSpPr>
          <p:spPr>
            <a:xfrm>
              <a:off x="7213600" y="5283200"/>
              <a:ext cx="4082248" cy="1295400"/>
            </a:xfrm>
            <a:prstGeom prst="roundRect">
              <a:avLst/>
            </a:prstGeom>
            <a:solidFill>
              <a:srgbClr val="F9F4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defRPr/>
              </a:pPr>
              <a:r>
                <a:rPr lang="en-IN" sz="4800" b="1" kern="1200" dirty="0">
                  <a:solidFill>
                    <a:prstClr val="black"/>
                  </a:solidFill>
                  <a:latin typeface="Bookman Old Style" pitchFamily="18" charset="0"/>
                </a:rPr>
                <a:t>DEMOBILIZATION</a:t>
              </a:r>
            </a:p>
            <a:p>
              <a:pPr defTabSz="1828800" hangingPunct="1">
                <a:defRPr/>
              </a:pPr>
              <a:endParaRPr lang="en-IN" sz="4800" b="1" kern="1200" dirty="0">
                <a:solidFill>
                  <a:prstClr val="black"/>
                </a:solidFill>
                <a:latin typeface="Bookman Old Style" pitchFamily="18" charset="0"/>
              </a:endParaRPr>
            </a:p>
          </p:txBody>
        </p:sp>
        <p:pic>
          <p:nvPicPr>
            <p:cNvPr id="25" name="Picture 13" descr="C:\Users\NDRF 5\Desktop\images (3).png">
              <a:extLst>
                <a:ext uri="{FF2B5EF4-FFF2-40B4-BE49-F238E27FC236}">
                  <a16:creationId xmlns:a16="http://schemas.microsoft.com/office/drawing/2014/main" id="{A7FBBD17-06F9-D2BD-25E4-6808A0324A95}"/>
                </a:ext>
              </a:extLst>
            </p:cNvPr>
            <p:cNvPicPr>
              <a:picLocks noChangeAspect="1" noChangeArrowheads="1"/>
            </p:cNvPicPr>
            <p:nvPr/>
          </p:nvPicPr>
          <p:blipFill>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9347202" y="5892801"/>
              <a:ext cx="1721652" cy="647700"/>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Arrow: Right 25">
            <a:extLst>
              <a:ext uri="{FF2B5EF4-FFF2-40B4-BE49-F238E27FC236}">
                <a16:creationId xmlns:a16="http://schemas.microsoft.com/office/drawing/2014/main" id="{29AD2B39-B507-1EB1-3788-1994813DD292}"/>
              </a:ext>
            </a:extLst>
          </p:cNvPr>
          <p:cNvSpPr/>
          <p:nvPr/>
        </p:nvSpPr>
        <p:spPr>
          <a:xfrm>
            <a:off x="9146407" y="3708403"/>
            <a:ext cx="5280794" cy="499494"/>
          </a:xfrm>
          <a:prstGeom prst="rightArrow">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7200"/>
          </a:p>
        </p:txBody>
      </p:sp>
      <p:sp>
        <p:nvSpPr>
          <p:cNvPr id="27" name="Arrow: Down 26">
            <a:extLst>
              <a:ext uri="{FF2B5EF4-FFF2-40B4-BE49-F238E27FC236}">
                <a16:creationId xmlns:a16="http://schemas.microsoft.com/office/drawing/2014/main" id="{9F5A869B-3427-A33F-AC7C-340EA33D389A}"/>
              </a:ext>
            </a:extLst>
          </p:cNvPr>
          <p:cNvSpPr/>
          <p:nvPr/>
        </p:nvSpPr>
        <p:spPr>
          <a:xfrm>
            <a:off x="18210999" y="5118878"/>
            <a:ext cx="596898" cy="118529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7200"/>
          </a:p>
        </p:txBody>
      </p:sp>
      <p:sp>
        <p:nvSpPr>
          <p:cNvPr id="28" name="Arrow: Left 27">
            <a:extLst>
              <a:ext uri="{FF2B5EF4-FFF2-40B4-BE49-F238E27FC236}">
                <a16:creationId xmlns:a16="http://schemas.microsoft.com/office/drawing/2014/main" id="{85D5AB11-9FF2-B0CC-CEB5-17FB92E3EEF9}"/>
              </a:ext>
            </a:extLst>
          </p:cNvPr>
          <p:cNvSpPr/>
          <p:nvPr/>
        </p:nvSpPr>
        <p:spPr>
          <a:xfrm>
            <a:off x="9586896" y="7381749"/>
            <a:ext cx="4840304" cy="771654"/>
          </a:xfrm>
          <a:prstGeom prst="leftArrow">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7200" dirty="0"/>
          </a:p>
        </p:txBody>
      </p:sp>
      <p:sp>
        <p:nvSpPr>
          <p:cNvPr id="29" name="Arrow: Down 28">
            <a:extLst>
              <a:ext uri="{FF2B5EF4-FFF2-40B4-BE49-F238E27FC236}">
                <a16:creationId xmlns:a16="http://schemas.microsoft.com/office/drawing/2014/main" id="{0FBD70CF-6BD1-928C-B4FB-11EC9AB3E5F0}"/>
              </a:ext>
            </a:extLst>
          </p:cNvPr>
          <p:cNvSpPr/>
          <p:nvPr/>
        </p:nvSpPr>
        <p:spPr>
          <a:xfrm>
            <a:off x="4881716" y="8998850"/>
            <a:ext cx="602176" cy="111034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7200"/>
          </a:p>
        </p:txBody>
      </p:sp>
      <p:sp>
        <p:nvSpPr>
          <p:cNvPr id="30" name="Arrow: Right 29">
            <a:extLst>
              <a:ext uri="{FF2B5EF4-FFF2-40B4-BE49-F238E27FC236}">
                <a16:creationId xmlns:a16="http://schemas.microsoft.com/office/drawing/2014/main" id="{7F3A1E03-5266-C115-FBAD-AF64CE39B7E9}"/>
              </a:ext>
            </a:extLst>
          </p:cNvPr>
          <p:cNvSpPr/>
          <p:nvPr/>
        </p:nvSpPr>
        <p:spPr>
          <a:xfrm>
            <a:off x="9586896" y="11469901"/>
            <a:ext cx="4864108" cy="659894"/>
          </a:xfrm>
          <a:prstGeom prst="rightArrow">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7200"/>
          </a:p>
        </p:txBody>
      </p:sp>
    </p:spTree>
    <p:extLst>
      <p:ext uri="{BB962C8B-B14F-4D97-AF65-F5344CB8AC3E}">
        <p14:creationId xmlns:p14="http://schemas.microsoft.com/office/powerpoint/2010/main" val="35628605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up)">
                                      <p:cBhvr>
                                        <p:cTn id="19" dur="500"/>
                                        <p:tgtEl>
                                          <p:spTgt spid="27"/>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right)">
                                      <p:cBhvr>
                                        <p:cTn id="27" dur="500"/>
                                        <p:tgtEl>
                                          <p:spTgt spid="28"/>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right)">
                                      <p:cBhvr>
                                        <p:cTn id="31" dur="500"/>
                                        <p:tgtEl>
                                          <p:spTgt spid="8"/>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up)">
                                      <p:cBhvr>
                                        <p:cTn id="35" dur="500"/>
                                        <p:tgtEl>
                                          <p:spTgt spid="2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500"/>
                                        <p:tgtEl>
                                          <p:spTgt spid="15"/>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left)">
                                      <p:cBhvr>
                                        <p:cTn id="43" dur="500"/>
                                        <p:tgtEl>
                                          <p:spTgt spid="30"/>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dominal Injury">
            <a:extLst>
              <a:ext uri="{FF2B5EF4-FFF2-40B4-BE49-F238E27FC236}">
                <a16:creationId xmlns:a16="http://schemas.microsoft.com/office/drawing/2014/main" id="{2D3AD23B-AD73-BE00-3AB9-82563D55B402}"/>
              </a:ext>
            </a:extLst>
          </p:cNvPr>
          <p:cNvSpPr txBox="1"/>
          <p:nvPr/>
        </p:nvSpPr>
        <p:spPr>
          <a:xfrm>
            <a:off x="4622161" y="424507"/>
            <a:ext cx="14329285" cy="1266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90000"/>
              </a:lnSpc>
              <a:defRPr sz="7200" b="1" cap="all">
                <a:solidFill>
                  <a:srgbClr val="C00000"/>
                </a:solidFill>
                <a:latin typeface="Open Sans"/>
                <a:ea typeface="Open Sans"/>
                <a:cs typeface="Open Sans"/>
                <a:sym typeface="Open Sans"/>
              </a:defRPr>
            </a:lvl1pPr>
          </a:lstStyle>
          <a:p>
            <a:pPr>
              <a:lnSpc>
                <a:spcPct val="100000"/>
              </a:lnSpc>
            </a:pPr>
            <a:r>
              <a:rPr lang="en-US" dirty="0"/>
              <a:t>TRAINING TO STAKEHOLDERS</a:t>
            </a:r>
          </a:p>
        </p:txBody>
      </p:sp>
      <p:sp>
        <p:nvSpPr>
          <p:cNvPr id="4" name="Google Shape;525;p44">
            <a:extLst>
              <a:ext uri="{FF2B5EF4-FFF2-40B4-BE49-F238E27FC236}">
                <a16:creationId xmlns:a16="http://schemas.microsoft.com/office/drawing/2014/main" id="{73018A6C-FDD3-B2E3-7FCE-A8560BB5EA76}"/>
              </a:ext>
            </a:extLst>
          </p:cNvPr>
          <p:cNvSpPr txBox="1"/>
          <p:nvPr/>
        </p:nvSpPr>
        <p:spPr>
          <a:xfrm>
            <a:off x="1108800" y="6165867"/>
            <a:ext cx="3971200" cy="1098534"/>
          </a:xfrm>
          <a:prstGeom prst="rect">
            <a:avLst/>
          </a:prstGeom>
          <a:noFill/>
          <a:ln>
            <a:noFill/>
          </a:ln>
        </p:spPr>
        <p:txBody>
          <a:bodyPr spcFirstLastPara="1" wrap="square" lIns="0" tIns="0" rIns="0" bIns="0" anchor="t" anchorCtr="0">
            <a:noAutofit/>
          </a:bodyPr>
          <a:lstStyle/>
          <a:p>
            <a:pPr algn="ctr" defTabSz="2438340" hangingPunct="1">
              <a:buClr>
                <a:srgbClr val="000000"/>
              </a:buClr>
              <a:defRPr/>
            </a:pPr>
            <a:r>
              <a:rPr lang="en-US" sz="4000" b="1" dirty="0">
                <a:solidFill>
                  <a:srgbClr val="1E2124"/>
                </a:solidFill>
                <a:ea typeface="Montserrat"/>
                <a:cs typeface="Montserrat"/>
                <a:sym typeface="Montserrat"/>
              </a:rPr>
              <a:t>Railways</a:t>
            </a:r>
            <a:endParaRPr sz="4000" dirty="0">
              <a:ea typeface="Montserrat"/>
              <a:cs typeface="Montserrat"/>
              <a:sym typeface="Montserrat"/>
            </a:endParaRPr>
          </a:p>
          <a:p>
            <a:pPr algn="ctr" defTabSz="2438340" hangingPunct="1">
              <a:spcBef>
                <a:spcPts val="1066"/>
              </a:spcBef>
              <a:spcAft>
                <a:spcPts val="1066"/>
              </a:spcAft>
              <a:buClr>
                <a:srgbClr val="000000"/>
              </a:buClr>
              <a:defRPr/>
            </a:pPr>
            <a:endParaRPr sz="4000" dirty="0">
              <a:ea typeface="Montserrat"/>
              <a:cs typeface="Montserrat"/>
              <a:sym typeface="Montserrat"/>
            </a:endParaRPr>
          </a:p>
        </p:txBody>
      </p:sp>
      <p:sp>
        <p:nvSpPr>
          <p:cNvPr id="5" name="Google Shape;527;p44">
            <a:extLst>
              <a:ext uri="{FF2B5EF4-FFF2-40B4-BE49-F238E27FC236}">
                <a16:creationId xmlns:a16="http://schemas.microsoft.com/office/drawing/2014/main" id="{0BA90412-AF14-8A05-09E4-4C617E4DF761}"/>
              </a:ext>
            </a:extLst>
          </p:cNvPr>
          <p:cNvSpPr txBox="1"/>
          <p:nvPr/>
        </p:nvSpPr>
        <p:spPr>
          <a:xfrm>
            <a:off x="7112000" y="6165867"/>
            <a:ext cx="3971200" cy="1098534"/>
          </a:xfrm>
          <a:prstGeom prst="rect">
            <a:avLst/>
          </a:prstGeom>
          <a:noFill/>
          <a:ln>
            <a:noFill/>
          </a:ln>
        </p:spPr>
        <p:txBody>
          <a:bodyPr spcFirstLastPara="1" wrap="square" lIns="0" tIns="0" rIns="0" bIns="0" anchor="t" anchorCtr="0">
            <a:noAutofit/>
          </a:bodyPr>
          <a:lstStyle/>
          <a:p>
            <a:pPr algn="ctr" defTabSz="2438340" hangingPunct="1">
              <a:buClr>
                <a:srgbClr val="000000"/>
              </a:buClr>
              <a:defRPr/>
            </a:pPr>
            <a:r>
              <a:rPr lang="en-US" sz="4000" b="1" dirty="0">
                <a:solidFill>
                  <a:srgbClr val="1E2124"/>
                </a:solidFill>
                <a:ea typeface="Montserrat"/>
                <a:cs typeface="Montserrat"/>
                <a:sym typeface="Montserrat"/>
              </a:rPr>
              <a:t>NCC</a:t>
            </a:r>
            <a:endParaRPr sz="4000" dirty="0">
              <a:ea typeface="Montserrat"/>
              <a:cs typeface="Montserrat"/>
              <a:sym typeface="Montserrat"/>
            </a:endParaRPr>
          </a:p>
          <a:p>
            <a:pPr algn="ctr" defTabSz="2438340" hangingPunct="1">
              <a:spcBef>
                <a:spcPts val="1066"/>
              </a:spcBef>
              <a:spcAft>
                <a:spcPts val="1066"/>
              </a:spcAft>
              <a:buClr>
                <a:srgbClr val="000000"/>
              </a:buClr>
              <a:defRPr/>
            </a:pPr>
            <a:endParaRPr sz="4000" dirty="0">
              <a:ea typeface="Montserrat"/>
              <a:cs typeface="Montserrat"/>
              <a:sym typeface="Montserrat"/>
            </a:endParaRPr>
          </a:p>
        </p:txBody>
      </p:sp>
      <p:sp>
        <p:nvSpPr>
          <p:cNvPr id="6" name="Google Shape;529;p44">
            <a:extLst>
              <a:ext uri="{FF2B5EF4-FFF2-40B4-BE49-F238E27FC236}">
                <a16:creationId xmlns:a16="http://schemas.microsoft.com/office/drawing/2014/main" id="{440565FE-B213-C996-A93D-2A21059D6839}"/>
              </a:ext>
            </a:extLst>
          </p:cNvPr>
          <p:cNvSpPr txBox="1"/>
          <p:nvPr/>
        </p:nvSpPr>
        <p:spPr>
          <a:xfrm>
            <a:off x="13208000" y="6165867"/>
            <a:ext cx="3971200" cy="895334"/>
          </a:xfrm>
          <a:prstGeom prst="rect">
            <a:avLst/>
          </a:prstGeom>
          <a:noFill/>
          <a:ln>
            <a:noFill/>
          </a:ln>
        </p:spPr>
        <p:txBody>
          <a:bodyPr spcFirstLastPara="1" wrap="square" lIns="0" tIns="0" rIns="0" bIns="0" anchor="t" anchorCtr="0">
            <a:noAutofit/>
          </a:bodyPr>
          <a:lstStyle/>
          <a:p>
            <a:pPr algn="ctr" defTabSz="2438340" hangingPunct="1">
              <a:buClr>
                <a:srgbClr val="000000"/>
              </a:buClr>
              <a:defRPr/>
            </a:pPr>
            <a:r>
              <a:rPr lang="en-US" sz="4000" b="1" dirty="0">
                <a:solidFill>
                  <a:srgbClr val="1E2124"/>
                </a:solidFill>
                <a:ea typeface="Montserrat"/>
                <a:cs typeface="Montserrat"/>
                <a:sym typeface="Montserrat"/>
              </a:rPr>
              <a:t>SDRF</a:t>
            </a:r>
            <a:endParaRPr sz="4000" dirty="0">
              <a:ea typeface="Montserrat"/>
              <a:cs typeface="Montserrat"/>
              <a:sym typeface="Montserrat"/>
            </a:endParaRPr>
          </a:p>
          <a:p>
            <a:pPr algn="ctr" defTabSz="2438340" hangingPunct="1">
              <a:spcBef>
                <a:spcPts val="1066"/>
              </a:spcBef>
              <a:spcAft>
                <a:spcPts val="1066"/>
              </a:spcAft>
              <a:buClr>
                <a:srgbClr val="000000"/>
              </a:buClr>
              <a:defRPr/>
            </a:pPr>
            <a:endParaRPr sz="4000" dirty="0">
              <a:ea typeface="Montserrat"/>
              <a:cs typeface="Montserrat"/>
              <a:sym typeface="Montserrat"/>
            </a:endParaRPr>
          </a:p>
        </p:txBody>
      </p:sp>
      <p:sp>
        <p:nvSpPr>
          <p:cNvPr id="7" name="Google Shape;531;p44">
            <a:extLst>
              <a:ext uri="{FF2B5EF4-FFF2-40B4-BE49-F238E27FC236}">
                <a16:creationId xmlns:a16="http://schemas.microsoft.com/office/drawing/2014/main" id="{F572862E-A2D2-1A70-9A65-B43CADA884A2}"/>
              </a:ext>
            </a:extLst>
          </p:cNvPr>
          <p:cNvSpPr txBox="1"/>
          <p:nvPr/>
        </p:nvSpPr>
        <p:spPr>
          <a:xfrm>
            <a:off x="19193600" y="6165867"/>
            <a:ext cx="3971200" cy="895334"/>
          </a:xfrm>
          <a:prstGeom prst="rect">
            <a:avLst/>
          </a:prstGeom>
          <a:noFill/>
          <a:ln>
            <a:noFill/>
          </a:ln>
        </p:spPr>
        <p:txBody>
          <a:bodyPr spcFirstLastPara="1" wrap="square" lIns="0" tIns="0" rIns="0" bIns="0" anchor="t" anchorCtr="0">
            <a:noAutofit/>
          </a:bodyPr>
          <a:lstStyle/>
          <a:p>
            <a:pPr algn="ctr" defTabSz="2438340" hangingPunct="1">
              <a:buClr>
                <a:srgbClr val="000000"/>
              </a:buClr>
              <a:defRPr/>
            </a:pPr>
            <a:r>
              <a:rPr lang="en-US" sz="4000" b="1" dirty="0">
                <a:solidFill>
                  <a:srgbClr val="1E2124"/>
                </a:solidFill>
                <a:ea typeface="Montserrat"/>
                <a:cs typeface="Montserrat"/>
                <a:sym typeface="Montserrat"/>
              </a:rPr>
              <a:t>NYKS</a:t>
            </a:r>
            <a:endParaRPr sz="4000" dirty="0">
              <a:ea typeface="Montserrat"/>
              <a:cs typeface="Montserrat"/>
              <a:sym typeface="Montserrat"/>
            </a:endParaRPr>
          </a:p>
          <a:p>
            <a:pPr algn="ctr" defTabSz="2438340" hangingPunct="1">
              <a:spcBef>
                <a:spcPts val="1066"/>
              </a:spcBef>
              <a:spcAft>
                <a:spcPts val="1066"/>
              </a:spcAft>
              <a:buClr>
                <a:srgbClr val="000000"/>
              </a:buClr>
              <a:defRPr/>
            </a:pPr>
            <a:endParaRPr sz="4000" dirty="0">
              <a:ea typeface="Montserrat"/>
              <a:cs typeface="Montserrat"/>
              <a:sym typeface="Montserrat"/>
            </a:endParaRPr>
          </a:p>
        </p:txBody>
      </p:sp>
      <p:sp>
        <p:nvSpPr>
          <p:cNvPr id="8" name="Google Shape;525;p44">
            <a:extLst>
              <a:ext uri="{FF2B5EF4-FFF2-40B4-BE49-F238E27FC236}">
                <a16:creationId xmlns:a16="http://schemas.microsoft.com/office/drawing/2014/main" id="{D80DF33E-E63C-8A41-A07A-EB7E5761B803}"/>
              </a:ext>
            </a:extLst>
          </p:cNvPr>
          <p:cNvSpPr txBox="1"/>
          <p:nvPr/>
        </p:nvSpPr>
        <p:spPr>
          <a:xfrm>
            <a:off x="945666" y="11245867"/>
            <a:ext cx="3971200" cy="1098534"/>
          </a:xfrm>
          <a:prstGeom prst="rect">
            <a:avLst/>
          </a:prstGeom>
          <a:noFill/>
          <a:ln>
            <a:noFill/>
          </a:ln>
        </p:spPr>
        <p:txBody>
          <a:bodyPr spcFirstLastPara="1" wrap="square" lIns="0" tIns="0" rIns="0" bIns="0" anchor="t" anchorCtr="0">
            <a:noAutofit/>
          </a:bodyPr>
          <a:lstStyle/>
          <a:p>
            <a:pPr algn="ctr" defTabSz="2438340" hangingPunct="1">
              <a:buClr>
                <a:srgbClr val="000000"/>
              </a:buClr>
              <a:defRPr/>
            </a:pPr>
            <a:r>
              <a:rPr lang="en-US" sz="4000" b="1" dirty="0">
                <a:solidFill>
                  <a:srgbClr val="1E2124"/>
                </a:solidFill>
                <a:ea typeface="Montserrat"/>
                <a:cs typeface="Montserrat"/>
                <a:sym typeface="Montserrat"/>
              </a:rPr>
              <a:t>Armed Forces and Police</a:t>
            </a:r>
            <a:endParaRPr sz="4000" dirty="0">
              <a:ea typeface="Montserrat"/>
              <a:cs typeface="Montserrat"/>
              <a:sym typeface="Montserrat"/>
            </a:endParaRPr>
          </a:p>
        </p:txBody>
      </p:sp>
      <p:sp>
        <p:nvSpPr>
          <p:cNvPr id="9" name="Google Shape;527;p44">
            <a:extLst>
              <a:ext uri="{FF2B5EF4-FFF2-40B4-BE49-F238E27FC236}">
                <a16:creationId xmlns:a16="http://schemas.microsoft.com/office/drawing/2014/main" id="{533CD8A4-5D5A-4E6A-BD2A-01D6F5F86A91}"/>
              </a:ext>
            </a:extLst>
          </p:cNvPr>
          <p:cNvSpPr txBox="1"/>
          <p:nvPr/>
        </p:nvSpPr>
        <p:spPr>
          <a:xfrm>
            <a:off x="7039832" y="11245867"/>
            <a:ext cx="3971200" cy="1098534"/>
          </a:xfrm>
          <a:prstGeom prst="rect">
            <a:avLst/>
          </a:prstGeom>
          <a:noFill/>
          <a:ln>
            <a:noFill/>
          </a:ln>
        </p:spPr>
        <p:txBody>
          <a:bodyPr spcFirstLastPara="1" wrap="square" lIns="0" tIns="0" rIns="0" bIns="0" anchor="t" anchorCtr="0">
            <a:noAutofit/>
          </a:bodyPr>
          <a:lstStyle/>
          <a:p>
            <a:pPr algn="ctr" defTabSz="2438340" hangingPunct="1">
              <a:buClr>
                <a:srgbClr val="000000"/>
              </a:buClr>
              <a:defRPr/>
            </a:pPr>
            <a:r>
              <a:rPr lang="en-US" sz="4000" b="1" dirty="0">
                <a:solidFill>
                  <a:srgbClr val="1E2124"/>
                </a:solidFill>
                <a:ea typeface="Montserrat"/>
                <a:cs typeface="Montserrat"/>
                <a:sym typeface="Montserrat"/>
              </a:rPr>
              <a:t>Civil Dept.</a:t>
            </a:r>
            <a:endParaRPr sz="4000" dirty="0">
              <a:ea typeface="Montserrat"/>
              <a:cs typeface="Montserrat"/>
              <a:sym typeface="Montserrat"/>
            </a:endParaRPr>
          </a:p>
          <a:p>
            <a:pPr algn="ctr" defTabSz="2438340" hangingPunct="1">
              <a:spcBef>
                <a:spcPts val="1066"/>
              </a:spcBef>
              <a:spcAft>
                <a:spcPts val="1066"/>
              </a:spcAft>
              <a:buClr>
                <a:srgbClr val="000000"/>
              </a:buClr>
              <a:defRPr/>
            </a:pPr>
            <a:endParaRPr sz="4000" dirty="0">
              <a:ea typeface="Montserrat"/>
              <a:cs typeface="Montserrat"/>
              <a:sym typeface="Montserrat"/>
            </a:endParaRPr>
          </a:p>
        </p:txBody>
      </p:sp>
      <p:sp>
        <p:nvSpPr>
          <p:cNvPr id="10" name="Google Shape;529;p44">
            <a:extLst>
              <a:ext uri="{FF2B5EF4-FFF2-40B4-BE49-F238E27FC236}">
                <a16:creationId xmlns:a16="http://schemas.microsoft.com/office/drawing/2014/main" id="{AB953C72-0BA2-9374-CABF-1C8FD5EB2AF2}"/>
              </a:ext>
            </a:extLst>
          </p:cNvPr>
          <p:cNvSpPr txBox="1"/>
          <p:nvPr/>
        </p:nvSpPr>
        <p:spPr>
          <a:xfrm>
            <a:off x="13372970" y="11125199"/>
            <a:ext cx="3971200" cy="895334"/>
          </a:xfrm>
          <a:prstGeom prst="rect">
            <a:avLst/>
          </a:prstGeom>
          <a:noFill/>
          <a:ln>
            <a:noFill/>
          </a:ln>
        </p:spPr>
        <p:txBody>
          <a:bodyPr spcFirstLastPara="1" wrap="square" lIns="0" tIns="0" rIns="0" bIns="0" anchor="t" anchorCtr="0">
            <a:noAutofit/>
          </a:bodyPr>
          <a:lstStyle/>
          <a:p>
            <a:pPr algn="ctr" defTabSz="2438340" hangingPunct="1">
              <a:buClr>
                <a:srgbClr val="000000"/>
              </a:buClr>
              <a:defRPr/>
            </a:pPr>
            <a:r>
              <a:rPr lang="en-US" sz="4000" b="1" dirty="0">
                <a:solidFill>
                  <a:srgbClr val="1E2124"/>
                </a:solidFill>
                <a:ea typeface="Montserrat"/>
                <a:cs typeface="Montserrat"/>
                <a:sym typeface="Montserrat"/>
              </a:rPr>
              <a:t>Friendly Nations</a:t>
            </a:r>
            <a:endParaRPr sz="4000" dirty="0">
              <a:ea typeface="Montserrat"/>
              <a:cs typeface="Montserrat"/>
              <a:sym typeface="Montserrat"/>
            </a:endParaRPr>
          </a:p>
          <a:p>
            <a:pPr algn="ctr" defTabSz="2438340" hangingPunct="1">
              <a:spcBef>
                <a:spcPts val="1066"/>
              </a:spcBef>
              <a:spcAft>
                <a:spcPts val="1066"/>
              </a:spcAft>
              <a:buClr>
                <a:srgbClr val="000000"/>
              </a:buClr>
              <a:defRPr/>
            </a:pPr>
            <a:endParaRPr sz="4000" dirty="0">
              <a:ea typeface="Montserrat"/>
              <a:cs typeface="Montserrat"/>
              <a:sym typeface="Montserrat"/>
            </a:endParaRPr>
          </a:p>
        </p:txBody>
      </p:sp>
      <p:sp>
        <p:nvSpPr>
          <p:cNvPr id="11" name="Google Shape;531;p44">
            <a:extLst>
              <a:ext uri="{FF2B5EF4-FFF2-40B4-BE49-F238E27FC236}">
                <a16:creationId xmlns:a16="http://schemas.microsoft.com/office/drawing/2014/main" id="{1853948B-9789-0EB4-6839-9C5C9212CA1B}"/>
              </a:ext>
            </a:extLst>
          </p:cNvPr>
          <p:cNvSpPr txBox="1"/>
          <p:nvPr/>
        </p:nvSpPr>
        <p:spPr>
          <a:xfrm>
            <a:off x="19030466" y="11245867"/>
            <a:ext cx="3971200" cy="895334"/>
          </a:xfrm>
          <a:prstGeom prst="rect">
            <a:avLst/>
          </a:prstGeom>
          <a:noFill/>
          <a:ln>
            <a:noFill/>
          </a:ln>
        </p:spPr>
        <p:txBody>
          <a:bodyPr spcFirstLastPara="1" wrap="square" lIns="0" tIns="0" rIns="0" bIns="0" anchor="t" anchorCtr="0">
            <a:noAutofit/>
          </a:bodyPr>
          <a:lstStyle/>
          <a:p>
            <a:pPr algn="ctr" defTabSz="2438340" hangingPunct="1">
              <a:buClr>
                <a:srgbClr val="000000"/>
              </a:buClr>
              <a:defRPr/>
            </a:pPr>
            <a:r>
              <a:rPr lang="en-US" sz="4000" b="1" dirty="0">
                <a:solidFill>
                  <a:srgbClr val="1E2124"/>
                </a:solidFill>
                <a:ea typeface="Montserrat"/>
                <a:cs typeface="Montserrat"/>
                <a:sym typeface="Montserrat"/>
              </a:rPr>
              <a:t>Civil Defense</a:t>
            </a:r>
            <a:endParaRPr sz="4000" dirty="0">
              <a:ea typeface="Montserrat"/>
              <a:cs typeface="Montserrat"/>
              <a:sym typeface="Montserrat"/>
            </a:endParaRPr>
          </a:p>
          <a:p>
            <a:pPr algn="ctr" defTabSz="2438340" hangingPunct="1">
              <a:spcBef>
                <a:spcPts val="1066"/>
              </a:spcBef>
              <a:spcAft>
                <a:spcPts val="1066"/>
              </a:spcAft>
              <a:buClr>
                <a:srgbClr val="000000"/>
              </a:buClr>
              <a:defRPr/>
            </a:pPr>
            <a:endParaRPr sz="4000" dirty="0">
              <a:ea typeface="Montserrat"/>
              <a:cs typeface="Montserrat"/>
              <a:sym typeface="Montserrat"/>
            </a:endParaRPr>
          </a:p>
        </p:txBody>
      </p:sp>
      <p:pic>
        <p:nvPicPr>
          <p:cNvPr id="12" name="Picture 2" descr="H:\JANUARY TO DECEMBER-2016\2016\TRG. PROGRAMME\9. SEPTEMBER-2016\08-09-2016 to 09-09-2016 DM TRG. AT 1ST BN DAP DELHI\08-09-2016 to 09-09-2016 DM TRG. AT 1ST BN DAP DELHI (7).jpg">
            <a:extLst>
              <a:ext uri="{FF2B5EF4-FFF2-40B4-BE49-F238E27FC236}">
                <a16:creationId xmlns:a16="http://schemas.microsoft.com/office/drawing/2014/main" id="{65973DA4-3D38-9EA5-112A-C3087ED9EE9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291" b="8333"/>
          <a:stretch/>
        </p:blipFill>
        <p:spPr bwMode="auto">
          <a:xfrm>
            <a:off x="812803" y="2590802"/>
            <a:ext cx="5145918" cy="3251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Steno Office\Desktop\Whatsapp\08c7d8b9-8f84-4c51-9eca-394730b30860.jpg">
            <a:extLst>
              <a:ext uri="{FF2B5EF4-FFF2-40B4-BE49-F238E27FC236}">
                <a16:creationId xmlns:a16="http://schemas.microsoft.com/office/drawing/2014/main" id="{42CC86B7-1EE4-D098-1FA6-5EB54BE1EB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2" y="2590800"/>
            <a:ext cx="5377224" cy="3251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JANUARY TO DECEMBER-2016 TO 2017\2016\TRG. PROGRAMME\12. DECEMBER-2016\28-12-16 TO 10-01-17 SDRF TOT COURSE\New folder\28-12-16 TO 10-01-17 SDRF TOT COURSE  (50).JPG">
            <a:extLst>
              <a:ext uri="{FF2B5EF4-FFF2-40B4-BE49-F238E27FC236}">
                <a16:creationId xmlns:a16="http://schemas.microsoft.com/office/drawing/2014/main" id="{95AF5C79-D27C-EECE-EE15-AA0B071494E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35541" y="2590802"/>
            <a:ext cx="5046062" cy="3251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 name="Picture 2" descr="I:\2019\SEPTEMBER\02-09-19 NYKS COURCE\04-09-19\NYKS 04-09-19 RINKU\DSC_0412.JPG">
            <a:extLst>
              <a:ext uri="{FF2B5EF4-FFF2-40B4-BE49-F238E27FC236}">
                <a16:creationId xmlns:a16="http://schemas.microsoft.com/office/drawing/2014/main" id="{65AE0CEF-085C-E99F-F5E0-6D803B79AB0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643601" y="2590805"/>
            <a:ext cx="5130802" cy="32511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OPS1\Users\Public\DFSR\DSC_0071.JPG">
            <a:extLst>
              <a:ext uri="{FF2B5EF4-FFF2-40B4-BE49-F238E27FC236}">
                <a16:creationId xmlns:a16="http://schemas.microsoft.com/office/drawing/2014/main" id="{D55E10C2-650C-EBE5-F917-4BEAD769A75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6601" y="7670802"/>
            <a:ext cx="5096202" cy="32512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I:\JANUARY TO DECEMBER- 2015\Oct-2015\IAS,PCS TRG. AT BHQ from -12-10-15 to 17-10-15\13-10-15\DSC09884.JPG">
            <a:extLst>
              <a:ext uri="{FF2B5EF4-FFF2-40B4-BE49-F238E27FC236}">
                <a16:creationId xmlns:a16="http://schemas.microsoft.com/office/drawing/2014/main" id="{C557F9E9-E22D-3C42-08FE-24020A480E7E}"/>
              </a:ext>
            </a:extLst>
          </p:cNvPr>
          <p:cNvPicPr>
            <a:picLocks noChangeAspect="1" noChangeArrowheads="1"/>
          </p:cNvPicPr>
          <p:nvPr/>
        </p:nvPicPr>
        <p:blipFill>
          <a:blip r:embed="rId7" cstate="print"/>
          <a:srcRect/>
          <a:stretch>
            <a:fillRect/>
          </a:stretch>
        </p:blipFill>
        <p:spPr bwMode="auto">
          <a:xfrm>
            <a:off x="6705605" y="7670801"/>
            <a:ext cx="5283198" cy="3111594"/>
          </a:xfrm>
          <a:prstGeom prst="rect">
            <a:avLst/>
          </a:prstGeom>
          <a:noFill/>
        </p:spPr>
      </p:pic>
      <p:pic>
        <p:nvPicPr>
          <p:cNvPr id="18" name="Picture 5" descr="H:\JANUARY TO DECEMBER- 2015\December-2015\Nepal Police  trg. from-04-12-15 to 18-12-15\18-12-15 Cllosing\DSC02884.JPG">
            <a:extLst>
              <a:ext uri="{FF2B5EF4-FFF2-40B4-BE49-F238E27FC236}">
                <a16:creationId xmlns:a16="http://schemas.microsoft.com/office/drawing/2014/main" id="{33071237-96D1-FD25-0ECD-3EBF38C82B3D}"/>
              </a:ext>
            </a:extLst>
          </p:cNvPr>
          <p:cNvPicPr>
            <a:picLocks noChangeAspect="1" noChangeArrowheads="1"/>
          </p:cNvPicPr>
          <p:nvPr/>
        </p:nvPicPr>
        <p:blipFill>
          <a:blip r:embed="rId8" cstate="print"/>
          <a:srcRect/>
          <a:stretch>
            <a:fillRect/>
          </a:stretch>
        </p:blipFill>
        <p:spPr bwMode="auto">
          <a:xfrm>
            <a:off x="12801600" y="7686487"/>
            <a:ext cx="4876800" cy="3032314"/>
          </a:xfrm>
          <a:prstGeom prst="rect">
            <a:avLst/>
          </a:prstGeom>
          <a:noFill/>
        </p:spPr>
      </p:pic>
      <p:pic>
        <p:nvPicPr>
          <p:cNvPr id="19" name="Picture 18" descr="I:\JANUARY TO DECEMBER- 2015\Oct-2015\IAS,PCS TRG. AT BHQ from -12-10-15 to 17-10-15\Trg, on-15-10-15\DSC00113.JPG">
            <a:extLst>
              <a:ext uri="{FF2B5EF4-FFF2-40B4-BE49-F238E27FC236}">
                <a16:creationId xmlns:a16="http://schemas.microsoft.com/office/drawing/2014/main" id="{6B4E09EC-2D96-CF13-3C4A-A6CCFFE40080}"/>
              </a:ext>
            </a:extLst>
          </p:cNvPr>
          <p:cNvPicPr>
            <a:picLocks noChangeAspect="1" noChangeArrowheads="1"/>
          </p:cNvPicPr>
          <p:nvPr/>
        </p:nvPicPr>
        <p:blipFill>
          <a:blip r:embed="rId9" cstate="print"/>
          <a:srcRect/>
          <a:stretch>
            <a:fillRect/>
          </a:stretch>
        </p:blipFill>
        <p:spPr bwMode="auto">
          <a:xfrm>
            <a:off x="18625264" y="7603834"/>
            <a:ext cx="4945936" cy="3114968"/>
          </a:xfrm>
          <a:prstGeom prst="rect">
            <a:avLst/>
          </a:prstGeom>
          <a:noFill/>
        </p:spPr>
      </p:pic>
    </p:spTree>
    <p:extLst>
      <p:ext uri="{BB962C8B-B14F-4D97-AF65-F5344CB8AC3E}">
        <p14:creationId xmlns:p14="http://schemas.microsoft.com/office/powerpoint/2010/main" val="105890006"/>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FE6B5-CACF-8A6A-FB47-753F1B803FED}"/>
            </a:ext>
          </a:extLst>
        </p:cNvPr>
        <p:cNvGrpSpPr/>
        <p:nvPr/>
      </p:nvGrpSpPr>
      <p:grpSpPr>
        <a:xfrm>
          <a:off x="0" y="0"/>
          <a:ext cx="0" cy="0"/>
          <a:chOff x="0" y="0"/>
          <a:chExt cx="0" cy="0"/>
        </a:xfrm>
      </p:grpSpPr>
      <p:sp>
        <p:nvSpPr>
          <p:cNvPr id="115" name="Rectangle">
            <a:extLst>
              <a:ext uri="{FF2B5EF4-FFF2-40B4-BE49-F238E27FC236}">
                <a16:creationId xmlns:a16="http://schemas.microsoft.com/office/drawing/2014/main" id="{DB8D91AB-B9A6-1825-BD45-2BD455F5EE45}"/>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958E6BE0-4342-E64E-BF4A-B4DD617681F6}"/>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45</a:t>
            </a:fld>
            <a:endParaRPr dirty="0"/>
          </a:p>
        </p:txBody>
      </p:sp>
      <p:pic>
        <p:nvPicPr>
          <p:cNvPr id="6" name="Picture 5" descr="A logo with text on it&#10;&#10;AI-generated content may be incorrect.">
            <a:extLst>
              <a:ext uri="{FF2B5EF4-FFF2-40B4-BE49-F238E27FC236}">
                <a16:creationId xmlns:a16="http://schemas.microsoft.com/office/drawing/2014/main" id="{55775B6B-0AB5-1392-3279-2554569447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EB51B3A5-1C42-9CAE-9154-88D1C6FA0D98}"/>
              </a:ext>
            </a:extLst>
          </p:cNvPr>
          <p:cNvSpPr txBox="1"/>
          <p:nvPr/>
        </p:nvSpPr>
        <p:spPr>
          <a:xfrm>
            <a:off x="742862" y="2812493"/>
            <a:ext cx="7715337" cy="34820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Community-Based Initiatives</a:t>
            </a:r>
          </a:p>
        </p:txBody>
      </p:sp>
      <p:graphicFrame>
        <p:nvGraphicFramePr>
          <p:cNvPr id="4" name="Content Placeholder">
            <a:extLst>
              <a:ext uri="{FF2B5EF4-FFF2-40B4-BE49-F238E27FC236}">
                <a16:creationId xmlns:a16="http://schemas.microsoft.com/office/drawing/2014/main" id="{D1FE7EF6-DC99-9210-17AE-09651B9DD548}"/>
              </a:ext>
            </a:extLst>
          </p:cNvPr>
          <p:cNvGraphicFramePr>
            <a:graphicFrameLocks/>
          </p:cNvGraphicFramePr>
          <p:nvPr>
            <p:extLst>
              <p:ext uri="{D42A27DB-BD31-4B8C-83A1-F6EECF244321}">
                <p14:modId xmlns:p14="http://schemas.microsoft.com/office/powerpoint/2010/main" val="3417110854"/>
              </p:ext>
            </p:extLst>
          </p:nvPr>
        </p:nvGraphicFramePr>
        <p:xfrm>
          <a:off x="5969332" y="1524578"/>
          <a:ext cx="17449468" cy="116689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24374900"/>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BAF07-21F9-918E-DF88-AA61BCF57B61}"/>
            </a:ext>
          </a:extLst>
        </p:cNvPr>
        <p:cNvGrpSpPr/>
        <p:nvPr/>
      </p:nvGrpSpPr>
      <p:grpSpPr>
        <a:xfrm>
          <a:off x="0" y="0"/>
          <a:ext cx="0" cy="0"/>
          <a:chOff x="0" y="0"/>
          <a:chExt cx="0" cy="0"/>
        </a:xfrm>
      </p:grpSpPr>
      <p:sp>
        <p:nvSpPr>
          <p:cNvPr id="115" name="Rectangle">
            <a:extLst>
              <a:ext uri="{FF2B5EF4-FFF2-40B4-BE49-F238E27FC236}">
                <a16:creationId xmlns:a16="http://schemas.microsoft.com/office/drawing/2014/main" id="{28CC6E52-EF1C-9FF1-932B-81F39C12E064}"/>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B4404956-BD01-25A9-0E01-A21E531E4D5D}"/>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46</a:t>
            </a:fld>
            <a:endParaRPr dirty="0"/>
          </a:p>
        </p:txBody>
      </p:sp>
      <p:pic>
        <p:nvPicPr>
          <p:cNvPr id="6" name="Picture 5" descr="A logo with text on it&#10;&#10;AI-generated content may be incorrect.">
            <a:extLst>
              <a:ext uri="{FF2B5EF4-FFF2-40B4-BE49-F238E27FC236}">
                <a16:creationId xmlns:a16="http://schemas.microsoft.com/office/drawing/2014/main" id="{AFAFC2A6-D374-AE91-A92A-BC33FD4AF3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A8636D61-3B64-8886-789C-E6A0BD507CE5}"/>
              </a:ext>
            </a:extLst>
          </p:cNvPr>
          <p:cNvSpPr txBox="1"/>
          <p:nvPr/>
        </p:nvSpPr>
        <p:spPr>
          <a:xfrm>
            <a:off x="742862" y="2812493"/>
            <a:ext cx="7715337" cy="23740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Emergency Numbers</a:t>
            </a:r>
          </a:p>
        </p:txBody>
      </p:sp>
      <p:graphicFrame>
        <p:nvGraphicFramePr>
          <p:cNvPr id="2" name="Table 1">
            <a:extLst>
              <a:ext uri="{FF2B5EF4-FFF2-40B4-BE49-F238E27FC236}">
                <a16:creationId xmlns:a16="http://schemas.microsoft.com/office/drawing/2014/main" id="{3FA5FFBF-25E4-2BEB-F2B0-15BEA16E7C3C}"/>
              </a:ext>
            </a:extLst>
          </p:cNvPr>
          <p:cNvGraphicFramePr>
            <a:graphicFrameLocks noGrp="1"/>
          </p:cNvGraphicFramePr>
          <p:nvPr>
            <p:extLst>
              <p:ext uri="{D42A27DB-BD31-4B8C-83A1-F6EECF244321}">
                <p14:modId xmlns:p14="http://schemas.microsoft.com/office/powerpoint/2010/main" val="4066094033"/>
              </p:ext>
            </p:extLst>
          </p:nvPr>
        </p:nvGraphicFramePr>
        <p:xfrm>
          <a:off x="8208432" y="2812493"/>
          <a:ext cx="13802482" cy="8778240"/>
        </p:xfrm>
        <a:graphic>
          <a:graphicData uri="http://schemas.openxmlformats.org/drawingml/2006/table">
            <a:tbl>
              <a:tblPr firstRow="1" bandRow="1">
                <a:tableStyleId>{93296810-A885-4BE3-A3E7-6D5BEEA58F35}</a:tableStyleId>
              </a:tblPr>
              <a:tblGrid>
                <a:gridCol w="11161050">
                  <a:extLst>
                    <a:ext uri="{9D8B030D-6E8A-4147-A177-3AD203B41FA5}">
                      <a16:colId xmlns:a16="http://schemas.microsoft.com/office/drawing/2014/main" val="20000"/>
                    </a:ext>
                  </a:extLst>
                </a:gridCol>
                <a:gridCol w="2641432">
                  <a:extLst>
                    <a:ext uri="{9D8B030D-6E8A-4147-A177-3AD203B41FA5}">
                      <a16:colId xmlns:a16="http://schemas.microsoft.com/office/drawing/2014/main" val="20001"/>
                    </a:ext>
                  </a:extLst>
                </a:gridCol>
              </a:tblGrid>
              <a:tr h="822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0" b="1" u="none" strike="noStrike" cap="none" dirty="0">
                          <a:solidFill>
                            <a:sysClr val="windowText" lastClr="000000"/>
                          </a:solidFill>
                          <a:sym typeface="Montserrat Light"/>
                        </a:rPr>
                        <a:t>NATIONAL EMERGENCY NUMBER</a:t>
                      </a:r>
                      <a:endParaRPr lang="en-US" sz="6000" b="1" u="none" strike="noStrike" cap="none"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sym typeface="Montserrat Light"/>
                      </a:endParaRPr>
                    </a:p>
                  </a:txBody>
                  <a:tcPr marL="121920" marR="121920" anchor="ctr"/>
                </a:tc>
                <a:tc>
                  <a:txBody>
                    <a:bodyPr/>
                    <a:lstStyle/>
                    <a:p>
                      <a:pPr algn="ctr"/>
                      <a:r>
                        <a:rPr lang="en-US" sz="6000" b="1" u="none" strike="noStrike" cap="none" dirty="0">
                          <a:solidFill>
                            <a:sysClr val="windowText" lastClr="000000"/>
                          </a:solidFill>
                          <a:sym typeface="Montserrat Light"/>
                        </a:rPr>
                        <a:t>112</a:t>
                      </a:r>
                      <a:endParaRPr lang="en-US" sz="6000" b="1" i="0" u="none" strike="noStrike" cap="none"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sym typeface="Montserrat Light"/>
                      </a:endParaRPr>
                    </a:p>
                  </a:txBody>
                  <a:tcPr marL="121920" marR="121920" anchor="ctr"/>
                </a:tc>
                <a:extLst>
                  <a:ext uri="{0D108BD9-81ED-4DB2-BD59-A6C34878D82A}">
                    <a16:rowId xmlns:a16="http://schemas.microsoft.com/office/drawing/2014/main" val="10000"/>
                  </a:ext>
                </a:extLst>
              </a:tr>
              <a:tr h="822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0" b="1" u="none" strike="noStrike" cap="none" dirty="0">
                          <a:solidFill>
                            <a:schemeClr val="tx1"/>
                          </a:solidFill>
                          <a:sym typeface="Montserrat Light"/>
                        </a:rPr>
                        <a:t>Disaster Management Services</a:t>
                      </a:r>
                      <a:endParaRPr lang="en-US" sz="6000" b="1"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Montserrat Light"/>
                      </a:endParaRPr>
                    </a:p>
                  </a:txBody>
                  <a:tcPr marL="121920" marR="121920" anchor="ctr"/>
                </a:tc>
                <a:tc>
                  <a:txBody>
                    <a:bodyPr/>
                    <a:lstStyle/>
                    <a:p>
                      <a:pPr algn="ctr"/>
                      <a:r>
                        <a:rPr lang="en-US" sz="6000" b="1" u="none" strike="noStrike" cap="none" dirty="0">
                          <a:solidFill>
                            <a:schemeClr val="tx1"/>
                          </a:solidFill>
                          <a:sym typeface="Montserrat Light"/>
                        </a:rPr>
                        <a:t>108</a:t>
                      </a:r>
                      <a:endParaRPr lang="en-US" sz="60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Montserrat Light"/>
                      </a:endParaRPr>
                    </a:p>
                  </a:txBody>
                  <a:tcPr marL="121920" marR="121920" anchor="ctr"/>
                </a:tc>
                <a:extLst>
                  <a:ext uri="{0D108BD9-81ED-4DB2-BD59-A6C34878D82A}">
                    <a16:rowId xmlns:a16="http://schemas.microsoft.com/office/drawing/2014/main" val="10001"/>
                  </a:ext>
                </a:extLst>
              </a:tr>
              <a:tr h="822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0" b="1" u="none" strike="noStrike" cap="none" dirty="0">
                          <a:solidFill>
                            <a:schemeClr val="tx1"/>
                          </a:solidFill>
                          <a:sym typeface="Montserrat Light"/>
                        </a:rPr>
                        <a:t>Disaster Management NDMA Control Room </a:t>
                      </a:r>
                      <a:endParaRPr lang="en-US" sz="6000" b="1"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Montserrat Light"/>
                      </a:endParaRPr>
                    </a:p>
                  </a:txBody>
                  <a:tcPr marL="121920" marR="121920" anchor="ctr"/>
                </a:tc>
                <a:tc>
                  <a:txBody>
                    <a:bodyPr/>
                    <a:lstStyle/>
                    <a:p>
                      <a:pPr algn="ctr"/>
                      <a:r>
                        <a:rPr lang="en-US" sz="6000" b="1" u="none" strike="noStrike" cap="none" dirty="0">
                          <a:solidFill>
                            <a:schemeClr val="tx1"/>
                          </a:solidFill>
                          <a:sym typeface="Montserrat Light"/>
                        </a:rPr>
                        <a:t>1078</a:t>
                      </a:r>
                      <a:endParaRPr lang="en-US" sz="60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Montserrat Light"/>
                      </a:endParaRPr>
                    </a:p>
                  </a:txBody>
                  <a:tcPr marL="121920" marR="121920" anchor="ctr"/>
                </a:tc>
                <a:extLst>
                  <a:ext uri="{0D108BD9-81ED-4DB2-BD59-A6C34878D82A}">
                    <a16:rowId xmlns:a16="http://schemas.microsoft.com/office/drawing/2014/main" val="10002"/>
                  </a:ext>
                </a:extLst>
              </a:tr>
              <a:tr h="822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0" b="1" u="none" strike="noStrike" cap="none" dirty="0">
                          <a:solidFill>
                            <a:schemeClr val="tx1"/>
                          </a:solidFill>
                          <a:sym typeface="Montserrat Light"/>
                        </a:rPr>
                        <a:t>Road Accident Emergency Service</a:t>
                      </a:r>
                      <a:endParaRPr lang="en-US" sz="6000" b="1"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Montserrat Light"/>
                      </a:endParaRPr>
                    </a:p>
                  </a:txBody>
                  <a:tcPr marL="121920" marR="121920" anchor="ctr"/>
                </a:tc>
                <a:tc>
                  <a:txBody>
                    <a:bodyPr/>
                    <a:lstStyle/>
                    <a:p>
                      <a:pPr algn="ctr"/>
                      <a:r>
                        <a:rPr lang="en-US" sz="6000" b="1" u="none" strike="noStrike" cap="none" dirty="0">
                          <a:solidFill>
                            <a:schemeClr val="tx1"/>
                          </a:solidFill>
                          <a:sym typeface="Montserrat Light"/>
                        </a:rPr>
                        <a:t>1073</a:t>
                      </a:r>
                      <a:endParaRPr lang="en-US" sz="60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Montserrat Light"/>
                      </a:endParaRPr>
                    </a:p>
                  </a:txBody>
                  <a:tcPr marL="121920" marR="121920" anchor="ctr"/>
                </a:tc>
                <a:extLst>
                  <a:ext uri="{0D108BD9-81ED-4DB2-BD59-A6C34878D82A}">
                    <a16:rowId xmlns:a16="http://schemas.microsoft.com/office/drawing/2014/main" val="10003"/>
                  </a:ext>
                </a:extLst>
              </a:tr>
              <a:tr h="822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0" b="1" u="none" strike="noStrike" cap="none" dirty="0">
                          <a:solidFill>
                            <a:schemeClr val="tx1"/>
                          </a:solidFill>
                          <a:sym typeface="Montserrat Light"/>
                        </a:rPr>
                        <a:t>Railway Accident Emergency Service</a:t>
                      </a:r>
                      <a:endParaRPr lang="en-US" sz="6000" b="1"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Montserrat Light"/>
                      </a:endParaRPr>
                    </a:p>
                  </a:txBody>
                  <a:tcPr marL="121920" marR="121920" anchor="ctr"/>
                </a:tc>
                <a:tc>
                  <a:txBody>
                    <a:bodyPr/>
                    <a:lstStyle/>
                    <a:p>
                      <a:pPr algn="ctr"/>
                      <a:r>
                        <a:rPr lang="en-US" sz="6000" b="1" u="none" strike="noStrike" cap="none" dirty="0">
                          <a:solidFill>
                            <a:schemeClr val="tx1"/>
                          </a:solidFill>
                          <a:sym typeface="Montserrat Light"/>
                        </a:rPr>
                        <a:t>1072</a:t>
                      </a:r>
                      <a:endParaRPr lang="en-US" sz="60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Montserrat Light"/>
                      </a:endParaRPr>
                    </a:p>
                  </a:txBody>
                  <a:tcPr marL="121920" marR="121920" anchor="ctr"/>
                </a:tc>
                <a:extLst>
                  <a:ext uri="{0D108BD9-81ED-4DB2-BD59-A6C34878D82A}">
                    <a16:rowId xmlns:a16="http://schemas.microsoft.com/office/drawing/2014/main" val="10004"/>
                  </a:ext>
                </a:extLst>
              </a:tr>
              <a:tr h="822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0" b="1" u="none" strike="noStrike" cap="none" dirty="0">
                          <a:solidFill>
                            <a:schemeClr val="tx1"/>
                          </a:solidFill>
                          <a:sym typeface="Montserrat Light"/>
                        </a:rPr>
                        <a:t>LPG Leak Helpline</a:t>
                      </a:r>
                      <a:endParaRPr lang="en-US" sz="60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Montserrat Light"/>
                      </a:endParaRPr>
                    </a:p>
                  </a:txBody>
                  <a:tcPr marL="121920" marR="1219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6000" b="1" u="none" strike="noStrike" cap="none" dirty="0">
                          <a:solidFill>
                            <a:schemeClr val="tx1"/>
                          </a:solidFill>
                          <a:sym typeface="Montserrat Light"/>
                        </a:rPr>
                        <a:t>1906</a:t>
                      </a:r>
                    </a:p>
                    <a:p>
                      <a:pPr algn="ctr"/>
                      <a:endParaRPr lang="en-US" sz="60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Montserrat Light"/>
                      </a:endParaRPr>
                    </a:p>
                  </a:txBody>
                  <a:tcPr marL="121920" marR="12192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40945051"/>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158675" y="0"/>
            <a:ext cx="24066661" cy="1356011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597">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11887363" y="6553363"/>
            <a:ext cx="609285" cy="60928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82784" tIns="91392" rIns="182784" bIns="91392" numCol="1" anchor="t" anchorCtr="0" compatLnSpc="1">
            <a:prstTxWarp prst="textNoShape">
              <a:avLst/>
            </a:prstTxWarp>
          </a:bodyPr>
          <a:lstStyle/>
          <a:p>
            <a:endParaRPr lang="en-IN" sz="3597"/>
          </a:p>
        </p:txBody>
      </p:sp>
      <p:sp>
        <p:nvSpPr>
          <p:cNvPr id="2" name="Slide Number Placeholder 1">
            <a:extLst>
              <a:ext uri="{FF2B5EF4-FFF2-40B4-BE49-F238E27FC236}">
                <a16:creationId xmlns:a16="http://schemas.microsoft.com/office/drawing/2014/main" id="{1FD6900A-37B1-25E8-DEA8-CD370440BD42}"/>
              </a:ext>
            </a:extLst>
          </p:cNvPr>
          <p:cNvSpPr>
            <a:spLocks noGrp="1"/>
          </p:cNvSpPr>
          <p:nvPr>
            <p:ph type="sldNum" sz="quarter" idx="12"/>
          </p:nvPr>
        </p:nvSpPr>
        <p:spPr/>
        <p:txBody>
          <a:bodyPr/>
          <a:lstStyle/>
          <a:p>
            <a:fld id="{2BB1E14F-796C-409E-9B94-89634ADD74DA}" type="slidenum">
              <a:rPr lang="en-IN" smtClean="0"/>
              <a:t>47</a:t>
            </a:fld>
            <a:endParaRPr lang="en-IN"/>
          </a:p>
        </p:txBody>
      </p:sp>
      <p:sp>
        <p:nvSpPr>
          <p:cNvPr id="5" name="Rounded Rectangle">
            <a:extLst>
              <a:ext uri="{FF2B5EF4-FFF2-40B4-BE49-F238E27FC236}">
                <a16:creationId xmlns:a16="http://schemas.microsoft.com/office/drawing/2014/main" id="{84E5656A-9707-D91F-731E-B05F3A2105A5}"/>
              </a:ext>
            </a:extLst>
          </p:cNvPr>
          <p:cNvSpPr/>
          <p:nvPr/>
        </p:nvSpPr>
        <p:spPr>
          <a:xfrm>
            <a:off x="8436686" y="294761"/>
            <a:ext cx="13603525" cy="12517203"/>
          </a:xfrm>
          <a:prstGeom prst="roundRect">
            <a:avLst>
              <a:gd name="adj" fmla="val 1583"/>
            </a:avLst>
          </a:prstGeom>
          <a:solidFill>
            <a:srgbClr val="EAEAEA"/>
          </a:solidFill>
          <a:ln w="12700">
            <a:miter lim="400000"/>
          </a:ln>
        </p:spPr>
        <p:txBody>
          <a:bodyPr lIns="78245" tIns="78245" rIns="78245" bIns="78245"/>
          <a:lstStyle/>
          <a:p>
            <a:endParaRPr sz="4797">
              <a:latin typeface="Open Sans"/>
            </a:endParaRPr>
          </a:p>
        </p:txBody>
      </p:sp>
      <p:sp>
        <p:nvSpPr>
          <p:cNvPr id="6" name="Duties of…">
            <a:extLst>
              <a:ext uri="{FF2B5EF4-FFF2-40B4-BE49-F238E27FC236}">
                <a16:creationId xmlns:a16="http://schemas.microsoft.com/office/drawing/2014/main" id="{848F74B0-1F3A-240E-68E6-62D0EC9F3863}"/>
              </a:ext>
            </a:extLst>
          </p:cNvPr>
          <p:cNvSpPr txBox="1"/>
          <p:nvPr/>
        </p:nvSpPr>
        <p:spPr>
          <a:xfrm>
            <a:off x="685133" y="6460637"/>
            <a:ext cx="7445259" cy="13886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45" tIns="78245" rIns="78245" bIns="78245">
            <a:spAutoFit/>
          </a:bodyPr>
          <a:lstStyle/>
          <a:p>
            <a:pPr algn="ctr"/>
            <a:r>
              <a:rPr lang="en-US" sz="7997" b="1" dirty="0">
                <a:latin typeface="Open sans"/>
              </a:rPr>
              <a:t>THANK YOU </a:t>
            </a:r>
            <a:r>
              <a:rPr lang="en-US" sz="7997" dirty="0">
                <a:latin typeface="Open sans"/>
              </a:rPr>
              <a:t> </a:t>
            </a:r>
          </a:p>
        </p:txBody>
      </p:sp>
      <p:pic>
        <p:nvPicPr>
          <p:cNvPr id="3" name="Picture 2" descr="A logo with a lion and a triangle&#10;&#10;AI-generated content may be incorrect.">
            <a:extLst>
              <a:ext uri="{FF2B5EF4-FFF2-40B4-BE49-F238E27FC236}">
                <a16:creationId xmlns:a16="http://schemas.microsoft.com/office/drawing/2014/main" id="{2EB6772D-2F77-F00A-386C-0198392D4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4153" y="1035459"/>
            <a:ext cx="9748520" cy="11063797"/>
          </a:xfrm>
          <a:prstGeom prst="rect">
            <a:avLst/>
          </a:prstGeom>
        </p:spPr>
      </p:pic>
      <p:pic>
        <p:nvPicPr>
          <p:cNvPr id="4" name="Picture 3">
            <a:extLst>
              <a:ext uri="{FF2B5EF4-FFF2-40B4-BE49-F238E27FC236}">
                <a16:creationId xmlns:a16="http://schemas.microsoft.com/office/drawing/2014/main" id="{BAF38A39-09AC-4E09-BCBF-99279947A39C}"/>
              </a:ext>
            </a:extLst>
          </p:cNvPr>
          <p:cNvPicPr>
            <a:picLocks noChangeAspect="1"/>
          </p:cNvPicPr>
          <p:nvPr/>
        </p:nvPicPr>
        <p:blipFill>
          <a:blip r:embed="rId3"/>
          <a:stretch>
            <a:fillRect/>
          </a:stretch>
        </p:blipFill>
        <p:spPr>
          <a:xfrm>
            <a:off x="0" y="0"/>
            <a:ext cx="3494717" cy="2499588"/>
          </a:xfrm>
          <a:prstGeom prst="rect">
            <a:avLst/>
          </a:prstGeom>
          <a:noFill/>
          <a:ln>
            <a:noFill/>
          </a:ln>
        </p:spPr>
      </p:pic>
      <p:pic>
        <p:nvPicPr>
          <p:cNvPr id="7" name="Picture 6">
            <a:extLst>
              <a:ext uri="{FF2B5EF4-FFF2-40B4-BE49-F238E27FC236}">
                <a16:creationId xmlns:a16="http://schemas.microsoft.com/office/drawing/2014/main" id="{66EC03CD-87DA-BEA5-2EAE-10418C527F65}"/>
              </a:ext>
            </a:extLst>
          </p:cNvPr>
          <p:cNvPicPr>
            <a:picLocks noChangeAspect="1"/>
          </p:cNvPicPr>
          <p:nvPr/>
        </p:nvPicPr>
        <p:blipFill>
          <a:blip r:embed="rId4"/>
          <a:stretch>
            <a:fillRect/>
          </a:stretch>
        </p:blipFill>
        <p:spPr>
          <a:xfrm>
            <a:off x="21598571" y="-5151"/>
            <a:ext cx="2762570" cy="2517436"/>
          </a:xfrm>
          <a:prstGeom prst="rect">
            <a:avLst/>
          </a:prstGeom>
          <a:noFill/>
          <a:ln>
            <a:noFill/>
          </a:ln>
        </p:spPr>
      </p:pic>
    </p:spTree>
    <p:extLst>
      <p:ext uri="{BB962C8B-B14F-4D97-AF65-F5344CB8AC3E}">
        <p14:creationId xmlns:p14="http://schemas.microsoft.com/office/powerpoint/2010/main" val="1708063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2833C-C3BF-2288-59F1-C56C8BBA44E3}"/>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B128AA48-8E5E-9C94-0D7B-4432B16A49C1}"/>
              </a:ext>
            </a:extLst>
          </p:cNvPr>
          <p:cNvSpPr txBox="1"/>
          <p:nvPr/>
        </p:nvSpPr>
        <p:spPr>
          <a:xfrm>
            <a:off x="8258330" y="5097050"/>
            <a:ext cx="15382807" cy="7156959"/>
          </a:xfrm>
          <a:prstGeom prst="rect">
            <a:avLst/>
          </a:prstGeom>
          <a:solidFill>
            <a:schemeClr val="accent6">
              <a:lumMod val="20000"/>
              <a:lumOff val="80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R="0" lvl="0" algn="l" defTabSz="1896340" rtl="0" eaLnBrk="1" fontAlgn="auto" latinLnBrk="0" hangingPunct="0">
              <a:lnSpc>
                <a:spcPct val="110000"/>
              </a:lnSpc>
              <a:spcBef>
                <a:spcPts val="1000"/>
              </a:spcBef>
              <a:spcAft>
                <a:spcPts val="0"/>
              </a:spcAft>
              <a:buClrTx/>
              <a:buSzTx/>
              <a:tabLst>
                <a:tab pos="2286000" algn="l"/>
                <a:tab pos="3644900" algn="l"/>
                <a:tab pos="5029200" algn="l"/>
                <a:tab pos="6388100" algn="l"/>
              </a:tabLst>
              <a:defRPr sz="6400">
                <a:solidFill>
                  <a:srgbClr val="FFFFFF"/>
                </a:solidFill>
                <a:latin typeface="Open Sans Semibold"/>
                <a:ea typeface="Open Sans Semibold"/>
                <a:cs typeface="Open Sans Semibold"/>
                <a:sym typeface="Open Sans Semibold"/>
              </a:defRPr>
            </a:pPr>
            <a:r>
              <a:rPr kumimoji="0" lang="en-US" sz="60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Semibold"/>
              </a:rPr>
              <a:t>India has a diverse and complex disaster profile, shaped by its unique geo-climatic conditions and high population density. The country is highly vulnerable to a wide array of natural hazards, which are compounded by socio-economic factors and climate change.</a:t>
            </a:r>
          </a:p>
        </p:txBody>
      </p:sp>
      <p:sp>
        <p:nvSpPr>
          <p:cNvPr id="116" name="Slide Number">
            <a:extLst>
              <a:ext uri="{FF2B5EF4-FFF2-40B4-BE49-F238E27FC236}">
                <a16:creationId xmlns:a16="http://schemas.microsoft.com/office/drawing/2014/main" id="{277A2D7D-9757-CE95-1A17-AF950562D33D}"/>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ctr" defTabSz="1662545" rtl="0" eaLnBrk="1" fontAlgn="auto" latinLnBrk="0" hangingPunct="0">
              <a:lnSpc>
                <a:spcPct val="100000"/>
              </a:lnSpc>
              <a:spcBef>
                <a:spcPts val="600"/>
              </a:spcBef>
              <a:spcAft>
                <a:spcPts val="0"/>
              </a:spcAft>
              <a:buClrTx/>
              <a:buSzTx/>
              <a:buFontTx/>
              <a:buNone/>
              <a:tabLst/>
              <a:defRPr/>
            </a:pPr>
            <a:fld id="{86CB4B4D-7CA3-9044-876B-883B54F8677D}" type="slidenum">
              <a:rPr kumimoji="0" sz="3000" b="1" i="0" u="none" strike="noStrike" kern="0" cap="none" spc="0" normalizeH="0" baseline="0" noProof="0">
                <a:ln>
                  <a:noFill/>
                </a:ln>
                <a:solidFill>
                  <a:srgbClr val="E46C0A"/>
                </a:solidFill>
                <a:effectLst/>
                <a:uLnTx/>
                <a:uFillTx/>
                <a:latin typeface="Open Sans"/>
                <a:ea typeface="Open Sans"/>
                <a:cs typeface="Open Sans"/>
                <a:sym typeface="Open Sans"/>
              </a:rPr>
              <a:pPr marL="0" marR="0" lvl="0" indent="0" algn="ctr" defTabSz="1662545" rtl="0" eaLnBrk="1" fontAlgn="auto" latinLnBrk="0" hangingPunct="0">
                <a:lnSpc>
                  <a:spcPct val="100000"/>
                </a:lnSpc>
                <a:spcBef>
                  <a:spcPts val="600"/>
                </a:spcBef>
                <a:spcAft>
                  <a:spcPts val="0"/>
                </a:spcAft>
                <a:buClrTx/>
                <a:buSzTx/>
                <a:buFontTx/>
                <a:buNone/>
                <a:tabLst/>
                <a:defRPr/>
              </a:pPr>
              <a:t>5</a:t>
            </a:fld>
            <a:endParaRPr kumimoji="0" sz="3000" b="1" i="0" u="none" strike="noStrike" kern="0" cap="none" spc="0" normalizeH="0" baseline="0" noProof="0" dirty="0">
              <a:ln>
                <a:noFill/>
              </a:ln>
              <a:solidFill>
                <a:srgbClr val="E46C0A"/>
              </a:solidFill>
              <a:effectLst/>
              <a:uLnTx/>
              <a:uFillTx/>
              <a:latin typeface="Open Sans"/>
              <a:ea typeface="Open Sans"/>
              <a:cs typeface="Open Sans"/>
              <a:sym typeface="Open Sans"/>
            </a:endParaRPr>
          </a:p>
        </p:txBody>
      </p:sp>
      <p:pic>
        <p:nvPicPr>
          <p:cNvPr id="6" name="Picture 5" descr="A logo with text on it&#10;&#10;AI-generated content may be incorrect.">
            <a:extLst>
              <a:ext uri="{FF2B5EF4-FFF2-40B4-BE49-F238E27FC236}">
                <a16:creationId xmlns:a16="http://schemas.microsoft.com/office/drawing/2014/main" id="{FE43D4F5-B224-2C9C-F4E7-61AC233CAB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466BD3CA-804C-99D5-1E58-E4306FF9F06C}"/>
              </a:ext>
            </a:extLst>
          </p:cNvPr>
          <p:cNvSpPr txBox="1"/>
          <p:nvPr/>
        </p:nvSpPr>
        <p:spPr>
          <a:xfrm>
            <a:off x="742863" y="2812493"/>
            <a:ext cx="7113118" cy="34820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lvl="0">
              <a:lnSpc>
                <a:spcPct val="100000"/>
              </a:lnSpc>
            </a:pPr>
            <a:r>
              <a:rPr lang="en-US" dirty="0"/>
              <a:t>Disaster profile of India</a:t>
            </a:r>
            <a:endParaRPr kumimoji="0" lang="en-US" sz="7200" b="1" i="0" u="none" strike="noStrike" kern="0" cap="all" spc="0" normalizeH="0" baseline="0" noProof="0" dirty="0">
              <a:ln>
                <a:noFill/>
              </a:ln>
              <a:solidFill>
                <a:srgbClr val="C00000"/>
              </a:solidFill>
              <a:effectLst/>
              <a:uLnTx/>
              <a:uFillTx/>
              <a:latin typeface="Open Sans"/>
              <a:ea typeface="Open Sans"/>
              <a:cs typeface="Open Sans"/>
              <a:sym typeface="Open Sans"/>
            </a:endParaRPr>
          </a:p>
        </p:txBody>
      </p:sp>
    </p:spTree>
    <p:extLst>
      <p:ext uri="{BB962C8B-B14F-4D97-AF65-F5344CB8AC3E}">
        <p14:creationId xmlns:p14="http://schemas.microsoft.com/office/powerpoint/2010/main" val="158502164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23F80-FD2F-56BE-CAB6-8F647B8D91C6}"/>
            </a:ext>
          </a:extLst>
        </p:cNvPr>
        <p:cNvGrpSpPr/>
        <p:nvPr/>
      </p:nvGrpSpPr>
      <p:grpSpPr>
        <a:xfrm>
          <a:off x="0" y="0"/>
          <a:ext cx="0" cy="0"/>
          <a:chOff x="0" y="0"/>
          <a:chExt cx="0" cy="0"/>
        </a:xfrm>
      </p:grpSpPr>
      <p:sp>
        <p:nvSpPr>
          <p:cNvPr id="115" name="Rectangle">
            <a:extLst>
              <a:ext uri="{FF2B5EF4-FFF2-40B4-BE49-F238E27FC236}">
                <a16:creationId xmlns:a16="http://schemas.microsoft.com/office/drawing/2014/main" id="{436DC36F-D2A0-87B2-6D29-D881F2C7876E}"/>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9D024727-7D45-63B7-1E61-802224D99153}"/>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6</a:t>
            </a:fld>
            <a:endParaRPr dirty="0"/>
          </a:p>
        </p:txBody>
      </p:sp>
      <p:pic>
        <p:nvPicPr>
          <p:cNvPr id="6" name="Picture 5" descr="A logo with text on it&#10;&#10;AI-generated content may be incorrect.">
            <a:extLst>
              <a:ext uri="{FF2B5EF4-FFF2-40B4-BE49-F238E27FC236}">
                <a16:creationId xmlns:a16="http://schemas.microsoft.com/office/drawing/2014/main" id="{D4B52E8C-976D-00AA-29FC-150ECD0D35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EB9C91B6-89E8-FDC8-0F5E-933BB4017996}"/>
              </a:ext>
            </a:extLst>
          </p:cNvPr>
          <p:cNvSpPr txBox="1"/>
          <p:nvPr/>
        </p:nvSpPr>
        <p:spPr>
          <a:xfrm>
            <a:off x="742863" y="2812493"/>
            <a:ext cx="7113118" cy="34820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lvl="0">
              <a:lnSpc>
                <a:spcPct val="100000"/>
              </a:lnSpc>
            </a:pPr>
            <a:r>
              <a:rPr lang="en-US" dirty="0"/>
              <a:t>Disaster profile of India</a:t>
            </a:r>
            <a:endParaRPr lang="en-US" sz="9600" dirty="0"/>
          </a:p>
        </p:txBody>
      </p:sp>
      <p:sp>
        <p:nvSpPr>
          <p:cNvPr id="2" name="Gunshot wounds">
            <a:extLst>
              <a:ext uri="{FF2B5EF4-FFF2-40B4-BE49-F238E27FC236}">
                <a16:creationId xmlns:a16="http://schemas.microsoft.com/office/drawing/2014/main" id="{69880F66-90DC-008D-E4AC-961F75677A35}"/>
              </a:ext>
            </a:extLst>
          </p:cNvPr>
          <p:cNvSpPr txBox="1"/>
          <p:nvPr/>
        </p:nvSpPr>
        <p:spPr>
          <a:xfrm>
            <a:off x="742863" y="6581001"/>
            <a:ext cx="5429337" cy="13542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lgn="ctr" defTabSz="1896340">
              <a:tabLst>
                <a:tab pos="2286000" algn="l"/>
                <a:tab pos="3644900" algn="l"/>
                <a:tab pos="5029200" algn="l"/>
                <a:tab pos="6388100" algn="l"/>
              </a:tabLst>
              <a:defRPr sz="5400">
                <a:solidFill>
                  <a:srgbClr val="333840"/>
                </a:solidFill>
                <a:latin typeface="Open Sans Semibold"/>
                <a:ea typeface="Open Sans Semibold"/>
                <a:cs typeface="Open Sans Semibold"/>
                <a:sym typeface="Open Sans Semibold"/>
              </a:defRPr>
            </a:lvl1pPr>
          </a:lstStyle>
          <a:p>
            <a:pPr algn="l"/>
            <a:r>
              <a:rPr lang="en-US" sz="4400" dirty="0">
                <a:solidFill>
                  <a:srgbClr val="FF0000"/>
                </a:solidFill>
                <a:latin typeface="Open Sans" panose="020B0606030504020204" pitchFamily="34" charset="0"/>
                <a:ea typeface="Open Sans" panose="020B0606030504020204" pitchFamily="34" charset="0"/>
                <a:cs typeface="Open Sans" panose="020B0606030504020204" pitchFamily="34" charset="0"/>
              </a:rPr>
              <a:t>Floods and River Erosion</a:t>
            </a:r>
          </a:p>
        </p:txBody>
      </p:sp>
      <p:pic>
        <p:nvPicPr>
          <p:cNvPr id="3" name="Picture 8" descr="Flood Prone States of India">
            <a:extLst>
              <a:ext uri="{FF2B5EF4-FFF2-40B4-BE49-F238E27FC236}">
                <a16:creationId xmlns:a16="http://schemas.microsoft.com/office/drawing/2014/main" id="{47D2F1D1-18AD-0615-EADD-8FE60B9AE73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71423" y="750629"/>
            <a:ext cx="14262006" cy="127399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9A0B731-79C5-AB4F-6E2B-A9B62D0B511F}"/>
              </a:ext>
            </a:extLst>
          </p:cNvPr>
          <p:cNvSpPr txBox="1"/>
          <p:nvPr/>
        </p:nvSpPr>
        <p:spPr>
          <a:xfrm>
            <a:off x="742863" y="8218438"/>
            <a:ext cx="7528560" cy="1446550"/>
          </a:xfrm>
          <a:prstGeom prst="rect">
            <a:avLst/>
          </a:prstGeom>
          <a:noFill/>
        </p:spPr>
        <p:txBody>
          <a:bodyPr wrap="square">
            <a:spAutoFit/>
          </a:bodyPr>
          <a:lstStyle/>
          <a:p>
            <a:pPr marL="571500" indent="-571500">
              <a:buFont typeface="Wingdings" panose="05000000000000000000" pitchFamily="2" charset="2"/>
              <a:buChar char="Ø"/>
            </a:pPr>
            <a:r>
              <a:rPr lang="en-US" sz="44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Over 40 million hectares </a:t>
            </a:r>
          </a:p>
          <a:p>
            <a:pPr marL="571500" indent="-571500">
              <a:buFont typeface="Wingdings" panose="05000000000000000000" pitchFamily="2" charset="2"/>
              <a:buChar char="Ø"/>
            </a:pPr>
            <a:r>
              <a:rPr lang="en-US" sz="44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12 per cent of land</a:t>
            </a:r>
          </a:p>
        </p:txBody>
      </p:sp>
    </p:spTree>
    <p:extLst>
      <p:ext uri="{BB962C8B-B14F-4D97-AF65-F5344CB8AC3E}">
        <p14:creationId xmlns:p14="http://schemas.microsoft.com/office/powerpoint/2010/main" val="18679544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750"/>
                                        <p:tgtEl>
                                          <p:spTgt spid="4">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32151-7863-2A9D-5FBA-1627B5EBAF24}"/>
            </a:ext>
          </a:extLst>
        </p:cNvPr>
        <p:cNvGrpSpPr/>
        <p:nvPr/>
      </p:nvGrpSpPr>
      <p:grpSpPr>
        <a:xfrm>
          <a:off x="0" y="0"/>
          <a:ext cx="0" cy="0"/>
          <a:chOff x="0" y="0"/>
          <a:chExt cx="0" cy="0"/>
        </a:xfrm>
      </p:grpSpPr>
      <p:sp>
        <p:nvSpPr>
          <p:cNvPr id="115" name="Rectangle">
            <a:extLst>
              <a:ext uri="{FF2B5EF4-FFF2-40B4-BE49-F238E27FC236}">
                <a16:creationId xmlns:a16="http://schemas.microsoft.com/office/drawing/2014/main" id="{4A234366-340E-28BE-694E-13D9EA2E7605}"/>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168221C5-3B92-20E4-7C35-C1FB19C31B93}"/>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7</a:t>
            </a:fld>
            <a:endParaRPr dirty="0"/>
          </a:p>
        </p:txBody>
      </p:sp>
      <p:pic>
        <p:nvPicPr>
          <p:cNvPr id="6" name="Picture 5" descr="A logo with text on it&#10;&#10;AI-generated content may be incorrect.">
            <a:extLst>
              <a:ext uri="{FF2B5EF4-FFF2-40B4-BE49-F238E27FC236}">
                <a16:creationId xmlns:a16="http://schemas.microsoft.com/office/drawing/2014/main" id="{DD928676-DEF0-D548-CFF9-361474F72E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52A7FE31-CB50-7107-0B94-690DB9F0A52F}"/>
              </a:ext>
            </a:extLst>
          </p:cNvPr>
          <p:cNvSpPr txBox="1"/>
          <p:nvPr/>
        </p:nvSpPr>
        <p:spPr>
          <a:xfrm>
            <a:off x="742863" y="2812493"/>
            <a:ext cx="7113118" cy="3482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lvl="0">
              <a:lnSpc>
                <a:spcPct val="100000"/>
              </a:lnSpc>
            </a:pPr>
            <a:r>
              <a:rPr lang="en-US" dirty="0"/>
              <a:t>Disaster profile of India</a:t>
            </a:r>
            <a:endParaRPr lang="en-US" sz="9600" dirty="0"/>
          </a:p>
        </p:txBody>
      </p:sp>
      <p:sp>
        <p:nvSpPr>
          <p:cNvPr id="2" name="Gunshot wounds">
            <a:extLst>
              <a:ext uri="{FF2B5EF4-FFF2-40B4-BE49-F238E27FC236}">
                <a16:creationId xmlns:a16="http://schemas.microsoft.com/office/drawing/2014/main" id="{B9753BE8-D705-F56B-8F81-245603BEF8AC}"/>
              </a:ext>
            </a:extLst>
          </p:cNvPr>
          <p:cNvSpPr txBox="1"/>
          <p:nvPr/>
        </p:nvSpPr>
        <p:spPr>
          <a:xfrm>
            <a:off x="742863" y="6581001"/>
            <a:ext cx="5429337" cy="6771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gn="ctr" defTabSz="1896340">
              <a:tabLst>
                <a:tab pos="2286000" algn="l"/>
                <a:tab pos="3644900" algn="l"/>
                <a:tab pos="5029200" algn="l"/>
                <a:tab pos="6388100" algn="l"/>
              </a:tabLst>
              <a:defRPr sz="5400">
                <a:solidFill>
                  <a:srgbClr val="333840"/>
                </a:solidFill>
                <a:latin typeface="Open Sans Semibold"/>
                <a:ea typeface="Open Sans Semibold"/>
                <a:cs typeface="Open Sans Semibold"/>
                <a:sym typeface="Open Sans Semibold"/>
              </a:defRPr>
            </a:lvl1pPr>
          </a:lstStyle>
          <a:p>
            <a:pPr algn="l"/>
            <a:r>
              <a:rPr lang="en-US" sz="4400" dirty="0">
                <a:solidFill>
                  <a:srgbClr val="FF0000"/>
                </a:solidFill>
                <a:latin typeface="Open Sans" panose="020B0606030504020204" pitchFamily="34" charset="0"/>
                <a:ea typeface="Open Sans" panose="020B0606030504020204" pitchFamily="34" charset="0"/>
                <a:cs typeface="Open Sans" panose="020B0606030504020204" pitchFamily="34" charset="0"/>
              </a:rPr>
              <a:t>Earthquake</a:t>
            </a:r>
          </a:p>
        </p:txBody>
      </p:sp>
      <p:pic>
        <p:nvPicPr>
          <p:cNvPr id="3" name="Picture 8">
            <a:extLst>
              <a:ext uri="{FF2B5EF4-FFF2-40B4-BE49-F238E27FC236}">
                <a16:creationId xmlns:a16="http://schemas.microsoft.com/office/drawing/2014/main" id="{74C20F7E-CBDC-5789-0FC3-DDF075953C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9712143" y="750629"/>
            <a:ext cx="11380565" cy="127399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FB9C5DA-064E-C707-713B-23466F8E4BCF}"/>
              </a:ext>
            </a:extLst>
          </p:cNvPr>
          <p:cNvSpPr txBox="1"/>
          <p:nvPr/>
        </p:nvSpPr>
        <p:spPr>
          <a:xfrm>
            <a:off x="742863" y="8218438"/>
            <a:ext cx="7528560" cy="2800767"/>
          </a:xfrm>
          <a:prstGeom prst="rect">
            <a:avLst/>
          </a:prstGeom>
          <a:noFill/>
        </p:spPr>
        <p:txBody>
          <a:bodyPr wrap="square">
            <a:spAutoFit/>
          </a:bodyPr>
          <a:lstStyle/>
          <a:p>
            <a:pPr marL="571500" indent="-571500">
              <a:buFont typeface="Wingdings" panose="05000000000000000000" pitchFamily="2" charset="2"/>
              <a:buChar char="Ø"/>
            </a:pPr>
            <a:r>
              <a:rPr lang="en-US" sz="44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58.6 per cent of the landmass</a:t>
            </a:r>
          </a:p>
          <a:p>
            <a:pPr marL="571500" indent="-571500">
              <a:buFont typeface="Wingdings" panose="05000000000000000000" pitchFamily="2" charset="2"/>
              <a:buChar char="Ø"/>
            </a:pPr>
            <a:r>
              <a:rPr lang="en-US" sz="44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Moderate to very high intensity</a:t>
            </a:r>
          </a:p>
        </p:txBody>
      </p:sp>
    </p:spTree>
    <p:extLst>
      <p:ext uri="{BB962C8B-B14F-4D97-AF65-F5344CB8AC3E}">
        <p14:creationId xmlns:p14="http://schemas.microsoft.com/office/powerpoint/2010/main" val="10468312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750"/>
                                        <p:tgtEl>
                                          <p:spTgt spid="4">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D9946-2E5E-444A-E906-063F0C7FCEE1}"/>
            </a:ext>
          </a:extLst>
        </p:cNvPr>
        <p:cNvGrpSpPr/>
        <p:nvPr/>
      </p:nvGrpSpPr>
      <p:grpSpPr>
        <a:xfrm>
          <a:off x="0" y="0"/>
          <a:ext cx="0" cy="0"/>
          <a:chOff x="0" y="0"/>
          <a:chExt cx="0" cy="0"/>
        </a:xfrm>
      </p:grpSpPr>
      <p:sp>
        <p:nvSpPr>
          <p:cNvPr id="115" name="Rectangle">
            <a:extLst>
              <a:ext uri="{FF2B5EF4-FFF2-40B4-BE49-F238E27FC236}">
                <a16:creationId xmlns:a16="http://schemas.microsoft.com/office/drawing/2014/main" id="{9FBE08A3-DC2F-9A53-9545-92B3AFDECE11}"/>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542750D7-B1A4-F868-B7D8-800B791F346C}"/>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8</a:t>
            </a:fld>
            <a:endParaRPr dirty="0"/>
          </a:p>
        </p:txBody>
      </p:sp>
      <p:pic>
        <p:nvPicPr>
          <p:cNvPr id="6" name="Picture 5" descr="A logo with text on it&#10;&#10;AI-generated content may be incorrect.">
            <a:extLst>
              <a:ext uri="{FF2B5EF4-FFF2-40B4-BE49-F238E27FC236}">
                <a16:creationId xmlns:a16="http://schemas.microsoft.com/office/drawing/2014/main" id="{65F6AEA0-B662-AC9A-091C-FBAF3D983E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AFF6EC84-8F23-9E38-52DD-EB9BC5758C5F}"/>
              </a:ext>
            </a:extLst>
          </p:cNvPr>
          <p:cNvSpPr txBox="1"/>
          <p:nvPr/>
        </p:nvSpPr>
        <p:spPr>
          <a:xfrm>
            <a:off x="742863" y="2812493"/>
            <a:ext cx="7113118" cy="34820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lvl="0">
              <a:lnSpc>
                <a:spcPct val="100000"/>
              </a:lnSpc>
            </a:pPr>
            <a:r>
              <a:rPr lang="en-US" dirty="0"/>
              <a:t>Disaster profile of India</a:t>
            </a:r>
            <a:endParaRPr lang="en-US" sz="9600" dirty="0"/>
          </a:p>
        </p:txBody>
      </p:sp>
      <p:sp>
        <p:nvSpPr>
          <p:cNvPr id="2" name="Gunshot wounds">
            <a:extLst>
              <a:ext uri="{FF2B5EF4-FFF2-40B4-BE49-F238E27FC236}">
                <a16:creationId xmlns:a16="http://schemas.microsoft.com/office/drawing/2014/main" id="{22F465AC-3807-B144-26CB-E353B46F2A76}"/>
              </a:ext>
            </a:extLst>
          </p:cNvPr>
          <p:cNvSpPr txBox="1"/>
          <p:nvPr/>
        </p:nvSpPr>
        <p:spPr>
          <a:xfrm>
            <a:off x="742863" y="6581001"/>
            <a:ext cx="5429337" cy="13542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lgn="ctr" defTabSz="1896340">
              <a:tabLst>
                <a:tab pos="2286000" algn="l"/>
                <a:tab pos="3644900" algn="l"/>
                <a:tab pos="5029200" algn="l"/>
                <a:tab pos="6388100" algn="l"/>
              </a:tabLst>
              <a:defRPr sz="5400">
                <a:solidFill>
                  <a:srgbClr val="333840"/>
                </a:solidFill>
                <a:latin typeface="Open Sans Semibold"/>
                <a:ea typeface="Open Sans Semibold"/>
                <a:cs typeface="Open Sans Semibold"/>
                <a:sym typeface="Open Sans Semibold"/>
              </a:defRPr>
            </a:lvl1pPr>
          </a:lstStyle>
          <a:p>
            <a:pPr algn="l"/>
            <a:r>
              <a:rPr lang="en-US" sz="4400" dirty="0">
                <a:solidFill>
                  <a:srgbClr val="FF0000"/>
                </a:solidFill>
                <a:latin typeface="Open Sans" panose="020B0606030504020204" pitchFamily="34" charset="0"/>
                <a:ea typeface="Open Sans" panose="020B0606030504020204" pitchFamily="34" charset="0"/>
                <a:cs typeface="Open Sans" panose="020B0606030504020204" pitchFamily="34" charset="0"/>
              </a:rPr>
              <a:t>Cyclones and Tsunamis</a:t>
            </a:r>
          </a:p>
        </p:txBody>
      </p:sp>
      <p:pic>
        <p:nvPicPr>
          <p:cNvPr id="3" name="Picture 8">
            <a:extLst>
              <a:ext uri="{FF2B5EF4-FFF2-40B4-BE49-F238E27FC236}">
                <a16:creationId xmlns:a16="http://schemas.microsoft.com/office/drawing/2014/main" id="{128575CE-C2E3-AC2B-4D17-FF46C97E6E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0090376" y="750629"/>
            <a:ext cx="11448824" cy="127399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B3796FE-9072-A550-9F25-1DA67F248D0A}"/>
              </a:ext>
            </a:extLst>
          </p:cNvPr>
          <p:cNvSpPr txBox="1"/>
          <p:nvPr/>
        </p:nvSpPr>
        <p:spPr>
          <a:xfrm>
            <a:off x="742863" y="8218438"/>
            <a:ext cx="7528560" cy="4832092"/>
          </a:xfrm>
          <a:prstGeom prst="rect">
            <a:avLst/>
          </a:prstGeom>
          <a:noFill/>
        </p:spPr>
        <p:txBody>
          <a:bodyPr wrap="square">
            <a:spAutoFit/>
          </a:bodyPr>
          <a:lstStyle/>
          <a:p>
            <a:pPr marL="571500" indent="-571500">
              <a:buFont typeface="Wingdings" panose="05000000000000000000" pitchFamily="2" charset="2"/>
              <a:buChar char="Ø"/>
            </a:pPr>
            <a:r>
              <a:rPr lang="en-US" sz="44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Total Coastline – 7,516 kms</a:t>
            </a:r>
          </a:p>
          <a:p>
            <a:pPr marL="571500" indent="-571500">
              <a:buFont typeface="Wingdings" panose="05000000000000000000" pitchFamily="2" charset="2"/>
              <a:buChar char="Ø"/>
            </a:pPr>
            <a:r>
              <a:rPr lang="en-US" sz="44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10% of the World's tropical cyclones</a:t>
            </a:r>
          </a:p>
          <a:p>
            <a:pPr marL="571500" indent="-571500">
              <a:buFont typeface="Wingdings" panose="05000000000000000000" pitchFamily="2" charset="2"/>
              <a:buChar char="Ø"/>
            </a:pPr>
            <a:r>
              <a:rPr lang="en-US" sz="44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Highly Vulnerable to Cyclones &amp;  Tsunamis – 5,700 kms</a:t>
            </a:r>
          </a:p>
        </p:txBody>
      </p:sp>
    </p:spTree>
    <p:extLst>
      <p:ext uri="{BB962C8B-B14F-4D97-AF65-F5344CB8AC3E}">
        <p14:creationId xmlns:p14="http://schemas.microsoft.com/office/powerpoint/2010/main" val="256464556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750"/>
                                        <p:tgtEl>
                                          <p:spTgt spid="4">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750"/>
                                        <p:tgtEl>
                                          <p:spTgt spid="4">
                                            <p:txEl>
                                              <p:pRg st="1" end="1"/>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7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A81E2-6C4D-253B-8ADE-176FAC27C0D1}"/>
            </a:ext>
          </a:extLst>
        </p:cNvPr>
        <p:cNvGrpSpPr/>
        <p:nvPr/>
      </p:nvGrpSpPr>
      <p:grpSpPr>
        <a:xfrm>
          <a:off x="0" y="0"/>
          <a:ext cx="0" cy="0"/>
          <a:chOff x="0" y="0"/>
          <a:chExt cx="0" cy="0"/>
        </a:xfrm>
      </p:grpSpPr>
      <p:sp>
        <p:nvSpPr>
          <p:cNvPr id="115" name="Rectangle">
            <a:extLst>
              <a:ext uri="{FF2B5EF4-FFF2-40B4-BE49-F238E27FC236}">
                <a16:creationId xmlns:a16="http://schemas.microsoft.com/office/drawing/2014/main" id="{54D1B12A-A773-D75E-F828-6E0CBEA5718A}"/>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7A7B173F-3D44-AA00-0288-40DD46D884C7}"/>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9</a:t>
            </a:fld>
            <a:endParaRPr dirty="0"/>
          </a:p>
        </p:txBody>
      </p:sp>
      <p:pic>
        <p:nvPicPr>
          <p:cNvPr id="6" name="Picture 5" descr="A logo with text on it&#10;&#10;AI-generated content may be incorrect.">
            <a:extLst>
              <a:ext uri="{FF2B5EF4-FFF2-40B4-BE49-F238E27FC236}">
                <a16:creationId xmlns:a16="http://schemas.microsoft.com/office/drawing/2014/main" id="{FD82199A-ACD0-96E1-2398-E9ACDE7161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7BCD2BCE-EB0D-447D-AC24-BDB4ACCACA9B}"/>
              </a:ext>
            </a:extLst>
          </p:cNvPr>
          <p:cNvSpPr txBox="1"/>
          <p:nvPr/>
        </p:nvSpPr>
        <p:spPr>
          <a:xfrm>
            <a:off x="742863" y="2812493"/>
            <a:ext cx="7113118" cy="3482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lvl="0">
              <a:lnSpc>
                <a:spcPct val="100000"/>
              </a:lnSpc>
            </a:pPr>
            <a:r>
              <a:rPr lang="en-US" dirty="0"/>
              <a:t>Disaster profile of India</a:t>
            </a:r>
            <a:endParaRPr lang="en-US" sz="9600" dirty="0"/>
          </a:p>
        </p:txBody>
      </p:sp>
      <p:sp>
        <p:nvSpPr>
          <p:cNvPr id="2" name="Gunshot wounds">
            <a:extLst>
              <a:ext uri="{FF2B5EF4-FFF2-40B4-BE49-F238E27FC236}">
                <a16:creationId xmlns:a16="http://schemas.microsoft.com/office/drawing/2014/main" id="{D53E8E13-A971-5958-8362-CAF39169D5A9}"/>
              </a:ext>
            </a:extLst>
          </p:cNvPr>
          <p:cNvSpPr txBox="1"/>
          <p:nvPr/>
        </p:nvSpPr>
        <p:spPr>
          <a:xfrm>
            <a:off x="742863" y="6581001"/>
            <a:ext cx="5429337" cy="6771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gn="ctr" defTabSz="1896340">
              <a:tabLst>
                <a:tab pos="2286000" algn="l"/>
                <a:tab pos="3644900" algn="l"/>
                <a:tab pos="5029200" algn="l"/>
                <a:tab pos="6388100" algn="l"/>
              </a:tabLst>
              <a:defRPr sz="5400">
                <a:solidFill>
                  <a:srgbClr val="333840"/>
                </a:solidFill>
                <a:latin typeface="Open Sans Semibold"/>
                <a:ea typeface="Open Sans Semibold"/>
                <a:cs typeface="Open Sans Semibold"/>
                <a:sym typeface="Open Sans Semibold"/>
              </a:defRPr>
            </a:lvl1pPr>
          </a:lstStyle>
          <a:p>
            <a:pPr algn="l"/>
            <a:r>
              <a:rPr lang="en-US" sz="4400" dirty="0">
                <a:solidFill>
                  <a:srgbClr val="FF0000"/>
                </a:solidFill>
                <a:latin typeface="Open Sans" panose="020B0606030504020204" pitchFamily="34" charset="0"/>
                <a:ea typeface="Open Sans" panose="020B0606030504020204" pitchFamily="34" charset="0"/>
                <a:cs typeface="Open Sans" panose="020B0606030504020204" pitchFamily="34" charset="0"/>
              </a:rPr>
              <a:t>Drought</a:t>
            </a:r>
          </a:p>
        </p:txBody>
      </p:sp>
      <p:pic>
        <p:nvPicPr>
          <p:cNvPr id="3" name="Picture 8">
            <a:extLst>
              <a:ext uri="{FF2B5EF4-FFF2-40B4-BE49-F238E27FC236}">
                <a16:creationId xmlns:a16="http://schemas.microsoft.com/office/drawing/2014/main" id="{BF9E1505-82C6-6B61-CB48-D9B5DE4637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0375979" y="750629"/>
            <a:ext cx="10877617" cy="127399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17B1896-7CC7-7A5F-125E-AE432DA9A8BA}"/>
              </a:ext>
            </a:extLst>
          </p:cNvPr>
          <p:cNvSpPr txBox="1"/>
          <p:nvPr/>
        </p:nvSpPr>
        <p:spPr>
          <a:xfrm>
            <a:off x="742863" y="8218438"/>
            <a:ext cx="7528560" cy="2800767"/>
          </a:xfrm>
          <a:prstGeom prst="rect">
            <a:avLst/>
          </a:prstGeom>
          <a:noFill/>
        </p:spPr>
        <p:txBody>
          <a:bodyPr wrap="square">
            <a:spAutoFit/>
          </a:bodyPr>
          <a:lstStyle/>
          <a:p>
            <a:pPr marL="571500" indent="-571500">
              <a:buFont typeface="Wingdings" panose="05000000000000000000" pitchFamily="2" charset="2"/>
              <a:buChar char="Ø"/>
            </a:pPr>
            <a:r>
              <a:rPr lang="en-US" sz="44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68 per cent of the cultivable area is vulnerable to drought </a:t>
            </a:r>
          </a:p>
          <a:p>
            <a:pPr marL="571500" indent="-571500">
              <a:buFont typeface="Wingdings" panose="05000000000000000000" pitchFamily="2" charset="2"/>
              <a:buChar char="Ø"/>
            </a:pPr>
            <a:r>
              <a:rPr lang="en-US" sz="44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Major cause of famine </a:t>
            </a:r>
          </a:p>
        </p:txBody>
      </p:sp>
    </p:spTree>
    <p:extLst>
      <p:ext uri="{BB962C8B-B14F-4D97-AF65-F5344CB8AC3E}">
        <p14:creationId xmlns:p14="http://schemas.microsoft.com/office/powerpoint/2010/main" val="7520180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750"/>
                                        <p:tgtEl>
                                          <p:spTgt spid="4">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1120</TotalTime>
  <Words>1591</Words>
  <Application>Microsoft Office PowerPoint</Application>
  <PresentationFormat>Custom</PresentationFormat>
  <Paragraphs>328</Paragraphs>
  <Slides>47</Slides>
  <Notes>22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47</vt:i4>
      </vt:variant>
    </vt:vector>
  </HeadingPairs>
  <TitlesOfParts>
    <vt:vector size="60" baseType="lpstr">
      <vt:lpstr>Arial</vt:lpstr>
      <vt:lpstr>Arial Black</vt:lpstr>
      <vt:lpstr>Bookman Old Style</vt:lpstr>
      <vt:lpstr>Calibri</vt:lpstr>
      <vt:lpstr>Montserrat</vt:lpstr>
      <vt:lpstr>Montserrat Light</vt:lpstr>
      <vt:lpstr>Open sans</vt:lpstr>
      <vt:lpstr>Open sans</vt:lpstr>
      <vt:lpstr>Open Sans Semibold</vt:lpstr>
      <vt:lpstr>Times New Roman</vt:lpstr>
      <vt:lpstr>Verdana</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Kamal Mehra</dc:creator>
  <cp:lastModifiedBy>NDRF ACADEMY</cp:lastModifiedBy>
  <cp:revision>80</cp:revision>
  <dcterms:modified xsi:type="dcterms:W3CDTF">2025-12-31T10:58:27Z</dcterms:modified>
</cp:coreProperties>
</file>