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3" r:id="rId2"/>
    <p:sldId id="258" r:id="rId3"/>
    <p:sldId id="274" r:id="rId4"/>
    <p:sldId id="259" r:id="rId5"/>
    <p:sldId id="262" r:id="rId6"/>
    <p:sldId id="263" r:id="rId7"/>
    <p:sldId id="261" r:id="rId8"/>
    <p:sldId id="264" r:id="rId9"/>
    <p:sldId id="265" r:id="rId10"/>
    <p:sldId id="260" r:id="rId11"/>
    <p:sldId id="266" r:id="rId12"/>
    <p:sldId id="280" r:id="rId13"/>
    <p:sldId id="268" r:id="rId14"/>
    <p:sldId id="269" r:id="rId15"/>
    <p:sldId id="275" r:id="rId16"/>
    <p:sldId id="270" r:id="rId17"/>
    <p:sldId id="271" r:id="rId18"/>
    <p:sldId id="272" r:id="rId19"/>
    <p:sldId id="278" r:id="rId20"/>
    <p:sldId id="279" r:id="rId21"/>
    <p:sldId id="281" r:id="rId22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66"/>
    <a:srgbClr val="0066FF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395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A591FDD-E80F-FFED-28D8-56A6171A25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t" anchorCtr="0" compatLnSpc="1">
            <a:prstTxWarp prst="textNoShape">
              <a:avLst/>
            </a:prstTxWarp>
          </a:bodyPr>
          <a:lstStyle>
            <a:lvl1pPr defTabSz="979488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911D03B-4116-54E4-3972-41F0D862694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t" anchorCtr="0" compatLnSpc="1">
            <a:prstTxWarp prst="textNoShape">
              <a:avLst/>
            </a:prstTxWarp>
          </a:bodyPr>
          <a:lstStyle>
            <a:lvl1pPr algn="r" defTabSz="979488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BE3B4C1-E7B1-A9D6-49BD-0B789DF53DA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b" anchorCtr="0" compatLnSpc="1">
            <a:prstTxWarp prst="textNoShape">
              <a:avLst/>
            </a:prstTxWarp>
          </a:bodyPr>
          <a:lstStyle>
            <a:lvl1pPr defTabSz="979488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95B8983C-747E-5E4C-2F0D-86EC0490A9D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b" anchorCtr="0" compatLnSpc="1">
            <a:prstTxWarp prst="textNoShape">
              <a:avLst/>
            </a:prstTxWarp>
          </a:bodyPr>
          <a:lstStyle>
            <a:lvl1pPr algn="r" defTabSz="979488">
              <a:defRPr sz="13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6568BA52-7F60-4949-9C06-F3FC287133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36AE891-E204-0714-5AA3-C14CF4CC27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57155-3FFF-54BA-507C-7F77FC5073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4D8948D-A854-481A-86C7-468BC29A168B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784EF5-0AAE-4115-9657-72BE275AE2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CBA292C-3211-5068-3C61-C8D6A2EB9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A6ADD-1B8A-98E9-6101-63A1547534A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21F0C-ABFD-3F17-E3CA-A3562C0C9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E6FB7E-6E85-4273-93C2-A8124ACF7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0" y="17409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7600" y="3177193"/>
            <a:ext cx="103632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980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8950" y="2057401"/>
            <a:ext cx="3951851" cy="4407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896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98123" y="966791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9" y="966791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759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492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2343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31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6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6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539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2416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04447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904447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397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99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587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86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8226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8DA4980-4AD9-9530-10A5-C4CD92141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736600"/>
            <a:ext cx="1016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A6AF13A-48CF-3705-A0F7-EA4985E59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0" y="2057400"/>
            <a:ext cx="101600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132D1DAA-B174-4258-0C07-E5D7C2B304D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/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D8521440-E5F8-ADCE-75C5-0E146ED691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39BA1EAB-8F7B-3421-3606-0AB0D57C76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/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7D6CA4FF-B955-2D59-4D51-17081B9411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2054225"/>
            <a:ext cx="7772400" cy="830263"/>
          </a:xfrm>
        </p:spPr>
        <p:txBody>
          <a:bodyPr/>
          <a:lstStyle/>
          <a:p>
            <a:r>
              <a:rPr lang="hi-IN">
                <a:solidFill>
                  <a:schemeClr val="tx1"/>
                </a:solidFill>
                <a:latin typeface="Open sans" panose="020B0606030504020204" pitchFamily="34" charset="0"/>
              </a:rPr>
              <a:t>इकाई 9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6C2B9AA5-CF0B-9533-3684-134F6299647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30563"/>
            <a:ext cx="7772400" cy="1570037"/>
          </a:xfrm>
        </p:spPr>
        <p:txBody>
          <a:bodyPr/>
          <a:lstStyle/>
          <a:p>
            <a:pPr indent="349250">
              <a:defRPr/>
            </a:pPr>
            <a:r>
              <a:rPr lang="hi-IN">
                <a:solidFill>
                  <a:schemeClr val="accent2"/>
                </a:solidFill>
                <a:latin typeface="Open sans"/>
              </a:rPr>
              <a:t>सुविधाएं और पाठ्यक्रम समन्वय</a:t>
            </a:r>
            <a:endParaRPr>
              <a:solidFill>
                <a:schemeClr val="accent2"/>
              </a:solidFill>
              <a:latin typeface="Open sans"/>
            </a:endParaRPr>
          </a:p>
        </p:txBody>
      </p:sp>
      <p:pic>
        <p:nvPicPr>
          <p:cNvPr id="4100" name="Picture 19">
            <a:extLst>
              <a:ext uri="{FF2B5EF4-FFF2-40B4-BE49-F238E27FC236}">
                <a16:creationId xmlns:a16="http://schemas.microsoft.com/office/drawing/2014/main" id="{3B21EEF6-BBB5-E7B5-B362-4A54131E9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8259B516-5692-2836-4D76-6CAA33A46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09600"/>
            <a:ext cx="332263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5">
            <a:extLst>
              <a:ext uri="{FF2B5EF4-FFF2-40B4-BE49-F238E27FC236}">
                <a16:creationId xmlns:a16="http://schemas.microsoft.com/office/drawing/2014/main" id="{191C42F6-1E2E-52B6-9BE0-9C8C674728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0D05A3BB-E611-A59D-13BC-8CF4264A64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1">
            <a:extLst>
              <a:ext uri="{FF2B5EF4-FFF2-40B4-BE49-F238E27FC236}">
                <a16:creationId xmlns:a16="http://schemas.microsoft.com/office/drawing/2014/main" id="{5BD11518-6E6A-A7F5-9A60-7FAD79597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3" y="5486400"/>
            <a:ext cx="4800600" cy="5842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8838" indent="-174625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1738" indent="-168275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solidFill>
                  <a:srgbClr val="C00000"/>
                </a:solidFill>
                <a:latin typeface="Kruti Dev 010" pitchFamily="2" charset="0"/>
              </a:rPr>
              <a:t>Hkk"k.k %&amp; fujh{kd fnus'k voLFkh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Auditorium or theater setups">
            <a:extLst>
              <a:ext uri="{FF2B5EF4-FFF2-40B4-BE49-F238E27FC236}">
                <a16:creationId xmlns:a16="http://schemas.microsoft.com/office/drawing/2014/main" id="{269F0CBC-E527-E95E-961D-6CE0FB67DA2B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838200"/>
            <a:ext cx="4953000" cy="4491038"/>
          </a:xfrm>
          <a:noFill/>
        </p:spPr>
      </p:pic>
      <p:sp>
        <p:nvSpPr>
          <p:cNvPr id="13315" name="Text Box 8">
            <a:extLst>
              <a:ext uri="{FF2B5EF4-FFF2-40B4-BE49-F238E27FC236}">
                <a16:creationId xmlns:a16="http://schemas.microsoft.com/office/drawing/2014/main" id="{1A286AB1-5F04-3973-2373-3FA5DA2B6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8194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वर्ग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3316" name="Text Box 12">
            <a:extLst>
              <a:ext uri="{FF2B5EF4-FFF2-40B4-BE49-F238E27FC236}">
                <a16:creationId xmlns:a16="http://schemas.microsoft.com/office/drawing/2014/main" id="{43FC42EE-75A2-BB27-4688-0BFD4DB02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863850"/>
            <a:ext cx="198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अर्द्ध परिपत्र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3317" name="Text Box 13">
            <a:extLst>
              <a:ext uri="{FF2B5EF4-FFF2-40B4-BE49-F238E27FC236}">
                <a16:creationId xmlns:a16="http://schemas.microsoft.com/office/drawing/2014/main" id="{95245165-E7C9-1F6B-F660-EB1ADF808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37845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वि 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3318" name="Text Box 14">
            <a:extLst>
              <a:ext uri="{FF2B5EF4-FFF2-40B4-BE49-F238E27FC236}">
                <a16:creationId xmlns:a16="http://schemas.microsoft.com/office/drawing/2014/main" id="{71A1CA43-BD6D-1C5E-EA98-35CCB50FD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667000"/>
            <a:ext cx="2895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800" b="1">
                <a:solidFill>
                  <a:schemeClr val="accent2"/>
                </a:solidFill>
                <a:latin typeface="Open sans" panose="020B0606030504020204" pitchFamily="34" charset="0"/>
              </a:rPr>
              <a:t>ऑडिटोरियम या थिएटर सेट-अप</a:t>
            </a:r>
            <a:endParaRPr lang="en-US" altLang="en-US" sz="28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3319" name="Text Box 4">
            <a:extLst>
              <a:ext uri="{FF2B5EF4-FFF2-40B4-BE49-F238E27FC236}">
                <a16:creationId xmlns:a16="http://schemas.microsoft.com/office/drawing/2014/main" id="{74A6E7F6-4E7B-B2AE-C39A-35593FF5A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9-9</a:t>
            </a:r>
          </a:p>
        </p:txBody>
      </p:sp>
      <p:pic>
        <p:nvPicPr>
          <p:cNvPr id="13320" name="Picture 5">
            <a:extLst>
              <a:ext uri="{FF2B5EF4-FFF2-40B4-BE49-F238E27FC236}">
                <a16:creationId xmlns:a16="http://schemas.microsoft.com/office/drawing/2014/main" id="{CB17F7CA-39FC-AAD5-4030-05B71D92D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5">
            <a:extLst>
              <a:ext uri="{FF2B5EF4-FFF2-40B4-BE49-F238E27FC236}">
                <a16:creationId xmlns:a16="http://schemas.microsoft.com/office/drawing/2014/main" id="{1979E71F-9647-E2A0-5E69-DFE031E959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920B108-F4E3-8E93-063D-B0E0EE69C4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728663"/>
            <a:ext cx="7543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कार्मिक आवश्यकताएँ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DD99B60-1EBF-1506-CA74-B50B89028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90800" y="1524000"/>
            <a:ext cx="7086600" cy="4432300"/>
          </a:xfrm>
        </p:spPr>
        <p:txBody>
          <a:bodyPr/>
          <a:lstStyle/>
          <a:p>
            <a:pPr marL="682625" indent="-333375">
              <a:buClr>
                <a:srgbClr val="000066"/>
              </a:buClr>
              <a:defRPr/>
            </a:pPr>
            <a:r>
              <a:rPr lang="hi-IN" sz="3000">
                <a:latin typeface="Open sans"/>
              </a:rPr>
              <a:t>पाठ्यक्रम समन्वयक</a:t>
            </a:r>
          </a:p>
          <a:p>
            <a:pPr marL="682625" indent="-333375">
              <a:buClr>
                <a:srgbClr val="000066"/>
              </a:buClr>
              <a:defRPr/>
            </a:pPr>
            <a:r>
              <a:rPr lang="hi-IN" sz="3000">
                <a:latin typeface="Open sans"/>
              </a:rPr>
              <a:t>प्रशिक्षक/सहायक प्रशिक्षक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लॉजिस्टिक्स समन्वयक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कक्षा प्रबंधक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प्रशिक्षण सामग्री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एवी उपकरण समन्वयक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गतिविधि समन्वयक (विशिष्ट)</a:t>
            </a:r>
          </a:p>
          <a:p>
            <a:pPr marL="682625" indent="-333375">
              <a:buClr>
                <a:srgbClr val="000066"/>
              </a:buClr>
              <a:defRPr/>
            </a:pPr>
            <a:r>
              <a:rPr lang="hi-IN" sz="3000">
                <a:latin typeface="Open sans"/>
              </a:rPr>
              <a:t>सचिव</a:t>
            </a:r>
            <a:endParaRPr sz="3000">
              <a:latin typeface="Open sans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805529E7-248B-1219-7D65-E6DD50EE8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9-10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11C54A70-1923-D4CE-561E-4FC9E6F804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>
            <a:extLst>
              <a:ext uri="{FF2B5EF4-FFF2-40B4-BE49-F238E27FC236}">
                <a16:creationId xmlns:a16="http://schemas.microsoft.com/office/drawing/2014/main" id="{6F6DBA61-6195-E034-A91B-2FB9ECFC1B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E76865-9B6E-B6ED-AE39-B632C74EBB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228600"/>
          <a:ext cx="11734800" cy="6162675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0550">
                <a:tc>
                  <a:txBody>
                    <a:bodyPr/>
                    <a:lstStyle/>
                    <a:p>
                      <a:pPr algn="l"/>
                      <a:r>
                        <a:rPr lang="hi-IN" sz="1600" b="1" dirty="0">
                          <a:effectLst/>
                        </a:rPr>
                        <a:t>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सौंपा गया पाठ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असाइनमेंट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दैनिक मूल्यांकन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इकाई परीक्षण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 dirty="0">
                          <a:effectLst/>
                        </a:rPr>
                        <a:t>जिम्मेदारियां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71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श्री प्रणव श्रीवास्तव, कोर्स मॉनिटर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कोर्स मॉनिटर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724"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श्री ब्रिजेश कुमार उपाध्याय (8 बट.), कोर्स समन्वयक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कोर्स समन्वयक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346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जे.पी. कुमार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मुद्रित सामग्रियों का सुधार एवं 1वीं ग्रुप प्रस्तुति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711"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निरीक्षक रामा संग्राम सिंह (8 बट.)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 dirty="0">
                          <a:effectLst/>
                        </a:rPr>
                        <a:t>2, 1, 1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2वीं ग्रुप प्रस्तुति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724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विनोद कुमार बौन्मुखी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3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ऑडियो-वीडियो समन्वयन, प्री एवं पोस्ट टेस्ट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71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दिनेश कुमार (8 बट.), मुख्य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1, 2, 3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1, 2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3, 1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ग्रुप प्रस्तुति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71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मुकेश सिंह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1, 2, 2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2, 3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टाइमकीपर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277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चंद्रकांत तिवारी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7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5, 1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6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लॉजिस्टिक्स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71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जयवीर चौहान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 dirty="0">
                          <a:effectLst/>
                        </a:rPr>
                        <a:t>1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सचिवालय एवं क्लासरूम व्यवस्थापक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1755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सहायक उपनिरीक्षक महेश्वर राजभोईक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9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6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8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प्रशासनिक सहायक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3562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सहायक उपनिरीक्षक आनंद कुमार सिंह (8 बट.), सहायक प्रशिक्षक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डोक्युमेंटर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73183"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निरीक्षक नयनजीत कुमार (कोर्स 50) तथा अन्य सहयोगी सेना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सहयोगी स्टाफ</a:t>
                      </a:r>
                    </a:p>
                  </a:txBody>
                  <a:tcPr marL="16932" marR="16932" marT="16930" marB="1693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B623B66-36B1-2181-A980-53AC70868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1038225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पाठ्यक्रम समन्वयक का कार्य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79438E5-DAE0-680A-197D-26B9DF1FA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236788"/>
            <a:ext cx="8229600" cy="3859212"/>
          </a:xfrm>
        </p:spPr>
        <p:txBody>
          <a:bodyPr/>
          <a:lstStyle/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पाठ्यक्रम परिचय प्रस्तुत करना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समस्या समाधान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प्रशिक्षकों की बैठकों का नेतृत्व करना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पाठ्यक्रम समाप्ति बैठकों का नेतृत्व करना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कार्य-पश्चात रिपोर्ट तैयार करना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B8CB311D-CE0A-BE7D-2F60-45B6507BB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9-12</a:t>
            </a:r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A8365B56-4481-F522-EE72-C2379C819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>
            <a:extLst>
              <a:ext uri="{FF2B5EF4-FFF2-40B4-BE49-F238E27FC236}">
                <a16:creationId xmlns:a16="http://schemas.microsoft.com/office/drawing/2014/main" id="{E8F311EF-ABF1-9861-D217-E87080404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40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41F1F57-FEE1-D836-D400-8E24428522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95288"/>
            <a:ext cx="7924800" cy="132397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1523BB9-C66E-D4E0-FE3E-74C7CD6250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0"/>
            <a:ext cx="8001000" cy="3498850"/>
          </a:xfrm>
        </p:spPr>
        <p:txBody>
          <a:bodyPr/>
          <a:lstStyle/>
          <a:p>
            <a:pPr marL="342900" indent="-120650">
              <a:lnSpc>
                <a:spcPct val="90000"/>
              </a:lnSpc>
              <a:buClr>
                <a:srgbClr val="000066"/>
              </a:buClr>
              <a:buFontTx/>
              <a:buNone/>
              <a:defRPr/>
            </a:pPr>
            <a:r>
              <a:rPr lang="hi-IN" sz="3200" b="1">
                <a:solidFill>
                  <a:srgbClr val="333399"/>
                </a:solidFill>
                <a:latin typeface="Open sans"/>
              </a:rPr>
              <a:t>मर्फी के नियम: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§"/>
              <a:defRPr/>
            </a:pPr>
            <a:r>
              <a:rPr lang="hi-IN" sz="3200" b="1">
                <a:latin typeface="Open sans"/>
              </a:rPr>
              <a:t>अगर कुछ गलत हो सकता है...तो होगा ही।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§"/>
              <a:defRPr/>
            </a:pPr>
            <a:r>
              <a:rPr lang="hi-IN" sz="3200" b="1">
                <a:latin typeface="Open sans"/>
              </a:rPr>
              <a:t>जब सब कुछ ठीक चल रहा हो...तो कुछ न कुछ गलत होगा ही।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§"/>
              <a:defRPr/>
            </a:pPr>
            <a:r>
              <a:rPr lang="hi-IN" sz="3200" b="1">
                <a:latin typeface="Open sans"/>
              </a:rPr>
              <a:t>अगर कुछ गलत हो ही नहीं सकता...तो भी होगा ही।</a:t>
            </a:r>
            <a:endParaRPr>
              <a:latin typeface="Open sans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776EBB71-D64F-8952-6878-42A9097F9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9-13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3E5BC5A1-EBF8-A4DC-FE33-26C0C666F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>
            <a:extLst>
              <a:ext uri="{FF2B5EF4-FFF2-40B4-BE49-F238E27FC236}">
                <a16:creationId xmlns:a16="http://schemas.microsoft.com/office/drawing/2014/main" id="{8E0E76A3-E202-7FF9-5650-20DAF1FD7D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22860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C987457-DF74-3064-210B-A3683EE7C1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395288"/>
            <a:ext cx="7924800" cy="132397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CC4E415-3289-1386-D72B-0974C0F23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098675"/>
            <a:ext cx="7772400" cy="2957513"/>
          </a:xfrm>
        </p:spPr>
        <p:txBody>
          <a:bodyPr/>
          <a:lstStyle/>
          <a:p>
            <a:pPr marL="342900" indent="-120650">
              <a:lnSpc>
                <a:spcPct val="90000"/>
              </a:lnSpc>
              <a:buClr>
                <a:srgbClr val="000066"/>
              </a:buClr>
              <a:buFontTx/>
              <a:buNone/>
              <a:defRPr/>
            </a:pPr>
            <a:r>
              <a:rPr lang="hi-IN" sz="3200" b="1">
                <a:solidFill>
                  <a:srgbClr val="333399"/>
                </a:solidFill>
                <a:latin typeface="Open sans"/>
              </a:rPr>
              <a:t>मर्फी के नियम: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defRPr/>
            </a:pPr>
            <a:r>
              <a:rPr lang="hi-IN" sz="3200" b="1">
                <a:latin typeface="Open sans"/>
              </a:rPr>
              <a:t>जब चीज़ें और बदतर नहीं हो सकतीं...तो वे हमेशा बदतर हो जाती हैं।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defRPr/>
            </a:pPr>
            <a:r>
              <a:rPr lang="hi-IN" sz="3200" b="1">
                <a:latin typeface="Open sans"/>
              </a:rPr>
              <a:t>जब भी चीज़ें बेहतर होती हुई दिखाई देती हैं, तो आपने कुछ नज़रअंदाज़ कर दिया है।</a:t>
            </a:r>
            <a:endParaRPr>
              <a:latin typeface="Open sans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80D77F40-B130-76AF-7D6D-7AF733CC1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9-14</a:t>
            </a:r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4700B6D5-97C1-E653-52EC-CF74EBC6A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>
            <a:extLst>
              <a:ext uri="{FF2B5EF4-FFF2-40B4-BE49-F238E27FC236}">
                <a16:creationId xmlns:a16="http://schemas.microsoft.com/office/drawing/2014/main" id="{6CF95920-13C4-BB99-8F91-902AC7298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314325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80672438-8872-5E77-20D1-7C45B90D1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i-IN">
                <a:solidFill>
                  <a:schemeClr val="accent2"/>
                </a:solidFill>
                <a:latin typeface="+mn-lt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6C04C6E-A171-2D78-504A-3BEB7A0250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2057400"/>
            <a:ext cx="9220200" cy="3194050"/>
          </a:xfrm>
        </p:spPr>
        <p:txBody>
          <a:bodyPr/>
          <a:lstStyle/>
          <a:p>
            <a:pPr algn="just">
              <a:buFontTx/>
              <a:buNone/>
            </a:pPr>
            <a:r>
              <a:rPr lang="hi-IN" b="1">
                <a:solidFill>
                  <a:srgbClr val="333399"/>
                </a:solidFill>
              </a:rPr>
              <a:t>लोवेरी का पहला नियम:</a:t>
            </a:r>
          </a:p>
          <a:p>
            <a:pPr algn="just">
              <a:buFontTx/>
              <a:buNone/>
            </a:pPr>
            <a:endParaRPr lang="hi-IN" b="1">
              <a:solidFill>
                <a:srgbClr val="333399"/>
              </a:solidFill>
            </a:endParaRPr>
          </a:p>
          <a:p>
            <a:pPr algn="just"/>
            <a:r>
              <a:rPr lang="hi-IN" b="1"/>
              <a:t>अगर यह जाम हो जाए...तो इसे ज़बरदस्ती लगाओ! अगर यह टूट जाए, तो इसे बदलने की ज़रूरत है।</a:t>
            </a:r>
            <a:endParaRPr/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83AAD864-0781-8A68-2ED7-3C77F3C7F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200">
                <a:latin typeface="+mn-lt"/>
              </a:rPr>
              <a:t>PPT  9-15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B003C2E1-0C01-95EF-1437-EF388B4DF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>
            <a:extLst>
              <a:ext uri="{FF2B5EF4-FFF2-40B4-BE49-F238E27FC236}">
                <a16:creationId xmlns:a16="http://schemas.microsoft.com/office/drawing/2014/main" id="{07646C5F-F30B-97EB-F6A2-145281411E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30956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BA0D1B03-3000-3111-D185-4D6BB503F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220200" cy="3084513"/>
          </a:xfrm>
        </p:spPr>
        <p:txBody>
          <a:bodyPr/>
          <a:lstStyle/>
          <a:p>
            <a:pPr algn="just">
              <a:buClr>
                <a:srgbClr val="000066"/>
              </a:buClr>
              <a:buFontTx/>
              <a:buNone/>
            </a:pPr>
            <a:r>
              <a:rPr lang="hi-IN" b="1">
                <a:solidFill>
                  <a:srgbClr val="333399"/>
                </a:solidFill>
                <a:latin typeface="Open sans" panose="020B0606030504020204" pitchFamily="34" charset="0"/>
              </a:rPr>
              <a:t>ज़ुमवाल्ट का नियम:</a:t>
            </a:r>
          </a:p>
          <a:p>
            <a:pPr algn="just">
              <a:buClr>
                <a:srgbClr val="000066"/>
              </a:buClr>
              <a:buFontTx/>
              <a:buNone/>
            </a:pPr>
            <a:endParaRPr lang="hi-IN" b="1">
              <a:solidFill>
                <a:srgbClr val="333399"/>
              </a:solidFill>
              <a:latin typeface="Open sans" panose="020B0606030504020204" pitchFamily="34" charset="0"/>
            </a:endParaRPr>
          </a:p>
          <a:p>
            <a:pPr algn="just">
              <a:buClr>
                <a:srgbClr val="000066"/>
              </a:buClr>
            </a:pPr>
            <a:r>
              <a:rPr lang="hi-IN" b="1">
                <a:latin typeface="Open sans" panose="020B0606030504020204" pitchFamily="34" charset="0"/>
              </a:rPr>
              <a:t>असफलता की संभावना देखने वाले लोगों की संख्या और महत्व के सीधे आनुपातिक होती है।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0483" name="Rectangle 6">
            <a:extLst>
              <a:ext uri="{FF2B5EF4-FFF2-40B4-BE49-F238E27FC236}">
                <a16:creationId xmlns:a16="http://schemas.microsoft.com/office/drawing/2014/main" id="{1BE1FDAB-07D6-A564-B2D7-09251A1353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619125"/>
            <a:ext cx="7848600" cy="1323975"/>
          </a:xfrm>
          <a:noFill/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49772B2F-25CC-4309-7D05-61B7BD8E2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9-16</a:t>
            </a:r>
          </a:p>
        </p:txBody>
      </p:sp>
      <p:pic>
        <p:nvPicPr>
          <p:cNvPr id="20485" name="Picture 5">
            <a:extLst>
              <a:ext uri="{FF2B5EF4-FFF2-40B4-BE49-F238E27FC236}">
                <a16:creationId xmlns:a16="http://schemas.microsoft.com/office/drawing/2014/main" id="{18368181-3920-13B9-D466-677EBD1F50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5">
            <a:extLst>
              <a:ext uri="{FF2B5EF4-FFF2-40B4-BE49-F238E27FC236}">
                <a16:creationId xmlns:a16="http://schemas.microsoft.com/office/drawing/2014/main" id="{B2068588-4AE9-7BAE-A169-F03E253A5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2936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9B74AB12-F2F3-A80F-30AC-3E89FAC4A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397125"/>
            <a:ext cx="9220200" cy="2530475"/>
          </a:xfrm>
        </p:spPr>
        <p:txBody>
          <a:bodyPr/>
          <a:lstStyle/>
          <a:p>
            <a:pPr>
              <a:buClr>
                <a:srgbClr val="333399"/>
              </a:buClr>
              <a:buFontTx/>
              <a:buNone/>
            </a:pPr>
            <a:r>
              <a:rPr lang="hi-IN" b="1">
                <a:solidFill>
                  <a:srgbClr val="333399"/>
                </a:solidFill>
                <a:latin typeface="Open sans" panose="020B0606030504020204" pitchFamily="34" charset="0"/>
              </a:rPr>
              <a:t>हार्वे की परिकल्पना:</a:t>
            </a:r>
          </a:p>
          <a:p>
            <a:pPr>
              <a:buClr>
                <a:srgbClr val="333399"/>
              </a:buClr>
              <a:buFontTx/>
              <a:buNone/>
            </a:pPr>
            <a:endParaRPr lang="hi-IN" b="1">
              <a:solidFill>
                <a:srgbClr val="333399"/>
              </a:solidFill>
              <a:latin typeface="Open sans" panose="020B0606030504020204" pitchFamily="34" charset="0"/>
            </a:endParaRPr>
          </a:p>
          <a:p>
            <a:pPr>
              <a:buClr>
                <a:srgbClr val="333399"/>
              </a:buClr>
            </a:pPr>
            <a:r>
              <a:rPr lang="hi-IN" b="1">
                <a:latin typeface="Open sans" panose="020B0606030504020204" pitchFamily="34" charset="0"/>
              </a:rPr>
              <a:t>चिंता करने का कोई फायदा नहीं है... कुछ भी ठीक नहीं होने वाला।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1507" name="Rectangle 6">
            <a:extLst>
              <a:ext uri="{FF2B5EF4-FFF2-40B4-BE49-F238E27FC236}">
                <a16:creationId xmlns:a16="http://schemas.microsoft.com/office/drawing/2014/main" id="{50D70F55-851F-94C6-520A-BD07D394FC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19125"/>
            <a:ext cx="7239000" cy="1323975"/>
          </a:xfrm>
          <a:noFill/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 sz="2400">
              <a:latin typeface="Open sans" panose="020B0606030504020204" pitchFamily="34" charset="0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F4DCEE46-7BB6-E2C9-23C2-76E3E804E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9-17</a:t>
            </a:r>
          </a:p>
        </p:txBody>
      </p:sp>
      <p:pic>
        <p:nvPicPr>
          <p:cNvPr id="21509" name="Picture 5">
            <a:extLst>
              <a:ext uri="{FF2B5EF4-FFF2-40B4-BE49-F238E27FC236}">
                <a16:creationId xmlns:a16="http://schemas.microsoft.com/office/drawing/2014/main" id="{23EC5254-7B19-8CA3-3F66-C3262F6ED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8472394A-1A4F-B664-0139-5A2D4BFE6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3810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B65156C-CF86-4E95-D3C4-8A491D4D8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612775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EE650BB-8584-8D7F-5EEA-82F96F3A25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524000"/>
            <a:ext cx="9220200" cy="3638550"/>
          </a:xfrm>
        </p:spPr>
        <p:txBody>
          <a:bodyPr/>
          <a:lstStyle/>
          <a:p>
            <a:pPr marL="0" indent="0" algn="just">
              <a:buClrTx/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इस इकाई के पूरा होने पर, आप निम्नलिखित कार्य कर सकेंगे:</a:t>
            </a:r>
          </a:p>
          <a:p>
            <a:pPr marL="0" indent="0" algn="just">
              <a:buClrTx/>
              <a:buFontTx/>
              <a:buNone/>
            </a:pPr>
            <a:endParaRPr lang="hi-IN">
              <a:latin typeface="Open sans" panose="020B0606030504020204" pitchFamily="34" charset="0"/>
            </a:endParaRPr>
          </a:p>
          <a:p>
            <a:pPr marL="0" indent="0" algn="just">
              <a:buClrTx/>
              <a:buFontTx/>
              <a:buAutoNum type="arabicPeriod"/>
            </a:pPr>
            <a:r>
              <a:rPr lang="hi-IN">
                <a:latin typeface="Open sans" panose="020B0606030504020204" pitchFamily="34" charset="0"/>
              </a:rPr>
              <a:t>आयोजित की जाने वाली प्रशिक्षण गतिविधि की आवश्यकताओं को पूरा करने के लिए एक सुविधा का चयन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122E8B08-18EA-9A32-FDAC-0E13FA6C4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9-18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740841DE-C76F-B74E-912C-7EC709C3F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>
            <a:extLst>
              <a:ext uri="{FF2B5EF4-FFF2-40B4-BE49-F238E27FC236}">
                <a16:creationId xmlns:a16="http://schemas.microsoft.com/office/drawing/2014/main" id="{6AD63141-EC99-80E8-A5B2-7AD562564C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5A1BB26-FED0-87E7-7548-61E47C5FD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533400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CC9B01F-9E16-7188-E755-1F55DB7326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981200"/>
            <a:ext cx="8077200" cy="4192588"/>
          </a:xfrm>
        </p:spPr>
        <p:txBody>
          <a:bodyPr/>
          <a:lstStyle/>
          <a:p>
            <a:pPr marL="0" indent="0" algn="just">
              <a:buClrTx/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इस इकाई के पूरा होने पर, आप निम्नलिखित कार्य कर सकेंगे:</a:t>
            </a:r>
          </a:p>
          <a:p>
            <a:pPr marL="0" indent="0" algn="just">
              <a:buClrTx/>
              <a:buFontTx/>
              <a:buNone/>
            </a:pPr>
            <a:endParaRPr lang="hi-IN">
              <a:latin typeface="Open sans" panose="020B0606030504020204" pitchFamily="34" charset="0"/>
            </a:endParaRPr>
          </a:p>
          <a:p>
            <a:pPr marL="0" indent="0" algn="just">
              <a:buClrTx/>
              <a:buFontTx/>
              <a:buAutoNum type="arabicPeriod"/>
            </a:pPr>
            <a:r>
              <a:rPr lang="hi-IN">
                <a:latin typeface="Open sans" panose="020B0606030504020204" pitchFamily="34" charset="0"/>
              </a:rPr>
              <a:t>आयोजित की जाने वाली प्रशिक्षण गतिविधि की आवश्यकताओं को पूरा करने के लिए एक सुविधा का चयन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C232A76A-7C90-50B8-10E5-382CC286A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CBD0011-90B0-A1EA-F7AC-9A80CB73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5126" name="Picture 5">
            <a:extLst>
              <a:ext uri="{FF2B5EF4-FFF2-40B4-BE49-F238E27FC236}">
                <a16:creationId xmlns:a16="http://schemas.microsoft.com/office/drawing/2014/main" id="{05092B6D-A861-8C4A-671F-087477E42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6">
            <a:extLst>
              <a:ext uri="{FF2B5EF4-FFF2-40B4-BE49-F238E27FC236}">
                <a16:creationId xmlns:a16="http://schemas.microsoft.com/office/drawing/2014/main" id="{17EB3692-E8D7-6AE1-7376-5CCBC936B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987A40C-9CDF-030A-7918-67222ED8C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612775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C9B06A5-F560-4EE6-9165-26B459A5E4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524000"/>
            <a:ext cx="9220200" cy="3638550"/>
          </a:xfrm>
        </p:spPr>
        <p:txBody>
          <a:bodyPr/>
          <a:lstStyle/>
          <a:p>
            <a:pPr marL="982663" lvl="2" indent="-742950" algn="just">
              <a:buFontTx/>
              <a:buAutoNum type="arabicPeriod" startAt="2"/>
            </a:pPr>
            <a:r>
              <a:rPr lang="hi-IN">
                <a:latin typeface="Open sans" panose="020B0606030504020204" pitchFamily="34" charset="0"/>
              </a:rPr>
              <a:t>प्रशिक्षण प्रस्तुति और उपयोग में आने वाले दृश्य-श्रव्य साधनों के लिए एक कक्षा की व्यवस्था करें।</a:t>
            </a:r>
          </a:p>
          <a:p>
            <a:pPr marL="982663" lvl="2" indent="-742950" algn="just">
              <a:buFontTx/>
              <a:buAutoNum type="arabicPeriod" startAt="2"/>
            </a:pPr>
            <a:endParaRPr lang="hi-IN">
              <a:latin typeface="Open sans" panose="020B0606030504020204" pitchFamily="34" charset="0"/>
            </a:endParaRPr>
          </a:p>
          <a:p>
            <a:pPr marL="982663" lvl="2" indent="-742950" algn="just">
              <a:buFontTx/>
              <a:buAutoNum type="arabicPeriod" startAt="2"/>
            </a:pPr>
            <a:r>
              <a:rPr lang="hi-IN">
                <a:latin typeface="Open sans" panose="020B0606030504020204" pitchFamily="34" charset="0"/>
              </a:rPr>
              <a:t>सुविधा व्यवस्था में आने वाली सबसे आम समस्याओं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7C70E059-97F0-7F17-F037-2E2C4EF65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9-19</a:t>
            </a:r>
          </a:p>
        </p:txBody>
      </p:sp>
      <p:pic>
        <p:nvPicPr>
          <p:cNvPr id="23557" name="Picture 5">
            <a:extLst>
              <a:ext uri="{FF2B5EF4-FFF2-40B4-BE49-F238E27FC236}">
                <a16:creationId xmlns:a16="http://schemas.microsoft.com/office/drawing/2014/main" id="{2F2BDC32-B3E8-BD5B-4DF0-4912DD84B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5">
            <a:extLst>
              <a:ext uri="{FF2B5EF4-FFF2-40B4-BE49-F238E27FC236}">
                <a16:creationId xmlns:a16="http://schemas.microsoft.com/office/drawing/2014/main" id="{3875F851-0293-31BD-1C40-47EFC7881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24606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5AB5D75-E0EC-B548-35B1-25F3B703E1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2563813"/>
            <a:ext cx="10160000" cy="1323975"/>
          </a:xfrm>
        </p:spPr>
        <p:txBody>
          <a:bodyPr/>
          <a:lstStyle/>
          <a:p>
            <a:r>
              <a:rPr lang="hi-IN" sz="8000"/>
              <a:t>धन्यवाद </a:t>
            </a:r>
            <a:endParaRPr sz="8000"/>
          </a:p>
        </p:txBody>
      </p:sp>
      <p:pic>
        <p:nvPicPr>
          <p:cNvPr id="24579" name="Picture 2">
            <a:extLst>
              <a:ext uri="{FF2B5EF4-FFF2-40B4-BE49-F238E27FC236}">
                <a16:creationId xmlns:a16="http://schemas.microsoft.com/office/drawing/2014/main" id="{464051B6-E20F-4F13-7D8C-98C54418A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3">
            <a:extLst>
              <a:ext uri="{FF2B5EF4-FFF2-40B4-BE49-F238E27FC236}">
                <a16:creationId xmlns:a16="http://schemas.microsoft.com/office/drawing/2014/main" id="{60463A08-79CD-EDF7-C986-75F7E0C7E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41FFF08-4A74-9B2C-8E6D-051D715CC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815975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4E29342-066D-349C-CCA2-B6FB26274F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901825"/>
            <a:ext cx="9220200" cy="3243263"/>
          </a:xfrm>
        </p:spPr>
        <p:txBody>
          <a:bodyPr/>
          <a:lstStyle/>
          <a:p>
            <a:pPr marL="982663" lvl="2" indent="-742950" algn="just">
              <a:buFontTx/>
              <a:buAutoNum type="arabicPeriod" startAt="2"/>
            </a:pPr>
            <a:r>
              <a:rPr lang="hi-IN" sz="3200">
                <a:latin typeface="Open sans" panose="020B0606030504020204" pitchFamily="34" charset="0"/>
              </a:rPr>
              <a:t>प्रशिक्षण प्रस्तुति और उपयोग में आने वाले दृश्य-श्रव्य साधनों के लिए एक कक्षा की व्यवस्था करें।</a:t>
            </a:r>
          </a:p>
          <a:p>
            <a:pPr marL="982663" lvl="2" indent="-742950" algn="just">
              <a:buFontTx/>
              <a:buAutoNum type="arabicPeriod" startAt="2"/>
            </a:pPr>
            <a:endParaRPr lang="hi-IN" sz="3200">
              <a:latin typeface="Open sans" panose="020B0606030504020204" pitchFamily="34" charset="0"/>
            </a:endParaRPr>
          </a:p>
          <a:p>
            <a:pPr marL="982663" lvl="2" indent="-742950" algn="just">
              <a:buFontTx/>
              <a:buAutoNum type="arabicPeriod" startAt="2"/>
            </a:pPr>
            <a:r>
              <a:rPr lang="hi-IN" sz="3200">
                <a:latin typeface="Open sans" panose="020B0606030504020204" pitchFamily="34" charset="0"/>
              </a:rPr>
              <a:t>सुविधा व्यवस्था में आने वाली सबसे आम समस्याओं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93B4D1-F3AA-37FE-6D06-C01E6D457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0A1DB883-36C5-9157-6552-50BFF190F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9-2</a:t>
            </a:r>
          </a:p>
        </p:txBody>
      </p:sp>
      <p:pic>
        <p:nvPicPr>
          <p:cNvPr id="6150" name="Picture 5">
            <a:extLst>
              <a:ext uri="{FF2B5EF4-FFF2-40B4-BE49-F238E27FC236}">
                <a16:creationId xmlns:a16="http://schemas.microsoft.com/office/drawing/2014/main" id="{1C9BAA00-EB5B-8C69-E7D9-D7C3E6C677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>
            <a:extLst>
              <a:ext uri="{FF2B5EF4-FFF2-40B4-BE49-F238E27FC236}">
                <a16:creationId xmlns:a16="http://schemas.microsoft.com/office/drawing/2014/main" id="{03ACA7F5-1D05-165C-C6F5-6620AABFA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20637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>
            <a:extLst>
              <a:ext uri="{FF2B5EF4-FFF2-40B4-BE49-F238E27FC236}">
                <a16:creationId xmlns:a16="http://schemas.microsoft.com/office/drawing/2014/main" id="{B273B6D3-0464-8A71-93D8-378DEA80F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7244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यू-आकार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7171" name="Text Box 17">
            <a:extLst>
              <a:ext uri="{FF2B5EF4-FFF2-40B4-BE49-F238E27FC236}">
                <a16:creationId xmlns:a16="http://schemas.microsoft.com/office/drawing/2014/main" id="{5359CAEF-3480-8CC6-DA0A-CFB2D6541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4724400"/>
            <a:ext cx="30099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बॉक्स का आकार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(वर्ग या आयत)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7172" name="Text Box 18">
            <a:extLst>
              <a:ext uri="{FF2B5EF4-FFF2-40B4-BE49-F238E27FC236}">
                <a16:creationId xmlns:a16="http://schemas.microsoft.com/office/drawing/2014/main" id="{6D56880D-550D-F3E1-DC08-F44963C58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42925"/>
            <a:ext cx="441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b="1">
                <a:solidFill>
                  <a:schemeClr val="accent2"/>
                </a:solidFill>
                <a:latin typeface="Open sans" panose="020B0606030504020204" pitchFamily="34" charset="0"/>
              </a:rPr>
              <a:t>सम्मेलन की व्यवस्था</a:t>
            </a:r>
            <a:endParaRPr lang="en-US" altLang="en-US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7173" name="Picture 20" descr="box">
            <a:extLst>
              <a:ext uri="{FF2B5EF4-FFF2-40B4-BE49-F238E27FC236}">
                <a16:creationId xmlns:a16="http://schemas.microsoft.com/office/drawing/2014/main" id="{76FBA4A7-0F3F-BB69-86BF-5B0F91111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00200"/>
            <a:ext cx="58674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 Box 4">
            <a:extLst>
              <a:ext uri="{FF2B5EF4-FFF2-40B4-BE49-F238E27FC236}">
                <a16:creationId xmlns:a16="http://schemas.microsoft.com/office/drawing/2014/main" id="{78A4BA83-CF30-A992-30F7-B67E6AD5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9-3</a:t>
            </a:r>
          </a:p>
        </p:txBody>
      </p:sp>
      <p:pic>
        <p:nvPicPr>
          <p:cNvPr id="7175" name="Picture 5">
            <a:extLst>
              <a:ext uri="{FF2B5EF4-FFF2-40B4-BE49-F238E27FC236}">
                <a16:creationId xmlns:a16="http://schemas.microsoft.com/office/drawing/2014/main" id="{06F80A1A-31FD-0B0E-3BED-D8E7CB6C8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5">
            <a:extLst>
              <a:ext uri="{FF2B5EF4-FFF2-40B4-BE49-F238E27FC236}">
                <a16:creationId xmlns:a16="http://schemas.microsoft.com/office/drawing/2014/main" id="{1288F7AB-5A0F-618F-02C4-F9D688D81B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4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9B84F6E3-5E46-1E3E-6D64-DBFF9D078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8200"/>
            <a:ext cx="2057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यू-आकार का टियर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8195" name="Text Box 5">
            <a:extLst>
              <a:ext uri="{FF2B5EF4-FFF2-40B4-BE49-F238E27FC236}">
                <a16:creationId xmlns:a16="http://schemas.microsoft.com/office/drawing/2014/main" id="{01677084-E792-D007-A787-D171171B6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164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ई-आकार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8196" name="Text Box 6">
            <a:extLst>
              <a:ext uri="{FF2B5EF4-FFF2-40B4-BE49-F238E27FC236}">
                <a16:creationId xmlns:a16="http://schemas.microsoft.com/office/drawing/2014/main" id="{2990B62A-AAC9-8A3D-6E0F-63CBAB549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0"/>
            <a:ext cx="525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b="1">
                <a:solidFill>
                  <a:schemeClr val="accent2"/>
                </a:solidFill>
                <a:latin typeface="Open sans" panose="020B0606030504020204" pitchFamily="34" charset="0"/>
              </a:rPr>
              <a:t>सम्मेलन की व्यवस्था</a:t>
            </a:r>
            <a:endParaRPr lang="en-US" altLang="en-US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8197" name="Picture 7" descr="Ushape-Tier">
            <a:extLst>
              <a:ext uri="{FF2B5EF4-FFF2-40B4-BE49-F238E27FC236}">
                <a16:creationId xmlns:a16="http://schemas.microsoft.com/office/drawing/2014/main" id="{24F388C1-A3FE-561F-B553-FEBBE221C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7" t="2042"/>
          <a:stretch>
            <a:fillRect/>
          </a:stretch>
        </p:blipFill>
        <p:spPr bwMode="auto">
          <a:xfrm>
            <a:off x="2743200" y="1676400"/>
            <a:ext cx="2819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4">
            <a:extLst>
              <a:ext uri="{FF2B5EF4-FFF2-40B4-BE49-F238E27FC236}">
                <a16:creationId xmlns:a16="http://schemas.microsoft.com/office/drawing/2014/main" id="{F0AF172A-9CCD-AD0D-DC49-64C45F7F6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9-4</a:t>
            </a:r>
          </a:p>
        </p:txBody>
      </p:sp>
      <p:pic>
        <p:nvPicPr>
          <p:cNvPr id="8199" name="Picture 7" descr="Ushape-Tier">
            <a:extLst>
              <a:ext uri="{FF2B5EF4-FFF2-40B4-BE49-F238E27FC236}">
                <a16:creationId xmlns:a16="http://schemas.microsoft.com/office/drawing/2014/main" id="{ABD322D5-E455-D67F-E956-13EDBA616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18" r="24490"/>
          <a:stretch>
            <a:fillRect/>
          </a:stretch>
        </p:blipFill>
        <p:spPr bwMode="auto">
          <a:xfrm>
            <a:off x="6943725" y="1212850"/>
            <a:ext cx="22764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5">
            <a:extLst>
              <a:ext uri="{FF2B5EF4-FFF2-40B4-BE49-F238E27FC236}">
                <a16:creationId xmlns:a16="http://schemas.microsoft.com/office/drawing/2014/main" id="{386C4425-0A96-1E4E-A893-9C558ED773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5">
            <a:extLst>
              <a:ext uri="{FF2B5EF4-FFF2-40B4-BE49-F238E27FC236}">
                <a16:creationId xmlns:a16="http://schemas.microsoft.com/office/drawing/2014/main" id="{6CC099C8-735B-0033-929B-9A187F1E09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2066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2022700F-7E50-7825-AA00-2ABF0893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953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टी 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9219" name="Text Box 5">
            <a:extLst>
              <a:ext uri="{FF2B5EF4-FFF2-40B4-BE49-F238E27FC236}">
                <a16:creationId xmlns:a16="http://schemas.microsoft.com/office/drawing/2014/main" id="{68A59DD0-1BA0-C2EB-A833-82BC162DE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029200"/>
            <a:ext cx="977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अंडाकार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465F1CA5-3BAB-BF4D-92CD-FBE360A5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4933950"/>
            <a:ext cx="2209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निदेशक मंडल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9221" name="Text Box 7">
            <a:extLst>
              <a:ext uri="{FF2B5EF4-FFF2-40B4-BE49-F238E27FC236}">
                <a16:creationId xmlns:a16="http://schemas.microsoft.com/office/drawing/2014/main" id="{F3F9DEFE-5BE1-2DA2-6B02-20EDCDA26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762000"/>
            <a:ext cx="441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b="1">
                <a:solidFill>
                  <a:schemeClr val="accent2"/>
                </a:solidFill>
                <a:latin typeface="Open sans" panose="020B0606030504020204" pitchFamily="34" charset="0"/>
              </a:rPr>
              <a:t>सम्मेलन की व्यवस्था</a:t>
            </a:r>
            <a:endParaRPr lang="en-US" altLang="en-US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9222" name="Rectangle 9">
            <a:extLst>
              <a:ext uri="{FF2B5EF4-FFF2-40B4-BE49-F238E27FC236}">
                <a16:creationId xmlns:a16="http://schemas.microsoft.com/office/drawing/2014/main" id="{D9BE75BC-8C48-7073-5F73-F53339C3D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336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pic>
        <p:nvPicPr>
          <p:cNvPr id="9223" name="Picture 8" descr="oval">
            <a:extLst>
              <a:ext uri="{FF2B5EF4-FFF2-40B4-BE49-F238E27FC236}">
                <a16:creationId xmlns:a16="http://schemas.microsoft.com/office/drawing/2014/main" id="{DAAC5375-C949-BC02-96B4-D167E031B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725" y="1676400"/>
            <a:ext cx="2133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10">
            <a:extLst>
              <a:ext uri="{FF2B5EF4-FFF2-40B4-BE49-F238E27FC236}">
                <a16:creationId xmlns:a16="http://schemas.microsoft.com/office/drawing/2014/main" id="{A1C8EDBB-E7F3-3C5D-AE19-5FF131116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6243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pic>
        <p:nvPicPr>
          <p:cNvPr id="9225" name="Picture 11" descr="u">
            <a:extLst>
              <a:ext uri="{FF2B5EF4-FFF2-40B4-BE49-F238E27FC236}">
                <a16:creationId xmlns:a16="http://schemas.microsoft.com/office/drawing/2014/main" id="{1919DED9-E623-23AF-F72C-EBC451DEC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7" t="5556"/>
          <a:stretch>
            <a:fillRect/>
          </a:stretch>
        </p:blipFill>
        <p:spPr bwMode="auto">
          <a:xfrm>
            <a:off x="2971800" y="2209800"/>
            <a:ext cx="1700213" cy="2590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2" descr="board">
            <a:extLst>
              <a:ext uri="{FF2B5EF4-FFF2-40B4-BE49-F238E27FC236}">
                <a16:creationId xmlns:a16="http://schemas.microsoft.com/office/drawing/2014/main" id="{52D425A6-E86A-2B9E-4ACA-54ABB14F9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3200400"/>
            <a:ext cx="22002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7" name="Text Box 4">
            <a:extLst>
              <a:ext uri="{FF2B5EF4-FFF2-40B4-BE49-F238E27FC236}">
                <a16:creationId xmlns:a16="http://schemas.microsoft.com/office/drawing/2014/main" id="{153F1D08-D56E-D4BA-DBCA-F93D6C08B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9-5</a:t>
            </a:r>
          </a:p>
        </p:txBody>
      </p:sp>
      <p:pic>
        <p:nvPicPr>
          <p:cNvPr id="9228" name="Picture 5">
            <a:extLst>
              <a:ext uri="{FF2B5EF4-FFF2-40B4-BE49-F238E27FC236}">
                <a16:creationId xmlns:a16="http://schemas.microsoft.com/office/drawing/2014/main" id="{77304CB4-078D-8FE0-E311-C36E2991A7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5">
            <a:extLst>
              <a:ext uri="{FF2B5EF4-FFF2-40B4-BE49-F238E27FC236}">
                <a16:creationId xmlns:a16="http://schemas.microsoft.com/office/drawing/2014/main" id="{B7F64474-AC2F-95E7-B57F-E0DC6AD3D6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>
            <a:extLst>
              <a:ext uri="{FF2B5EF4-FFF2-40B4-BE49-F238E27FC236}">
                <a16:creationId xmlns:a16="http://schemas.microsoft.com/office/drawing/2014/main" id="{35984A02-A1A1-A2F1-CDA9-CBEBB211F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5720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हीरे का 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0243" name="Text Box 8">
            <a:extLst>
              <a:ext uri="{FF2B5EF4-FFF2-40B4-BE49-F238E27FC236}">
                <a16:creationId xmlns:a16="http://schemas.microsoft.com/office/drawing/2014/main" id="{06891A49-188C-830C-0CDF-BBECA100A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648200"/>
            <a:ext cx="205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गोल मेज़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0244" name="Text Box 17">
            <a:extLst>
              <a:ext uri="{FF2B5EF4-FFF2-40B4-BE49-F238E27FC236}">
                <a16:creationId xmlns:a16="http://schemas.microsoft.com/office/drawing/2014/main" id="{E257E22B-2073-52DE-5C96-D16B07A60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85800"/>
            <a:ext cx="548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छोटे समूह सेट-अप</a:t>
            </a:r>
            <a:endParaRPr lang="en-US" altLang="en-US" sz="32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0245" name="Picture 20" descr="Diamond">
            <a:extLst>
              <a:ext uri="{FF2B5EF4-FFF2-40B4-BE49-F238E27FC236}">
                <a16:creationId xmlns:a16="http://schemas.microsoft.com/office/drawing/2014/main" id="{B5C7B373-24EF-5D45-DE67-5CDFA9341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76400"/>
            <a:ext cx="6950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4">
            <a:extLst>
              <a:ext uri="{FF2B5EF4-FFF2-40B4-BE49-F238E27FC236}">
                <a16:creationId xmlns:a16="http://schemas.microsoft.com/office/drawing/2014/main" id="{CCDF7E22-1996-ABCF-F4A6-02FAEB717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9-6</a:t>
            </a:r>
          </a:p>
        </p:txBody>
      </p:sp>
      <p:pic>
        <p:nvPicPr>
          <p:cNvPr id="10247" name="Picture 5">
            <a:extLst>
              <a:ext uri="{FF2B5EF4-FFF2-40B4-BE49-F238E27FC236}">
                <a16:creationId xmlns:a16="http://schemas.microsoft.com/office/drawing/2014/main" id="{57131C10-F28E-BBE8-92F9-DF1B76F7BA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7">
            <a:extLst>
              <a:ext uri="{FF2B5EF4-FFF2-40B4-BE49-F238E27FC236}">
                <a16:creationId xmlns:a16="http://schemas.microsoft.com/office/drawing/2014/main" id="{F68AD2B8-EACB-FBE8-9E5A-6B0004DC1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2225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A539F22A-2453-EBF4-D695-A69D24455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95800"/>
            <a:ext cx="2362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वृत्त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(बिना मेज के)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1C82F25F-206A-89F2-E045-1726E1211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572000"/>
            <a:ext cx="167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2000" b="1">
                <a:latin typeface="Open sans" panose="020B0606030504020204" pitchFamily="34" charset="0"/>
              </a:rPr>
              <a:t>V (</a:t>
            </a:r>
            <a:r>
              <a:rPr lang="hi-IN" altLang="en-US" sz="2000" b="1">
                <a:latin typeface="Open sans" panose="020B0606030504020204" pitchFamily="34" charset="0"/>
              </a:rPr>
              <a:t>या </a:t>
            </a:r>
            <a:r>
              <a:rPr lang="en-US" altLang="en-US" sz="2000" b="1">
                <a:latin typeface="Open sans" panose="020B0606030504020204" pitchFamily="34" charset="0"/>
              </a:rPr>
              <a:t>L) </a:t>
            </a:r>
            <a:r>
              <a:rPr lang="hi-IN" altLang="en-US" sz="2000" b="1">
                <a:latin typeface="Open sans" panose="020B0606030504020204" pitchFamily="34" charset="0"/>
              </a:rPr>
              <a:t>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1268" name="Text Box 6">
            <a:extLst>
              <a:ext uri="{FF2B5EF4-FFF2-40B4-BE49-F238E27FC236}">
                <a16:creationId xmlns:a16="http://schemas.microsoft.com/office/drawing/2014/main" id="{3EE76419-E528-A2A0-AA12-44BAB05A3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7244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त्रिकोण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1269" name="Text Box 7">
            <a:extLst>
              <a:ext uri="{FF2B5EF4-FFF2-40B4-BE49-F238E27FC236}">
                <a16:creationId xmlns:a16="http://schemas.microsoft.com/office/drawing/2014/main" id="{CD36663E-C280-82BD-1157-92C951A2C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85800"/>
            <a:ext cx="495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छोटे समूह सेट-अप</a:t>
            </a:r>
            <a:endParaRPr lang="en-US" altLang="en-US" sz="32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1270" name="Picture 8" descr="cir">
            <a:extLst>
              <a:ext uri="{FF2B5EF4-FFF2-40B4-BE49-F238E27FC236}">
                <a16:creationId xmlns:a16="http://schemas.microsoft.com/office/drawing/2014/main" id="{1E73E43B-BC6F-711A-BF3B-3C912BD08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754856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4">
            <a:extLst>
              <a:ext uri="{FF2B5EF4-FFF2-40B4-BE49-F238E27FC236}">
                <a16:creationId xmlns:a16="http://schemas.microsoft.com/office/drawing/2014/main" id="{A0AA88A2-CE0A-8F44-95A9-DC88F42C9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9-7</a:t>
            </a:r>
          </a:p>
        </p:txBody>
      </p:sp>
      <p:pic>
        <p:nvPicPr>
          <p:cNvPr id="11272" name="Picture 5">
            <a:extLst>
              <a:ext uri="{FF2B5EF4-FFF2-40B4-BE49-F238E27FC236}">
                <a16:creationId xmlns:a16="http://schemas.microsoft.com/office/drawing/2014/main" id="{E60BF658-E28D-4C7D-4DCD-BFD24A9C36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5">
            <a:extLst>
              <a:ext uri="{FF2B5EF4-FFF2-40B4-BE49-F238E27FC236}">
                <a16:creationId xmlns:a16="http://schemas.microsoft.com/office/drawing/2014/main" id="{A435E508-5D5C-5F0E-7E10-5666E6364B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36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F93F515D-E88D-FC20-50A8-17F633865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3434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वर्ग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1" name="Text Box 5">
            <a:extLst>
              <a:ext uri="{FF2B5EF4-FFF2-40B4-BE49-F238E27FC236}">
                <a16:creationId xmlns:a16="http://schemas.microsoft.com/office/drawing/2014/main" id="{01D7A7F8-FF93-70AF-2C12-05759D4DE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4196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आयत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2" name="Text Box 6">
            <a:extLst>
              <a:ext uri="{FF2B5EF4-FFF2-40B4-BE49-F238E27FC236}">
                <a16:creationId xmlns:a16="http://schemas.microsoft.com/office/drawing/2014/main" id="{CCA8D611-A647-E499-61F8-279C24DA5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356100"/>
            <a:ext cx="116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अंडाकार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3" name="Text Box 7">
            <a:extLst>
              <a:ext uri="{FF2B5EF4-FFF2-40B4-BE49-F238E27FC236}">
                <a16:creationId xmlns:a16="http://schemas.microsoft.com/office/drawing/2014/main" id="{D43A67BF-3BA4-A80F-C2F7-67FF1A6EC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4325938"/>
            <a:ext cx="1790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समलम्बाकार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4" name="Text Box 8">
            <a:extLst>
              <a:ext uri="{FF2B5EF4-FFF2-40B4-BE49-F238E27FC236}">
                <a16:creationId xmlns:a16="http://schemas.microsoft.com/office/drawing/2014/main" id="{0BF8A2EE-0A16-8207-D540-BE1087679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304925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छोटे समूह सेट-अप</a:t>
            </a:r>
            <a:endParaRPr lang="en-US" altLang="en-US" sz="32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2295" name="Picture 9" descr="squ">
            <a:extLst>
              <a:ext uri="{FF2B5EF4-FFF2-40B4-BE49-F238E27FC236}">
                <a16:creationId xmlns:a16="http://schemas.microsoft.com/office/drawing/2014/main" id="{2D3D5978-BD5E-48E1-3C9B-1D7913078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 t="21211" r="6178"/>
          <a:stretch>
            <a:fillRect/>
          </a:stretch>
        </p:blipFill>
        <p:spPr bwMode="auto">
          <a:xfrm>
            <a:off x="2362200" y="2362200"/>
            <a:ext cx="777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4">
            <a:extLst>
              <a:ext uri="{FF2B5EF4-FFF2-40B4-BE49-F238E27FC236}">
                <a16:creationId xmlns:a16="http://schemas.microsoft.com/office/drawing/2014/main" id="{D9A67B47-D8D5-FA31-73FD-1689A2D74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9-8</a:t>
            </a:r>
          </a:p>
        </p:txBody>
      </p:sp>
      <p:pic>
        <p:nvPicPr>
          <p:cNvPr id="12297" name="Picture 5">
            <a:extLst>
              <a:ext uri="{FF2B5EF4-FFF2-40B4-BE49-F238E27FC236}">
                <a16:creationId xmlns:a16="http://schemas.microsoft.com/office/drawing/2014/main" id="{B1D451E1-5551-5085-A515-C64044F6A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5">
            <a:extLst>
              <a:ext uri="{FF2B5EF4-FFF2-40B4-BE49-F238E27FC236}">
                <a16:creationId xmlns:a16="http://schemas.microsoft.com/office/drawing/2014/main" id="{3F94B3A7-855E-D30D-34EA-606F3578D3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21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691</Words>
  <Application>Microsoft Office PowerPoint</Application>
  <PresentationFormat>Widescreen</PresentationFormat>
  <Paragraphs>156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Calibri</vt:lpstr>
      <vt:lpstr>Times</vt:lpstr>
      <vt:lpstr>Open sans</vt:lpstr>
      <vt:lpstr>Kruti Dev 010</vt:lpstr>
      <vt:lpstr>Wingdings</vt:lpstr>
      <vt:lpstr>Default Design</vt:lpstr>
      <vt:lpstr>इकाई 9</vt:lpstr>
      <vt:lpstr>इकाई 9 उद्देश्य</vt:lpstr>
      <vt:lpstr>इकाई 9 उद्देश्य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कार्मिक आवश्यकताएँ</vt:lpstr>
      <vt:lpstr>PowerPoint Presentation</vt:lpstr>
      <vt:lpstr>पाठ्यक्रम समन्वयक का कार्य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इकाई 9 उद्देश्य</vt:lpstr>
      <vt:lpstr>इकाई 9 उद्देश्य</vt:lpstr>
      <vt:lpstr>धन्यवाद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OBJECTIVES:</dc:title>
  <dc:creator>Jerry and Dee Williams</dc:creator>
  <cp:lastModifiedBy>NDRF NDRF</cp:lastModifiedBy>
  <cp:revision>105</cp:revision>
  <cp:lastPrinted>1999-09-05T17:13:14Z</cp:lastPrinted>
  <dcterms:created xsi:type="dcterms:W3CDTF">1999-09-05T16:05:50Z</dcterms:created>
  <dcterms:modified xsi:type="dcterms:W3CDTF">2026-01-06T12:27:13Z</dcterms:modified>
</cp:coreProperties>
</file>