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4"/>
  </p:notesMasterIdLst>
  <p:sldIdLst>
    <p:sldId id="256" r:id="rId3"/>
    <p:sldId id="284" r:id="rId4"/>
    <p:sldId id="388" r:id="rId5"/>
    <p:sldId id="291" r:id="rId6"/>
    <p:sldId id="343" r:id="rId7"/>
    <p:sldId id="318" r:id="rId8"/>
    <p:sldId id="344" r:id="rId9"/>
    <p:sldId id="345" r:id="rId10"/>
    <p:sldId id="346" r:id="rId11"/>
    <p:sldId id="347" r:id="rId12"/>
    <p:sldId id="348" r:id="rId13"/>
    <p:sldId id="349" r:id="rId14"/>
    <p:sldId id="386" r:id="rId15"/>
    <p:sldId id="350" r:id="rId16"/>
    <p:sldId id="387" r:id="rId17"/>
    <p:sldId id="389" r:id="rId18"/>
    <p:sldId id="351" r:id="rId19"/>
    <p:sldId id="352" r:id="rId20"/>
    <p:sldId id="313" r:id="rId21"/>
    <p:sldId id="354" r:id="rId22"/>
    <p:sldId id="356" r:id="rId23"/>
    <p:sldId id="390" r:id="rId24"/>
    <p:sldId id="357" r:id="rId25"/>
    <p:sldId id="358" r:id="rId26"/>
    <p:sldId id="359" r:id="rId27"/>
    <p:sldId id="360" r:id="rId28"/>
    <p:sldId id="361" r:id="rId29"/>
    <p:sldId id="311" r:id="rId30"/>
    <p:sldId id="391" r:id="rId31"/>
    <p:sldId id="281" r:id="rId32"/>
    <p:sldId id="3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FF66"/>
    <a:srgbClr val="00FF00"/>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28" autoAdjust="0"/>
    <p:restoredTop sz="94660"/>
  </p:normalViewPr>
  <p:slideViewPr>
    <p:cSldViewPr>
      <p:cViewPr varScale="1">
        <p:scale>
          <a:sx n="67" d="100"/>
          <a:sy n="67" d="100"/>
        </p:scale>
        <p:origin x="-642"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764E9-DDFF-43D7-A392-8C2BAD3C583D}" type="datetimeFigureOut">
              <a:rPr lang="en-IN" smtClean="0"/>
              <a:pPr/>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F840F-8F89-459A-A245-87EC12C7AA89}" type="slidenum">
              <a:rPr lang="en-IN" smtClean="0"/>
              <a:pPr/>
              <a:t>‹#›</a:t>
            </a:fld>
            <a:endParaRPr lang="en-IN"/>
          </a:p>
        </p:txBody>
      </p:sp>
    </p:spTree>
    <p:extLst>
      <p:ext uri="{BB962C8B-B14F-4D97-AF65-F5344CB8AC3E}">
        <p14:creationId xmlns="" xmlns:p14="http://schemas.microsoft.com/office/powerpoint/2010/main" val="62806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0784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1156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4381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4381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3552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3552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CE1C9ED-B344-EA59-6B2D-86F11E67234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85942719-8515-F0CF-C20D-CBBAB17006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A9B531D4-F6C3-302C-208B-67D519093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136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2691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9163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39017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69857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6554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48032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6E2CB6C4-C7A7-E444-A39C-29BD68D7353C}"/>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5DA3481E-12AA-1FFD-9671-2F7BC675B0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4AEBB243-97C8-9656-26D9-D7376B1A7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741276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0145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6503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90654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7958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1387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B5841416-CC48-DDD4-7A14-CDE2AC69324A}"/>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A9597B90-EF97-98F6-5D94-C5208E65B9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 xmlns:a16="http://schemas.microsoft.com/office/drawing/2014/main" id="{5312EF53-4B01-F1D4-76B1-AFD881060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268667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655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3731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5421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3849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3638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6070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3955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8864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5D2440-C361-BB25-C349-3DD50C2E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49B429F9-6C40-E45E-7491-BBE842033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2938B39-75FC-B437-5914-7DEC92958424}"/>
              </a:ext>
            </a:extLst>
          </p:cNvPr>
          <p:cNvSpPr>
            <a:spLocks noGrp="1"/>
          </p:cNvSpPr>
          <p:nvPr>
            <p:ph type="dt" sz="half" idx="10"/>
          </p:nvPr>
        </p:nvSpPr>
        <p:spPr/>
        <p:txBody>
          <a:bodyPr/>
          <a:lstStyle/>
          <a:p>
            <a:fld id="{3F8E0B47-9D89-4539-88EE-49C867CB3277}" type="datetime1">
              <a:rPr lang="en-US" smtClean="0"/>
              <a:pPr/>
              <a:t>12/31/2025</a:t>
            </a:fld>
            <a:endParaRPr lang="en-US"/>
          </a:p>
        </p:txBody>
      </p:sp>
      <p:sp>
        <p:nvSpPr>
          <p:cNvPr id="5" name="Footer Placeholder 4">
            <a:extLst>
              <a:ext uri="{FF2B5EF4-FFF2-40B4-BE49-F238E27FC236}">
                <a16:creationId xmlns="" xmlns:a16="http://schemas.microsoft.com/office/drawing/2014/main" id="{C5BF1FE8-1712-56A7-1FD6-D258F604E256}"/>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 xmlns:a16="http://schemas.microsoft.com/office/drawing/2014/main" id="{023C0FE7-0D35-AE4B-733C-2B87398D81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4033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A1573-C824-7A55-94F6-3B701C29303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6721DBA8-3980-871B-749A-22A306A9C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4D54A41-5A40-B843-572C-737E6E6A66FB}"/>
              </a:ext>
            </a:extLst>
          </p:cNvPr>
          <p:cNvSpPr>
            <a:spLocks noGrp="1"/>
          </p:cNvSpPr>
          <p:nvPr>
            <p:ph type="dt" sz="half" idx="10"/>
          </p:nvPr>
        </p:nvSpPr>
        <p:spPr/>
        <p:txBody>
          <a:bodyPr/>
          <a:lstStyle/>
          <a:p>
            <a:fld id="{62CF6680-AA2C-45F3-8B06-D4E2E28F9DAF}" type="datetime1">
              <a:rPr lang="en-US" smtClean="0"/>
              <a:pPr/>
              <a:t>12/31/2025</a:t>
            </a:fld>
            <a:endParaRPr lang="en-US"/>
          </a:p>
        </p:txBody>
      </p:sp>
      <p:sp>
        <p:nvSpPr>
          <p:cNvPr id="5" name="Footer Placeholder 4">
            <a:extLst>
              <a:ext uri="{FF2B5EF4-FFF2-40B4-BE49-F238E27FC236}">
                <a16:creationId xmlns="" xmlns:a16="http://schemas.microsoft.com/office/drawing/2014/main" id="{DD4E754E-CDEC-B44D-008D-BA2319D78722}"/>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 xmlns:a16="http://schemas.microsoft.com/office/drawing/2014/main" id="{E3A9714E-0ADF-2377-1155-D92953110E1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7346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BBB8A2-4CC6-D31D-7E29-B07D705FFF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9D6A4C9-CE4E-CB97-5EF6-08967077C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A0D9C52-A66A-F09B-ABCD-FFB26E88F708}"/>
              </a:ext>
            </a:extLst>
          </p:cNvPr>
          <p:cNvSpPr>
            <a:spLocks noGrp="1"/>
          </p:cNvSpPr>
          <p:nvPr>
            <p:ph type="dt" sz="half" idx="10"/>
          </p:nvPr>
        </p:nvSpPr>
        <p:spPr/>
        <p:txBody>
          <a:bodyPr/>
          <a:lstStyle/>
          <a:p>
            <a:fld id="{CDDE2A35-0365-490F-B49B-D3DA7E61D861}" type="datetime1">
              <a:rPr lang="en-US" smtClean="0"/>
              <a:pPr/>
              <a:t>12/31/2025</a:t>
            </a:fld>
            <a:endParaRPr lang="en-US"/>
          </a:p>
        </p:txBody>
      </p:sp>
      <p:sp>
        <p:nvSpPr>
          <p:cNvPr id="5" name="Footer Placeholder 4">
            <a:extLst>
              <a:ext uri="{FF2B5EF4-FFF2-40B4-BE49-F238E27FC236}">
                <a16:creationId xmlns="" xmlns:a16="http://schemas.microsoft.com/office/drawing/2014/main" id="{CC351760-213A-D999-8574-29E7A36C648F}"/>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 xmlns:a16="http://schemas.microsoft.com/office/drawing/2014/main" id="{939C394E-3692-6DA0-DA55-9A20ED259B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25359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6" y="6438419"/>
            <a:ext cx="2321279" cy="263714"/>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799"/>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71"/>
            <a:ext cx="697166"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9601" y="6756400"/>
            <a:ext cx="939800"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71"/>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01411" y="283029"/>
            <a:ext cx="1525361" cy="1039760"/>
          </a:xfrm>
          <a:prstGeom prst="rect">
            <a:avLst/>
          </a:prstGeom>
        </p:spPr>
      </p:pic>
    </p:spTree>
    <p:extLst>
      <p:ext uri="{BB962C8B-B14F-4D97-AF65-F5344CB8AC3E}">
        <p14:creationId xmlns="" xmlns:p14="http://schemas.microsoft.com/office/powerpoint/2010/main" val="19838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37889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383972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1999"/>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85775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5"/>
            <a:ext cx="10515600" cy="1500187"/>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rgbClr val="888888"/>
              </a:buClr>
              <a:buSzPts val="2400"/>
              <a:buNone/>
              <a:defRPr sz="2399">
                <a:solidFill>
                  <a:srgbClr val="888888"/>
                </a:solidFill>
              </a:defRPr>
            </a:lvl1pPr>
            <a:lvl2pPr marL="914126" lvl="1" indent="-228531" algn="l">
              <a:lnSpc>
                <a:spcPct val="90000"/>
              </a:lnSpc>
              <a:spcBef>
                <a:spcPts val="500"/>
              </a:spcBef>
              <a:spcAft>
                <a:spcPts val="0"/>
              </a:spcAft>
              <a:buClr>
                <a:srgbClr val="888888"/>
              </a:buClr>
              <a:buSzPts val="2000"/>
              <a:buNone/>
              <a:defRPr sz="1999">
                <a:solidFill>
                  <a:srgbClr val="888888"/>
                </a:solidFill>
              </a:defRPr>
            </a:lvl2pPr>
            <a:lvl3pPr marL="1371189" lvl="2" indent="-228531" algn="l">
              <a:lnSpc>
                <a:spcPct val="90000"/>
              </a:lnSpc>
              <a:spcBef>
                <a:spcPts val="500"/>
              </a:spcBef>
              <a:spcAft>
                <a:spcPts val="0"/>
              </a:spcAft>
              <a:buClr>
                <a:srgbClr val="888888"/>
              </a:buClr>
              <a:buSzPts val="1800"/>
              <a:buNone/>
              <a:defRPr sz="1799">
                <a:solidFill>
                  <a:srgbClr val="888888"/>
                </a:solidFill>
              </a:defRPr>
            </a:lvl3pPr>
            <a:lvl4pPr marL="1828251" lvl="3" indent="-228531" algn="l">
              <a:lnSpc>
                <a:spcPct val="90000"/>
              </a:lnSpc>
              <a:spcBef>
                <a:spcPts val="500"/>
              </a:spcBef>
              <a:spcAft>
                <a:spcPts val="0"/>
              </a:spcAft>
              <a:buClr>
                <a:srgbClr val="888888"/>
              </a:buClr>
              <a:buSzPts val="1600"/>
              <a:buNone/>
              <a:defRPr sz="1600">
                <a:solidFill>
                  <a:srgbClr val="888888"/>
                </a:solidFill>
              </a:defRPr>
            </a:lvl4pPr>
            <a:lvl5pPr marL="2285314" lvl="4" indent="-228531" algn="l">
              <a:lnSpc>
                <a:spcPct val="90000"/>
              </a:lnSpc>
              <a:spcBef>
                <a:spcPts val="500"/>
              </a:spcBef>
              <a:spcAft>
                <a:spcPts val="0"/>
              </a:spcAft>
              <a:buClr>
                <a:srgbClr val="888888"/>
              </a:buClr>
              <a:buSzPts val="1600"/>
              <a:buNone/>
              <a:defRPr sz="1600">
                <a:solidFill>
                  <a:srgbClr val="888888"/>
                </a:solidFill>
              </a:defRPr>
            </a:lvl5pPr>
            <a:lvl6pPr marL="2742377" lvl="5" indent="-228531" algn="l">
              <a:lnSpc>
                <a:spcPct val="90000"/>
              </a:lnSpc>
              <a:spcBef>
                <a:spcPts val="500"/>
              </a:spcBef>
              <a:spcAft>
                <a:spcPts val="0"/>
              </a:spcAft>
              <a:buClr>
                <a:srgbClr val="888888"/>
              </a:buClr>
              <a:buSzPts val="1600"/>
              <a:buNone/>
              <a:defRPr sz="1600">
                <a:solidFill>
                  <a:srgbClr val="888888"/>
                </a:solidFill>
              </a:defRPr>
            </a:lvl6pPr>
            <a:lvl7pPr marL="3199440" lvl="6" indent="-228531" algn="l">
              <a:lnSpc>
                <a:spcPct val="90000"/>
              </a:lnSpc>
              <a:spcBef>
                <a:spcPts val="500"/>
              </a:spcBef>
              <a:spcAft>
                <a:spcPts val="0"/>
              </a:spcAft>
              <a:buClr>
                <a:srgbClr val="888888"/>
              </a:buClr>
              <a:buSzPts val="1600"/>
              <a:buNone/>
              <a:defRPr sz="1600">
                <a:solidFill>
                  <a:srgbClr val="888888"/>
                </a:solidFill>
              </a:defRPr>
            </a:lvl7pPr>
            <a:lvl8pPr marL="3656503" lvl="7" indent="-228531" algn="l">
              <a:lnSpc>
                <a:spcPct val="90000"/>
              </a:lnSpc>
              <a:spcBef>
                <a:spcPts val="500"/>
              </a:spcBef>
              <a:spcAft>
                <a:spcPts val="0"/>
              </a:spcAft>
              <a:buClr>
                <a:srgbClr val="888888"/>
              </a:buClr>
              <a:buSzPts val="1600"/>
              <a:buNone/>
              <a:defRPr sz="1600">
                <a:solidFill>
                  <a:srgbClr val="888888"/>
                </a:solidFill>
              </a:defRPr>
            </a:lvl8pPr>
            <a:lvl9pPr marL="4113566" lvl="8" indent="-2285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415608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75672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303663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348252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8BBC9E-DBF4-C316-EB65-FEE08803F4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46C49C08-A8CA-75E6-4ECB-4B6402B87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175951B-748C-B719-62E8-EF6E34A5C19B}"/>
              </a:ext>
            </a:extLst>
          </p:cNvPr>
          <p:cNvSpPr>
            <a:spLocks noGrp="1"/>
          </p:cNvSpPr>
          <p:nvPr>
            <p:ph type="dt" sz="half" idx="10"/>
          </p:nvPr>
        </p:nvSpPr>
        <p:spPr/>
        <p:txBody>
          <a:bodyPr/>
          <a:lstStyle/>
          <a:p>
            <a:fld id="{59547BA8-FFD9-4061-B4DD-896538246CB1}" type="datetime1">
              <a:rPr lang="en-US" smtClean="0"/>
              <a:pPr/>
              <a:t>12/31/2025</a:t>
            </a:fld>
            <a:endParaRPr lang="en-US"/>
          </a:p>
        </p:txBody>
      </p:sp>
      <p:sp>
        <p:nvSpPr>
          <p:cNvPr id="5" name="Footer Placeholder 4">
            <a:extLst>
              <a:ext uri="{FF2B5EF4-FFF2-40B4-BE49-F238E27FC236}">
                <a16:creationId xmlns="" xmlns:a16="http://schemas.microsoft.com/office/drawing/2014/main" id="{2B866341-0BC5-3F92-2432-0A38BC09AABB}"/>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 xmlns:a16="http://schemas.microsoft.com/office/drawing/2014/main" id="{9C203828-3B55-71E1-40A1-A5D009321C6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137243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063" lvl="0" indent="-431670" algn="l">
              <a:lnSpc>
                <a:spcPct val="90000"/>
              </a:lnSpc>
              <a:spcBef>
                <a:spcPts val="1000"/>
              </a:spcBef>
              <a:spcAft>
                <a:spcPts val="0"/>
              </a:spcAft>
              <a:buClr>
                <a:schemeClr val="dk1"/>
              </a:buClr>
              <a:buSzPts val="3200"/>
              <a:buChar char="•"/>
              <a:defRPr sz="3199"/>
            </a:lvl1pPr>
            <a:lvl2pPr marL="914126" lvl="1" indent="-406278" algn="l">
              <a:lnSpc>
                <a:spcPct val="90000"/>
              </a:lnSpc>
              <a:spcBef>
                <a:spcPts val="500"/>
              </a:spcBef>
              <a:spcAft>
                <a:spcPts val="0"/>
              </a:spcAft>
              <a:buClr>
                <a:schemeClr val="dk1"/>
              </a:buClr>
              <a:buSzPts val="2800"/>
              <a:buChar char="•"/>
              <a:defRPr sz="2799"/>
            </a:lvl2pPr>
            <a:lvl3pPr marL="1371189" lvl="2" indent="-380886" algn="l">
              <a:lnSpc>
                <a:spcPct val="90000"/>
              </a:lnSpc>
              <a:spcBef>
                <a:spcPts val="500"/>
              </a:spcBef>
              <a:spcAft>
                <a:spcPts val="0"/>
              </a:spcAft>
              <a:buClr>
                <a:schemeClr val="dk1"/>
              </a:buClr>
              <a:buSzPts val="2400"/>
              <a:buChar char="•"/>
              <a:defRPr sz="2399"/>
            </a:lvl3pPr>
            <a:lvl4pPr marL="1828251" lvl="3" indent="-355493" algn="l">
              <a:lnSpc>
                <a:spcPct val="90000"/>
              </a:lnSpc>
              <a:spcBef>
                <a:spcPts val="500"/>
              </a:spcBef>
              <a:spcAft>
                <a:spcPts val="0"/>
              </a:spcAft>
              <a:buClr>
                <a:schemeClr val="dk1"/>
              </a:buClr>
              <a:buSzPts val="2000"/>
              <a:buChar char="•"/>
              <a:defRPr sz="1999"/>
            </a:lvl4pPr>
            <a:lvl5pPr marL="2285314" lvl="4" indent="-355493" algn="l">
              <a:lnSpc>
                <a:spcPct val="90000"/>
              </a:lnSpc>
              <a:spcBef>
                <a:spcPts val="500"/>
              </a:spcBef>
              <a:spcAft>
                <a:spcPts val="0"/>
              </a:spcAft>
              <a:buClr>
                <a:schemeClr val="dk1"/>
              </a:buClr>
              <a:buSzPts val="2000"/>
              <a:buChar char="•"/>
              <a:defRPr sz="1999"/>
            </a:lvl5pPr>
            <a:lvl6pPr marL="2742377" lvl="5" indent="-355493" algn="l">
              <a:lnSpc>
                <a:spcPct val="90000"/>
              </a:lnSpc>
              <a:spcBef>
                <a:spcPts val="500"/>
              </a:spcBef>
              <a:spcAft>
                <a:spcPts val="0"/>
              </a:spcAft>
              <a:buClr>
                <a:schemeClr val="dk1"/>
              </a:buClr>
              <a:buSzPts val="2000"/>
              <a:buChar char="•"/>
              <a:defRPr sz="1999"/>
            </a:lvl6pPr>
            <a:lvl7pPr marL="3199440" lvl="6" indent="-355493" algn="l">
              <a:lnSpc>
                <a:spcPct val="90000"/>
              </a:lnSpc>
              <a:spcBef>
                <a:spcPts val="500"/>
              </a:spcBef>
              <a:spcAft>
                <a:spcPts val="0"/>
              </a:spcAft>
              <a:buClr>
                <a:schemeClr val="dk1"/>
              </a:buClr>
              <a:buSzPts val="2000"/>
              <a:buChar char="•"/>
              <a:defRPr sz="1999"/>
            </a:lvl7pPr>
            <a:lvl8pPr marL="3656503" lvl="7" indent="-355493" algn="l">
              <a:lnSpc>
                <a:spcPct val="90000"/>
              </a:lnSpc>
              <a:spcBef>
                <a:spcPts val="500"/>
              </a:spcBef>
              <a:spcAft>
                <a:spcPts val="0"/>
              </a:spcAft>
              <a:buClr>
                <a:schemeClr val="dk1"/>
              </a:buClr>
              <a:buSzPts val="2000"/>
              <a:buChar char="•"/>
              <a:defRPr sz="1999"/>
            </a:lvl8pPr>
            <a:lvl9pPr marL="4113566" lvl="8" indent="-355493" algn="l">
              <a:lnSpc>
                <a:spcPct val="90000"/>
              </a:lnSpc>
              <a:spcBef>
                <a:spcPts val="500"/>
              </a:spcBef>
              <a:spcAft>
                <a:spcPts val="0"/>
              </a:spcAft>
              <a:buClr>
                <a:schemeClr val="dk1"/>
              </a:buClr>
              <a:buSzPts val="2000"/>
              <a:buChar char="•"/>
              <a:defRPr sz="1999"/>
            </a:lvl9pPr>
          </a:lstStyle>
          <a:p>
            <a:endParaRPr/>
          </a:p>
        </p:txBody>
      </p:sp>
      <p:sp>
        <p:nvSpPr>
          <p:cNvPr id="67" name="Google Shape;67;p10"/>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269342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7"/>
            <a:ext cx="6172200" cy="4873625"/>
          </a:xfrm>
          <a:prstGeom prst="rect">
            <a:avLst/>
          </a:prstGeom>
          <a:noFill/>
          <a:ln>
            <a:noFill/>
          </a:ln>
        </p:spPr>
      </p:sp>
      <p:sp>
        <p:nvSpPr>
          <p:cNvPr id="74" name="Google Shape;74;p11"/>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6162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169780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40266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4F5816-F24A-CB62-9B9A-9E14C5BAA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99BF6A3-413D-E9C1-68B9-BD293237B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1A07B81-AA07-CDA6-9350-E8F15A1BE297}"/>
              </a:ext>
            </a:extLst>
          </p:cNvPr>
          <p:cNvSpPr>
            <a:spLocks noGrp="1"/>
          </p:cNvSpPr>
          <p:nvPr>
            <p:ph type="dt" sz="half" idx="10"/>
          </p:nvPr>
        </p:nvSpPr>
        <p:spPr/>
        <p:txBody>
          <a:bodyPr/>
          <a:lstStyle/>
          <a:p>
            <a:fld id="{767BF3E1-2D81-4DE8-AA07-12316655E98F}" type="datetime1">
              <a:rPr lang="en-US" smtClean="0"/>
              <a:pPr/>
              <a:t>12/31/2025</a:t>
            </a:fld>
            <a:endParaRPr lang="en-US"/>
          </a:p>
        </p:txBody>
      </p:sp>
      <p:sp>
        <p:nvSpPr>
          <p:cNvPr id="5" name="Footer Placeholder 4">
            <a:extLst>
              <a:ext uri="{FF2B5EF4-FFF2-40B4-BE49-F238E27FC236}">
                <a16:creationId xmlns="" xmlns:a16="http://schemas.microsoft.com/office/drawing/2014/main" id="{4D7D28D0-725C-8FFB-DCFD-189FCDD99F01}"/>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 xmlns:a16="http://schemas.microsoft.com/office/drawing/2014/main" id="{1576F177-305A-1975-AF3A-8416DC6C30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05717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B4CEC-CA3D-EE7F-0F20-8C31C88B1A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F23D8019-4CBE-0593-43FA-AD0F467E45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3DF039C8-1CC4-E3AD-CB60-26370904D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BB7657E2-DD66-0D33-8ECC-E5E559B55C8C}"/>
              </a:ext>
            </a:extLst>
          </p:cNvPr>
          <p:cNvSpPr>
            <a:spLocks noGrp="1"/>
          </p:cNvSpPr>
          <p:nvPr>
            <p:ph type="dt" sz="half" idx="10"/>
          </p:nvPr>
        </p:nvSpPr>
        <p:spPr/>
        <p:txBody>
          <a:bodyPr/>
          <a:lstStyle/>
          <a:p>
            <a:fld id="{9EAA7A4A-FF5C-436A-8FBE-D9B99F34C9CC}" type="datetime1">
              <a:rPr lang="en-US" smtClean="0"/>
              <a:pPr/>
              <a:t>12/31/2025</a:t>
            </a:fld>
            <a:endParaRPr lang="en-US"/>
          </a:p>
        </p:txBody>
      </p:sp>
      <p:sp>
        <p:nvSpPr>
          <p:cNvPr id="6" name="Footer Placeholder 5">
            <a:extLst>
              <a:ext uri="{FF2B5EF4-FFF2-40B4-BE49-F238E27FC236}">
                <a16:creationId xmlns="" xmlns:a16="http://schemas.microsoft.com/office/drawing/2014/main" id="{F3776566-2A85-3D5A-FF82-693DB11F1384}"/>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 xmlns:a16="http://schemas.microsoft.com/office/drawing/2014/main" id="{EEB83D64-851D-E0CE-597C-426F2BCC375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830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17EA8-FF97-8145-5354-02442AB34CD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57B7DB0-A52D-50F3-B492-0E82BEFB7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C71B440-1B76-17AC-0B65-9A11D21CE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9EFBF8BB-62F2-7CEC-DCAB-42E6B59D7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9D509B3-8B8C-7CD7-DF22-9CBE35A53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E06954D1-819B-D8CB-A185-25EFAC830A24}"/>
              </a:ext>
            </a:extLst>
          </p:cNvPr>
          <p:cNvSpPr>
            <a:spLocks noGrp="1"/>
          </p:cNvSpPr>
          <p:nvPr>
            <p:ph type="dt" sz="half" idx="10"/>
          </p:nvPr>
        </p:nvSpPr>
        <p:spPr/>
        <p:txBody>
          <a:bodyPr/>
          <a:lstStyle/>
          <a:p>
            <a:fld id="{A8E0F148-8D58-4E1A-B4D5-570D0A58E8CC}" type="datetime1">
              <a:rPr lang="en-US" smtClean="0"/>
              <a:pPr/>
              <a:t>12/31/2025</a:t>
            </a:fld>
            <a:endParaRPr lang="en-US"/>
          </a:p>
        </p:txBody>
      </p:sp>
      <p:sp>
        <p:nvSpPr>
          <p:cNvPr id="8" name="Footer Placeholder 7">
            <a:extLst>
              <a:ext uri="{FF2B5EF4-FFF2-40B4-BE49-F238E27FC236}">
                <a16:creationId xmlns="" xmlns:a16="http://schemas.microsoft.com/office/drawing/2014/main" id="{D71E35B3-C31F-390E-479F-E889B085AC33}"/>
              </a:ext>
            </a:extLst>
          </p:cNvPr>
          <p:cNvSpPr>
            <a:spLocks noGrp="1"/>
          </p:cNvSpPr>
          <p:nvPr>
            <p:ph type="ftr" sz="quarter" idx="11"/>
          </p:nvPr>
        </p:nvSpPr>
        <p:spPr/>
        <p:txBody>
          <a:bodyPr/>
          <a:lstStyle/>
          <a:p>
            <a:r>
              <a:rPr lang="en-US"/>
              <a:t>ABHAY KUMAR SINGH</a:t>
            </a:r>
          </a:p>
        </p:txBody>
      </p:sp>
      <p:sp>
        <p:nvSpPr>
          <p:cNvPr id="9" name="Slide Number Placeholder 8">
            <a:extLst>
              <a:ext uri="{FF2B5EF4-FFF2-40B4-BE49-F238E27FC236}">
                <a16:creationId xmlns="" xmlns:a16="http://schemas.microsoft.com/office/drawing/2014/main" id="{EDDD2FD0-3C5F-E919-78DB-79A1C210A1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3996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574560-A42A-9AFB-1BCE-C5AE084968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E53169DB-6F4E-C7B5-3D87-FA6C8FA5792F}"/>
              </a:ext>
            </a:extLst>
          </p:cNvPr>
          <p:cNvSpPr>
            <a:spLocks noGrp="1"/>
          </p:cNvSpPr>
          <p:nvPr>
            <p:ph type="dt" sz="half" idx="10"/>
          </p:nvPr>
        </p:nvSpPr>
        <p:spPr/>
        <p:txBody>
          <a:bodyPr/>
          <a:lstStyle/>
          <a:p>
            <a:fld id="{8864D4BB-C408-44FA-B593-8F45FB7D92CC}" type="datetime1">
              <a:rPr lang="en-US" smtClean="0"/>
              <a:pPr/>
              <a:t>12/31/2025</a:t>
            </a:fld>
            <a:endParaRPr lang="en-US"/>
          </a:p>
        </p:txBody>
      </p:sp>
      <p:sp>
        <p:nvSpPr>
          <p:cNvPr id="4" name="Footer Placeholder 3">
            <a:extLst>
              <a:ext uri="{FF2B5EF4-FFF2-40B4-BE49-F238E27FC236}">
                <a16:creationId xmlns="" xmlns:a16="http://schemas.microsoft.com/office/drawing/2014/main" id="{673A460D-5B37-36C3-D783-E37530505E53}"/>
              </a:ext>
            </a:extLst>
          </p:cNvPr>
          <p:cNvSpPr>
            <a:spLocks noGrp="1"/>
          </p:cNvSpPr>
          <p:nvPr>
            <p:ph type="ftr" sz="quarter" idx="11"/>
          </p:nvPr>
        </p:nvSpPr>
        <p:spPr/>
        <p:txBody>
          <a:bodyPr/>
          <a:lstStyle/>
          <a:p>
            <a:r>
              <a:rPr lang="en-US"/>
              <a:t>ABHAY KUMAR SINGH</a:t>
            </a:r>
          </a:p>
        </p:txBody>
      </p:sp>
      <p:sp>
        <p:nvSpPr>
          <p:cNvPr id="5" name="Slide Number Placeholder 4">
            <a:extLst>
              <a:ext uri="{FF2B5EF4-FFF2-40B4-BE49-F238E27FC236}">
                <a16:creationId xmlns="" xmlns:a16="http://schemas.microsoft.com/office/drawing/2014/main" id="{654F6B12-C983-77F8-9E44-B6F75A3016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586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8A77350-BB99-3AEA-1CA4-BB49CC8C1CBF}"/>
              </a:ext>
            </a:extLst>
          </p:cNvPr>
          <p:cNvSpPr>
            <a:spLocks noGrp="1"/>
          </p:cNvSpPr>
          <p:nvPr>
            <p:ph type="dt" sz="half" idx="10"/>
          </p:nvPr>
        </p:nvSpPr>
        <p:spPr/>
        <p:txBody>
          <a:bodyPr/>
          <a:lstStyle/>
          <a:p>
            <a:fld id="{36558774-4293-45C7-905C-68769539FD10}" type="datetime1">
              <a:rPr lang="en-US" smtClean="0"/>
              <a:pPr/>
              <a:t>12/31/2025</a:t>
            </a:fld>
            <a:endParaRPr lang="en-US"/>
          </a:p>
        </p:txBody>
      </p:sp>
      <p:sp>
        <p:nvSpPr>
          <p:cNvPr id="3" name="Footer Placeholder 2">
            <a:extLst>
              <a:ext uri="{FF2B5EF4-FFF2-40B4-BE49-F238E27FC236}">
                <a16:creationId xmlns="" xmlns:a16="http://schemas.microsoft.com/office/drawing/2014/main" id="{032E5E4B-69FF-4C1E-A4FF-B8B2798A5FCF}"/>
              </a:ext>
            </a:extLst>
          </p:cNvPr>
          <p:cNvSpPr>
            <a:spLocks noGrp="1"/>
          </p:cNvSpPr>
          <p:nvPr>
            <p:ph type="ftr" sz="quarter" idx="11"/>
          </p:nvPr>
        </p:nvSpPr>
        <p:spPr/>
        <p:txBody>
          <a:bodyPr/>
          <a:lstStyle/>
          <a:p>
            <a:r>
              <a:rPr lang="en-US"/>
              <a:t>ABHAY KUMAR SINGH</a:t>
            </a:r>
          </a:p>
        </p:txBody>
      </p:sp>
      <p:sp>
        <p:nvSpPr>
          <p:cNvPr id="4" name="Slide Number Placeholder 3">
            <a:extLst>
              <a:ext uri="{FF2B5EF4-FFF2-40B4-BE49-F238E27FC236}">
                <a16:creationId xmlns="" xmlns:a16="http://schemas.microsoft.com/office/drawing/2014/main" id="{985CE31C-28F8-4D48-159C-EC83194DAAE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6685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19E599-E753-C022-C98E-4CFAE2F1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4B59155D-3B2C-BC8A-9317-2A11F9CBD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CA7C2394-474F-B8C4-8748-E22849596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EB48A2D-0831-C123-342A-3BAB03062BE6}"/>
              </a:ext>
            </a:extLst>
          </p:cNvPr>
          <p:cNvSpPr>
            <a:spLocks noGrp="1"/>
          </p:cNvSpPr>
          <p:nvPr>
            <p:ph type="dt" sz="half" idx="10"/>
          </p:nvPr>
        </p:nvSpPr>
        <p:spPr/>
        <p:txBody>
          <a:bodyPr/>
          <a:lstStyle/>
          <a:p>
            <a:fld id="{93120BC1-1C37-454D-ACAC-D9F7BCD2CEA6}" type="datetime1">
              <a:rPr lang="en-US" smtClean="0"/>
              <a:pPr/>
              <a:t>12/31/2025</a:t>
            </a:fld>
            <a:endParaRPr lang="en-US"/>
          </a:p>
        </p:txBody>
      </p:sp>
      <p:sp>
        <p:nvSpPr>
          <p:cNvPr id="6" name="Footer Placeholder 5">
            <a:extLst>
              <a:ext uri="{FF2B5EF4-FFF2-40B4-BE49-F238E27FC236}">
                <a16:creationId xmlns="" xmlns:a16="http://schemas.microsoft.com/office/drawing/2014/main" id="{46D67673-661D-636C-F436-88791E2265CE}"/>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 xmlns:a16="http://schemas.microsoft.com/office/drawing/2014/main" id="{EB155DBC-E704-41B8-ADB2-A3865A6885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8878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9C368F-4595-700C-73C2-8E9621633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727FB3A4-BC5C-9049-9438-2F6544126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2BE6D43F-66D1-9D28-17B4-7FBEF6326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39D11A8-809F-629F-087F-ED717E8E3FCF}"/>
              </a:ext>
            </a:extLst>
          </p:cNvPr>
          <p:cNvSpPr>
            <a:spLocks noGrp="1"/>
          </p:cNvSpPr>
          <p:nvPr>
            <p:ph type="dt" sz="half" idx="10"/>
          </p:nvPr>
        </p:nvSpPr>
        <p:spPr/>
        <p:txBody>
          <a:bodyPr/>
          <a:lstStyle/>
          <a:p>
            <a:fld id="{8B07B584-69C5-4D96-92B7-31A612C03C5F}" type="datetime1">
              <a:rPr lang="en-US" smtClean="0"/>
              <a:pPr/>
              <a:t>12/31/2025</a:t>
            </a:fld>
            <a:endParaRPr lang="en-US"/>
          </a:p>
        </p:txBody>
      </p:sp>
      <p:sp>
        <p:nvSpPr>
          <p:cNvPr id="6" name="Footer Placeholder 5">
            <a:extLst>
              <a:ext uri="{FF2B5EF4-FFF2-40B4-BE49-F238E27FC236}">
                <a16:creationId xmlns="" xmlns:a16="http://schemas.microsoft.com/office/drawing/2014/main" id="{AF813582-4C1A-6FB7-7626-C66C50F4D54F}"/>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 xmlns:a16="http://schemas.microsoft.com/office/drawing/2014/main" id="{BB650C9B-A5F5-3257-2BE0-2E1E7B44D4E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922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8BAEC6-8876-4CBD-485B-18FA15008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8704BD36-C796-7984-9D5F-50E3D9DC4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98D0DE1-2F80-DE81-02D8-9423C903A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B02DE-B971-4453-BEBA-6D074C679924}" type="datetime1">
              <a:rPr lang="en-US" smtClean="0"/>
              <a:pPr/>
              <a:t>12/31/2025</a:t>
            </a:fld>
            <a:endParaRPr lang="en-US"/>
          </a:p>
        </p:txBody>
      </p:sp>
      <p:sp>
        <p:nvSpPr>
          <p:cNvPr id="5" name="Footer Placeholder 4">
            <a:extLst>
              <a:ext uri="{FF2B5EF4-FFF2-40B4-BE49-F238E27FC236}">
                <a16:creationId xmlns="" xmlns:a16="http://schemas.microsoft.com/office/drawing/2014/main" id="{2CA50E95-AB2F-E124-2878-DDD83034B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ABHAY KUMAR SINGH</a:t>
            </a:r>
          </a:p>
        </p:txBody>
      </p:sp>
      <p:sp>
        <p:nvSpPr>
          <p:cNvPr id="6" name="Slide Number Placeholder 5">
            <a:extLst>
              <a:ext uri="{FF2B5EF4-FFF2-40B4-BE49-F238E27FC236}">
                <a16:creationId xmlns="" xmlns:a16="http://schemas.microsoft.com/office/drawing/2014/main" id="{904CFC87-C631-5098-0AD7-38172CD75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510656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 xmlns:p14="http://schemas.microsoft.com/office/powerpoint/2010/main" val="39901787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2"/>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hi-IN" sz="4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Black"/>
              </a:rPr>
              <a:t>भार उठाना और स्थिर करना</a:t>
            </a:r>
            <a:endParaRPr lang="en-US" sz="1050" dirty="0">
              <a:latin typeface="Open Sans" panose="020B0606030504020204" pitchFamily="34" charset="0"/>
              <a:ea typeface="Open Sans" panose="020B0606030504020204" pitchFamily="34" charset="0"/>
              <a:cs typeface="Open Sans" panose="020B0606030504020204" pitchFamily="34" charset="0"/>
            </a:endParaRP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 xmlns:a16="http://schemas.microsoft.com/office/drawing/2014/main" id="{AD3090FD-6B08-3911-9B2E-4298BEB3182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86993"/>
            <a:ext cx="1629047" cy="1109759"/>
          </a:xfrm>
          <a:prstGeom prst="rect">
            <a:avLst/>
          </a:prstGeom>
        </p:spPr>
      </p:pic>
      <p:sp>
        <p:nvSpPr>
          <p:cNvPr id="4" name="Rectangle: Rounded Corners 3">
            <a:extLst>
              <a:ext uri="{FF2B5EF4-FFF2-40B4-BE49-F238E27FC236}">
                <a16:creationId xmlns=""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MFR</a:t>
            </a:r>
            <a:r>
              <a:rPr sz="1200" dirty="0">
                <a:solidFill>
                  <a:srgbClr val="FF0000"/>
                </a:solidFill>
              </a:rPr>
              <a:t> | INDIA</a:t>
            </a:r>
          </a:p>
        </p:txBody>
      </p:sp>
      <p:pic>
        <p:nvPicPr>
          <p:cNvPr id="10" name="Picture 9">
            <a:extLst>
              <a:ext uri="{FF2B5EF4-FFF2-40B4-BE49-F238E27FC236}">
                <a16:creationId xmlns="" xmlns:a16="http://schemas.microsoft.com/office/drawing/2014/main" id="{8A4880A2-A3EA-53AF-C0CD-BB4BF3790D7D}"/>
              </a:ext>
            </a:extLst>
          </p:cNvPr>
          <p:cNvPicPr>
            <a:picLocks noChangeAspect="1"/>
          </p:cNvPicPr>
          <p:nvPr/>
        </p:nvPicPr>
        <p:blipFill>
          <a:blip r:embed="rId5"/>
          <a:stretch>
            <a:fillRect/>
          </a:stretch>
        </p:blipFill>
        <p:spPr>
          <a:xfrm>
            <a:off x="7055243" y="1715588"/>
            <a:ext cx="4405228" cy="4405228"/>
          </a:xfrm>
          <a:prstGeom prst="rect">
            <a:avLst/>
          </a:prstGeom>
        </p:spPr>
      </p:pic>
      <p:pic>
        <p:nvPicPr>
          <p:cNvPr id="12" name="Picture 11" descr="A logo with text and symbols">
            <a:extLst>
              <a:ext uri="{FF2B5EF4-FFF2-40B4-BE49-F238E27FC236}">
                <a16:creationId xmlns="" xmlns:a16="http://schemas.microsoft.com/office/drawing/2014/main" id="{CFD5EF71-324C-E489-1E9C-CE2F6D9A5D28}"/>
              </a:ext>
            </a:extLst>
          </p:cNvPr>
          <p:cNvPicPr>
            <a:picLocks noChangeAspect="1"/>
          </p:cNvPicPr>
          <p:nvPr/>
        </p:nvPicPr>
        <p:blipFill>
          <a:blip r:embed="rId6" cstate="print"/>
          <a:stretch>
            <a:fillRect/>
          </a:stretch>
        </p:blipFill>
        <p:spPr>
          <a:xfrm>
            <a:off x="10668727" y="-27383"/>
            <a:ext cx="1547953" cy="1384682"/>
          </a:xfrm>
          <a:prstGeom prst="rect">
            <a:avLst/>
          </a:prstGeom>
        </p:spPr>
      </p:pic>
      <p:sp>
        <p:nvSpPr>
          <p:cNvPr id="14" name="TextBox 13">
            <a:extLst>
              <a:ext uri="{FF2B5EF4-FFF2-40B4-BE49-F238E27FC236}">
                <a16:creationId xmlns="" xmlns:a16="http://schemas.microsoft.com/office/drawing/2014/main" id="{DCD7AD73-173C-AA28-07FA-B6D30ECA3703}"/>
              </a:ext>
            </a:extLst>
          </p:cNvPr>
          <p:cNvSpPr txBox="1"/>
          <p:nvPr/>
        </p:nvSpPr>
        <p:spPr>
          <a:xfrm>
            <a:off x="523296" y="5805264"/>
            <a:ext cx="2592288" cy="400110"/>
          </a:xfrm>
          <a:prstGeom prst="rect">
            <a:avLst/>
          </a:prstGeom>
          <a:noFill/>
        </p:spPr>
        <p:txBody>
          <a:bodyPr wrap="square" rtlCol="0">
            <a:spAutoFit/>
          </a:bodyPr>
          <a:lstStyle/>
          <a:p>
            <a:r>
              <a:rPr lang="hi-IN" sz="2000" b="1" dirty="0"/>
              <a:t>निरीक्षक: सूरज कुमार</a:t>
            </a:r>
            <a:endParaRPr lang="en-IN"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hi-IN" sz="2800" dirty="0">
                <a:solidFill>
                  <a:schemeClr val="dk1"/>
                </a:solidFill>
                <a:latin typeface="Open Sans"/>
                <a:ea typeface="Arial"/>
                <a:cs typeface="Arial"/>
                <a:sym typeface="Arial"/>
              </a:rPr>
              <a:t>क्लास वन लीवर में, फुलक्रम को फोर्स और लोड के बीच रखा जाता है, जो लोड को सीधा उठाते समय सबसे ज़्यादा मैकेनिकल फ़ायदा देता है। आप लंबे लीवर का इस्तेमाल करके मैकेनिकल फ़ायदा बढ़ा सकते हैं।</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CLASS ONE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5222" y="142852"/>
            <a:ext cx="1143008" cy="1071570"/>
          </a:xfrm>
          <a:prstGeom prst="rect">
            <a:avLst/>
          </a:prstGeom>
          <a:noFill/>
        </p:spPr>
      </p:pic>
      <p:pic>
        <p:nvPicPr>
          <p:cNvPr id="3" name="Google Shape;195;p23" descr="D:\ndrf\PPT COLLECTION\lifting and stabilising\aHR0cHM6Ly9pLmltZ3VyLmNvbS9XRFhaU0RNLnBuZz8x.png">
            <a:extLst>
              <a:ext uri="{FF2B5EF4-FFF2-40B4-BE49-F238E27FC236}">
                <a16:creationId xmlns="" xmlns:a16="http://schemas.microsoft.com/office/drawing/2014/main" id="{9FE14A7B-8176-B871-A153-7F896B3CBEEA}"/>
              </a:ext>
            </a:extLst>
          </p:cNvPr>
          <p:cNvPicPr preferRelativeResize="0"/>
          <p:nvPr/>
        </p:nvPicPr>
        <p:blipFill rotWithShape="1">
          <a:blip r:embed="rId5">
            <a:alphaModFix/>
          </a:blip>
          <a:srcRect r="62338"/>
          <a:stretch/>
        </p:blipFill>
        <p:spPr>
          <a:xfrm>
            <a:off x="8904312" y="3789040"/>
            <a:ext cx="3240360" cy="2996672"/>
          </a:xfrm>
          <a:prstGeom prst="rect">
            <a:avLst/>
          </a:prstGeom>
          <a:noFill/>
          <a:ln>
            <a:noFill/>
          </a:ln>
        </p:spPr>
      </p:pic>
      <p:pic>
        <p:nvPicPr>
          <p:cNvPr id="5" name="Google Shape;196;p23">
            <a:extLst>
              <a:ext uri="{FF2B5EF4-FFF2-40B4-BE49-F238E27FC236}">
                <a16:creationId xmlns="" xmlns:a16="http://schemas.microsoft.com/office/drawing/2014/main" id="{634BE2B5-9539-AFAE-0B31-A8D0D3F4EFF0}"/>
              </a:ext>
            </a:extLst>
          </p:cNvPr>
          <p:cNvPicPr preferRelativeResize="0"/>
          <p:nvPr/>
        </p:nvPicPr>
        <p:blipFill rotWithShape="1">
          <a:blip r:embed="rId6">
            <a:alphaModFix/>
          </a:blip>
          <a:srcRect/>
          <a:stretch/>
        </p:blipFill>
        <p:spPr>
          <a:xfrm>
            <a:off x="6312024" y="3569816"/>
            <a:ext cx="5832648" cy="1582478"/>
          </a:xfrm>
          <a:prstGeom prst="rect">
            <a:avLst/>
          </a:prstGeom>
          <a:noFill/>
          <a:ln>
            <a:noFill/>
          </a:ln>
        </p:spPr>
      </p:pic>
    </p:spTree>
    <p:extLst>
      <p:ext uri="{BB962C8B-B14F-4D97-AF65-F5344CB8AC3E}">
        <p14:creationId xmlns="" xmlns:p14="http://schemas.microsoft.com/office/powerpoint/2010/main" val="12655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hi-IN" sz="2800" dirty="0">
                <a:solidFill>
                  <a:schemeClr val="dk1"/>
                </a:solidFill>
                <a:latin typeface="Open Sans"/>
                <a:ea typeface="Calibri"/>
                <a:cs typeface="Calibri"/>
                <a:sym typeface="Calibri"/>
              </a:rPr>
              <a:t>क्लास टू लीवर में लोड को फोर्स और फुलक्रम के बीच रखा जाता है। यह चीज़ों को हॉरिजॉन्टली मूव करने के लिए सबसे उपयोगी और कुशल लीवर है।</a:t>
            </a:r>
            <a:endParaRPr lang="en-US" sz="2800" dirty="0">
              <a:solidFill>
                <a:schemeClr val="dk1"/>
              </a:solidFill>
              <a:latin typeface="Open Sans"/>
              <a:ea typeface="Arial"/>
              <a:cs typeface="Arial"/>
              <a:sym typeface="Arial"/>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CLASS TWO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96660" y="142852"/>
            <a:ext cx="1143008" cy="1071570"/>
          </a:xfrm>
          <a:prstGeom prst="rect">
            <a:avLst/>
          </a:prstGeom>
          <a:noFill/>
        </p:spPr>
      </p:pic>
      <p:pic>
        <p:nvPicPr>
          <p:cNvPr id="2" name="Google Shape;205;p24" descr="D:\ndrf\PPT COLLECTION\lifting and stabilising\aHR0cHM6Ly9pLmltZ3VyLmNvbS9XRFhaU0RNLnBuZz8x.png">
            <a:extLst>
              <a:ext uri="{FF2B5EF4-FFF2-40B4-BE49-F238E27FC236}">
                <a16:creationId xmlns="" xmlns:a16="http://schemas.microsoft.com/office/drawing/2014/main" id="{0B4C5E0B-1233-420D-1212-BF5976F72E8D}"/>
              </a:ext>
            </a:extLst>
          </p:cNvPr>
          <p:cNvPicPr preferRelativeResize="0"/>
          <p:nvPr/>
        </p:nvPicPr>
        <p:blipFill rotWithShape="1">
          <a:blip r:embed="rId5">
            <a:alphaModFix/>
          </a:blip>
          <a:srcRect l="31478" t="41268" r="27187"/>
          <a:stretch>
            <a:fillRect/>
          </a:stretch>
        </p:blipFill>
        <p:spPr>
          <a:xfrm>
            <a:off x="9192344" y="3423044"/>
            <a:ext cx="2999656" cy="3393925"/>
          </a:xfrm>
          <a:prstGeom prst="rect">
            <a:avLst/>
          </a:prstGeom>
          <a:noFill/>
          <a:ln>
            <a:noFill/>
          </a:ln>
        </p:spPr>
      </p:pic>
      <p:pic>
        <p:nvPicPr>
          <p:cNvPr id="3" name="Google Shape;206;p24">
            <a:extLst>
              <a:ext uri="{FF2B5EF4-FFF2-40B4-BE49-F238E27FC236}">
                <a16:creationId xmlns="" xmlns:a16="http://schemas.microsoft.com/office/drawing/2014/main" id="{ACC39E06-56BF-88BE-21D9-4437111AE382}"/>
              </a:ext>
            </a:extLst>
          </p:cNvPr>
          <p:cNvPicPr preferRelativeResize="0"/>
          <p:nvPr/>
        </p:nvPicPr>
        <p:blipFill rotWithShape="1">
          <a:blip r:embed="rId6">
            <a:alphaModFix/>
          </a:blip>
          <a:srcRect/>
          <a:stretch/>
        </p:blipFill>
        <p:spPr>
          <a:xfrm>
            <a:off x="4627215" y="3423044"/>
            <a:ext cx="5069185" cy="3396629"/>
          </a:xfrm>
          <a:prstGeom prst="rect">
            <a:avLst/>
          </a:prstGeom>
          <a:noFill/>
          <a:ln>
            <a:noFill/>
          </a:ln>
        </p:spPr>
      </p:pic>
    </p:spTree>
    <p:extLst>
      <p:ext uri="{BB962C8B-B14F-4D97-AF65-F5344CB8AC3E}">
        <p14:creationId xmlns="" xmlns:p14="http://schemas.microsoft.com/office/powerpoint/2010/main" val="61707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hi-IN" sz="2800" dirty="0">
                <a:solidFill>
                  <a:schemeClr val="dk1"/>
                </a:solidFill>
                <a:latin typeface="Open Sans"/>
                <a:ea typeface="Arial"/>
                <a:cs typeface="Arial"/>
                <a:sym typeface="Arial"/>
              </a:rPr>
              <a:t>क्लास थ्री लीवर में फोर्स को लोड और फुलक्रम के बीच लगाया जाता है। इस तरह के लीवर का इस्तेमाल तब किया जाता है जब दूरी के लिए फोर्स को कम करना पड़ सकता है, और यह मैकेनिकल एडवांटेज को कम करता है।</a:t>
            </a:r>
            <a:r>
              <a:rPr lang="en-US" sz="2800" dirty="0">
                <a:solidFill>
                  <a:schemeClr val="dk1"/>
                </a:solidFill>
                <a:latin typeface="Open Sans"/>
                <a:ea typeface="Arial"/>
                <a:cs typeface="Arial"/>
                <a:sym typeface="Arial"/>
              </a:rPr>
              <a:t>. </a:t>
            </a: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CLASS THREE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5222" y="125182"/>
            <a:ext cx="1143008" cy="1071570"/>
          </a:xfrm>
          <a:prstGeom prst="rect">
            <a:avLst/>
          </a:prstGeom>
          <a:noFill/>
        </p:spPr>
      </p:pic>
      <p:pic>
        <p:nvPicPr>
          <p:cNvPr id="2" name="Google Shape;215;p25" descr="D:\ndrf\PPT COLLECTION\lifting and stabilising\aHR0cHM6Ly9pLmltZ3VyLmNvbS9XRFhaU0RNLnBuZz8x.png">
            <a:extLst>
              <a:ext uri="{FF2B5EF4-FFF2-40B4-BE49-F238E27FC236}">
                <a16:creationId xmlns="" xmlns:a16="http://schemas.microsoft.com/office/drawing/2014/main" id="{3F59E453-4658-718C-7CF0-11273442B9A2}"/>
              </a:ext>
            </a:extLst>
          </p:cNvPr>
          <p:cNvPicPr preferRelativeResize="0"/>
          <p:nvPr/>
        </p:nvPicPr>
        <p:blipFill rotWithShape="1">
          <a:blip r:embed="rId5">
            <a:alphaModFix/>
          </a:blip>
          <a:srcRect l="67194" t="41464"/>
          <a:stretch>
            <a:fillRect/>
          </a:stretch>
        </p:blipFill>
        <p:spPr>
          <a:xfrm>
            <a:off x="8966328" y="3573016"/>
            <a:ext cx="2987588" cy="3024336"/>
          </a:xfrm>
          <a:prstGeom prst="rect">
            <a:avLst/>
          </a:prstGeom>
          <a:noFill/>
          <a:ln>
            <a:noFill/>
          </a:ln>
        </p:spPr>
      </p:pic>
      <p:pic>
        <p:nvPicPr>
          <p:cNvPr id="3" name="Google Shape;216;p25">
            <a:extLst>
              <a:ext uri="{FF2B5EF4-FFF2-40B4-BE49-F238E27FC236}">
                <a16:creationId xmlns="" xmlns:a16="http://schemas.microsoft.com/office/drawing/2014/main" id="{7BAF5D89-40C4-6A09-3D27-EF249E8B7859}"/>
              </a:ext>
            </a:extLst>
          </p:cNvPr>
          <p:cNvPicPr preferRelativeResize="0"/>
          <p:nvPr/>
        </p:nvPicPr>
        <p:blipFill rotWithShape="1">
          <a:blip r:embed="rId6">
            <a:alphaModFix/>
          </a:blip>
          <a:srcRect/>
          <a:stretch/>
        </p:blipFill>
        <p:spPr>
          <a:xfrm>
            <a:off x="5048529" y="3573016"/>
            <a:ext cx="3908621" cy="3024336"/>
          </a:xfrm>
          <a:prstGeom prst="rect">
            <a:avLst/>
          </a:prstGeom>
          <a:noFill/>
          <a:ln>
            <a:noFill/>
          </a:ln>
        </p:spPr>
      </p:pic>
    </p:spTree>
    <p:extLst>
      <p:ext uri="{BB962C8B-B14F-4D97-AF65-F5344CB8AC3E}">
        <p14:creationId xmlns="" xmlns:p14="http://schemas.microsoft.com/office/powerpoint/2010/main" val="416155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r>
              <a:rPr lang="hi-IN" sz="2800" dirty="0">
                <a:solidFill>
                  <a:schemeClr val="dk1"/>
                </a:solidFill>
                <a:latin typeface="Open Sans"/>
                <a:ea typeface="Arial"/>
                <a:cs typeface="Arial"/>
                <a:sym typeface="Arial"/>
              </a:rPr>
              <a:t>कम-अलॉन्ग लीवर और गियर रैचेटिंग सिस्टम का इस्तेमाल करके उठाने और खींचने के लिए मैकेनिकल फ़ायदा देता है। इसमें एक सिरे पर एंकर हुक और दूसरा हुक होता है जो एक रिट्रैक्टेबल चेन या स्टील केबल से जुड़ा होता है।</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THE COME-ALONG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5222" y="142852"/>
            <a:ext cx="1143008" cy="1071570"/>
          </a:xfrm>
          <a:prstGeom prst="rect">
            <a:avLst/>
          </a:prstGeom>
          <a:noFill/>
        </p:spPr>
      </p:pic>
      <p:pic>
        <p:nvPicPr>
          <p:cNvPr id="2" name="Google Shape;225;p26" descr="hoist">
            <a:extLst>
              <a:ext uri="{FF2B5EF4-FFF2-40B4-BE49-F238E27FC236}">
                <a16:creationId xmlns="" xmlns:a16="http://schemas.microsoft.com/office/drawing/2014/main" id="{C81547D5-FCA7-6C98-0B81-FDDB0EFF716D}"/>
              </a:ext>
            </a:extLst>
          </p:cNvPr>
          <p:cNvPicPr preferRelativeResize="0"/>
          <p:nvPr/>
        </p:nvPicPr>
        <p:blipFill rotWithShape="1">
          <a:blip r:embed="rId5">
            <a:alphaModFix/>
          </a:blip>
          <a:srcRect/>
          <a:stretch/>
        </p:blipFill>
        <p:spPr>
          <a:xfrm>
            <a:off x="10247784" y="3661890"/>
            <a:ext cx="1944216" cy="3172244"/>
          </a:xfrm>
          <a:prstGeom prst="rect">
            <a:avLst/>
          </a:prstGeom>
          <a:noFill/>
          <a:ln>
            <a:noFill/>
          </a:ln>
        </p:spPr>
      </p:pic>
    </p:spTree>
    <p:extLst>
      <p:ext uri="{BB962C8B-B14F-4D97-AF65-F5344CB8AC3E}">
        <p14:creationId xmlns="" xmlns:p14="http://schemas.microsoft.com/office/powerpoint/2010/main" val="4161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hi-IN" sz="2800" dirty="0">
                <a:solidFill>
                  <a:schemeClr val="dk1"/>
                </a:solidFill>
                <a:latin typeface="Open Sans"/>
                <a:ea typeface="Arial"/>
                <a:cs typeface="Arial"/>
                <a:sym typeface="Arial"/>
              </a:rPr>
              <a:t>ये डिवाइस रैम पर हाइड्रोलिक प्रेशर डालने के लिए एक लीवर से चलते हैं। हाइड्रोलिक जैक का इस्तेमाल ज़्यादातर भारी सामान उठाने के लिए किया जाता है। हालांकि इनकी पहुंच आमतौर पर कम होती है, लेकिन ये बहुत पावरफुल होते हैं – हाथ से चलने वाला बॉटल जैक 50 टन तक वज़न उठा सकता है। हाइड्रोलिक जैक को ज़मीन के परपेंडिकुलर रखना ज़रूरी है – जैक को साइड के लोड को संभालने के लिए डिज़ाइन नहीं किया गया है।</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हाइड्रोलिक जैक</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71414"/>
            <a:ext cx="1143008" cy="1071570"/>
          </a:xfrm>
          <a:prstGeom prst="rect">
            <a:avLst/>
          </a:prstGeom>
          <a:noFill/>
        </p:spPr>
      </p:pic>
      <p:pic>
        <p:nvPicPr>
          <p:cNvPr id="2" name="Google Shape;234;p27">
            <a:extLst>
              <a:ext uri="{FF2B5EF4-FFF2-40B4-BE49-F238E27FC236}">
                <a16:creationId xmlns="" xmlns:a16="http://schemas.microsoft.com/office/drawing/2014/main" id="{BB9CFEF4-F486-7AD9-B467-6BA74E4FC5AA}"/>
              </a:ext>
            </a:extLst>
          </p:cNvPr>
          <p:cNvPicPr preferRelativeResize="0"/>
          <p:nvPr/>
        </p:nvPicPr>
        <p:blipFill rotWithShape="1">
          <a:blip r:embed="rId5">
            <a:alphaModFix/>
          </a:blip>
          <a:srcRect/>
          <a:stretch/>
        </p:blipFill>
        <p:spPr>
          <a:xfrm>
            <a:off x="10382550" y="5085184"/>
            <a:ext cx="1825027" cy="1728192"/>
          </a:xfrm>
          <a:prstGeom prst="rect">
            <a:avLst/>
          </a:prstGeom>
          <a:noFill/>
          <a:ln>
            <a:noFill/>
          </a:ln>
        </p:spPr>
      </p:pic>
    </p:spTree>
    <p:extLst>
      <p:ext uri="{BB962C8B-B14F-4D97-AF65-F5344CB8AC3E}">
        <p14:creationId xmlns="" xmlns:p14="http://schemas.microsoft.com/office/powerpoint/2010/main" val="51259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लकड़ी के टुकड़ों का इस्तेमाल करके एक स्थिर प्लेटफॉर्म बनाना, जिसका इस्तेमाल लोड को स्थिर करने और सहारा देने के लिए किया जाता है।</a:t>
            </a:r>
            <a:endParaRPr lang="en-US" sz="2800" dirty="0">
              <a:solidFill>
                <a:schemeClr val="dk1"/>
              </a:solidFill>
              <a:latin typeface="Open Sans"/>
              <a:ea typeface="Arial"/>
              <a:cs typeface="Arial"/>
              <a:sym typeface="Arial"/>
            </a:endParaRPr>
          </a:p>
          <a:p>
            <a:pPr marL="457200" lvl="0" indent="-457200" algn="just">
              <a:buClr>
                <a:schemeClr val="dk1"/>
              </a:buClr>
              <a:buSzPts val="3200"/>
            </a:pP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क्रिबिंग 10 </a:t>
            </a:r>
            <a:r>
              <a:rPr lang="en-US" sz="2800" dirty="0">
                <a:solidFill>
                  <a:schemeClr val="dk1"/>
                </a:solidFill>
                <a:latin typeface="Open Sans"/>
                <a:ea typeface="Arial"/>
                <a:cs typeface="Arial"/>
                <a:sym typeface="Arial"/>
              </a:rPr>
              <a:t>x 10 cm </a:t>
            </a:r>
            <a:r>
              <a:rPr lang="hi-IN" sz="2800" dirty="0">
                <a:solidFill>
                  <a:schemeClr val="dk1"/>
                </a:solidFill>
                <a:latin typeface="Open Sans"/>
                <a:ea typeface="Arial"/>
                <a:cs typeface="Arial"/>
                <a:sym typeface="Arial"/>
              </a:rPr>
              <a:t>साइज़ के लकड़ी के टुकड़ों से बनी होती है, जिन्हें किसी चीज़ का वज़न सहारा देने के लिए एक कॉलम की तरह लगाया जाता है।</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a:t>
            </a:r>
            <a:r>
              <a:rPr lang="en-US" sz="4000" b="1" dirty="0">
                <a:solidFill>
                  <a:srgbClr val="C00000"/>
                </a:solidFill>
                <a:ea typeface="Arial"/>
                <a:cs typeface="Arial"/>
                <a:sym typeface="Arial"/>
              </a:rPr>
              <a:t>:</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96660" y="142852"/>
            <a:ext cx="1143008" cy="1071570"/>
          </a:xfrm>
          <a:prstGeom prst="rect">
            <a:avLst/>
          </a:prstGeom>
          <a:noFill/>
        </p:spPr>
      </p:pic>
    </p:spTree>
    <p:extLst>
      <p:ext uri="{BB962C8B-B14F-4D97-AF65-F5344CB8AC3E}">
        <p14:creationId xmlns="" xmlns:p14="http://schemas.microsoft.com/office/powerpoint/2010/main" val="51259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5B2389AB-59CA-EEB1-445E-4FE4835837D2}"/>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B1534049-74EC-1483-0277-4A2D4004D3AE}"/>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hi-IN" sz="2800" b="1" dirty="0">
                <a:solidFill>
                  <a:schemeClr val="dk1"/>
                </a:solidFill>
                <a:latin typeface="Open Sans"/>
                <a:ea typeface="Arial"/>
                <a:cs typeface="Arial"/>
                <a:sym typeface="Arial"/>
              </a:rPr>
              <a:t>शिम का इस्तेमाल छोटी जगहों को भरने और चीज़ को उठाते समय उसकी जगह पर सुरक्षित रखने के लिए किया जाता है। शिम का इस्तेमाल थ्रस्ट का एंगल बदलने के लिए भी किया जाता है ताकि ऊबड़-खाबड़ या ढलान वाली सतहों के साथ सबसे अच्छा संपर्क बन सके।</a:t>
            </a:r>
            <a:endParaRPr lang="en-US" sz="2800" b="1" dirty="0">
              <a:solidFill>
                <a:schemeClr val="dk1"/>
              </a:solidFill>
              <a:latin typeface="Open Sans"/>
              <a:ea typeface="Arial"/>
              <a:cs typeface="Arial"/>
              <a:sym typeface="Arial"/>
            </a:endParaRPr>
          </a:p>
          <a:p>
            <a:pPr marL="457200" lvl="0" indent="-4572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लकड़ी के क्रिबिंग सिस्टम का फेल होना धीमा और शोर वाला होता है क्योंकि लकड़ी के फाइबर कुचल जाते हैं।</a:t>
            </a: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इससे आमतौर पर बचाव दल को आने वाली खराबी की काफी चेतावनी मिल जाती है।</a:t>
            </a:r>
            <a:endParaRPr lang="en-US" sz="2800" dirty="0">
              <a:latin typeface="Open Sans"/>
            </a:endParaRPr>
          </a:p>
        </p:txBody>
      </p:sp>
      <p:pic>
        <p:nvPicPr>
          <p:cNvPr id="1026" name="Picture 2">
            <a:extLst>
              <a:ext uri="{FF2B5EF4-FFF2-40B4-BE49-F238E27FC236}">
                <a16:creationId xmlns="" xmlns:a16="http://schemas.microsoft.com/office/drawing/2014/main" id="{1FADA4E3-CD81-5BFB-ED7C-CEFB78A3FAC7}"/>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ACF32F33-11FD-CC9B-D10F-526453B00BBD}"/>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a:t>
            </a:r>
            <a:r>
              <a:rPr lang="en-US" sz="4000" b="1" dirty="0">
                <a:solidFill>
                  <a:srgbClr val="C00000"/>
                </a:solidFill>
                <a:ea typeface="Arial"/>
                <a:cs typeface="Arial"/>
                <a:sym typeface="Arial"/>
              </a:rPr>
              <a:t>:</a:t>
            </a:r>
          </a:p>
        </p:txBody>
      </p:sp>
      <p:pic>
        <p:nvPicPr>
          <p:cNvPr id="6" name="Picture 2" descr="C:\Users\DELL\Downloads\WhatsApp Image 2025-09-07 at 5.38.09 PM.jpeg">
            <a:extLst>
              <a:ext uri="{FF2B5EF4-FFF2-40B4-BE49-F238E27FC236}">
                <a16:creationId xmlns="" xmlns:a16="http://schemas.microsoft.com/office/drawing/2014/main" id="{4B769D95-A28F-DBDB-B44B-D21B895069F1}"/>
              </a:ext>
            </a:extLst>
          </p:cNvPr>
          <p:cNvPicPr>
            <a:picLocks noChangeAspect="1" noChangeArrowheads="1"/>
          </p:cNvPicPr>
          <p:nvPr/>
        </p:nvPicPr>
        <p:blipFill>
          <a:blip r:embed="rId4" cstate="print"/>
          <a:srcRect/>
          <a:stretch>
            <a:fillRect/>
          </a:stretch>
        </p:blipFill>
        <p:spPr bwMode="auto">
          <a:xfrm>
            <a:off x="10953784" y="71414"/>
            <a:ext cx="1143008" cy="1071570"/>
          </a:xfrm>
          <a:prstGeom prst="rect">
            <a:avLst/>
          </a:prstGeom>
          <a:noFill/>
        </p:spPr>
      </p:pic>
    </p:spTree>
    <p:extLst>
      <p:ext uri="{BB962C8B-B14F-4D97-AF65-F5344CB8AC3E}">
        <p14:creationId xmlns="" xmlns:p14="http://schemas.microsoft.com/office/powerpoint/2010/main" val="51114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मटीरियल दोनों सतहों पर समतल होना चाहिए</a:t>
            </a:r>
            <a:endParaRPr lang="en-US" sz="2800" dirty="0">
              <a:solidFill>
                <a:schemeClr val="dk1"/>
              </a:solidFill>
              <a:latin typeface="Open Sans"/>
              <a:ea typeface="Arial"/>
              <a:cs typeface="Arial"/>
              <a:sym typeface="Arial"/>
            </a:endParaRPr>
          </a:p>
          <a:p>
            <a:pPr marL="457200" lvl="0" indent="-457200" algn="just">
              <a:buClr>
                <a:schemeClr val="dk1"/>
              </a:buClr>
              <a:buSzPts val="3200"/>
            </a:pP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मटीरियल को उस चीज़ का वज़न सहने लायक होना चाहिए जिसे सहारा दिया जा रहा है।</a:t>
            </a:r>
            <a:endParaRPr lang="en-US" sz="2800" dirty="0">
              <a:solidFill>
                <a:schemeClr val="dk1"/>
              </a:solidFill>
              <a:latin typeface="Open Sans"/>
              <a:ea typeface="Arial"/>
              <a:cs typeface="Arial"/>
              <a:sym typeface="Arial"/>
            </a:endParaRPr>
          </a:p>
          <a:p>
            <a:pPr marL="457200" lvl="0" indent="-457200" algn="just">
              <a:buClr>
                <a:schemeClr val="dk1"/>
              </a:buClr>
              <a:buSzPts val="3200"/>
            </a:pPr>
            <a:endParaRPr lang="en-US" sz="2800" dirty="0">
              <a:solidFill>
                <a:schemeClr val="dk1"/>
              </a:solidFill>
              <a:latin typeface="Open Sans"/>
              <a:ea typeface="Arial"/>
              <a:cs typeface="Arial"/>
              <a:sym typeface="Arial"/>
            </a:endParaRPr>
          </a:p>
          <a:p>
            <a:pPr lvl="0" algn="just"/>
            <a:r>
              <a:rPr lang="en-US" sz="2800" dirty="0">
                <a:solidFill>
                  <a:schemeClr val="dk1"/>
                </a:solidFill>
                <a:latin typeface="Open Sans"/>
                <a:ea typeface="Arial"/>
                <a:cs typeface="Arial"/>
                <a:sym typeface="Arial"/>
              </a:rPr>
              <a:t>    </a:t>
            </a:r>
            <a:r>
              <a:rPr lang="hi-IN" sz="2800" dirty="0">
                <a:solidFill>
                  <a:schemeClr val="dk1"/>
                </a:solidFill>
                <a:latin typeface="Open Sans"/>
                <a:ea typeface="Arial"/>
                <a:cs typeface="Arial"/>
                <a:sym typeface="Arial"/>
              </a:rPr>
              <a:t>उदाहरणों में शामिल हैं: फर्नीचर, ईंटें, कंक्रीट ब्लॉक, टायर और रिम</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66646" y="2071678"/>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इम्प्रोवाइज्ड क्रिबिंग के लिए आवश्यकताएं हैं </a:t>
            </a:r>
            <a:r>
              <a:rPr lang="en-US" sz="4000" b="1" dirty="0">
                <a:solidFill>
                  <a:srgbClr val="C00000"/>
                </a:solidFill>
                <a:ea typeface="Arial"/>
                <a:cs typeface="Arial"/>
                <a:sym typeface="Arial"/>
              </a:rPr>
              <a:t>:</a:t>
            </a:r>
          </a:p>
        </p:txBody>
      </p:sp>
      <p:pic>
        <p:nvPicPr>
          <p:cNvPr id="23"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71414"/>
            <a:ext cx="1143008" cy="1071570"/>
          </a:xfrm>
          <a:prstGeom prst="rect">
            <a:avLst/>
          </a:prstGeom>
          <a:noFill/>
        </p:spPr>
      </p:pic>
    </p:spTree>
    <p:extLst>
      <p:ext uri="{BB962C8B-B14F-4D97-AF65-F5344CB8AC3E}">
        <p14:creationId xmlns="" xmlns:p14="http://schemas.microsoft.com/office/powerpoint/2010/main" val="312338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r>
              <a:rPr lang="en-US" sz="2800" dirty="0">
                <a:solidFill>
                  <a:schemeClr val="dk1"/>
                </a:solidFill>
                <a:latin typeface="Open Sans"/>
                <a:ea typeface="Arial"/>
                <a:cs typeface="Arial"/>
                <a:sym typeface="Arial"/>
              </a:rPr>
              <a:t> </a:t>
            </a:r>
            <a:r>
              <a:rPr lang="hi-IN" sz="2800" dirty="0"/>
              <a:t>क्रिबिंग के दो प्रकार होते हैं:</a:t>
            </a:r>
            <a:endParaRPr lang="en-US" sz="2800" dirty="0"/>
          </a:p>
          <a:p>
            <a:endParaRPr lang="hi-IN" sz="2800" dirty="0"/>
          </a:p>
          <a:p>
            <a:r>
              <a:rPr lang="en-US" sz="2800" dirty="0"/>
              <a:t>   1  </a:t>
            </a:r>
            <a:r>
              <a:rPr lang="hi-IN" sz="2800" dirty="0"/>
              <a:t>बॉक्स क्रिबिंग</a:t>
            </a:r>
            <a:endParaRPr lang="en-US" sz="2800" dirty="0"/>
          </a:p>
          <a:p>
            <a:endParaRPr lang="hi-IN" sz="2800" dirty="0"/>
          </a:p>
          <a:p>
            <a:r>
              <a:rPr lang="en-US" sz="2800" dirty="0"/>
              <a:t>    2  </a:t>
            </a:r>
            <a:r>
              <a:rPr lang="hi-IN" sz="2800" dirty="0"/>
              <a:t>प्लेटफ़ॉर्म (क्रॉस-टाई) क्रिबिंग</a:t>
            </a: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क्रिबिंग के प्रकार</a:t>
            </a:r>
            <a:endParaRPr lang="en-US" sz="4000" b="1" dirty="0">
              <a:solidFill>
                <a:srgbClr val="FF0000"/>
              </a:solidFill>
              <a:latin typeface="Open Sans"/>
              <a:ea typeface="Arial"/>
              <a:cs typeface="Arial"/>
              <a:sym typeface="Arial"/>
            </a:endParaRP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1096660" y="142852"/>
            <a:ext cx="1143008" cy="1071570"/>
          </a:xfrm>
          <a:prstGeom prst="rect">
            <a:avLst/>
          </a:prstGeom>
          <a:noFill/>
        </p:spPr>
      </p:pic>
    </p:spTree>
    <p:extLst>
      <p:ext uri="{BB962C8B-B14F-4D97-AF65-F5344CB8AC3E}">
        <p14:creationId xmlns="" xmlns:p14="http://schemas.microsoft.com/office/powerpoint/2010/main" val="59153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हर लेयर में दो पैरेलल ब्लॉक का इस्तेमाल करके, चौकोर आकार में लकड़ी के ब्लॉक से बनाया गया</a:t>
            </a: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लेयर्स को एक-दूसरे से 90 डिग्री पर सेट किया जाता है, जिसमें लकड़ी के ब्लॉक के सिरे एक-दूसरे पर 10 </a:t>
            </a:r>
            <a:r>
              <a:rPr lang="en-US" sz="2800" dirty="0">
                <a:solidFill>
                  <a:schemeClr val="dk1"/>
                </a:solidFill>
                <a:latin typeface="Open Sans"/>
                <a:ea typeface="Arial"/>
                <a:cs typeface="Arial"/>
                <a:sym typeface="Arial"/>
              </a:rPr>
              <a:t>cm </a:t>
            </a:r>
            <a:r>
              <a:rPr lang="hi-IN" sz="2800" dirty="0">
                <a:solidFill>
                  <a:schemeClr val="dk1"/>
                </a:solidFill>
                <a:latin typeface="Open Sans"/>
                <a:ea typeface="Arial"/>
                <a:cs typeface="Arial"/>
                <a:sym typeface="Arial"/>
              </a:rPr>
              <a:t>तक ओवरलैप होते हैं। बॉक्स क्रिब का सेंटर खुला होता है।</a:t>
            </a: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endParaRPr lang="en-US" sz="2000" b="1" dirty="0">
              <a:solidFill>
                <a:schemeClr val="dk1"/>
              </a:solidFill>
              <a:latin typeface="Open Sans"/>
              <a:ea typeface="Arial"/>
              <a:cs typeface="Arial"/>
              <a:sym typeface="Arial"/>
            </a:endParaRPr>
          </a:p>
          <a:p>
            <a:pPr marL="457200" indent="-457200" algn="just">
              <a:buClr>
                <a:schemeClr val="dk1"/>
              </a:buClr>
              <a:buSzPts val="3200"/>
              <a:buFont typeface="Noto Sans Symbols"/>
              <a:buChar char="▪"/>
            </a:pPr>
            <a:r>
              <a:rPr lang="hi-IN" sz="2000" b="1" dirty="0">
                <a:solidFill>
                  <a:schemeClr val="dk1"/>
                </a:solidFill>
                <a:latin typeface="Open Sans"/>
                <a:ea typeface="Arial"/>
                <a:cs typeface="Arial"/>
                <a:sym typeface="Arial"/>
              </a:rPr>
              <a:t>बॉक्स क्रिबिंग क्षमता 10 </a:t>
            </a:r>
            <a:r>
              <a:rPr lang="en-US" sz="2000" b="1" dirty="0">
                <a:solidFill>
                  <a:schemeClr val="dk1"/>
                </a:solidFill>
                <a:latin typeface="Open Sans"/>
                <a:ea typeface="Arial"/>
                <a:cs typeface="Arial"/>
                <a:sym typeface="Arial"/>
              </a:rPr>
              <a:t>cm x 10 cm </a:t>
            </a:r>
            <a:r>
              <a:rPr lang="hi-IN" sz="2000" b="1" dirty="0">
                <a:solidFill>
                  <a:schemeClr val="dk1"/>
                </a:solidFill>
                <a:latin typeface="Open Sans"/>
                <a:ea typeface="Arial"/>
                <a:cs typeface="Arial"/>
                <a:sym typeface="Arial"/>
              </a:rPr>
              <a:t>बीम: 11,000 किलो और 15 </a:t>
            </a:r>
            <a:r>
              <a:rPr lang="en-US" sz="2000" b="1" dirty="0">
                <a:solidFill>
                  <a:schemeClr val="dk1"/>
                </a:solidFill>
                <a:latin typeface="Open Sans"/>
                <a:ea typeface="Arial"/>
                <a:cs typeface="Arial"/>
                <a:sym typeface="Arial"/>
              </a:rPr>
              <a:t>cm x 15 cm </a:t>
            </a:r>
            <a:r>
              <a:rPr lang="hi-IN" sz="2000" b="1" dirty="0">
                <a:solidFill>
                  <a:schemeClr val="dk1"/>
                </a:solidFill>
                <a:latin typeface="Open Sans"/>
                <a:ea typeface="Arial"/>
                <a:cs typeface="Arial"/>
                <a:sym typeface="Arial"/>
              </a:rPr>
              <a:t>बीम </a:t>
            </a:r>
            <a:r>
              <a:rPr lang="en-US" sz="2000" b="1" dirty="0">
                <a:solidFill>
                  <a:schemeClr val="dk1"/>
                </a:solidFill>
                <a:latin typeface="Open Sans"/>
                <a:ea typeface="Arial"/>
                <a:cs typeface="Arial"/>
                <a:sym typeface="Arial"/>
              </a:rPr>
              <a:t>: 27,000 kilos.</a:t>
            </a:r>
            <a:endParaRPr lang="en-US" sz="2000" b="1" dirty="0">
              <a:latin typeface="Open Sans"/>
            </a:endParaRPr>
          </a:p>
          <a:p>
            <a:pPr marL="457200" lvl="0" indent="-457200" algn="just">
              <a:buClr>
                <a:schemeClr val="dk1"/>
              </a:buClr>
              <a:buSzPts val="3200"/>
              <a:buFont typeface="Noto Sans Symbols"/>
              <a:buChar char="▪"/>
            </a:pPr>
            <a:endParaRPr lang="en-US"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BOX 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142852"/>
            <a:ext cx="1143008" cy="1071570"/>
          </a:xfrm>
          <a:prstGeom prst="rect">
            <a:avLst/>
          </a:prstGeom>
          <a:noFill/>
        </p:spPr>
      </p:pic>
      <p:pic>
        <p:nvPicPr>
          <p:cNvPr id="2" name="Google Shape;275;p32">
            <a:extLst>
              <a:ext uri="{FF2B5EF4-FFF2-40B4-BE49-F238E27FC236}">
                <a16:creationId xmlns="" xmlns:a16="http://schemas.microsoft.com/office/drawing/2014/main" id="{315A08FA-1C4D-3566-535F-2DB407DBE525}"/>
              </a:ext>
            </a:extLst>
          </p:cNvPr>
          <p:cNvPicPr preferRelativeResize="0"/>
          <p:nvPr/>
        </p:nvPicPr>
        <p:blipFill rotWithShape="1">
          <a:blip r:embed="rId5">
            <a:alphaModFix/>
          </a:blip>
          <a:srcRect/>
          <a:stretch/>
        </p:blipFill>
        <p:spPr>
          <a:xfrm>
            <a:off x="8219269" y="3500438"/>
            <a:ext cx="3972731" cy="1944216"/>
          </a:xfrm>
          <a:prstGeom prst="rect">
            <a:avLst/>
          </a:prstGeom>
          <a:noFill/>
          <a:ln>
            <a:noFill/>
          </a:ln>
        </p:spPr>
      </p:pic>
    </p:spTree>
    <p:extLst>
      <p:ext uri="{BB962C8B-B14F-4D97-AF65-F5344CB8AC3E}">
        <p14:creationId xmlns="" xmlns:p14="http://schemas.microsoft.com/office/powerpoint/2010/main" val="352824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3652" y="1028656"/>
            <a:ext cx="4456542" cy="864175"/>
          </a:xfrm>
          <a:prstGeom prst="rect">
            <a:avLst/>
          </a:prstGeom>
          <a:noFill/>
          <a:ln>
            <a:noFill/>
          </a:ln>
        </p:spPr>
        <p:txBody>
          <a:bodyPr spcFirstLastPara="1" wrap="square" lIns="91401" tIns="45688" rIns="91401" bIns="45688" anchor="ctr" anchorCtr="0">
            <a:normAutofit fontScale="90000"/>
          </a:bodyPr>
          <a:lstStyle/>
          <a:p>
            <a:pPr algn="ctr">
              <a:buClr>
                <a:srgbClr val="C00000"/>
              </a:buClr>
              <a:buSzPts val="4000"/>
            </a:pPr>
            <a:r>
              <a:rPr lang="hi-IN" sz="4000" b="1" u="sng" dirty="0">
                <a:solidFill>
                  <a:srgbClr val="C00000"/>
                </a:solidFill>
                <a:latin typeface="Open Sans "/>
                <a:ea typeface="Open Sans" panose="020B0606030504020204" pitchFamily="34" charset="0"/>
                <a:cs typeface="Open Sans" panose="020B0606030504020204" pitchFamily="34" charset="0"/>
              </a:rPr>
              <a:t>उद्देश्य</a:t>
            </a:r>
            <a:r>
              <a:rPr lang="en-US" sz="4000" b="1" u="sng" dirty="0">
                <a:solidFill>
                  <a:srgbClr val="C00000"/>
                </a:solidFill>
                <a:latin typeface="Open Sans "/>
                <a:ea typeface="Open Sans" panose="020B0606030504020204" pitchFamily="34" charset="0"/>
                <a:cs typeface="Open Sans" panose="020B0606030504020204" pitchFamily="34" charset="0"/>
              </a:rPr>
              <a:t/>
            </a:r>
            <a:br>
              <a:rPr lang="en-US" sz="4000" b="1" u="sng" dirty="0">
                <a:solidFill>
                  <a:srgbClr val="C00000"/>
                </a:solidFill>
                <a:latin typeface="Open Sans "/>
                <a:ea typeface="Open Sans" panose="020B0606030504020204" pitchFamily="34" charset="0"/>
                <a:cs typeface="Open Sans" panose="020B0606030504020204" pitchFamily="34" charset="0"/>
              </a:rPr>
            </a:br>
            <a:r>
              <a:rPr lang="en-US" dirty="0">
                <a:latin typeface="Open Sans"/>
              </a:rPr>
              <a:t> </a:t>
            </a:r>
          </a:p>
        </p:txBody>
      </p:sp>
      <p:sp>
        <p:nvSpPr>
          <p:cNvPr id="116" name="Google Shape;116;p15"/>
          <p:cNvSpPr txBox="1"/>
          <p:nvPr/>
        </p:nvSpPr>
        <p:spPr>
          <a:xfrm>
            <a:off x="586653" y="1921241"/>
            <a:ext cx="3857763" cy="1384930"/>
          </a:xfrm>
          <a:prstGeom prst="rect">
            <a:avLst/>
          </a:prstGeom>
          <a:noFill/>
          <a:ln>
            <a:noFill/>
          </a:ln>
        </p:spPr>
        <p:txBody>
          <a:bodyPr spcFirstLastPara="1" wrap="square" lIns="91401" tIns="45688" rIns="91401" bIns="45688" anchor="t" anchorCtr="0">
            <a:spAutoFit/>
          </a:bodyPr>
          <a:lstStyle/>
          <a:p>
            <a:r>
              <a:rPr lang="hi-IN" sz="2800" dirty="0">
                <a:latin typeface="Open Sans "/>
                <a:ea typeface="Open Sans" panose="020B0606030504020204" pitchFamily="34" charset="0"/>
                <a:cs typeface="Open Sans" panose="020B0606030504020204" pitchFamily="34" charset="0"/>
              </a:rPr>
              <a:t>इस लेसन को पूरा करने के बाद, आप इससे परिचित हो जाएँगे </a:t>
            </a:r>
            <a:r>
              <a:rPr lang="en-US" sz="2800" dirty="0">
                <a:latin typeface="Open Sans "/>
                <a:ea typeface="Open Sans" panose="020B0606030504020204" pitchFamily="34" charset="0"/>
                <a:cs typeface="Open Sans" panose="020B0606030504020204" pitchFamily="34" charset="0"/>
              </a:rPr>
              <a:t>:</a:t>
            </a:r>
          </a:p>
        </p:txBody>
      </p:sp>
      <p:sp>
        <p:nvSpPr>
          <p:cNvPr id="117" name="Google Shape;117;p15"/>
          <p:cNvSpPr/>
          <p:nvPr/>
        </p:nvSpPr>
        <p:spPr>
          <a:xfrm>
            <a:off x="4968149" y="184482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1</a:t>
            </a:r>
            <a:endParaRPr sz="3600" b="1" kern="0" dirty="0">
              <a:solidFill>
                <a:srgbClr val="C00000"/>
              </a:solidFill>
              <a:latin typeface="Open Sans"/>
              <a:cs typeface="Arial"/>
              <a:sym typeface="Arial"/>
            </a:endParaRPr>
          </a:p>
        </p:txBody>
      </p:sp>
      <p:sp>
        <p:nvSpPr>
          <p:cNvPr id="118" name="Google Shape;118;p15"/>
          <p:cNvSpPr/>
          <p:nvPr/>
        </p:nvSpPr>
        <p:spPr>
          <a:xfrm>
            <a:off x="4968149" y="3043457"/>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2</a:t>
            </a:r>
            <a:endParaRPr sz="3600" b="1" kern="0" dirty="0">
              <a:solidFill>
                <a:srgbClr val="C00000"/>
              </a:solidFill>
              <a:latin typeface="Open Sans"/>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751E644A-8A9B-F74E-57AE-5B4F25B61FC4}"/>
              </a:ext>
            </a:extLst>
          </p:cNvPr>
          <p:cNvSpPr txBox="1"/>
          <p:nvPr/>
        </p:nvSpPr>
        <p:spPr>
          <a:xfrm>
            <a:off x="5715000" y="1771581"/>
            <a:ext cx="6094476" cy="5109091"/>
          </a:xfrm>
          <a:prstGeom prst="rect">
            <a:avLst/>
          </a:prstGeom>
          <a:noFill/>
        </p:spPr>
        <p:txBody>
          <a:bodyPr wrap="square">
            <a:spAutoFit/>
          </a:bodyPr>
          <a:lstStyle/>
          <a:p>
            <a:pPr lvl="0" algn="just">
              <a:lnSpc>
                <a:spcPct val="90000"/>
              </a:lnSpc>
              <a:spcBef>
                <a:spcPts val="1000"/>
              </a:spcBef>
              <a:buClr>
                <a:schemeClr val="dk1"/>
              </a:buClr>
              <a:buSzPct val="100000"/>
            </a:pP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तीन फैक्टर्स बताएं जिन्हें आपको लोड उठाने से पहले तय करना चाहिए</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भार उठाने के तीन तरीकों की लिस्ट बनाएं और उनका वर्णन करें</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लीवर को परिभाषित करें, इसके तीन घटक और लीवर के तीन वर्ग</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a:t>
            </a:r>
          </a:p>
          <a:p>
            <a:pPr lvl="0" algn="just">
              <a:lnSpc>
                <a:spcPct val="90000"/>
              </a:lnSpc>
              <a:spcBef>
                <a:spcPts val="1000"/>
              </a:spcBef>
              <a:buClr>
                <a:schemeClr val="dk1"/>
              </a:buClr>
              <a:buSzPct val="100000"/>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ct val="100000"/>
            </a:pP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r>
              <a:rPr lang="hi-IN" sz="2600" dirty="0">
                <a:latin typeface="Open Sans" panose="020B0606030504020204" pitchFamily="34" charset="0"/>
                <a:ea typeface="Open Sans" panose="020B0606030504020204" pitchFamily="34" charset="0"/>
                <a:cs typeface="Open Sans" panose="020B0606030504020204" pitchFamily="34" charset="0"/>
                <a:sym typeface="Arial"/>
              </a:rPr>
              <a:t>होइस्ट के कम से कम तीन इस्तेमाल बताएं</a:t>
            </a:r>
            <a:r>
              <a:rPr lang="en-US" sz="2600" dirty="0">
                <a:latin typeface="Open Sans" panose="020B0606030504020204" pitchFamily="34" charset="0"/>
                <a:ea typeface="Open Sans" panose="020B0606030504020204" pitchFamily="34" charset="0"/>
                <a:cs typeface="Open Sans" panose="020B0606030504020204" pitchFamily="34" charset="0"/>
                <a:sym typeface="Arial"/>
              </a:rPr>
              <a:t>. </a:t>
            </a: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tabLst>
                <a:tab pos="447675" algn="l"/>
              </a:tabLst>
            </a:pPr>
            <a:endParaRPr lang="en-US" sz="2800" dirty="0">
              <a:latin typeface="Open Sans"/>
            </a:endParaRPr>
          </a:p>
        </p:txBody>
      </p:sp>
      <p:sp>
        <p:nvSpPr>
          <p:cNvPr id="7" name="Google Shape;117;p15">
            <a:extLst>
              <a:ext uri="{FF2B5EF4-FFF2-40B4-BE49-F238E27FC236}">
                <a16:creationId xmlns="" xmlns:a16="http://schemas.microsoft.com/office/drawing/2014/main" id="{973BCEB4-CCAD-BBD6-3A44-38076974CC53}"/>
              </a:ext>
            </a:extLst>
          </p:cNvPr>
          <p:cNvSpPr/>
          <p:nvPr/>
        </p:nvSpPr>
        <p:spPr>
          <a:xfrm>
            <a:off x="4968149" y="4407768"/>
            <a:ext cx="578195" cy="53340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3</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 xmlns:a16="http://schemas.microsoft.com/office/drawing/2014/main" id="{973BCEB4-CCAD-BBD6-3A44-38076974CC53}"/>
              </a:ext>
            </a:extLst>
          </p:cNvPr>
          <p:cNvSpPr/>
          <p:nvPr/>
        </p:nvSpPr>
        <p:spPr>
          <a:xfrm>
            <a:off x="5029200" y="569241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4</a:t>
            </a:r>
            <a:endParaRPr sz="3600" b="1" kern="0" dirty="0">
              <a:solidFill>
                <a:srgbClr val="C00000"/>
              </a:solidFill>
              <a:latin typeface="Open Sans"/>
              <a:cs typeface="Arial"/>
              <a:sym typeface="Arial"/>
            </a:endParaRPr>
          </a:p>
        </p:txBody>
      </p:sp>
      <p:pic>
        <p:nvPicPr>
          <p:cNvPr id="4" name="Picture 3" descr="A logo with text and symbols">
            <a:extLst>
              <a:ext uri="{FF2B5EF4-FFF2-40B4-BE49-F238E27FC236}">
                <a16:creationId xmlns="" xmlns:a16="http://schemas.microsoft.com/office/drawing/2014/main" id="{48F1DD84-D1F9-3A87-AB17-8C056448507B}"/>
              </a:ext>
            </a:extLst>
          </p:cNvPr>
          <p:cNvPicPr>
            <a:picLocks noChangeAspect="1"/>
          </p:cNvPicPr>
          <p:nvPr/>
        </p:nvPicPr>
        <p:blipFill>
          <a:blip r:embed="rId4" cstate="print"/>
          <a:stretch>
            <a:fillRect/>
          </a:stretch>
        </p:blipFill>
        <p:spPr>
          <a:xfrm>
            <a:off x="10870648" y="90427"/>
            <a:ext cx="1154706" cy="9811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लकड़ी के ब्लॉक से बनी ठोस परतों में या हर परत में ज़्यादा लकड़ी के टुकड़ों से बनी</a:t>
            </a:r>
            <a:r>
              <a:rPr lang="en-US" sz="2800" dirty="0">
                <a:solidFill>
                  <a:schemeClr val="dk1"/>
                </a:solidFill>
                <a:latin typeface="Open Sans"/>
                <a:ea typeface="Arial"/>
                <a:cs typeface="Arial"/>
                <a:sym typeface="Arial"/>
              </a:rPr>
              <a:t>. </a:t>
            </a: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लेयर्स को एक दूसरे से 90 डिग्री पर सेट किया जाता है। लकड़ी के टुकड़ों के बीच बहुत कम या बिल्कुल भी जगह नहीं छोड़ी जाती है। लकड़ी के टुकड़ों के सिरे भी एक दूसरे पर 10 </a:t>
            </a:r>
            <a:r>
              <a:rPr lang="en-US" sz="2800" dirty="0">
                <a:solidFill>
                  <a:schemeClr val="dk1"/>
                </a:solidFill>
                <a:latin typeface="Open Sans"/>
                <a:ea typeface="Arial"/>
                <a:cs typeface="Arial"/>
                <a:sym typeface="Arial"/>
              </a:rPr>
              <a:t>cm </a:t>
            </a:r>
            <a:r>
              <a:rPr lang="hi-IN" sz="2800" dirty="0">
                <a:solidFill>
                  <a:schemeClr val="dk1"/>
                </a:solidFill>
                <a:latin typeface="Open Sans"/>
                <a:ea typeface="Arial"/>
                <a:cs typeface="Arial"/>
                <a:sym typeface="Arial"/>
              </a:rPr>
              <a:t>तक ओवरलैप होने चाहिए।</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बॉक्स क्रिबिंग क्षमता 10 सेमी </a:t>
            </a:r>
            <a:r>
              <a:rPr lang="en-US" sz="2800" dirty="0">
                <a:solidFill>
                  <a:schemeClr val="dk1"/>
                </a:solidFill>
                <a:latin typeface="Open Sans"/>
                <a:ea typeface="Arial"/>
                <a:cs typeface="Arial"/>
                <a:sym typeface="Arial"/>
              </a:rPr>
              <a:t>x 10 </a:t>
            </a:r>
            <a:r>
              <a:rPr lang="hi-IN" sz="2800" dirty="0">
                <a:solidFill>
                  <a:schemeClr val="dk1"/>
                </a:solidFill>
                <a:latin typeface="Open Sans"/>
                <a:ea typeface="Arial"/>
                <a:cs typeface="Arial"/>
                <a:sym typeface="Arial"/>
              </a:rPr>
              <a:t>सेमी बीम: 48,000 किलो और 15 सेमी </a:t>
            </a:r>
            <a:r>
              <a:rPr lang="en-US" sz="2800" dirty="0">
                <a:solidFill>
                  <a:schemeClr val="dk1"/>
                </a:solidFill>
                <a:latin typeface="Open Sans"/>
                <a:ea typeface="Arial"/>
                <a:cs typeface="Arial"/>
                <a:sym typeface="Arial"/>
              </a:rPr>
              <a:t>x 15 </a:t>
            </a:r>
            <a:r>
              <a:rPr lang="hi-IN" sz="2800" dirty="0">
                <a:solidFill>
                  <a:schemeClr val="dk1"/>
                </a:solidFill>
                <a:latin typeface="Open Sans"/>
                <a:ea typeface="Arial"/>
                <a:cs typeface="Arial"/>
                <a:sym typeface="Arial"/>
              </a:rPr>
              <a:t>सेमी बीम: 120,000 किलो।</a:t>
            </a:r>
            <a:endParaRPr lang="en-US"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106791" y="2728463"/>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C00000"/>
                </a:solidFill>
                <a:ea typeface="Arial"/>
                <a:cs typeface="Arial"/>
                <a:sym typeface="Arial"/>
              </a:rPr>
              <a:t>PLATFORM (CROSS-TIE) CRIBBING</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71414"/>
            <a:ext cx="1143008" cy="1071570"/>
          </a:xfrm>
          <a:prstGeom prst="rect">
            <a:avLst/>
          </a:prstGeom>
          <a:noFill/>
        </p:spPr>
      </p:pic>
    </p:spTree>
    <p:extLst>
      <p:ext uri="{BB962C8B-B14F-4D97-AF65-F5344CB8AC3E}">
        <p14:creationId xmlns="" xmlns:p14="http://schemas.microsoft.com/office/powerpoint/2010/main" val="226703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180975" indent="-171450">
              <a:spcBef>
                <a:spcPts val="79"/>
              </a:spcBef>
              <a:buClr>
                <a:srgbClr val="B71E42"/>
              </a:buClr>
              <a:buFont typeface="Wingdings"/>
              <a:buChar char=""/>
              <a:tabLst>
                <a:tab pos="180975" algn="l"/>
              </a:tabLst>
            </a:pPr>
            <a:endParaRPr lang="en-US" sz="2800" dirty="0">
              <a:latin typeface="Open Sans"/>
              <a:cs typeface="Times New Roman"/>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पहली लेयर ठोस होनी चाहिए ताकि लोड पूरी तरह से बंट जाए, खासकर नरम सतहों पर, जैसे मिट्टी और डामर।</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b="1" dirty="0">
                <a:solidFill>
                  <a:schemeClr val="dk1"/>
                </a:solidFill>
                <a:latin typeface="Open Sans"/>
                <a:ea typeface="Arial"/>
                <a:cs typeface="Arial"/>
                <a:sym typeface="Arial"/>
              </a:rPr>
              <a:t>ऊंचाई की लिमिट: आम नियम यह है कि क्रिबिंग के लिए इस्तेमाल होने वाले लकड़ी के टुकड़ों की चौड़ाई का तीन गुना क्रिबिंग ही किया जाए (ऊंचाई-से-चौड़ाई का अनुपात 3:1)। उदाहरण के लिए, अगर लकड़ी के टुकड़े पहले क्रिब के एक तरफ से आखिरी क्रिब के बाहरी तरफ (आर-पार) तक एक मीटर चौड़े हैं, तो क्रिबिंग की ऊंचाई तीन मीटर से ज़्यादा नहीं होनी चाहिए।</a:t>
            </a:r>
            <a:endParaRPr lang="en-US"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0" y="2500306"/>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के लिए सामान्य दिशानिर्देश</a:t>
            </a:r>
            <a:endParaRPr lang="en-US" sz="4000" b="1" dirty="0">
              <a:solidFill>
                <a:srgbClr val="C00000"/>
              </a:solidFill>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9985" y="71414"/>
            <a:ext cx="1066807" cy="1000132"/>
          </a:xfrm>
          <a:prstGeom prst="rect">
            <a:avLst/>
          </a:prstGeom>
          <a:noFill/>
        </p:spPr>
      </p:pic>
    </p:spTree>
    <p:extLst>
      <p:ext uri="{BB962C8B-B14F-4D97-AF65-F5344CB8AC3E}">
        <p14:creationId xmlns="" xmlns:p14="http://schemas.microsoft.com/office/powerpoint/2010/main" val="4131009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7D293DE4-B807-08A2-599D-C107592163F0}"/>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C9808750-D4ED-0E09-DEA9-81CE87E01553}"/>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कोनों को हमेशा लगभग 10 </a:t>
            </a:r>
            <a:r>
              <a:rPr lang="en-US" sz="2800" dirty="0">
                <a:solidFill>
                  <a:schemeClr val="dk1"/>
                </a:solidFill>
                <a:latin typeface="Open Sans"/>
                <a:ea typeface="Arial"/>
                <a:cs typeface="Arial"/>
                <a:sym typeface="Arial"/>
              </a:rPr>
              <a:t>cm </a:t>
            </a:r>
            <a:r>
              <a:rPr lang="hi-IN" sz="2800" dirty="0">
                <a:solidFill>
                  <a:schemeClr val="dk1"/>
                </a:solidFill>
                <a:latin typeface="Open Sans"/>
                <a:ea typeface="Arial"/>
                <a:cs typeface="Arial"/>
                <a:sym typeface="Arial"/>
              </a:rPr>
              <a:t>तक ओवरलैप करें। इससे अलग-अलग टुकड़ों के कोने अलग नहीं होते, जिससे पूरी स्टेबिलिटी पर असर पड़ सकता है।</a:t>
            </a:r>
            <a:endParaRPr lang="en-US" sz="2800" dirty="0">
              <a:latin typeface="Open Sans"/>
            </a:endParaRPr>
          </a:p>
        </p:txBody>
      </p:sp>
      <p:pic>
        <p:nvPicPr>
          <p:cNvPr id="1026" name="Picture 2">
            <a:extLst>
              <a:ext uri="{FF2B5EF4-FFF2-40B4-BE49-F238E27FC236}">
                <a16:creationId xmlns="" xmlns:a16="http://schemas.microsoft.com/office/drawing/2014/main" id="{5CC90387-A578-757A-B411-BE754EFEFAA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3611DC2B-1D16-BDA6-DC65-9464850CE385}"/>
              </a:ext>
            </a:extLst>
          </p:cNvPr>
          <p:cNvSpPr txBox="1"/>
          <p:nvPr/>
        </p:nvSpPr>
        <p:spPr>
          <a:xfrm>
            <a:off x="166646" y="2071678"/>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क्रिबिंग के लिए सामान्य दिशानिर्देश</a:t>
            </a:r>
            <a:endParaRPr lang="en-US" sz="4000" b="1" dirty="0">
              <a:solidFill>
                <a:srgbClr val="C00000"/>
              </a:solidFill>
              <a:ea typeface="Arial"/>
              <a:cs typeface="Arial"/>
              <a:sym typeface="Arial"/>
            </a:endParaRPr>
          </a:p>
        </p:txBody>
      </p:sp>
      <p:pic>
        <p:nvPicPr>
          <p:cNvPr id="6" name="Picture 2" descr="C:\Users\DELL\Downloads\WhatsApp Image 2025-09-07 at 5.38.09 PM.jpeg">
            <a:extLst>
              <a:ext uri="{FF2B5EF4-FFF2-40B4-BE49-F238E27FC236}">
                <a16:creationId xmlns="" xmlns:a16="http://schemas.microsoft.com/office/drawing/2014/main" id="{087B0ED7-7286-E6E8-B25C-9ACF5E03AEA9}"/>
              </a:ext>
            </a:extLst>
          </p:cNvPr>
          <p:cNvPicPr>
            <a:picLocks noChangeAspect="1" noChangeArrowheads="1"/>
          </p:cNvPicPr>
          <p:nvPr/>
        </p:nvPicPr>
        <p:blipFill>
          <a:blip r:embed="rId4" cstate="print"/>
          <a:srcRect/>
          <a:stretch>
            <a:fillRect/>
          </a:stretch>
        </p:blipFill>
        <p:spPr bwMode="auto">
          <a:xfrm>
            <a:off x="10958547" y="142852"/>
            <a:ext cx="1066807" cy="1000132"/>
          </a:xfrm>
          <a:prstGeom prst="rect">
            <a:avLst/>
          </a:prstGeom>
          <a:noFill/>
        </p:spPr>
      </p:pic>
    </p:spTree>
    <p:extLst>
      <p:ext uri="{BB962C8B-B14F-4D97-AF65-F5344CB8AC3E}">
        <p14:creationId xmlns="" xmlns:p14="http://schemas.microsoft.com/office/powerpoint/2010/main" val="2013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r>
              <a:rPr lang="hi-IN" sz="2800" dirty="0">
                <a:solidFill>
                  <a:schemeClr val="dk1"/>
                </a:solidFill>
                <a:latin typeface="Open Sans"/>
                <a:ea typeface="Arial"/>
                <a:cs typeface="Arial"/>
                <a:sym typeface="Arial"/>
              </a:rPr>
              <a:t>इस प्रोसेस में टारगेट चीज़ या लोड को धीरे-धीरे उठाकर एक के बाद एक क्रिबिंग की लेयर डालना शामिल है, जब तक कि काफ़ी क्लियरेंस और स्टेबिलिटी न मिल जाए। कोई भी काम शुरू करने से पहले पूरा </a:t>
            </a:r>
            <a:r>
              <a:rPr lang="en-IN" sz="2800" dirty="0">
                <a:solidFill>
                  <a:schemeClr val="dk1"/>
                </a:solidFill>
                <a:latin typeface="Open Sans"/>
                <a:ea typeface="Arial"/>
                <a:cs typeface="Arial"/>
                <a:sym typeface="Arial"/>
              </a:rPr>
              <a:t>PPE </a:t>
            </a:r>
            <a:r>
              <a:rPr lang="hi-IN" sz="2800" dirty="0">
                <a:solidFill>
                  <a:schemeClr val="dk1"/>
                </a:solidFill>
                <a:latin typeface="Open Sans"/>
                <a:ea typeface="Arial"/>
                <a:cs typeface="Arial"/>
                <a:sym typeface="Arial"/>
              </a:rPr>
              <a:t>ज़रूर पहनें।</a:t>
            </a:r>
            <a:endParaRPr lang="en-US" sz="2800" dirty="0">
              <a:solidFill>
                <a:schemeClr val="dk1"/>
              </a:solidFill>
              <a:latin typeface="Open Sans"/>
              <a:ea typeface="Arial"/>
              <a:cs typeface="Arial"/>
              <a:sym typeface="Arial"/>
            </a:endParaRPr>
          </a:p>
          <a:p>
            <a:pPr lvl="0" algn="just">
              <a:buFont typeface="Arial" pitchFamily="34" charset="0"/>
              <a:buChar char="•"/>
            </a:pPr>
            <a:r>
              <a:rPr lang="en-US" sz="2800" dirty="0">
                <a:solidFill>
                  <a:schemeClr val="dk1"/>
                </a:solidFill>
                <a:latin typeface="Open Sans"/>
                <a:ea typeface="Arial"/>
                <a:cs typeface="Arial"/>
                <a:sym typeface="Arial"/>
              </a:rPr>
              <a:t>	</a:t>
            </a:r>
            <a:r>
              <a:rPr lang="hi-IN" sz="2800" dirty="0">
                <a:solidFill>
                  <a:schemeClr val="dk1"/>
                </a:solidFill>
                <a:latin typeface="Open Sans"/>
                <a:ea typeface="Arial"/>
                <a:cs typeface="Arial"/>
                <a:sym typeface="Arial"/>
              </a:rPr>
              <a:t>शिम या ऐसे ही किसी टूल का इस्तेमाल करके शुरुआती छेद बनाएं।</a:t>
            </a:r>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 </a:t>
            </a:r>
            <a:r>
              <a:rPr lang="en-US" sz="2800" dirty="0">
                <a:solidFill>
                  <a:schemeClr val="dk1"/>
                </a:solidFill>
                <a:latin typeface="Open Sans"/>
                <a:ea typeface="Arial"/>
                <a:cs typeface="Arial"/>
                <a:sym typeface="Arial"/>
              </a:rPr>
              <a:t>	</a:t>
            </a:r>
            <a:r>
              <a:rPr lang="hi-IN" sz="2800" dirty="0">
                <a:solidFill>
                  <a:schemeClr val="dk1"/>
                </a:solidFill>
                <a:latin typeface="Open Sans"/>
                <a:ea typeface="Arial"/>
                <a:cs typeface="Arial"/>
                <a:sym typeface="Arial"/>
              </a:rPr>
              <a:t>प्राइ बार से लीवर सिस्टम सेट करें।</a:t>
            </a:r>
            <a:endParaRPr lang="en-IN"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166646" y="2000240"/>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उठाने और स्थिर करने की प्रक्रिया</a:t>
            </a:r>
            <a:endParaRPr lang="en-IN"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8547" y="142852"/>
            <a:ext cx="1066807" cy="1000132"/>
          </a:xfrm>
          <a:prstGeom prst="rect">
            <a:avLst/>
          </a:prstGeom>
          <a:noFill/>
        </p:spPr>
      </p:pic>
      <p:pic>
        <p:nvPicPr>
          <p:cNvPr id="8" name="Google Shape;311;p36" descr="Lever 10"/>
          <p:cNvPicPr preferRelativeResize="0"/>
          <p:nvPr/>
        </p:nvPicPr>
        <p:blipFill rotWithShape="1">
          <a:blip r:embed="rId5">
            <a:alphaModFix/>
          </a:blip>
          <a:srcRect/>
          <a:stretch/>
        </p:blipFill>
        <p:spPr>
          <a:xfrm>
            <a:off x="4810116" y="5068630"/>
            <a:ext cx="3325497" cy="1789370"/>
          </a:xfrm>
          <a:prstGeom prst="rect">
            <a:avLst/>
          </a:prstGeom>
          <a:noFill/>
          <a:ln>
            <a:noFill/>
          </a:ln>
        </p:spPr>
      </p:pic>
      <p:pic>
        <p:nvPicPr>
          <p:cNvPr id="9" name="Google Shape;312;p36" descr="Lever 11"/>
          <p:cNvPicPr preferRelativeResize="0"/>
          <p:nvPr/>
        </p:nvPicPr>
        <p:blipFill rotWithShape="1">
          <a:blip r:embed="rId6">
            <a:alphaModFix/>
          </a:blip>
          <a:srcRect/>
          <a:stretch/>
        </p:blipFill>
        <p:spPr>
          <a:xfrm>
            <a:off x="8112224" y="5072074"/>
            <a:ext cx="3698816" cy="1729205"/>
          </a:xfrm>
          <a:prstGeom prst="rect">
            <a:avLst/>
          </a:prstGeom>
          <a:noFill/>
          <a:ln>
            <a:noFill/>
          </a:ln>
        </p:spPr>
      </p:pic>
    </p:spTree>
    <p:extLst>
      <p:ext uri="{BB962C8B-B14F-4D97-AF65-F5344CB8AC3E}">
        <p14:creationId xmlns="" xmlns:p14="http://schemas.microsoft.com/office/powerpoint/2010/main" val="92721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लोड को धीरे-धीरे उठाएं ताकि उसके नीचे क्रिबिंग की पहली लेयर रखने के लिए एक बड़ा छेद बन जाए। उठाते समय लोड को धीरे-धीरे ऊपर उठाने के लिए वेजेज का इस्तेमाल करें; अगर प्राइ बार फिसलता है या टूट जाता है, तो यह लोड को ज़्यादा दूर गिरने से रोकेगा। क्रिबिंग की अगली लेयर की पूरी ऊंचाई को एक साथ उठाना ज़रूरी नहीं है।</a:t>
            </a:r>
            <a:r>
              <a:rPr lang="en-IN" sz="2800" dirty="0">
                <a:solidFill>
                  <a:schemeClr val="dk1"/>
                </a:solidFill>
                <a:latin typeface="Open Sans"/>
                <a:ea typeface="Arial"/>
                <a:cs typeface="Arial"/>
                <a:sym typeface="Arial"/>
              </a:rPr>
              <a:t>. </a:t>
            </a:r>
            <a:endParaRPr lang="en-IN"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106791" y="1714488"/>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उठाने और स्थिर करने की प्रक्रिया</a:t>
            </a:r>
            <a:endParaRPr lang="en-IN"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9985" y="142852"/>
            <a:ext cx="1066807" cy="1000132"/>
          </a:xfrm>
          <a:prstGeom prst="rect">
            <a:avLst/>
          </a:prstGeom>
          <a:noFill/>
        </p:spPr>
      </p:pic>
    </p:spTree>
    <p:extLst>
      <p:ext uri="{BB962C8B-B14F-4D97-AF65-F5344CB8AC3E}">
        <p14:creationId xmlns="" xmlns:p14="http://schemas.microsoft.com/office/powerpoint/2010/main" val="57844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फुलक्रम को ऊपर उठाएं, फिर से लोड उठाएं, और लकड़ी के टुकड़ों को पिछली लेयर से 90 डिग्री पर रखकर क्रिबिंग का अगला लेवल सेट करें।</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फुलक्रम को फिर से लगाएं और ऊपर उठाएं और लोड तब तक उठाते रहें जब तक पीड़ित को सुरक्षित बाहर निकालने के लिए काफी जगह न मिल जाए।</a:t>
            </a:r>
            <a:endParaRPr lang="en-IN"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809588" y="2000240"/>
            <a:ext cx="3346003"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उठाने और स्थिर करने की प्रक्रिया</a:t>
            </a:r>
            <a:endParaRPr lang="en-IN"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8547" y="142852"/>
            <a:ext cx="1066807" cy="1000132"/>
          </a:xfrm>
          <a:prstGeom prst="rect">
            <a:avLst/>
          </a:prstGeom>
          <a:noFill/>
        </p:spPr>
      </p:pic>
    </p:spTree>
    <p:extLst>
      <p:ext uri="{BB962C8B-B14F-4D97-AF65-F5344CB8AC3E}">
        <p14:creationId xmlns="" xmlns:p14="http://schemas.microsoft.com/office/powerpoint/2010/main" val="2922953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IN"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hi-IN" sz="2800" dirty="0">
                <a:solidFill>
                  <a:schemeClr val="dk1"/>
                </a:solidFill>
                <a:latin typeface="Open Sans"/>
                <a:ea typeface="Calibri"/>
                <a:cs typeface="Calibri"/>
                <a:sym typeface="Calibri"/>
              </a:rPr>
              <a:t>“एक इंच उठाओ, एक इंच क्रिब करो।”</a:t>
            </a: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hi-IN" sz="2800" dirty="0">
                <a:solidFill>
                  <a:schemeClr val="dk1"/>
                </a:solidFill>
                <a:latin typeface="Open Sans"/>
                <a:ea typeface="Calibri"/>
                <a:cs typeface="Calibri"/>
                <a:sym typeface="Calibri"/>
              </a:rPr>
              <a:t>क्रिबिंग करते समय कभी भी हाथ लोड के नीचे न रखें!</a:t>
            </a: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endParaRPr lang="en-US" sz="2800" dirty="0">
              <a:solidFill>
                <a:schemeClr val="dk1"/>
              </a:solidFill>
              <a:latin typeface="Open Sans"/>
              <a:ea typeface="Calibri"/>
              <a:cs typeface="Calibri"/>
              <a:sym typeface="Calibri"/>
            </a:endParaRPr>
          </a:p>
          <a:p>
            <a:pPr marL="457200" lvl="0" indent="-457200" algn="just">
              <a:buClr>
                <a:schemeClr val="dk1"/>
              </a:buClr>
              <a:buSzPts val="3200"/>
              <a:buFont typeface="Noto Sans Symbols"/>
              <a:buChar char="▪"/>
            </a:pPr>
            <a:r>
              <a:rPr lang="hi-IN" sz="2800" dirty="0">
                <a:solidFill>
                  <a:schemeClr val="dk1"/>
                </a:solidFill>
                <a:latin typeface="Open Sans"/>
                <a:ea typeface="Calibri"/>
                <a:cs typeface="Calibri"/>
                <a:sym typeface="Calibri"/>
              </a:rPr>
              <a:t>ज़्यादा से ज़्यादा स्टेबिलिटी के लिए, क्रिबिंग की ऊंचाई क्रिबिंग ब्लॉक की चौड़ाई से तीन गुना ज़्यादा नहीं होनी चाहिए (3:1 रेश्यो)।</a:t>
            </a:r>
            <a:endParaRPr lang="en-IN"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452398" y="2214554"/>
            <a:ext cx="3879063"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क्रिबिंग के लिए सुरक्षा उपाय</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9985" y="71414"/>
            <a:ext cx="1066807" cy="1000132"/>
          </a:xfrm>
          <a:prstGeom prst="rect">
            <a:avLst/>
          </a:prstGeom>
          <a:noFill/>
        </p:spPr>
      </p:pic>
    </p:spTree>
    <p:extLst>
      <p:ext uri="{BB962C8B-B14F-4D97-AF65-F5344CB8AC3E}">
        <p14:creationId xmlns="" xmlns:p14="http://schemas.microsoft.com/office/powerpoint/2010/main" val="147445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r>
              <a:rPr lang="hi-IN" sz="2800" dirty="0">
                <a:solidFill>
                  <a:schemeClr val="dk1"/>
                </a:solidFill>
                <a:latin typeface="Open Sans"/>
                <a:ea typeface="Arial"/>
                <a:cs typeface="Arial"/>
                <a:sym typeface="Arial"/>
              </a:rPr>
              <a:t>आप भारी सामान उठाने के बजाय उसे रोल करने के लिए मेटल ट्यूब का इस्तेमाल कर सकते हैं।इन आसान स्टेप्स को फ़ॉलो करें और गाइड के तौर पर तस्वीर देखें।</a:t>
            </a:r>
            <a:endParaRPr lang="en-US" sz="2800" dirty="0">
              <a:solidFill>
                <a:schemeClr val="dk1"/>
              </a:solidFill>
              <a:latin typeface="Open Sans"/>
              <a:ea typeface="Arial"/>
              <a:cs typeface="Arial"/>
              <a:sym typeface="Arial"/>
            </a:endParaRPr>
          </a:p>
          <a:p>
            <a:pPr lvl="0" algn="just"/>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क्लास वन लीवर का इस्तेमाल करके लोड को थोड़ा ऊपर उठाएं, बस इतना कि उसके नीचे तीन मेटल ट्यूब आ जाएं (क्रिबिंग के लिए उठाने की टेक्निक का इस्तेमाल करें)।</a:t>
            </a:r>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क्लास टू लीवर का इस्तेमाल करके, लोड को मनचाही दिशा में धकेलें। </a:t>
            </a:r>
            <a:endParaRPr lang="en-US" sz="2800" dirty="0">
              <a:solidFill>
                <a:schemeClr val="dk1"/>
              </a:solidFill>
              <a:latin typeface="Open Sans"/>
              <a:ea typeface="Arial"/>
              <a:cs typeface="Arial"/>
              <a:sym typeface="Arial"/>
            </a:endParaRPr>
          </a:p>
          <a:p>
            <a:pPr lvl="0" algn="just">
              <a:buFont typeface="Arial" pitchFamily="34" charset="0"/>
              <a:buChar char="•"/>
            </a:pPr>
            <a:r>
              <a:rPr lang="hi-IN" sz="2800" dirty="0">
                <a:solidFill>
                  <a:schemeClr val="dk1"/>
                </a:solidFill>
                <a:latin typeface="Open Sans"/>
                <a:ea typeface="Arial"/>
                <a:cs typeface="Arial"/>
                <a:sym typeface="Arial"/>
              </a:rPr>
              <a:t>लोड के रोल करते समय उसे घुमाने के लिए ट्यूब को हवा में घुमाया जा सकता है।</a:t>
            </a:r>
            <a:endParaRPr lang="en-IN" sz="2800" dirty="0">
              <a:latin typeface="Open Sans"/>
            </a:endParaRPr>
          </a:p>
        </p:txBody>
      </p:sp>
      <p:pic>
        <p:nvPicPr>
          <p:cNvPr id="1026" name="Picture 2">
            <a:extLst>
              <a:ext uri="{FF2B5EF4-FFF2-40B4-BE49-F238E27FC236}">
                <a16:creationId xmlns=""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 xmlns:a16="http://schemas.microsoft.com/office/drawing/2014/main" id="{ABA14EDE-6DFF-DD5E-6C0B-F8979DDDC65C}"/>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भार लुढ़काना</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9985" y="71414"/>
            <a:ext cx="1066807" cy="1000132"/>
          </a:xfrm>
          <a:prstGeom prst="rect">
            <a:avLst/>
          </a:prstGeom>
          <a:noFill/>
        </p:spPr>
      </p:pic>
    </p:spTree>
    <p:extLst>
      <p:ext uri="{BB962C8B-B14F-4D97-AF65-F5344CB8AC3E}">
        <p14:creationId xmlns="" xmlns:p14="http://schemas.microsoft.com/office/powerpoint/2010/main" val="1511927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E7593223-5920-33EC-E30E-89291EC8449D}"/>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86B6F008-9123-4FF5-93C0-B44BFA236A21}"/>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 xmlns:a16="http://schemas.microsoft.com/office/drawing/2014/main" id="{49579FB5-EAEA-D4B7-76FE-41FE2F94E6CE}"/>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88827304-1A89-6B43-0F87-96123BC78621}"/>
              </a:ext>
            </a:extLst>
          </p:cNvPr>
          <p:cNvSpPr txBox="1"/>
          <p:nvPr/>
        </p:nvSpPr>
        <p:spPr>
          <a:xfrm>
            <a:off x="191180" y="3520237"/>
            <a:ext cx="3118738"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hi-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समीक्षा</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 name="Content Placeholder 2">
            <a:extLst>
              <a:ext uri="{FF2B5EF4-FFF2-40B4-BE49-F238E27FC236}">
                <a16:creationId xmlns="" xmlns:a16="http://schemas.microsoft.com/office/drawing/2014/main" id="{0FAD5CA1-9017-FB0E-BC65-CB4B20E0EF70}"/>
              </a:ext>
            </a:extLst>
          </p:cNvPr>
          <p:cNvSpPr txBox="1">
            <a:spLocks/>
          </p:cNvSpPr>
          <p:nvPr/>
        </p:nvSpPr>
        <p:spPr>
          <a:xfrm>
            <a:off x="4560362" y="1096963"/>
            <a:ext cx="7428820" cy="5761037"/>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063" marR="0" lvl="0" indent="-342797"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126" marR="0" lvl="1" indent="-34279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189" marR="0" lvl="2" indent="-342797"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266" indent="0">
              <a:lnSpc>
                <a:spcPct val="150000"/>
              </a:lnSpc>
              <a:buNone/>
            </a:pPr>
            <a:r>
              <a:rPr lang="en-US" dirty="0">
                <a:solidFill>
                  <a:srgbClr val="FF0000"/>
                </a:solidFill>
                <a:latin typeface="Open Sans" panose="020B0606030504020204"/>
              </a:rPr>
              <a:t>Now you are able to describe  -</a:t>
            </a:r>
          </a:p>
          <a:p>
            <a:pPr marL="114266" indent="0">
              <a:lnSpc>
                <a:spcPct val="150000"/>
              </a:lnSpc>
              <a:buNone/>
            </a:pPr>
            <a:endParaRPr lang="en-US" dirty="0">
              <a:solidFill>
                <a:srgbClr val="FF0000"/>
              </a:solidFill>
              <a:latin typeface="Open Sans" panose="020B0606030504020204"/>
            </a:endParaRP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1168098" y="71414"/>
            <a:ext cx="928694" cy="928694"/>
          </a:xfrm>
          <a:prstGeom prst="rect">
            <a:avLst/>
          </a:prstGeom>
          <a:noFill/>
        </p:spPr>
      </p:pic>
      <p:sp>
        <p:nvSpPr>
          <p:cNvPr id="14" name="Google Shape;356;p41"/>
          <p:cNvSpPr txBox="1">
            <a:spLocks noGrp="1"/>
          </p:cNvSpPr>
          <p:nvPr>
            <p:ph type="body" idx="1"/>
          </p:nvPr>
        </p:nvSpPr>
        <p:spPr>
          <a:xfrm>
            <a:off x="4223792" y="1412776"/>
            <a:ext cx="7897091" cy="49785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endParaRPr>
              <a:latin typeface="Open Sans"/>
              <a:ea typeface="Arial"/>
              <a:cs typeface="Arial"/>
              <a:sym typeface="Arial"/>
            </a:endParaRPr>
          </a:p>
          <a:p>
            <a:pPr marL="0" lvl="0" indent="0" algn="just" rtl="0">
              <a:lnSpc>
                <a:spcPct val="90000"/>
              </a:lnSpc>
              <a:spcBef>
                <a:spcPts val="1000"/>
              </a:spcBef>
              <a:spcAft>
                <a:spcPts val="0"/>
              </a:spcAft>
              <a:buClr>
                <a:schemeClr val="dk1"/>
              </a:buClr>
              <a:buSzPct val="100000"/>
              <a:buNone/>
            </a:pPr>
            <a:endParaRPr>
              <a:latin typeface="Open Sans"/>
              <a:ea typeface="Arial"/>
              <a:cs typeface="Arial"/>
              <a:sym typeface="Arial"/>
            </a:endParaRPr>
          </a:p>
          <a:p>
            <a:pPr marL="0" lvl="0" indent="0" algn="just">
              <a:buSzPct val="100000"/>
              <a:buNone/>
            </a:pPr>
            <a:r>
              <a:rPr lang="hi-IN" dirty="0">
                <a:latin typeface="Open Sans"/>
                <a:ea typeface="Arial"/>
                <a:cs typeface="Arial"/>
                <a:sym typeface="Arial"/>
              </a:rPr>
              <a:t>लोड उठाने से पहले आपको जिन तीन बातों का पता लगाना होगा, उन्हें लिस्ट करें।</a:t>
            </a:r>
            <a:endParaRPr lang="en-US"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लोड उठाने के तीन तरीकों को लिस्ट करें और उनके बारे में बताएं।</a:t>
            </a:r>
            <a:endParaRPr lang="en-US" dirty="0">
              <a:latin typeface="Open Sans"/>
              <a:ea typeface="Arial"/>
              <a:cs typeface="Arial"/>
              <a:sym typeface="Arial"/>
            </a:endParaRPr>
          </a:p>
          <a:p>
            <a:pPr marL="0" lvl="0" indent="0" algn="just">
              <a:buSzPct val="100000"/>
              <a:buNone/>
            </a:pPr>
            <a:endParaRPr lang="en-US"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लीवर, उसके तीन पार्ट्स और लीवर की तीन क्लास के बारे में बताएं।</a:t>
            </a:r>
            <a:endParaRPr lang="en-US" dirty="0">
              <a:latin typeface="Open Sans"/>
              <a:ea typeface="Arial"/>
              <a:cs typeface="Arial"/>
              <a:sym typeface="Arial"/>
            </a:endParaRPr>
          </a:p>
          <a:p>
            <a:pPr marL="0" lvl="0" indent="0" algn="just">
              <a:buSzPct val="100000"/>
              <a:buNone/>
            </a:pPr>
            <a:r>
              <a:rPr lang="hi-IN" dirty="0">
                <a:latin typeface="Open Sans"/>
                <a:ea typeface="Arial"/>
                <a:cs typeface="Arial"/>
                <a:sym typeface="Arial"/>
              </a:rPr>
              <a:t>होइस्ट के कम से कम तीन इस्तेमाल लिस्ट करें।</a:t>
            </a:r>
            <a:r>
              <a:rPr lang="en-US" dirty="0">
                <a:latin typeface="Open Sans"/>
                <a:ea typeface="Arial"/>
                <a:cs typeface="Arial"/>
                <a:sym typeface="Arial"/>
              </a:rPr>
              <a:t>. </a:t>
            </a:r>
            <a:endParaRPr>
              <a:latin typeface="Open Sans"/>
            </a:endParaRPr>
          </a:p>
          <a:p>
            <a:pPr marL="228600" lvl="0" indent="-87629" algn="l" rtl="0">
              <a:lnSpc>
                <a:spcPct val="90000"/>
              </a:lnSpc>
              <a:spcBef>
                <a:spcPts val="1000"/>
              </a:spcBef>
              <a:spcAft>
                <a:spcPts val="0"/>
              </a:spcAft>
              <a:buClr>
                <a:schemeClr val="dk1"/>
              </a:buClr>
              <a:buSzPct val="100000"/>
              <a:buFont typeface="Noto Sans Symbols"/>
              <a:buNone/>
            </a:pPr>
            <a:endParaRPr>
              <a:latin typeface="Open Sans"/>
            </a:endParaRPr>
          </a:p>
          <a:p>
            <a:pPr marL="228600" lvl="0" indent="-64135" algn="l" rtl="0">
              <a:lnSpc>
                <a:spcPct val="90000"/>
              </a:lnSpc>
              <a:spcBef>
                <a:spcPts val="1000"/>
              </a:spcBef>
              <a:spcAft>
                <a:spcPts val="0"/>
              </a:spcAft>
              <a:buClr>
                <a:schemeClr val="dk1"/>
              </a:buClr>
              <a:buSzPct val="100000"/>
              <a:buFont typeface="Noto Sans Symbols"/>
              <a:buNone/>
            </a:pPr>
            <a:endParaRPr>
              <a:latin typeface="Open Sans"/>
            </a:endParaRPr>
          </a:p>
        </p:txBody>
      </p:sp>
      <p:sp>
        <p:nvSpPr>
          <p:cNvPr id="15" name="Google Shape;360;p41"/>
          <p:cNvSpPr/>
          <p:nvPr/>
        </p:nvSpPr>
        <p:spPr>
          <a:xfrm>
            <a:off x="3388888" y="213285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6" name="Google Shape;361;p41"/>
          <p:cNvSpPr/>
          <p:nvPr/>
        </p:nvSpPr>
        <p:spPr>
          <a:xfrm>
            <a:off x="3374218" y="335699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17" name="Google Shape;362;p41"/>
          <p:cNvSpPr/>
          <p:nvPr/>
        </p:nvSpPr>
        <p:spPr>
          <a:xfrm>
            <a:off x="3388888" y="450912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sp>
        <p:nvSpPr>
          <p:cNvPr id="18" name="Google Shape;363;p41"/>
          <p:cNvSpPr/>
          <p:nvPr/>
        </p:nvSpPr>
        <p:spPr>
          <a:xfrm>
            <a:off x="3446226" y="5661248"/>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Tree>
    <p:extLst>
      <p:ext uri="{BB962C8B-B14F-4D97-AF65-F5344CB8AC3E}">
        <p14:creationId xmlns="" xmlns:p14="http://schemas.microsoft.com/office/powerpoint/2010/main" val="25491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pic>
        <p:nvPicPr>
          <p:cNvPr id="1026" name="Picture 2">
            <a:extLst>
              <a:ext uri="{FF2B5EF4-FFF2-40B4-BE49-F238E27FC236}">
                <a16:creationId xmlns="" xmlns:a16="http://schemas.microsoft.com/office/drawing/2014/main" id="{4C0EC7C2-4B48-C9CB-D8C5-AF378DA20EE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4A8E855D-7E44-6391-A812-0304ED4E75D7}"/>
              </a:ext>
            </a:extLst>
          </p:cNvPr>
          <p:cNvSpPr txBox="1"/>
          <p:nvPr/>
        </p:nvSpPr>
        <p:spPr>
          <a:xfrm>
            <a:off x="4799856" y="1417126"/>
            <a:ext cx="6935480" cy="4611519"/>
          </a:xfrm>
          <a:prstGeom prst="rect">
            <a:avLst/>
          </a:prstGeom>
          <a:noFill/>
        </p:spPr>
        <p:txBody>
          <a:bodyPr wrap="square">
            <a:spAutoFit/>
          </a:bodyPr>
          <a:lstStyle/>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को स्टेबल करने के लिए इस्तेमाल होने वाले दो तरह के क्रिबिंग के बारे में बताएं।</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और स्टेबल करने के लिए क्रिबिंग बनाने के पांच स्टेप्स बताएं।</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पाइप का इस्तेमाल करके लोड को रोल करने के स्टेप्स बताएं।</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lvl="0" algn="just">
              <a:lnSpc>
                <a:spcPct val="90000"/>
              </a:lnSpc>
              <a:spcBef>
                <a:spcPts val="1000"/>
              </a:spcBef>
              <a:buClr>
                <a:schemeClr val="dk1"/>
              </a:buClr>
              <a:buSzPts val="35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स्टेबल करने और रोल करने की टेक्नीक को दो प्रैक्टिकल स्टेशनों पर दिखाएं।</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 xmlns:a16="http://schemas.microsoft.com/office/drawing/2014/main" id="{3FD24D60-0522-4224-A71F-96D5D86F86B1}"/>
              </a:ext>
            </a:extLst>
          </p:cNvPr>
          <p:cNvSpPr/>
          <p:nvPr/>
        </p:nvSpPr>
        <p:spPr>
          <a:xfrm>
            <a:off x="4295800" y="486916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8</a:t>
            </a:r>
            <a:endParaRPr sz="3600" b="1" kern="0" dirty="0">
              <a:solidFill>
                <a:srgbClr val="C00000"/>
              </a:solidFill>
              <a:latin typeface="Open Sans"/>
              <a:cs typeface="Arial"/>
              <a:sym typeface="Arial"/>
            </a:endParaRPr>
          </a:p>
        </p:txBody>
      </p:sp>
      <p:pic>
        <p:nvPicPr>
          <p:cNvPr id="2" name="Picture 2" descr="C:\Users\DELL\Downloads\WhatsApp Image 2025-09-07 at 5.38.09 PM.jpeg">
            <a:extLst>
              <a:ext uri="{FF2B5EF4-FFF2-40B4-BE49-F238E27FC236}">
                <a16:creationId xmlns="" xmlns:a16="http://schemas.microsoft.com/office/drawing/2014/main" id="{BACEEF75-14A5-8742-FD47-55C42C685F33}"/>
              </a:ext>
            </a:extLst>
          </p:cNvPr>
          <p:cNvPicPr>
            <a:picLocks noChangeAspect="1" noChangeArrowheads="1"/>
          </p:cNvPicPr>
          <p:nvPr/>
        </p:nvPicPr>
        <p:blipFill>
          <a:blip r:embed="rId4" cstate="print"/>
          <a:srcRect/>
          <a:stretch>
            <a:fillRect/>
          </a:stretch>
        </p:blipFill>
        <p:spPr bwMode="auto">
          <a:xfrm>
            <a:off x="11096660" y="71414"/>
            <a:ext cx="1000132" cy="928694"/>
          </a:xfrm>
          <a:prstGeom prst="rect">
            <a:avLst/>
          </a:prstGeom>
          <a:noFill/>
        </p:spPr>
      </p:pic>
    </p:spTree>
    <p:extLst>
      <p:ext uri="{BB962C8B-B14F-4D97-AF65-F5344CB8AC3E}">
        <p14:creationId xmlns="" xmlns:p14="http://schemas.microsoft.com/office/powerpoint/2010/main" val="73563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pic>
        <p:nvPicPr>
          <p:cNvPr id="1026" name="Picture 2">
            <a:extLst>
              <a:ext uri="{FF2B5EF4-FFF2-40B4-BE49-F238E27FC236}">
                <a16:creationId xmlns="" xmlns:a16="http://schemas.microsoft.com/office/drawing/2014/main" id="{4C0EC7C2-4B48-C9CB-D8C5-AF378DA20EE1}"/>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4A8E855D-7E44-6391-A812-0304ED4E75D7}"/>
              </a:ext>
            </a:extLst>
          </p:cNvPr>
          <p:cNvSpPr txBox="1"/>
          <p:nvPr/>
        </p:nvSpPr>
        <p:spPr>
          <a:xfrm>
            <a:off x="4799856" y="1417126"/>
            <a:ext cx="6935480" cy="4185761"/>
          </a:xfrm>
          <a:prstGeom prst="rect">
            <a:avLst/>
          </a:prstGeom>
          <a:noFill/>
        </p:spPr>
        <p:txBody>
          <a:bodyPr wrap="square">
            <a:spAutoFit/>
          </a:bodyPr>
          <a:lstStyle/>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लोड को स्थिर करने के लिए इस्तेमाल होने वाले दो तरह के क्रिबिंग की लिस्ट बनाएं</a:t>
            </a: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लोड उठाने और उसे स्थिर करने के लिए क्रिबिंग बनाने के पांच स्टेप्स बताएं</a:t>
            </a: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पाइप का इस्तेमाल करके लोड रोल करने के स्टेप्स बताएं</a:t>
            </a:r>
            <a:r>
              <a:rPr lang="en-US" sz="2400" dirty="0">
                <a:latin typeface="Open Sans" panose="020B0606030504020204" pitchFamily="34" charset="0"/>
                <a:ea typeface="Open Sans" panose="020B0606030504020204" pitchFamily="34" charset="0"/>
                <a:cs typeface="Open Sans" panose="020B0606030504020204" pitchFamily="34" charset="0"/>
                <a:sym typeface="Arial"/>
              </a:rPr>
              <a:t>. </a:t>
            </a:r>
          </a:p>
          <a:p>
            <a:pPr lvl="0" algn="just">
              <a:lnSpc>
                <a:spcPct val="90000"/>
              </a:lnSpc>
              <a:spcBef>
                <a:spcPts val="1000"/>
              </a:spcBef>
              <a:buClr>
                <a:schemeClr val="dk1"/>
              </a:buClr>
              <a:buSzPts val="3500"/>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500"/>
            </a:pPr>
            <a:r>
              <a:rPr lang="hi-IN" sz="2400" dirty="0">
                <a:latin typeface="Open Sans" panose="020B0606030504020204" pitchFamily="34" charset="0"/>
                <a:ea typeface="Open Sans" panose="020B0606030504020204" pitchFamily="34" charset="0"/>
                <a:cs typeface="Open Sans" panose="020B0606030504020204" pitchFamily="34" charset="0"/>
                <a:sym typeface="Arial"/>
              </a:rPr>
              <a:t>दो प्रैक्टिकल स्टेशनों में लोड उठाने, स्थिर करने और रोल करने की तकनीकें दिखाएं</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 xmlns:a16="http://schemas.microsoft.com/office/drawing/2014/main" id="{3FD24D60-0522-4224-A71F-96D5D86F86B1}"/>
              </a:ext>
            </a:extLst>
          </p:cNvPr>
          <p:cNvSpPr/>
          <p:nvPr/>
        </p:nvSpPr>
        <p:spPr>
          <a:xfrm>
            <a:off x="4295800" y="486916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8</a:t>
            </a:r>
            <a:endParaRPr sz="3600" b="1" kern="0" dirty="0">
              <a:solidFill>
                <a:srgbClr val="C00000"/>
              </a:solidFill>
              <a:latin typeface="Open Sans"/>
              <a:cs typeface="Arial"/>
              <a:sym typeface="Arial"/>
            </a:endParaRPr>
          </a:p>
        </p:txBody>
      </p:sp>
      <p:pic>
        <p:nvPicPr>
          <p:cNvPr id="2" name="Picture 2" descr="C:\Users\DELL\Downloads\WhatsApp Image 2025-09-07 at 5.38.09 PM.jpeg">
            <a:extLst>
              <a:ext uri="{FF2B5EF4-FFF2-40B4-BE49-F238E27FC236}">
                <a16:creationId xmlns="" xmlns:a16="http://schemas.microsoft.com/office/drawing/2014/main" id="{BACEEF75-14A5-8742-FD47-55C42C685F33}"/>
              </a:ext>
            </a:extLst>
          </p:cNvPr>
          <p:cNvPicPr>
            <a:picLocks noChangeAspect="1" noChangeArrowheads="1"/>
          </p:cNvPicPr>
          <p:nvPr/>
        </p:nvPicPr>
        <p:blipFill>
          <a:blip r:embed="rId4" cstate="print"/>
          <a:srcRect/>
          <a:stretch>
            <a:fillRect/>
          </a:stretch>
        </p:blipFill>
        <p:spPr bwMode="auto">
          <a:xfrm>
            <a:off x="10810908" y="71414"/>
            <a:ext cx="1143008" cy="1071570"/>
          </a:xfrm>
          <a:prstGeom prst="rect">
            <a:avLst/>
          </a:prstGeom>
          <a:noFill/>
        </p:spPr>
      </p:pic>
    </p:spTree>
    <p:extLst>
      <p:ext uri="{BB962C8B-B14F-4D97-AF65-F5344CB8AC3E}">
        <p14:creationId xmlns="" xmlns:p14="http://schemas.microsoft.com/office/powerpoint/2010/main" val="73563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95600" y="2667000"/>
            <a:ext cx="6691312" cy="1087438"/>
          </a:xfrm>
        </p:spPr>
        <p:txBody>
          <a:bodyPr>
            <a:normAutofit/>
          </a:bodyPr>
          <a:lstStyle/>
          <a:p>
            <a:pPr algn="ctr">
              <a:buNone/>
            </a:pPr>
            <a:r>
              <a:rPr lang="hi-IN" sz="6000" b="1" dirty="0">
                <a:latin typeface="Open sans"/>
              </a:rPr>
              <a:t>कोई प्रश्न</a:t>
            </a:r>
            <a:r>
              <a:rPr lang="en-US" sz="6000" b="1" dirty="0">
                <a:latin typeface="Open sans"/>
              </a:rPr>
              <a:t>? </a:t>
            </a:r>
          </a:p>
        </p:txBody>
      </p:sp>
      <p:pic>
        <p:nvPicPr>
          <p:cNvPr id="2" name="Picture 1">
            <a:extLst>
              <a:ext uri="{FF2B5EF4-FFF2-40B4-BE49-F238E27FC236}">
                <a16:creationId xmlns="" xmlns:a16="http://schemas.microsoft.com/office/drawing/2014/main" id="{9ED54D37-FE91-4F40-B509-111167047F6F}"/>
              </a:ext>
            </a:extLst>
          </p:cNvPr>
          <p:cNvPicPr>
            <a:picLocks noChangeAspect="1"/>
          </p:cNvPicPr>
          <p:nvPr/>
        </p:nvPicPr>
        <p:blipFill>
          <a:blip r:embed="rId2" cstate="print"/>
          <a:stretch>
            <a:fillRect/>
          </a:stretch>
        </p:blipFill>
        <p:spPr>
          <a:xfrm>
            <a:off x="0" y="9729"/>
            <a:ext cx="1175209" cy="914400"/>
          </a:xfrm>
          <a:prstGeom prst="rect">
            <a:avLst/>
          </a:prstGeom>
        </p:spPr>
      </p:pic>
      <p:pic>
        <p:nvPicPr>
          <p:cNvPr id="5" name="Picture 2" descr="C:\Users\DELL\Downloads\WhatsApp Image 2025-09-07 at 5.38.09 PM.jpeg"/>
          <p:cNvPicPr>
            <a:picLocks noChangeAspect="1" noChangeArrowheads="1"/>
          </p:cNvPicPr>
          <p:nvPr/>
        </p:nvPicPr>
        <p:blipFill>
          <a:blip r:embed="rId3" cstate="print"/>
          <a:srcRect/>
          <a:stretch>
            <a:fillRect/>
          </a:stretch>
        </p:blipFill>
        <p:spPr bwMode="auto">
          <a:xfrm>
            <a:off x="11025222" y="71414"/>
            <a:ext cx="1066807" cy="1000132"/>
          </a:xfrm>
          <a:prstGeom prst="rect">
            <a:avLst/>
          </a:prstGeom>
          <a:noFill/>
        </p:spPr>
      </p:pic>
    </p:spTree>
    <p:extLst>
      <p:ext uri="{BB962C8B-B14F-4D97-AF65-F5344CB8AC3E}">
        <p14:creationId xmlns="" xmlns:p14="http://schemas.microsoft.com/office/powerpoint/2010/main" val="254131045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0C30F3E-1414-BA8D-B6A0-F08DFFF45C22}"/>
            </a:ext>
          </a:extLst>
        </p:cNvPr>
        <p:cNvGrpSpPr/>
        <p:nvPr/>
      </p:nvGrpSpPr>
      <p:grpSpPr>
        <a:xfrm>
          <a:off x="0" y="0"/>
          <a:ext cx="0" cy="0"/>
          <a:chOff x="0" y="0"/>
          <a:chExt cx="0" cy="0"/>
        </a:xfrm>
      </p:grpSpPr>
      <p:sp>
        <p:nvSpPr>
          <p:cNvPr id="216" name="Rounded Rectangle">
            <a:extLst>
              <a:ext uri="{FF2B5EF4-FFF2-40B4-BE49-F238E27FC236}">
                <a16:creationId xmlns="" xmlns:a16="http://schemas.microsoft.com/office/drawing/2014/main" id="{B0988974-DE1B-9ACB-A738-9248FEAB9B8E}"/>
              </a:ext>
            </a:extLst>
          </p:cNvPr>
          <p:cNvSpPr/>
          <p:nvPr/>
        </p:nvSpPr>
        <p:spPr>
          <a:xfrm>
            <a:off x="4548897" y="-13642"/>
            <a:ext cx="7692584" cy="6942414"/>
          </a:xfrm>
          <a:prstGeom prst="roundRect">
            <a:avLst>
              <a:gd name="adj" fmla="val 1583"/>
            </a:avLst>
          </a:prstGeom>
          <a:solidFill>
            <a:srgbClr val="EAEAEA"/>
          </a:solidFill>
          <a:ln w="12700">
            <a:miter lim="400000"/>
          </a:ln>
        </p:spPr>
        <p:txBody>
          <a:bodyPr lIns="39132" tIns="39132" rIns="39132" bIns="39132"/>
          <a:lstStyle/>
          <a:p>
            <a:endParaRPr sz="2399">
              <a:latin typeface="Open Sans"/>
            </a:endParaRPr>
          </a:p>
        </p:txBody>
      </p:sp>
      <p:sp>
        <p:nvSpPr>
          <p:cNvPr id="222" name="Duties of…">
            <a:extLst>
              <a:ext uri="{FF2B5EF4-FFF2-40B4-BE49-F238E27FC236}">
                <a16:creationId xmlns="" xmlns:a16="http://schemas.microsoft.com/office/drawing/2014/main" id="{1D193E82-41AC-2413-8453-3C175AF9B825}"/>
              </a:ext>
            </a:extLst>
          </p:cNvPr>
          <p:cNvSpPr txBox="1"/>
          <p:nvPr/>
        </p:nvSpPr>
        <p:spPr>
          <a:xfrm>
            <a:off x="125843" y="3035186"/>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a:r>
              <a:rPr lang="hi-IN" sz="4000" b="1" dirty="0">
                <a:latin typeface="Open sans"/>
              </a:rPr>
              <a:t>धन्यवाद</a:t>
            </a:r>
            <a:endParaRPr lang="en-US" sz="4000" dirty="0">
              <a:latin typeface="Open sans"/>
            </a:endParaRPr>
          </a:p>
        </p:txBody>
      </p:sp>
      <p:pic>
        <p:nvPicPr>
          <p:cNvPr id="2" name="Picture 1">
            <a:extLst>
              <a:ext uri="{FF2B5EF4-FFF2-40B4-BE49-F238E27FC236}">
                <a16:creationId xmlns="" xmlns:a16="http://schemas.microsoft.com/office/drawing/2014/main" id="{A3EB35F7-BFDE-E72A-0E79-1E15BB67E83F}"/>
              </a:ext>
            </a:extLst>
          </p:cNvPr>
          <p:cNvPicPr>
            <a:picLocks noChangeAspect="1"/>
          </p:cNvPicPr>
          <p:nvPr/>
        </p:nvPicPr>
        <p:blipFill>
          <a:blip r:embed="rId2" cstate="print"/>
          <a:stretch>
            <a:fillRect/>
          </a:stretch>
        </p:blipFill>
        <p:spPr>
          <a:xfrm>
            <a:off x="573932" y="6405894"/>
            <a:ext cx="641470" cy="276188"/>
          </a:xfrm>
          <a:prstGeom prst="rect">
            <a:avLst/>
          </a:prstGeom>
        </p:spPr>
      </p:pic>
      <p:pic>
        <p:nvPicPr>
          <p:cNvPr id="4" name="Picture 3">
            <a:extLst>
              <a:ext uri="{FF2B5EF4-FFF2-40B4-BE49-F238E27FC236}">
                <a16:creationId xmlns="" xmlns:a16="http://schemas.microsoft.com/office/drawing/2014/main" id="{BB17E5BD-3FEB-D5A7-C42D-BA67249B515C}"/>
              </a:ext>
            </a:extLst>
          </p:cNvPr>
          <p:cNvPicPr>
            <a:picLocks noChangeAspect="1"/>
          </p:cNvPicPr>
          <p:nvPr/>
        </p:nvPicPr>
        <p:blipFill>
          <a:blip r:embed="rId3" cstate="print"/>
          <a:stretch>
            <a:fillRect/>
          </a:stretch>
        </p:blipFill>
        <p:spPr>
          <a:xfrm>
            <a:off x="8814251" y="6377368"/>
            <a:ext cx="1750084" cy="348028"/>
          </a:xfrm>
          <a:prstGeom prst="rect">
            <a:avLst/>
          </a:prstGeom>
        </p:spPr>
      </p:pic>
      <p:pic>
        <p:nvPicPr>
          <p:cNvPr id="7" name="Picture 6">
            <a:extLst>
              <a:ext uri="{FF2B5EF4-FFF2-40B4-BE49-F238E27FC236}">
                <a16:creationId xmlns="" xmlns:a16="http://schemas.microsoft.com/office/drawing/2014/main" id="{75F71378-9413-2089-E1D5-4840355B2BF9}"/>
              </a:ext>
            </a:extLst>
          </p:cNvPr>
          <p:cNvPicPr>
            <a:picLocks noChangeAspect="1"/>
          </p:cNvPicPr>
          <p:nvPr/>
        </p:nvPicPr>
        <p:blipFill>
          <a:blip r:embed="rId4" cstate="print"/>
          <a:stretch>
            <a:fillRect/>
          </a:stretch>
        </p:blipFill>
        <p:spPr>
          <a:xfrm>
            <a:off x="6346970" y="1479633"/>
            <a:ext cx="3839296" cy="4387767"/>
          </a:xfrm>
          <a:prstGeom prst="rect">
            <a:avLst/>
          </a:prstGeom>
        </p:spPr>
      </p:pic>
      <p:sp>
        <p:nvSpPr>
          <p:cNvPr id="3" name="Rounded Rectangle 2"/>
          <p:cNvSpPr/>
          <p:nvPr/>
        </p:nvSpPr>
        <p:spPr>
          <a:xfrm>
            <a:off x="1066800" y="6477000"/>
            <a:ext cx="1295400" cy="205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descr="C:\Users\DELL\Downloads\WhatsApp Image 2025-09-07 at 5.38.09 PM.jpeg"/>
          <p:cNvPicPr>
            <a:picLocks noChangeAspect="1" noChangeArrowheads="1"/>
          </p:cNvPicPr>
          <p:nvPr/>
        </p:nvPicPr>
        <p:blipFill>
          <a:blip r:embed="rId5" cstate="print"/>
          <a:srcRect/>
          <a:stretch>
            <a:fillRect/>
          </a:stretch>
        </p:blipFill>
        <p:spPr bwMode="auto">
          <a:xfrm>
            <a:off x="11029985" y="71414"/>
            <a:ext cx="1066807" cy="1000132"/>
          </a:xfrm>
          <a:prstGeom prst="rect">
            <a:avLst/>
          </a:prstGeom>
          <a:noFill/>
        </p:spPr>
      </p:pic>
    </p:spTree>
    <p:extLst>
      <p:ext uri="{BB962C8B-B14F-4D97-AF65-F5344CB8AC3E}">
        <p14:creationId xmlns="" xmlns:p14="http://schemas.microsoft.com/office/powerpoint/2010/main" val="4518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738678" y="1"/>
            <a:ext cx="7692584" cy="6857999"/>
          </a:xfrm>
          <a:prstGeom prst="roundRect">
            <a:avLst>
              <a:gd name="adj" fmla="val 1583"/>
            </a:avLst>
          </a:prstGeom>
          <a:solidFill>
            <a:srgbClr val="EAEAEA"/>
          </a:solidFill>
          <a:ln w="12700">
            <a:miter lim="400000"/>
          </a:ln>
        </p:spPr>
        <p:txBody>
          <a:bodyPr lIns="39132" tIns="39132" rIns="39132" bIns="39132"/>
          <a:lstStyle/>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28600" lvl="0" indent="-228600" algn="just">
              <a:lnSpc>
                <a:spcPct val="90000"/>
              </a:lnSpc>
              <a:buClr>
                <a:schemeClr val="dk1"/>
              </a:buClr>
              <a:buSzPts val="3200"/>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या हिलाने से पहले इन बातों की जांच करनी चाहिए </a:t>
            </a:r>
            <a:r>
              <a:rPr lang="en-US" sz="2800" dirty="0">
                <a:latin typeface="Open Sans" panose="020B0606030504020204" pitchFamily="34" charset="0"/>
                <a:ea typeface="Open Sans" panose="020B0606030504020204" pitchFamily="34" charset="0"/>
                <a:cs typeface="Open Sans" panose="020B0606030504020204" pitchFamily="34" charset="0"/>
                <a:sym typeface="Arial"/>
              </a:rPr>
              <a:t>: </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pP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marL="228600" lvl="0" indent="-228600" algn="just">
              <a:lnSpc>
                <a:spcPct val="90000"/>
              </a:lnSpc>
              <a:spcBef>
                <a:spcPts val="1000"/>
              </a:spcBef>
              <a:buClr>
                <a:schemeClr val="dk1"/>
              </a:buClr>
              <a:buSzPts val="3200"/>
              <a:buFont typeface="Noto Sans Symbols"/>
              <a:buChar char="▪"/>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भार का भार</a:t>
            </a:r>
            <a:endParaRPr lang="en-US" sz="2800" dirty="0">
              <a:latin typeface="Open Sans" panose="020B0606030504020204" pitchFamily="34" charset="0"/>
              <a:ea typeface="Open Sans" panose="020B0606030504020204" pitchFamily="34" charset="0"/>
              <a:cs typeface="Open Sans" panose="020B0606030504020204" pitchFamily="34" charset="0"/>
              <a:sym typeface="Arial"/>
            </a:endParaRPr>
          </a:p>
          <a:p>
            <a:pPr marL="228600" lvl="0" indent="-228600" algn="just">
              <a:lnSpc>
                <a:spcPct val="90000"/>
              </a:lnSpc>
              <a:spcBef>
                <a:spcPts val="1000"/>
              </a:spcBef>
              <a:buClr>
                <a:schemeClr val="dk1"/>
              </a:buClr>
              <a:buSzPts val="3200"/>
              <a:buFont typeface="Noto Sans Symbols"/>
              <a:buChar char="▪"/>
            </a:pPr>
            <a:r>
              <a:rPr lang="en-US" sz="2800" dirty="0">
                <a:latin typeface="Open Sans" panose="020B0606030504020204" pitchFamily="34" charset="0"/>
                <a:ea typeface="Open Sans" panose="020B0606030504020204" pitchFamily="34" charset="0"/>
                <a:cs typeface="Open Sans" panose="020B0606030504020204" pitchFamily="34" charset="0"/>
                <a:sym typeface="Arial"/>
              </a:rPr>
              <a:t> </a:t>
            </a: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को हटाने पर क्या होगा (क्या होगा)</a:t>
            </a: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lvl="0" indent="-228600" algn="just">
              <a:lnSpc>
                <a:spcPct val="90000"/>
              </a:lnSpc>
              <a:spcBef>
                <a:spcPts val="1000"/>
              </a:spcBef>
              <a:buClr>
                <a:schemeClr val="dk1"/>
              </a:buClr>
              <a:buSzPts val="3200"/>
              <a:buFont typeface="Noto Sans Symbols"/>
              <a:buChar char="▪"/>
            </a:pPr>
            <a:r>
              <a:rPr lang="hi-IN" sz="2800" dirty="0">
                <a:latin typeface="Open Sans" panose="020B0606030504020204" pitchFamily="34" charset="0"/>
                <a:ea typeface="Open Sans" panose="020B0606030504020204" pitchFamily="34" charset="0"/>
                <a:cs typeface="Open Sans" panose="020B0606030504020204" pitchFamily="34" charset="0"/>
                <a:sym typeface="Arial"/>
              </a:rPr>
              <a:t>लोड उठाने या ले जाने के तरीके का चुनाव।</a:t>
            </a:r>
            <a:endParaRPr lang="en-US" sz="2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a:spcBef>
                <a:spcPct val="50000"/>
              </a:spcBef>
            </a:pPr>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भार उठाने या ले जाने से पहले</a:t>
            </a:r>
            <a:endPar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5222" y="71414"/>
            <a:ext cx="1143008" cy="1071570"/>
          </a:xfrm>
          <a:prstGeom prst="rect">
            <a:avLst/>
          </a:prstGeom>
          <a:noFill/>
        </p:spPr>
      </p:pic>
      <p:pic>
        <p:nvPicPr>
          <p:cNvPr id="2" name="Google Shape;142;p17" descr="correct spine posture, bad lifting position, back pain,  vector illustration">
            <a:extLst>
              <a:ext uri="{FF2B5EF4-FFF2-40B4-BE49-F238E27FC236}">
                <a16:creationId xmlns="" xmlns:a16="http://schemas.microsoft.com/office/drawing/2014/main" id="{B8AB94C8-C601-6819-670F-AAE33A198BD1}"/>
              </a:ext>
            </a:extLst>
          </p:cNvPr>
          <p:cNvPicPr preferRelativeResize="0"/>
          <p:nvPr/>
        </p:nvPicPr>
        <p:blipFill rotWithShape="1">
          <a:blip r:embed="rId5">
            <a:alphaModFix/>
          </a:blip>
          <a:srcRect/>
          <a:stretch/>
        </p:blipFill>
        <p:spPr>
          <a:xfrm>
            <a:off x="9537829" y="5129808"/>
            <a:ext cx="2726755" cy="1728192"/>
          </a:xfrm>
          <a:prstGeom prst="rect">
            <a:avLst/>
          </a:prstGeom>
          <a:noFill/>
          <a:ln>
            <a:noFill/>
          </a:ln>
        </p:spPr>
      </p:pic>
    </p:spTree>
    <p:extLst>
      <p:ext uri="{BB962C8B-B14F-4D97-AF65-F5344CB8AC3E}">
        <p14:creationId xmlns="" xmlns:p14="http://schemas.microsoft.com/office/powerpoint/2010/main" val="61570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572000" y="-5862"/>
            <a:ext cx="7692584" cy="6857999"/>
          </a:xfrm>
          <a:prstGeom prst="roundRect">
            <a:avLst>
              <a:gd name="adj" fmla="val 1583"/>
            </a:avLst>
          </a:prstGeom>
          <a:solidFill>
            <a:srgbClr val="EAEAEA"/>
          </a:solidFill>
          <a:ln w="12700">
            <a:miter lim="400000"/>
          </a:ln>
        </p:spPr>
        <p:txBody>
          <a:bodyPr lIns="39132" tIns="39132" rIns="39132" bIns="39132"/>
          <a:lstStyle/>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marL="214313" indent="-214313" algn="just">
              <a:buFont typeface="Wingdings" panose="05000000000000000000" pitchFamily="2" charset="2"/>
              <a:buChar char="ü"/>
            </a:pPr>
            <a:endParaRPr lang="en-US" sz="2800" dirty="0">
              <a:latin typeface="Open Sans"/>
            </a:endParaRPr>
          </a:p>
          <a:p>
            <a:pPr lvl="0" algn="just"/>
            <a:r>
              <a:rPr lang="hi-IN" sz="2800" dirty="0">
                <a:solidFill>
                  <a:schemeClr val="dk1"/>
                </a:solidFill>
                <a:latin typeface="Open Sans"/>
                <a:ea typeface="Arial"/>
                <a:cs typeface="Arial"/>
                <a:sym typeface="Arial"/>
              </a:rPr>
              <a:t>भार उठाने के तीन तरीके हैं, वे हैं </a:t>
            </a:r>
            <a:r>
              <a:rPr lang="en-US" sz="2800" dirty="0">
                <a:solidFill>
                  <a:schemeClr val="dk1"/>
                </a:solidFill>
                <a:latin typeface="Open Sans"/>
                <a:ea typeface="Arial"/>
                <a:cs typeface="Arial"/>
                <a:sym typeface="Arial"/>
              </a:rPr>
              <a:t>:</a:t>
            </a:r>
          </a:p>
          <a:p>
            <a:pPr lvl="0" algn="just"/>
            <a:endParaRPr lang="en-US" sz="2800" dirty="0">
              <a:solidFill>
                <a:schemeClr val="dk1"/>
              </a:solidFill>
              <a:latin typeface="Open Sans"/>
              <a:ea typeface="Arial"/>
              <a:cs typeface="Arial"/>
              <a:sym typeface="Arial"/>
            </a:endParaRPr>
          </a:p>
          <a:p>
            <a:pPr lvl="0" algn="just"/>
            <a:r>
              <a:rPr lang="en-US" sz="2800" b="1" dirty="0">
                <a:solidFill>
                  <a:schemeClr val="dk1"/>
                </a:solidFill>
                <a:latin typeface="Open Sans"/>
                <a:ea typeface="Arial"/>
                <a:cs typeface="Arial"/>
                <a:sym typeface="Arial"/>
              </a:rPr>
              <a:t>Lever                Come-along                 </a:t>
            </a:r>
          </a:p>
          <a:p>
            <a:pPr lvl="0" algn="just"/>
            <a:r>
              <a:rPr lang="en-US" sz="2800" b="1" dirty="0">
                <a:solidFill>
                  <a:schemeClr val="dk1"/>
                </a:solidFill>
                <a:latin typeface="Open Sans"/>
                <a:ea typeface="Arial"/>
                <a:cs typeface="Arial"/>
                <a:sym typeface="Arial"/>
              </a:rPr>
              <a:t>				                      Jacks</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just"/>
            <a:r>
              <a:rPr lang="hi-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भार उठाने के तरीके</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142852"/>
            <a:ext cx="1143008" cy="1071570"/>
          </a:xfrm>
          <a:prstGeom prst="rect">
            <a:avLst/>
          </a:prstGeom>
          <a:noFill/>
        </p:spPr>
      </p:pic>
      <p:pic>
        <p:nvPicPr>
          <p:cNvPr id="2" name="Google Shape;151;p18" descr="Lever1">
            <a:extLst>
              <a:ext uri="{FF2B5EF4-FFF2-40B4-BE49-F238E27FC236}">
                <a16:creationId xmlns="" xmlns:a16="http://schemas.microsoft.com/office/drawing/2014/main" id="{D1094658-8DCC-060C-9351-8A9C4261DC9F}"/>
              </a:ext>
            </a:extLst>
          </p:cNvPr>
          <p:cNvPicPr preferRelativeResize="0"/>
          <p:nvPr/>
        </p:nvPicPr>
        <p:blipFill rotWithShape="1">
          <a:blip r:embed="rId5">
            <a:alphaModFix/>
          </a:blip>
          <a:srcRect/>
          <a:stretch/>
        </p:blipFill>
        <p:spPr>
          <a:xfrm>
            <a:off x="4620348" y="3138498"/>
            <a:ext cx="2808139" cy="2450742"/>
          </a:xfrm>
          <a:prstGeom prst="rect">
            <a:avLst/>
          </a:prstGeom>
          <a:noFill/>
          <a:ln>
            <a:noFill/>
          </a:ln>
        </p:spPr>
      </p:pic>
      <p:pic>
        <p:nvPicPr>
          <p:cNvPr id="5" name="Google Shape;152;p18" descr="hoist">
            <a:extLst>
              <a:ext uri="{FF2B5EF4-FFF2-40B4-BE49-F238E27FC236}">
                <a16:creationId xmlns="" xmlns:a16="http://schemas.microsoft.com/office/drawing/2014/main" id="{83B9D95C-B15C-FC5F-441C-D1B056578597}"/>
              </a:ext>
            </a:extLst>
          </p:cNvPr>
          <p:cNvPicPr preferRelativeResize="0"/>
          <p:nvPr/>
        </p:nvPicPr>
        <p:blipFill rotWithShape="1">
          <a:blip r:embed="rId6">
            <a:alphaModFix/>
          </a:blip>
          <a:srcRect/>
          <a:stretch/>
        </p:blipFill>
        <p:spPr>
          <a:xfrm>
            <a:off x="7428487" y="3284984"/>
            <a:ext cx="1787345" cy="3068022"/>
          </a:xfrm>
          <a:prstGeom prst="rect">
            <a:avLst/>
          </a:prstGeom>
          <a:noFill/>
          <a:ln>
            <a:noFill/>
          </a:ln>
        </p:spPr>
      </p:pic>
      <p:pic>
        <p:nvPicPr>
          <p:cNvPr id="7" name="Google Shape;153;p18" descr="jack2">
            <a:extLst>
              <a:ext uri="{FF2B5EF4-FFF2-40B4-BE49-F238E27FC236}">
                <a16:creationId xmlns="" xmlns:a16="http://schemas.microsoft.com/office/drawing/2014/main" id="{DF345E1B-2B94-B927-08AB-EB76AB9EA55D}"/>
              </a:ext>
            </a:extLst>
          </p:cNvPr>
          <p:cNvPicPr preferRelativeResize="0"/>
          <p:nvPr/>
        </p:nvPicPr>
        <p:blipFill rotWithShape="1">
          <a:blip r:embed="rId7">
            <a:alphaModFix/>
          </a:blip>
          <a:srcRect/>
          <a:stretch/>
        </p:blipFill>
        <p:spPr>
          <a:xfrm>
            <a:off x="9219677" y="3801413"/>
            <a:ext cx="2972323" cy="3068022"/>
          </a:xfrm>
          <a:prstGeom prst="rect">
            <a:avLst/>
          </a:prstGeom>
          <a:noFill/>
          <a:ln>
            <a:noFill/>
          </a:ln>
        </p:spPr>
      </p:pic>
    </p:spTree>
    <p:extLst>
      <p:ext uri="{BB962C8B-B14F-4D97-AF65-F5344CB8AC3E}">
        <p14:creationId xmlns="" xmlns:p14="http://schemas.microsoft.com/office/powerpoint/2010/main" val="403107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595539" y="0"/>
            <a:ext cx="7596461" cy="6857999"/>
          </a:xfrm>
          <a:prstGeom prst="roundRect">
            <a:avLst>
              <a:gd name="adj" fmla="val 1583"/>
            </a:avLst>
          </a:prstGeom>
          <a:solidFill>
            <a:srgbClr val="EAEAEA"/>
          </a:solidFill>
          <a:ln w="12700">
            <a:miter lim="400000"/>
          </a:ln>
        </p:spPr>
        <p:txBody>
          <a:bodyPr lIns="39132" tIns="39132" rIns="39132" bIns="39132"/>
          <a:lstStyle/>
          <a:p>
            <a:pPr marL="457200" indent="-457200" algn="just">
              <a:lnSpc>
                <a:spcPct val="150000"/>
              </a:lnSpc>
            </a:pPr>
            <a:endParaRPr lang="en-US" sz="2800" dirty="0">
              <a:latin typeface="Open Sans"/>
            </a:endParaRPr>
          </a:p>
          <a:p>
            <a:pPr marL="457200" indent="-457200" algn="just">
              <a:lnSpc>
                <a:spcPct val="150000"/>
              </a:lnSpc>
            </a:pPr>
            <a:endParaRPr lang="en-US" sz="2800" dirty="0">
              <a:latin typeface="Open Sans"/>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लीवर किसी सामान को उठाने का सबसे आसान तरीका है। लीवर एक मज़बूत बार होता है, जो सीधा या मुड़ा हुआ हो सकता है, जो एक फिक्स्ड पॉइंट पर आज़ादी से घूम सकता है, जिसे फुलक्रम कहते हैं।</a:t>
            </a:r>
            <a:r>
              <a:rPr lang="en-US" sz="2800" b="1" dirty="0">
                <a:solidFill>
                  <a:schemeClr val="dk1"/>
                </a:solidFill>
                <a:latin typeface="Open Sans"/>
                <a:ea typeface="Arial"/>
                <a:cs typeface="Arial"/>
                <a:sym typeface="Arial"/>
              </a:rPr>
              <a:t>.</a:t>
            </a:r>
            <a:r>
              <a:rPr lang="en-US" sz="2800" dirty="0">
                <a:solidFill>
                  <a:schemeClr val="dk1"/>
                </a:solidFill>
                <a:latin typeface="Open Sans"/>
                <a:ea typeface="Arial"/>
                <a:cs typeface="Arial"/>
                <a:sym typeface="Arial"/>
              </a:rPr>
              <a:t> </a:t>
            </a:r>
            <a:endParaRPr lang="en-US" sz="2800" dirty="0">
              <a:latin typeface="Open Sans"/>
            </a:endParaRPr>
          </a:p>
          <a:p>
            <a:pPr marL="457200" lvl="0" indent="-2540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फुलक्रम वह चीज़ या जगह है जो लोड को सपोर्ट करती है जब किसी दूसरी चीज़ को हिलाने के लिए लीवर का इस्तेमाल किया जाता है।</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just"/>
            <a:r>
              <a:rPr lang="en-US" sz="4000" b="1" dirty="0">
                <a:solidFill>
                  <a:srgbClr val="C00000"/>
                </a:solidFill>
                <a:ea typeface="Arial"/>
                <a:cs typeface="Arial"/>
                <a:sym typeface="Arial"/>
              </a:rPr>
              <a:t>    The Lever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71414"/>
            <a:ext cx="1143008" cy="1071570"/>
          </a:xfrm>
          <a:prstGeom prst="rect">
            <a:avLst/>
          </a:prstGeom>
          <a:noFill/>
        </p:spPr>
      </p:pic>
    </p:spTree>
    <p:extLst>
      <p:ext uri="{BB962C8B-B14F-4D97-AF65-F5344CB8AC3E}">
        <p14:creationId xmlns="" xmlns:p14="http://schemas.microsoft.com/office/powerpoint/2010/main" val="93524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595539" y="0"/>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ऐसा भार हटाना जो हाथ से हिलाने के लिए बहुत भारी हो</a:t>
            </a:r>
            <a:endParaRPr lang="en-US" sz="2800" dirty="0">
              <a:solidFill>
                <a:schemeClr val="dk1"/>
              </a:solidFill>
              <a:latin typeface="Open Sans"/>
              <a:ea typeface="Arial"/>
              <a:cs typeface="Arial"/>
              <a:sym typeface="Arial"/>
            </a:endParaRPr>
          </a:p>
          <a:p>
            <a:pPr marL="457200" lvl="0" indent="-457200" algn="just">
              <a:buClr>
                <a:schemeClr val="dk1"/>
              </a:buClr>
              <a:buSzPts val="3200"/>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खींचना / ढोना</a:t>
            </a: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hi-IN" sz="2800" dirty="0">
                <a:solidFill>
                  <a:schemeClr val="dk1"/>
                </a:solidFill>
                <a:latin typeface="Open Sans"/>
                <a:ea typeface="Arial"/>
                <a:cs typeface="Arial"/>
                <a:sym typeface="Arial"/>
              </a:rPr>
              <a:t>रेजिंग</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लीवर के अनुप्रयोग </a:t>
            </a:r>
            <a:r>
              <a:rPr lang="en-US" sz="4000" b="1" dirty="0">
                <a:solidFill>
                  <a:srgbClr val="C00000"/>
                </a:solidFill>
                <a:latin typeface="Open Sans"/>
                <a:ea typeface="Arial"/>
                <a:cs typeface="Arial"/>
                <a:sym typeface="Arial"/>
              </a:rPr>
              <a:t>:</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25222" y="142852"/>
            <a:ext cx="1143008" cy="1071570"/>
          </a:xfrm>
          <a:prstGeom prst="rect">
            <a:avLst/>
          </a:prstGeom>
          <a:noFill/>
        </p:spPr>
      </p:pic>
    </p:spTree>
    <p:extLst>
      <p:ext uri="{BB962C8B-B14F-4D97-AF65-F5344CB8AC3E}">
        <p14:creationId xmlns="" xmlns:p14="http://schemas.microsoft.com/office/powerpoint/2010/main" val="316343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r>
              <a:rPr lang="hi-IN" sz="2800" dirty="0">
                <a:solidFill>
                  <a:schemeClr val="dk1"/>
                </a:solidFill>
                <a:latin typeface="Open Sans"/>
                <a:ea typeface="Arial"/>
                <a:cs typeface="Arial"/>
                <a:sym typeface="Arial"/>
              </a:rPr>
              <a:t>लीवर बनाने वाले तीन हिस्से होते हैं </a:t>
            </a:r>
            <a:r>
              <a:rPr lang="en-US" sz="2800" dirty="0">
                <a:solidFill>
                  <a:schemeClr val="dk1"/>
                </a:solidFill>
                <a:latin typeface="Open Sans"/>
                <a:ea typeface="Arial"/>
                <a:cs typeface="Arial"/>
                <a:sym typeface="Arial"/>
              </a:rPr>
              <a:t>: </a:t>
            </a:r>
            <a:endParaRPr lang="en-US" sz="2800" dirty="0">
              <a:latin typeface="Open Sans"/>
            </a:endParaRPr>
          </a:p>
          <a:p>
            <a:pPr lvl="0" algn="just"/>
            <a:endParaRPr lang="en-US"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fulcrum</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Load and </a:t>
            </a:r>
            <a:endParaRPr lang="en-US" sz="2800" dirty="0">
              <a:latin typeface="Open Sans"/>
            </a:endParaRPr>
          </a:p>
          <a:p>
            <a:pPr marL="457200" lvl="0" indent="-457200" algn="just">
              <a:buClr>
                <a:schemeClr val="dk1"/>
              </a:buClr>
              <a:buSzPts val="3200"/>
              <a:buFont typeface="Noto Sans Symbols"/>
              <a:buChar char="⮚"/>
            </a:pPr>
            <a:r>
              <a:rPr lang="en-US" sz="2800" dirty="0">
                <a:solidFill>
                  <a:schemeClr val="dk1"/>
                </a:solidFill>
                <a:latin typeface="Open Sans"/>
                <a:ea typeface="Arial"/>
                <a:cs typeface="Arial"/>
                <a:sym typeface="Arial"/>
              </a:rPr>
              <a:t>force. </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ea typeface="Arial"/>
                <a:cs typeface="Arial"/>
                <a:sym typeface="Arial"/>
              </a:rPr>
              <a:t>लीवर के घटक </a:t>
            </a:r>
            <a:r>
              <a:rPr lang="en-US" sz="4000" b="1" dirty="0">
                <a:solidFill>
                  <a:srgbClr val="C00000"/>
                </a:solidFill>
                <a:ea typeface="Arial"/>
                <a:cs typeface="Arial"/>
                <a:sym typeface="Arial"/>
              </a:rPr>
              <a:t>:</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1096660" y="71414"/>
            <a:ext cx="1143008" cy="1071570"/>
          </a:xfrm>
          <a:prstGeom prst="rect">
            <a:avLst/>
          </a:prstGeom>
          <a:noFill/>
        </p:spPr>
      </p:pic>
      <p:pic>
        <p:nvPicPr>
          <p:cNvPr id="2" name="Google Shape;178;p21">
            <a:extLst>
              <a:ext uri="{FF2B5EF4-FFF2-40B4-BE49-F238E27FC236}">
                <a16:creationId xmlns="" xmlns:a16="http://schemas.microsoft.com/office/drawing/2014/main" id="{04B3B0E1-7BC0-F317-2AA7-7E8FE6C20725}"/>
              </a:ext>
            </a:extLst>
          </p:cNvPr>
          <p:cNvPicPr preferRelativeResize="0"/>
          <p:nvPr/>
        </p:nvPicPr>
        <p:blipFill rotWithShape="1">
          <a:blip r:embed="rId5">
            <a:alphaModFix/>
          </a:blip>
          <a:srcRect/>
          <a:stretch/>
        </p:blipFill>
        <p:spPr>
          <a:xfrm>
            <a:off x="6816080" y="4038598"/>
            <a:ext cx="5256584" cy="2441638"/>
          </a:xfrm>
          <a:prstGeom prst="rect">
            <a:avLst/>
          </a:prstGeom>
          <a:noFill/>
          <a:ln>
            <a:noFill/>
          </a:ln>
        </p:spPr>
      </p:pic>
    </p:spTree>
    <p:extLst>
      <p:ext uri="{BB962C8B-B14F-4D97-AF65-F5344CB8AC3E}">
        <p14:creationId xmlns="" xmlns:p14="http://schemas.microsoft.com/office/powerpoint/2010/main" val="33424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latin typeface="Open Sans"/>
            </a:endParaRPr>
          </a:p>
          <a:p>
            <a:pPr algn="just">
              <a:lnSpc>
                <a:spcPct val="150000"/>
              </a:lnSpc>
            </a:pPr>
            <a:endParaRPr lang="en-US" sz="2800" dirty="0">
              <a:latin typeface="Open Sans"/>
            </a:endParaRPr>
          </a:p>
          <a:p>
            <a:pPr lvl="0" algn="just">
              <a:lnSpc>
                <a:spcPct val="150000"/>
              </a:lnSpc>
            </a:pPr>
            <a:r>
              <a:rPr lang="hi-IN" sz="2800" dirty="0">
                <a:solidFill>
                  <a:schemeClr val="dk1"/>
                </a:solidFill>
                <a:latin typeface="Open Sans"/>
                <a:ea typeface="Arial"/>
                <a:cs typeface="Arial"/>
                <a:sym typeface="Arial"/>
              </a:rPr>
              <a:t>लीवर को लोड और फोर्स दोनों के संबंध में फुलक्रम कहाँ स्थित है, इसके आधार पर तीन क्लास में बांटा गया है। वे हैं </a:t>
            </a:r>
            <a:r>
              <a:rPr lang="en-US" sz="2800" dirty="0">
                <a:solidFill>
                  <a:schemeClr val="dk1"/>
                </a:solidFill>
                <a:latin typeface="Open Sans"/>
                <a:ea typeface="Arial"/>
                <a:cs typeface="Arial"/>
                <a:sym typeface="Arial"/>
              </a:rPr>
              <a:t>: </a:t>
            </a:r>
            <a:endParaRPr lang="en-US" sz="2800" dirty="0">
              <a:latin typeface="Open Sans"/>
            </a:endParaRPr>
          </a:p>
          <a:p>
            <a:pPr lvl="0" algn="just">
              <a:lnSpc>
                <a:spcPct val="150000"/>
              </a:lnSpc>
            </a:pPr>
            <a:endParaRPr lang="en-US" sz="2800" dirty="0">
              <a:solidFill>
                <a:schemeClr val="dk1"/>
              </a:solidFill>
              <a:latin typeface="Open Sans"/>
              <a:ea typeface="Arial"/>
              <a:cs typeface="Arial"/>
              <a:sym typeface="Arial"/>
            </a:endParaRPr>
          </a:p>
          <a:p>
            <a:pPr lvl="0" algn="just">
              <a:lnSpc>
                <a:spcPct val="150000"/>
              </a:lnSpc>
            </a:pPr>
            <a:r>
              <a:rPr lang="en-US" sz="2800" dirty="0">
                <a:solidFill>
                  <a:schemeClr val="dk1"/>
                </a:solidFill>
                <a:latin typeface="Open Sans"/>
                <a:ea typeface="Arial"/>
                <a:cs typeface="Arial"/>
                <a:sym typeface="Arial"/>
              </a:rPr>
              <a:t>▶ Class One Lever</a:t>
            </a: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 Class Two Lever</a:t>
            </a:r>
            <a:endParaRPr lang="en-US" sz="2800" dirty="0">
              <a:latin typeface="Open Sans"/>
            </a:endParaRPr>
          </a:p>
          <a:p>
            <a:pPr lvl="0" algn="just">
              <a:lnSpc>
                <a:spcPct val="150000"/>
              </a:lnSpc>
            </a:pPr>
            <a:r>
              <a:rPr lang="en-US" sz="2800" dirty="0">
                <a:solidFill>
                  <a:schemeClr val="dk1"/>
                </a:solidFill>
                <a:latin typeface="Open Sans"/>
                <a:ea typeface="Arial"/>
                <a:cs typeface="Arial"/>
                <a:sym typeface="Arial"/>
              </a:rPr>
              <a:t>▶ Class Three Lever</a:t>
            </a:r>
            <a:endParaRPr lang="en-US" sz="2800" dirty="0">
              <a:latin typeface="Open Sans"/>
            </a:endParaRPr>
          </a:p>
        </p:txBody>
      </p:sp>
      <p:pic>
        <p:nvPicPr>
          <p:cNvPr id="1026" name="Picture 2">
            <a:extLst>
              <a:ext uri="{FF2B5EF4-FFF2-40B4-BE49-F238E27FC236}">
                <a16:creationId xmlns=""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 xmlns:a16="http://schemas.microsoft.com/office/drawing/2014/main" id="{1078340F-8965-E936-7276-FED408D952D2}"/>
              </a:ext>
            </a:extLst>
          </p:cNvPr>
          <p:cNvSpPr txBox="1"/>
          <p:nvPr/>
        </p:nvSpPr>
        <p:spPr>
          <a:xfrm>
            <a:off x="106791" y="272846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hi-IN" sz="4000" b="1" dirty="0">
                <a:solidFill>
                  <a:srgbClr val="C00000"/>
                </a:solidFill>
                <a:latin typeface="Open Sans"/>
                <a:ea typeface="Arial"/>
                <a:cs typeface="Arial"/>
                <a:sym typeface="Arial"/>
              </a:rPr>
              <a:t>उत्तोलक की श्रेणियाँ</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953784" y="71414"/>
            <a:ext cx="1143008" cy="1071570"/>
          </a:xfrm>
          <a:prstGeom prst="rect">
            <a:avLst/>
          </a:prstGeom>
          <a:noFill/>
        </p:spPr>
      </p:pic>
    </p:spTree>
    <p:extLst>
      <p:ext uri="{BB962C8B-B14F-4D97-AF65-F5344CB8AC3E}">
        <p14:creationId xmlns="" xmlns:p14="http://schemas.microsoft.com/office/powerpoint/2010/main" val="323952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1633</TotalTime>
  <Words>1633</Words>
  <Application>Microsoft Office PowerPoint</Application>
  <PresentationFormat>Custom</PresentationFormat>
  <Paragraphs>230</Paragraphs>
  <Slides>31</Slides>
  <Notes>28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Slide 1</vt:lpstr>
      <vt:lpstr>उद्देश्य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about bore well rescue</dc:title>
  <dc:creator>abhay singh</dc:creator>
  <cp:lastModifiedBy>hp</cp:lastModifiedBy>
  <cp:revision>274</cp:revision>
  <dcterms:created xsi:type="dcterms:W3CDTF">2006-08-16T00:00:00Z</dcterms:created>
  <dcterms:modified xsi:type="dcterms:W3CDTF">2025-12-31T04:23:37Z</dcterms:modified>
</cp:coreProperties>
</file>