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Arial Black" panose="020B0A04020102020204" pitchFamily="34" charset="0"/>
      <p:regular r:id="rId27"/>
      <p:bold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http://ndrf.gov.in/Media/inapnacms/gallery/Nepal%20Earthquake%202015/1.JPG"/>
          <p:cNvPicPr preferRelativeResize="0"/>
          <p:nvPr/>
        </p:nvPicPr>
        <p:blipFill rotWithShape="1">
          <a:blip r:embed="rId3">
            <a:alphaModFix/>
          </a:blip>
          <a:srcRect/>
          <a:stretch/>
        </p:blipFill>
        <p:spPr>
          <a:xfrm>
            <a:off x="76200" y="1423670"/>
            <a:ext cx="12039600" cy="5358130"/>
          </a:xfrm>
          <a:prstGeom prst="rect">
            <a:avLst/>
          </a:prstGeom>
          <a:noFill/>
          <a:ln>
            <a:noFill/>
          </a:ln>
        </p:spPr>
      </p:pic>
      <p:sp>
        <p:nvSpPr>
          <p:cNvPr id="89" name="Google Shape;89;p13"/>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90" name="Google Shape;90;p1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91" name="Google Shape;91;p13"/>
          <p:cNvSpPr txBox="1"/>
          <p:nvPr/>
        </p:nvSpPr>
        <p:spPr>
          <a:xfrm>
            <a:off x="1538653" y="1423670"/>
            <a:ext cx="9114694"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6000"/>
              <a:buFont typeface="Open Sans"/>
              <a:buNone/>
            </a:pPr>
            <a:r>
              <a:rPr lang="hi" sz="6000" b="1" i="0" u="none" strike="noStrike" cap="none">
                <a:solidFill>
                  <a:srgbClr val="FF0000"/>
                </a:solidFill>
                <a:latin typeface="Open Sans"/>
                <a:ea typeface="Open Sans"/>
                <a:cs typeface="Open Sans"/>
                <a:sym typeface="Open Sans"/>
              </a:rPr>
              <a:t>बचाव रणनीतियाँ और तकनीकें</a:t>
            </a:r>
            <a:endParaRPr sz="6000" b="0" i="0" u="none" strike="noStrike" cap="none">
              <a:solidFill>
                <a:srgbClr val="FF0000"/>
              </a:solidFill>
              <a:latin typeface="Open Sans"/>
              <a:ea typeface="Open Sans"/>
              <a:cs typeface="Open Sans"/>
              <a:sym typeface="Open Sans"/>
            </a:endParaRPr>
          </a:p>
        </p:txBody>
      </p:sp>
      <p:pic>
        <p:nvPicPr>
          <p:cNvPr id="92" name="Google Shape;92;p13" descr="C:\Users\Acer\Downloads\WhatsApp Image 2025-09-04 at 17.24.38 (1).jpeg"/>
          <p:cNvPicPr preferRelativeResize="0"/>
          <p:nvPr/>
        </p:nvPicPr>
        <p:blipFill rotWithShape="1">
          <a:blip r:embed="rId4">
            <a:alphaModFix/>
          </a:blip>
          <a:srcRect/>
          <a:stretch/>
        </p:blipFill>
        <p:spPr>
          <a:xfrm>
            <a:off x="263768" y="228600"/>
            <a:ext cx="1184031" cy="1042670"/>
          </a:xfrm>
          <a:prstGeom prst="rect">
            <a:avLst/>
          </a:prstGeom>
          <a:noFill/>
          <a:ln>
            <a:noFill/>
          </a:ln>
        </p:spPr>
      </p:pic>
      <p:pic>
        <p:nvPicPr>
          <p:cNvPr id="93" name="Google Shape;93;p13" descr="C:\Users\Acer\Downloads\WhatsApp Image 2025-09-04 at 17.24.38 (3).jpeg"/>
          <p:cNvPicPr preferRelativeResize="0"/>
          <p:nvPr/>
        </p:nvPicPr>
        <p:blipFill rotWithShape="1">
          <a:blip r:embed="rId5">
            <a:alphaModFix/>
          </a:blip>
          <a:srcRect/>
          <a:stretch/>
        </p:blipFill>
        <p:spPr>
          <a:xfrm>
            <a:off x="11019694" y="263769"/>
            <a:ext cx="914400" cy="990600"/>
          </a:xfrm>
          <a:prstGeom prst="rect">
            <a:avLst/>
          </a:prstGeom>
          <a:noFill/>
          <a:ln>
            <a:noFill/>
          </a:ln>
        </p:spPr>
      </p:pic>
      <p:sp>
        <p:nvSpPr>
          <p:cNvPr id="94" name="Google Shape;94;p13"/>
          <p:cNvSpPr/>
          <p:nvPr/>
        </p:nvSpPr>
        <p:spPr>
          <a:xfrm>
            <a:off x="4395802" y="228601"/>
            <a:ext cx="2407334" cy="557783"/>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800"/>
              <a:buFont typeface="Arial Black"/>
              <a:buNone/>
            </a:pPr>
            <a:r>
              <a:rPr lang="hi" sz="2800" b="0" i="0" u="none" strike="noStrike" cap="none">
                <a:solidFill>
                  <a:srgbClr val="000000"/>
                </a:solidFill>
                <a:latin typeface="Arial Black"/>
                <a:ea typeface="Arial Black"/>
                <a:cs typeface="Arial Black"/>
                <a:sym typeface="Arial Black"/>
              </a:rPr>
              <a:t>LESSON-08</a:t>
            </a:r>
            <a:endParaRPr sz="4800" b="0" i="0" u="none" strike="noStrike" cap="none">
              <a:solidFill>
                <a:srgbClr val="000000"/>
              </a:solidFill>
              <a:latin typeface="Arial Black"/>
              <a:ea typeface="Arial Black"/>
              <a:cs typeface="Arial Black"/>
              <a:sym typeface="Arial Black"/>
            </a:endParaRPr>
          </a:p>
        </p:txBody>
      </p:sp>
      <p:sp>
        <p:nvSpPr>
          <p:cNvPr id="95" name="Google Shape;95;p13"/>
          <p:cNvSpPr/>
          <p:nvPr/>
        </p:nvSpPr>
        <p:spPr>
          <a:xfrm>
            <a:off x="7562088" y="5956175"/>
            <a:ext cx="4032504" cy="508633"/>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800"/>
              <a:buFont typeface="Arial Black"/>
              <a:buNone/>
            </a:pPr>
            <a:r>
              <a:rPr lang="hi" sz="1800" b="0" i="0" u="none" strike="noStrike" cap="none">
                <a:solidFill>
                  <a:srgbClr val="000000"/>
                </a:solidFill>
                <a:latin typeface="Arial Black"/>
                <a:ea typeface="Arial Black"/>
                <a:cs typeface="Arial Black"/>
                <a:sym typeface="Arial Black"/>
              </a:rPr>
              <a:t>By:- INSP/GD-DEEPAK KUMAR</a:t>
            </a:r>
            <a:endParaRPr sz="4800" b="0" i="0" u="none" strike="noStrike" cap="none">
              <a:solidFill>
                <a:srgbClr val="000000"/>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p:nvPr/>
        </p:nvSpPr>
        <p:spPr>
          <a:xfrm>
            <a:off x="3810000" y="0"/>
            <a:ext cx="83820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22"/>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9" name="Google Shape;199;p2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00" name="Google Shape;200;p22"/>
          <p:cNvSpPr txBox="1">
            <a:spLocks noGrp="1"/>
          </p:cNvSpPr>
          <p:nvPr>
            <p:ph type="title"/>
          </p:nvPr>
        </p:nvSpPr>
        <p:spPr>
          <a:xfrm>
            <a:off x="381000" y="2743200"/>
            <a:ext cx="3429000" cy="167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 b="1">
                <a:solidFill>
                  <a:srgbClr val="FF0000"/>
                </a:solidFill>
                <a:latin typeface="Open Sans"/>
                <a:ea typeface="Open Sans"/>
                <a:cs typeface="Open Sans"/>
                <a:sym typeface="Open Sans"/>
              </a:rPr>
              <a:t>मलबा हटाना</a:t>
            </a:r>
            <a:endParaRPr/>
          </a:p>
        </p:txBody>
      </p:sp>
      <p:sp>
        <p:nvSpPr>
          <p:cNvPr id="201" name="Google Shape;201;p22"/>
          <p:cNvSpPr txBox="1">
            <a:spLocks noGrp="1"/>
          </p:cNvSpPr>
          <p:nvPr>
            <p:ph type="body" idx="1"/>
          </p:nvPr>
        </p:nvSpPr>
        <p:spPr>
          <a:xfrm>
            <a:off x="3954430" y="2286000"/>
            <a:ext cx="7086600" cy="4267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chemeClr val="dk1"/>
              </a:buClr>
              <a:buSzPts val="3200"/>
              <a:buChar char="•"/>
            </a:pPr>
            <a:r>
              <a:rPr lang="hi" sz="3200">
                <a:latin typeface="Open Sans"/>
                <a:ea typeface="Open Sans"/>
                <a:cs typeface="Open Sans"/>
                <a:sym typeface="Open Sans"/>
              </a:rPr>
              <a:t>जब पीड़ित किसी ढही हुई संरचना की सतह के पास फंस जाते हैं, तो उन्हें निकालने के लिए आपको उनके आसपास के मलबे को हटाना होगा।</a:t>
            </a:r>
            <a:endParaRPr/>
          </a:p>
          <a:p>
            <a:pPr marL="228600" lvl="0" indent="-228600" algn="l" rtl="0">
              <a:lnSpc>
                <a:spcPct val="150000"/>
              </a:lnSpc>
              <a:spcBef>
                <a:spcPts val="1000"/>
              </a:spcBef>
              <a:spcAft>
                <a:spcPts val="0"/>
              </a:spcAft>
              <a:buClr>
                <a:schemeClr val="dk1"/>
              </a:buClr>
              <a:buSzPts val="3200"/>
              <a:buChar char="•"/>
            </a:pPr>
            <a:r>
              <a:rPr lang="hi" sz="3200">
                <a:latin typeface="Open Sans"/>
                <a:ea typeface="Open Sans"/>
                <a:cs typeface="Open Sans"/>
                <a:sym typeface="Open Sans"/>
              </a:rPr>
              <a:t>मलबा हटाते समय बहुत व्यवस्थित तरीके से काम करना और धीरे-धीरे काम करना बहुत महत्वपूर्ण है।</a:t>
            </a:r>
            <a:endParaRPr/>
          </a:p>
          <a:p>
            <a:pPr marL="228600" lvl="0" indent="-50800" algn="l" rtl="0">
              <a:lnSpc>
                <a:spcPct val="15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202" name="Google Shape;202;p22"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03" name="Google Shape;203;p22"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p:nvPr/>
        </p:nvSpPr>
        <p:spPr>
          <a:xfrm>
            <a:off x="4495800" y="0"/>
            <a:ext cx="76962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23"/>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0" name="Google Shape;210;p2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1" name="Google Shape;211;p23"/>
          <p:cNvSpPr txBox="1">
            <a:spLocks noGrp="1"/>
          </p:cNvSpPr>
          <p:nvPr>
            <p:ph type="title"/>
          </p:nvPr>
        </p:nvSpPr>
        <p:spPr>
          <a:xfrm>
            <a:off x="91440" y="2286000"/>
            <a:ext cx="4191000" cy="259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Open Sans"/>
              <a:buNone/>
            </a:pPr>
            <a:r>
              <a:rPr lang="hi" sz="4400" b="1">
                <a:solidFill>
                  <a:srgbClr val="FF0000"/>
                </a:solidFill>
                <a:latin typeface="Open Sans"/>
                <a:ea typeface="Open Sans"/>
                <a:cs typeface="Open Sans"/>
                <a:sym typeface="Open Sans"/>
              </a:rPr>
              <a:t>सामग्री को काटने और भेदने की प्रक्रियाएँ</a:t>
            </a:r>
            <a:endParaRPr/>
          </a:p>
        </p:txBody>
      </p:sp>
      <p:sp>
        <p:nvSpPr>
          <p:cNvPr id="212" name="Google Shape;212;p23"/>
          <p:cNvSpPr txBox="1">
            <a:spLocks noGrp="1"/>
          </p:cNvSpPr>
          <p:nvPr>
            <p:ph type="body" idx="1"/>
          </p:nvPr>
        </p:nvSpPr>
        <p:spPr>
          <a:xfrm>
            <a:off x="4648200" y="1447800"/>
            <a:ext cx="6705600" cy="5334000"/>
          </a:xfrm>
          <a:prstGeom prst="rect">
            <a:avLst/>
          </a:prstGeom>
          <a:noFill/>
          <a:ln>
            <a:noFill/>
          </a:ln>
        </p:spPr>
        <p:txBody>
          <a:bodyPr spcFirstLastPara="1" wrap="square" lIns="91425" tIns="45700" rIns="91425" bIns="45700" anchor="t" anchorCtr="0">
            <a:normAutofit/>
          </a:bodyPr>
          <a:lstStyle/>
          <a:p>
            <a:pPr marL="228600" lvl="0" indent="-50800" algn="just" rtl="0">
              <a:lnSpc>
                <a:spcPct val="120000"/>
              </a:lnSpc>
              <a:spcBef>
                <a:spcPts val="0"/>
              </a:spcBef>
              <a:spcAft>
                <a:spcPts val="0"/>
              </a:spcAft>
              <a:buClr>
                <a:schemeClr val="dk1"/>
              </a:buClr>
              <a:buSzPts val="2800"/>
              <a:buNone/>
            </a:pPr>
            <a:endParaRPr>
              <a:latin typeface="Open Sans"/>
              <a:ea typeface="Open Sans"/>
              <a:cs typeface="Open Sans"/>
              <a:sym typeface="Open Sans"/>
            </a:endParaRPr>
          </a:p>
          <a:p>
            <a:pPr marL="228600" lvl="0" indent="-228600" algn="just" rtl="0">
              <a:lnSpc>
                <a:spcPct val="120000"/>
              </a:lnSpc>
              <a:spcBef>
                <a:spcPts val="1000"/>
              </a:spcBef>
              <a:spcAft>
                <a:spcPts val="0"/>
              </a:spcAft>
              <a:buClr>
                <a:schemeClr val="dk1"/>
              </a:buClr>
              <a:buSzPts val="2400"/>
              <a:buChar char="•"/>
            </a:pPr>
            <a:r>
              <a:rPr lang="hi" sz="2400">
                <a:latin typeface="Open Sans"/>
                <a:ea typeface="Open Sans"/>
                <a:cs typeface="Open Sans"/>
                <a:sym typeface="Open Sans"/>
              </a:rPr>
              <a:t>दीवार या फर्श में सेंध लगाते समय हमेशा ध्यान रखें कि फंसा हुआ पीड़ित उस सामग्री के दूसरे हिस्से के सीधे संपर्क में हो सकता है जिसे आप काट रहे हैं।</a:t>
            </a:r>
            <a:endParaRPr/>
          </a:p>
          <a:p>
            <a:pPr marL="228600" lvl="0" indent="-228600" algn="just" rtl="0">
              <a:lnSpc>
                <a:spcPct val="120000"/>
              </a:lnSpc>
              <a:spcBef>
                <a:spcPts val="1000"/>
              </a:spcBef>
              <a:spcAft>
                <a:spcPts val="0"/>
              </a:spcAft>
              <a:buClr>
                <a:schemeClr val="dk1"/>
              </a:buClr>
              <a:buSzPts val="2400"/>
              <a:buChar char="•"/>
            </a:pPr>
            <a:r>
              <a:rPr lang="hi" sz="2400">
                <a:latin typeface="Open Sans"/>
                <a:ea typeface="Open Sans"/>
                <a:cs typeface="Open Sans"/>
                <a:sym typeface="Open Sans"/>
              </a:rPr>
              <a:t>इसके अतिरिक्त संरचनात्मक तत्वों, तारों, पानी के पाइपों आदि को नुकसान से बचाने के लिए बहुत गहराई से काटने से बचें।</a:t>
            </a:r>
            <a:endParaRPr/>
          </a:p>
          <a:p>
            <a:pPr marL="228600" lvl="0" indent="-50800" algn="just" rtl="0">
              <a:lnSpc>
                <a:spcPct val="12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213" name="Google Shape;213;p23"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14" name="Google Shape;214;p23"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p:nvPr/>
        </p:nvSpPr>
        <p:spPr>
          <a:xfrm>
            <a:off x="4343400" y="76200"/>
            <a:ext cx="78486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4"/>
          <p:cNvSpPr txBox="1">
            <a:spLocks noGrp="1"/>
          </p:cNvSpPr>
          <p:nvPr>
            <p:ph type="title"/>
          </p:nvPr>
        </p:nvSpPr>
        <p:spPr>
          <a:xfrm>
            <a:off x="152400" y="2628900"/>
            <a:ext cx="4953000"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धातु और लकड़ी को काटना और भेदना</a:t>
            </a:r>
            <a:endParaRPr sz="4000"/>
          </a:p>
        </p:txBody>
      </p:sp>
      <p:sp>
        <p:nvSpPr>
          <p:cNvPr id="221" name="Google Shape;221;p24"/>
          <p:cNvSpPr txBox="1">
            <a:spLocks noGrp="1"/>
          </p:cNvSpPr>
          <p:nvPr>
            <p:ph type="body" idx="1"/>
          </p:nvPr>
        </p:nvSpPr>
        <p:spPr>
          <a:xfrm>
            <a:off x="4572000" y="1254369"/>
            <a:ext cx="7356232" cy="492259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20000"/>
              </a:lnSpc>
              <a:spcBef>
                <a:spcPts val="0"/>
              </a:spcBef>
              <a:spcAft>
                <a:spcPts val="0"/>
              </a:spcAft>
              <a:buClr>
                <a:schemeClr val="dk1"/>
              </a:buClr>
              <a:buSzPct val="100000"/>
              <a:buChar char="•"/>
            </a:pPr>
            <a:r>
              <a:rPr lang="hi" sz="3000">
                <a:latin typeface="Open Sans"/>
                <a:ea typeface="Open Sans"/>
                <a:cs typeface="Open Sans"/>
                <a:sym typeface="Open Sans"/>
              </a:rPr>
              <a:t>पूर्ण पीपीई का उपयोग करें</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उचित उपकरण का चयन करें</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कार्य क्षेत्र को सुरक्षित बनाएं</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खोखला क्षेत्र खोजने के लिए धातु या लकड़ी पर दस्तक दें</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एक निरीक्षण छेद बनाएं, दूसरी तरफ से तोड़ते समय सावधानी बरतें</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एक त्रिकोणीय छेद काटें, जो प्रवेश के लिए पर्याप्त बड़ा हो। इसके अलावा, बहुत गहरा काटने से बचें।</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जो टुकड़ा आपने काटा है उसे निकाल लें, उसे तेज किनारों से बचाकर रखें।</a:t>
            </a:r>
            <a:endParaRPr/>
          </a:p>
          <a:p>
            <a:pPr marL="228600" lvl="0" indent="-228600" algn="l" rtl="0">
              <a:lnSpc>
                <a:spcPct val="120000"/>
              </a:lnSpc>
              <a:spcBef>
                <a:spcPts val="1000"/>
              </a:spcBef>
              <a:spcAft>
                <a:spcPts val="0"/>
              </a:spcAft>
              <a:buClr>
                <a:schemeClr val="dk1"/>
              </a:buClr>
              <a:buSzPct val="100000"/>
              <a:buChar char="•"/>
            </a:pPr>
            <a:r>
              <a:rPr lang="hi" sz="3000">
                <a:latin typeface="Open Sans"/>
                <a:ea typeface="Open Sans"/>
                <a:cs typeface="Open Sans"/>
                <a:sym typeface="Open Sans"/>
              </a:rPr>
              <a:t>यदि आवश्यक हो तो किनारे पर जाएँ।</a:t>
            </a:r>
            <a:endParaRPr/>
          </a:p>
          <a:p>
            <a:pPr marL="228600" lvl="0" indent="-64135" algn="l" rtl="0">
              <a:lnSpc>
                <a:spcPct val="90000"/>
              </a:lnSpc>
              <a:spcBef>
                <a:spcPts val="1000"/>
              </a:spcBef>
              <a:spcAft>
                <a:spcPts val="0"/>
              </a:spcAft>
              <a:buClr>
                <a:schemeClr val="dk1"/>
              </a:buClr>
              <a:buSzPct val="100000"/>
              <a:buNone/>
            </a:pPr>
            <a:endParaRPr/>
          </a:p>
        </p:txBody>
      </p:sp>
      <p:pic>
        <p:nvPicPr>
          <p:cNvPr id="222" name="Google Shape;222;p24"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23" name="Google Shape;223;p24"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p:nvPr/>
        </p:nvSpPr>
        <p:spPr>
          <a:xfrm>
            <a:off x="3886200" y="46892"/>
            <a:ext cx="83058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25"/>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0" name="Google Shape;230;p2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1" name="Google Shape;231;p25"/>
          <p:cNvSpPr txBox="1">
            <a:spLocks noGrp="1"/>
          </p:cNvSpPr>
          <p:nvPr>
            <p:ph type="title"/>
          </p:nvPr>
        </p:nvSpPr>
        <p:spPr>
          <a:xfrm>
            <a:off x="310896" y="2461846"/>
            <a:ext cx="3639312" cy="22391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 sz="4000" b="1">
                <a:solidFill>
                  <a:srgbClr val="FF0000"/>
                </a:solidFill>
              </a:rPr>
              <a:t>कंक्रीट ब्लॉक और ईंटों को काटना और भेदना</a:t>
            </a:r>
            <a:endParaRPr sz="4000" b="1">
              <a:solidFill>
                <a:srgbClr val="FF0000"/>
              </a:solidFill>
              <a:latin typeface="Open Sans"/>
              <a:ea typeface="Open Sans"/>
              <a:cs typeface="Open Sans"/>
              <a:sym typeface="Open Sans"/>
            </a:endParaRPr>
          </a:p>
        </p:txBody>
      </p:sp>
      <p:pic>
        <p:nvPicPr>
          <p:cNvPr id="232" name="Google Shape;232;p25" descr="Image result for CUTTING BRICK WALL BY RESCUERS"/>
          <p:cNvPicPr preferRelativeResize="0"/>
          <p:nvPr/>
        </p:nvPicPr>
        <p:blipFill rotWithShape="1">
          <a:blip r:embed="rId3">
            <a:alphaModFix/>
          </a:blip>
          <a:srcRect/>
          <a:stretch/>
        </p:blipFill>
        <p:spPr>
          <a:xfrm>
            <a:off x="3922776" y="76200"/>
            <a:ext cx="6447694" cy="3399692"/>
          </a:xfrm>
          <a:prstGeom prst="rect">
            <a:avLst/>
          </a:prstGeom>
          <a:noFill/>
          <a:ln>
            <a:noFill/>
          </a:ln>
        </p:spPr>
      </p:pic>
      <p:pic>
        <p:nvPicPr>
          <p:cNvPr id="233" name="Google Shape;233;p25" descr="metal cut"/>
          <p:cNvPicPr preferRelativeResize="0"/>
          <p:nvPr/>
        </p:nvPicPr>
        <p:blipFill rotWithShape="1">
          <a:blip r:embed="rId4">
            <a:alphaModFix/>
          </a:blip>
          <a:srcRect/>
          <a:stretch/>
        </p:blipFill>
        <p:spPr>
          <a:xfrm>
            <a:off x="3922776" y="3475892"/>
            <a:ext cx="6447694" cy="3305908"/>
          </a:xfrm>
          <a:prstGeom prst="rect">
            <a:avLst/>
          </a:prstGeom>
          <a:noFill/>
          <a:ln>
            <a:noFill/>
          </a:ln>
        </p:spPr>
      </p:pic>
      <p:pic>
        <p:nvPicPr>
          <p:cNvPr id="234" name="Google Shape;234;p25" descr="C:\Users\Acer\Downloads\WhatsApp Image 2025-09-04 at 17.24.38 (1).jpeg"/>
          <p:cNvPicPr preferRelativeResize="0"/>
          <p:nvPr/>
        </p:nvPicPr>
        <p:blipFill rotWithShape="1">
          <a:blip r:embed="rId5">
            <a:alphaModFix/>
          </a:blip>
          <a:srcRect/>
          <a:stretch/>
        </p:blipFill>
        <p:spPr>
          <a:xfrm>
            <a:off x="76200" y="76200"/>
            <a:ext cx="1676400" cy="1219200"/>
          </a:xfrm>
          <a:prstGeom prst="rect">
            <a:avLst/>
          </a:prstGeom>
          <a:noFill/>
          <a:ln>
            <a:noFill/>
          </a:ln>
        </p:spPr>
      </p:pic>
      <p:pic>
        <p:nvPicPr>
          <p:cNvPr id="235" name="Google Shape;235;p25" descr="C:\Users\Acer\Downloads\WhatsApp Image 2025-09-04 at 17.24.38 (3).jpeg"/>
          <p:cNvPicPr preferRelativeResize="0"/>
          <p:nvPr/>
        </p:nvPicPr>
        <p:blipFill rotWithShape="1">
          <a:blip r:embed="rId6">
            <a:alphaModFix/>
          </a:blip>
          <a:srcRect/>
          <a:stretch/>
        </p:blipFill>
        <p:spPr>
          <a:xfrm>
            <a:off x="10370470" y="46892"/>
            <a:ext cx="1745330" cy="12485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p:nvPr/>
        </p:nvSpPr>
        <p:spPr>
          <a:xfrm>
            <a:off x="5181600" y="46892"/>
            <a:ext cx="70104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26"/>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2" name="Google Shape;242;p2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3" name="Google Shape;243;p26"/>
          <p:cNvSpPr txBox="1">
            <a:spLocks noGrp="1"/>
          </p:cNvSpPr>
          <p:nvPr>
            <p:ph type="title"/>
          </p:nvPr>
        </p:nvSpPr>
        <p:spPr>
          <a:xfrm>
            <a:off x="390144" y="2095500"/>
            <a:ext cx="4419600" cy="2362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ब्लॉक और ईंटों को काटना और उनमें छेद करना</a:t>
            </a:r>
            <a:endParaRPr/>
          </a:p>
        </p:txBody>
      </p:sp>
      <p:sp>
        <p:nvSpPr>
          <p:cNvPr id="244" name="Google Shape;244;p26"/>
          <p:cNvSpPr txBox="1">
            <a:spLocks noGrp="1"/>
          </p:cNvSpPr>
          <p:nvPr>
            <p:ph type="body" idx="1"/>
          </p:nvPr>
        </p:nvSpPr>
        <p:spPr>
          <a:xfrm>
            <a:off x="5199888" y="2057400"/>
            <a:ext cx="6458712" cy="4191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2800"/>
              <a:buChar char="•"/>
            </a:pPr>
            <a:r>
              <a:rPr lang="hi">
                <a:latin typeface="Open Sans"/>
                <a:ea typeface="Open Sans"/>
                <a:cs typeface="Open Sans"/>
                <a:sym typeface="Open Sans"/>
              </a:rPr>
              <a:t>चर्चा की गई प्रक्रिया ऊर्ध्वाधर दीवारों को संदर्भित करती है और प्रवेश क्षैतिज है।</a:t>
            </a:r>
            <a:endParaRPr/>
          </a:p>
          <a:p>
            <a:pPr marL="228600" lvl="0" indent="-228600" algn="l"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दीवारों को काटने से बचें।</a:t>
            </a:r>
            <a:endParaRPr/>
          </a:p>
          <a:p>
            <a:pPr marL="228600" lvl="0" indent="-228600" algn="l"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बिना सुदृढ़ीकरण वाली चिनाई वाली दीवारों को तोड़ने से अतिरिक्त ढहाव या इमारत में अस्थिरता पैदा हो सकती है।</a:t>
            </a:r>
            <a:endParaRPr/>
          </a:p>
          <a:p>
            <a:pPr marL="228600" lvl="0" indent="-228600" algn="l"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इसके बजाय, मौजूदा प्राकृतिक या निर्मित क्षैतिज उद्घाटन की तलाश करें।</a:t>
            </a:r>
            <a:endParaRPr u="sng">
              <a:latin typeface="Open Sans"/>
              <a:ea typeface="Open Sans"/>
              <a:cs typeface="Open Sans"/>
              <a:sym typeface="Open Sans"/>
            </a:endParaRPr>
          </a:p>
        </p:txBody>
      </p:sp>
      <p:pic>
        <p:nvPicPr>
          <p:cNvPr id="245" name="Google Shape;245;p26"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46" name="Google Shape;246;p26"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p:nvPr/>
        </p:nvSpPr>
        <p:spPr>
          <a:xfrm>
            <a:off x="5257800" y="126365"/>
            <a:ext cx="6858000" cy="660527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27"/>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3" name="Google Shape;253;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4" name="Google Shape;254;p27"/>
          <p:cNvSpPr txBox="1">
            <a:spLocks noGrp="1"/>
          </p:cNvSpPr>
          <p:nvPr>
            <p:ph type="title"/>
          </p:nvPr>
        </p:nvSpPr>
        <p:spPr>
          <a:xfrm>
            <a:off x="152400" y="2370992"/>
            <a:ext cx="4495800" cy="220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ब्लॉक और ईंटों को काटना और उनमें छेद करना</a:t>
            </a:r>
            <a:endParaRPr/>
          </a:p>
        </p:txBody>
      </p:sp>
      <p:sp>
        <p:nvSpPr>
          <p:cNvPr id="255" name="Google Shape;255;p27"/>
          <p:cNvSpPr txBox="1">
            <a:spLocks noGrp="1"/>
          </p:cNvSpPr>
          <p:nvPr>
            <p:ph type="body" idx="1"/>
          </p:nvPr>
        </p:nvSpPr>
        <p:spPr>
          <a:xfrm>
            <a:off x="5273040" y="1828800"/>
            <a:ext cx="6309360" cy="419100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10000"/>
              </a:lnSpc>
              <a:spcBef>
                <a:spcPts val="0"/>
              </a:spcBef>
              <a:spcAft>
                <a:spcPts val="0"/>
              </a:spcAft>
              <a:buClr>
                <a:schemeClr val="dk1"/>
              </a:buClr>
              <a:buSzPts val="2800"/>
              <a:buChar char="•"/>
            </a:pPr>
            <a:r>
              <a:rPr lang="hi">
                <a:latin typeface="Open Sans"/>
                <a:ea typeface="Open Sans"/>
                <a:cs typeface="Open Sans"/>
                <a:sym typeface="Open Sans"/>
              </a:rPr>
              <a:t>चर्चा की गई प्रक्रिया ऊर्ध्वाधर दीवारों को संदर्भित करती है और प्रवेश क्षैतिज है।</a:t>
            </a:r>
            <a:endParaRPr/>
          </a:p>
          <a:p>
            <a:pPr marL="228600" lvl="0" indent="-228600" algn="just"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दीवारों को काटने से बचें।</a:t>
            </a:r>
            <a:endParaRPr/>
          </a:p>
          <a:p>
            <a:pPr marL="228600" lvl="0" indent="-228600" algn="just"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बिना सुदृढ़ीकरण वाली चिनाई वाली दीवारों को तोड़ने से अतिरिक्त ढहाव या इमारत में अस्थिरता पैदा हो सकती है।</a:t>
            </a:r>
            <a:endParaRPr/>
          </a:p>
          <a:p>
            <a:pPr marL="228600" lvl="0" indent="-228600" algn="just" rtl="0">
              <a:lnSpc>
                <a:spcPct val="110000"/>
              </a:lnSpc>
              <a:spcBef>
                <a:spcPts val="1000"/>
              </a:spcBef>
              <a:spcAft>
                <a:spcPts val="0"/>
              </a:spcAft>
              <a:buClr>
                <a:schemeClr val="dk1"/>
              </a:buClr>
              <a:buSzPts val="2800"/>
              <a:buChar char="•"/>
            </a:pPr>
            <a:r>
              <a:rPr lang="hi">
                <a:latin typeface="Open Sans"/>
                <a:ea typeface="Open Sans"/>
                <a:cs typeface="Open Sans"/>
                <a:sym typeface="Open Sans"/>
              </a:rPr>
              <a:t>इसके बजाय, मौजूदा प्राकृतिक या निर्मित क्षैतिज उद्घाटन की तलाश करें।</a:t>
            </a:r>
            <a:endParaRPr u="sng">
              <a:latin typeface="Open Sans"/>
              <a:ea typeface="Open Sans"/>
              <a:cs typeface="Open Sans"/>
              <a:sym typeface="Open Sans"/>
            </a:endParaRPr>
          </a:p>
        </p:txBody>
      </p:sp>
      <p:pic>
        <p:nvPicPr>
          <p:cNvPr id="256" name="Google Shape;256;p27"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57" name="Google Shape;257;p27"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p:nvPr/>
        </p:nvSpPr>
        <p:spPr>
          <a:xfrm>
            <a:off x="4953000" y="46892"/>
            <a:ext cx="72390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8"/>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2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28"/>
          <p:cNvSpPr txBox="1">
            <a:spLocks noGrp="1"/>
          </p:cNvSpPr>
          <p:nvPr>
            <p:ph type="title"/>
          </p:nvPr>
        </p:nvSpPr>
        <p:spPr>
          <a:xfrm>
            <a:off x="418266" y="1905000"/>
            <a:ext cx="4447032" cy="274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Arial"/>
              <a:buNone/>
            </a:pPr>
            <a:r>
              <a:rPr lang="hi" sz="4000" b="1">
                <a:solidFill>
                  <a:srgbClr val="FF0000"/>
                </a:solidFill>
                <a:latin typeface="Arial"/>
                <a:ea typeface="Arial"/>
                <a:cs typeface="Arial"/>
                <a:sym typeface="Arial"/>
              </a:rPr>
              <a:t>कंक्रीट ब्लॉक और ईंट को काटने और छेदने की प्रक्रिया</a:t>
            </a:r>
            <a:endParaRPr/>
          </a:p>
        </p:txBody>
      </p:sp>
      <p:sp>
        <p:nvSpPr>
          <p:cNvPr id="266" name="Google Shape;266;p28"/>
          <p:cNvSpPr txBox="1">
            <a:spLocks noGrp="1"/>
          </p:cNvSpPr>
          <p:nvPr>
            <p:ph type="body" idx="1"/>
          </p:nvPr>
        </p:nvSpPr>
        <p:spPr>
          <a:xfrm>
            <a:off x="5410200" y="1752600"/>
            <a:ext cx="6324600" cy="480060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2800"/>
              <a:buChar char="•"/>
            </a:pPr>
            <a:r>
              <a:rPr lang="hi">
                <a:latin typeface="Arial"/>
                <a:ea typeface="Arial"/>
                <a:cs typeface="Arial"/>
                <a:sym typeface="Arial"/>
              </a:rPr>
              <a:t>पूर्ण पीपीई का उपयोग करें</a:t>
            </a:r>
            <a:endParaRPr/>
          </a:p>
          <a:p>
            <a:pPr marL="228600" lvl="0" indent="-228600" algn="l" rtl="0">
              <a:lnSpc>
                <a:spcPct val="120000"/>
              </a:lnSpc>
              <a:spcBef>
                <a:spcPts val="1000"/>
              </a:spcBef>
              <a:spcAft>
                <a:spcPts val="0"/>
              </a:spcAft>
              <a:buClr>
                <a:schemeClr val="dk1"/>
              </a:buClr>
              <a:buSzPts val="2800"/>
              <a:buChar char="•"/>
            </a:pPr>
            <a:r>
              <a:rPr lang="hi">
                <a:latin typeface="Arial"/>
                <a:ea typeface="Arial"/>
                <a:cs typeface="Arial"/>
                <a:sym typeface="Arial"/>
              </a:rPr>
              <a:t>उचित उपकरण का चयन करें</a:t>
            </a:r>
            <a:endParaRPr/>
          </a:p>
          <a:p>
            <a:pPr marL="228600" lvl="0" indent="-228600" algn="l" rtl="0">
              <a:lnSpc>
                <a:spcPct val="120000"/>
              </a:lnSpc>
              <a:spcBef>
                <a:spcPts val="1000"/>
              </a:spcBef>
              <a:spcAft>
                <a:spcPts val="0"/>
              </a:spcAft>
              <a:buClr>
                <a:schemeClr val="dk1"/>
              </a:buClr>
              <a:buSzPts val="2800"/>
              <a:buChar char="•"/>
            </a:pPr>
            <a:r>
              <a:rPr lang="hi">
                <a:latin typeface="Arial"/>
                <a:ea typeface="Arial"/>
                <a:cs typeface="Arial"/>
                <a:sym typeface="Arial"/>
              </a:rPr>
              <a:t>कार्य क्षेत्र को सुरक्षित बनाएं</a:t>
            </a:r>
            <a:endParaRPr/>
          </a:p>
          <a:p>
            <a:pPr marL="228600" lvl="0" indent="-228600" algn="l" rtl="0">
              <a:lnSpc>
                <a:spcPct val="120000"/>
              </a:lnSpc>
              <a:spcBef>
                <a:spcPts val="1000"/>
              </a:spcBef>
              <a:spcAft>
                <a:spcPts val="0"/>
              </a:spcAft>
              <a:buClr>
                <a:schemeClr val="dk1"/>
              </a:buClr>
              <a:buSzPts val="2800"/>
              <a:buChar char="•"/>
            </a:pPr>
            <a:r>
              <a:rPr lang="hi">
                <a:latin typeface="Arial"/>
                <a:ea typeface="Arial"/>
                <a:cs typeface="Arial"/>
                <a:sym typeface="Arial"/>
              </a:rPr>
              <a:t>एक निरीक्षण छेद बनाएं, दूसरी तरफ से तोड़ते समय सावधानी बरतें</a:t>
            </a:r>
            <a:endParaRPr/>
          </a:p>
          <a:p>
            <a:pPr marL="228600" lvl="0" indent="-228600" algn="l" rtl="0">
              <a:lnSpc>
                <a:spcPct val="90000"/>
              </a:lnSpc>
              <a:spcBef>
                <a:spcPts val="1000"/>
              </a:spcBef>
              <a:spcAft>
                <a:spcPts val="0"/>
              </a:spcAft>
              <a:buClr>
                <a:schemeClr val="dk1"/>
              </a:buClr>
              <a:buSzPts val="2800"/>
              <a:buChar char="•"/>
            </a:pPr>
            <a:r>
              <a:rPr lang="hi">
                <a:latin typeface="Arial"/>
                <a:ea typeface="Arial"/>
                <a:cs typeface="Arial"/>
                <a:sym typeface="Arial"/>
              </a:rPr>
              <a:t>टूटे हुए टुकड़े हटा दें.</a:t>
            </a:r>
            <a:endParaRPr/>
          </a:p>
          <a:p>
            <a:pPr marL="228600" lvl="0" indent="-228600" algn="l" rtl="0">
              <a:lnSpc>
                <a:spcPct val="90000"/>
              </a:lnSpc>
              <a:spcBef>
                <a:spcPts val="1000"/>
              </a:spcBef>
              <a:spcAft>
                <a:spcPts val="0"/>
              </a:spcAft>
              <a:buClr>
                <a:schemeClr val="dk1"/>
              </a:buClr>
              <a:buSzPts val="2800"/>
              <a:buChar char="•"/>
            </a:pPr>
            <a:r>
              <a:rPr lang="hi">
                <a:latin typeface="Arial"/>
                <a:ea typeface="Arial"/>
                <a:cs typeface="Arial"/>
                <a:sym typeface="Arial"/>
              </a:rPr>
              <a:t>टुकड़ों को हमेशा छेद से बाहर निकालें।</a:t>
            </a:r>
            <a:endParaRPr/>
          </a:p>
          <a:p>
            <a:pPr marL="228600" lvl="0" indent="-228600" algn="l" rtl="0">
              <a:lnSpc>
                <a:spcPct val="90000"/>
              </a:lnSpc>
              <a:spcBef>
                <a:spcPts val="1000"/>
              </a:spcBef>
              <a:spcAft>
                <a:spcPts val="0"/>
              </a:spcAft>
              <a:buClr>
                <a:schemeClr val="dk1"/>
              </a:buClr>
              <a:buSzPts val="2800"/>
              <a:buChar char="•"/>
            </a:pPr>
            <a:r>
              <a:rPr lang="hi">
                <a:latin typeface="Arial"/>
                <a:ea typeface="Arial"/>
                <a:cs typeface="Arial"/>
                <a:sym typeface="Arial"/>
              </a:rPr>
              <a:t>उन्हें अंदर न धकेलें</a:t>
            </a:r>
            <a:endParaRPr/>
          </a:p>
        </p:txBody>
      </p:sp>
      <p:pic>
        <p:nvPicPr>
          <p:cNvPr id="267" name="Google Shape;267;p28"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68" name="Google Shape;268;p28"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5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5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2" end="2"/>
                                            </p:txEl>
                                          </p:spTgt>
                                        </p:tgtEl>
                                        <p:attrNameLst>
                                          <p:attrName>style.visibility</p:attrName>
                                        </p:attrNameLst>
                                      </p:cBhvr>
                                      <p:to>
                                        <p:strVal val="visible"/>
                                      </p:to>
                                    </p:set>
                                    <p:animEffect transition="in" filter="fade">
                                      <p:cBhvr>
                                        <p:cTn id="17" dur="500"/>
                                        <p:tgtEl>
                                          <p:spTgt spid="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3" end="3"/>
                                            </p:txEl>
                                          </p:spTgt>
                                        </p:tgtEl>
                                        <p:attrNameLst>
                                          <p:attrName>style.visibility</p:attrName>
                                        </p:attrNameLst>
                                      </p:cBhvr>
                                      <p:to>
                                        <p:strVal val="visible"/>
                                      </p:to>
                                    </p:set>
                                    <p:animEffect transition="in" filter="fade">
                                      <p:cBhvr>
                                        <p:cTn id="22" dur="500"/>
                                        <p:tgtEl>
                                          <p:spTgt spid="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xEl>
                                              <p:pRg st="4" end="4"/>
                                            </p:txEl>
                                          </p:spTgt>
                                        </p:tgtEl>
                                        <p:attrNameLst>
                                          <p:attrName>style.visibility</p:attrName>
                                        </p:attrNameLst>
                                      </p:cBhvr>
                                      <p:to>
                                        <p:strVal val="visible"/>
                                      </p:to>
                                    </p:set>
                                    <p:animEffect transition="in" filter="fade">
                                      <p:cBhvr>
                                        <p:cTn id="27" dur="500"/>
                                        <p:tgtEl>
                                          <p:spTgt spid="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
                                            <p:txEl>
                                              <p:pRg st="5" end="5"/>
                                            </p:txEl>
                                          </p:spTgt>
                                        </p:tgtEl>
                                        <p:attrNameLst>
                                          <p:attrName>style.visibility</p:attrName>
                                        </p:attrNameLst>
                                      </p:cBhvr>
                                      <p:to>
                                        <p:strVal val="visible"/>
                                      </p:to>
                                    </p:set>
                                    <p:animEffect transition="in" filter="fade">
                                      <p:cBhvr>
                                        <p:cTn id="32" dur="500"/>
                                        <p:tgtEl>
                                          <p:spTgt spid="2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
                                            <p:txEl>
                                              <p:pRg st="6" end="6"/>
                                            </p:txEl>
                                          </p:spTgt>
                                        </p:tgtEl>
                                        <p:attrNameLst>
                                          <p:attrName>style.visibility</p:attrName>
                                        </p:attrNameLst>
                                      </p:cBhvr>
                                      <p:to>
                                        <p:strVal val="visible"/>
                                      </p:to>
                                    </p:set>
                                    <p:animEffect transition="in" filter="fade">
                                      <p:cBhvr>
                                        <p:cTn id="37" dur="500"/>
                                        <p:tgtEl>
                                          <p:spTgt spid="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p:nvPr/>
        </p:nvSpPr>
        <p:spPr>
          <a:xfrm>
            <a:off x="5257800" y="46892"/>
            <a:ext cx="69342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29"/>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5" name="Google Shape;275;p2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6" name="Google Shape;276;p29"/>
          <p:cNvSpPr txBox="1">
            <a:spLocks noGrp="1"/>
          </p:cNvSpPr>
          <p:nvPr>
            <p:ph type="title"/>
          </p:nvPr>
        </p:nvSpPr>
        <p:spPr>
          <a:xfrm>
            <a:off x="593785" y="2713036"/>
            <a:ext cx="4038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प्रबलित कंक्रीट काटना</a:t>
            </a:r>
            <a:endParaRPr sz="4000" b="1">
              <a:latin typeface="Open Sans"/>
              <a:ea typeface="Open Sans"/>
              <a:cs typeface="Open Sans"/>
              <a:sym typeface="Open Sans"/>
            </a:endParaRPr>
          </a:p>
        </p:txBody>
      </p:sp>
      <p:sp>
        <p:nvSpPr>
          <p:cNvPr id="277" name="Google Shape;277;p29"/>
          <p:cNvSpPr txBox="1">
            <a:spLocks noGrp="1"/>
          </p:cNvSpPr>
          <p:nvPr>
            <p:ph type="body" idx="1"/>
          </p:nvPr>
        </p:nvSpPr>
        <p:spPr>
          <a:xfrm>
            <a:off x="5334000" y="1905000"/>
            <a:ext cx="6248400" cy="47244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hi">
                <a:latin typeface="Times New Roman"/>
                <a:ea typeface="Times New Roman"/>
                <a:cs typeface="Times New Roman"/>
                <a:sym typeface="Times New Roman"/>
              </a:rPr>
              <a:t>केबल सुदृढीकरण की शीघ्र पहचान की जानी चाहिए</a:t>
            </a:r>
            <a:endParaRPr/>
          </a:p>
          <a:p>
            <a:pPr marL="228600" lvl="0" indent="-228600" algn="l" rtl="0">
              <a:lnSpc>
                <a:spcPct val="150000"/>
              </a:lnSpc>
              <a:spcBef>
                <a:spcPts val="1000"/>
              </a:spcBef>
              <a:spcAft>
                <a:spcPts val="0"/>
              </a:spcAft>
              <a:buClr>
                <a:schemeClr val="dk1"/>
              </a:buClr>
              <a:buSzPts val="2400"/>
              <a:buChar char="•"/>
            </a:pPr>
            <a:r>
              <a:rPr lang="hi" sz="2400">
                <a:latin typeface="Times New Roman"/>
                <a:ea typeface="Times New Roman"/>
                <a:cs typeface="Times New Roman"/>
                <a:sym typeface="Times New Roman"/>
              </a:rPr>
              <a:t>पूर्व तनाव की स्थिति बाले केवल (</a:t>
            </a:r>
            <a:r>
              <a:rPr lang="hi">
                <a:latin typeface="Times New Roman"/>
                <a:ea typeface="Times New Roman"/>
                <a:cs typeface="Times New Roman"/>
                <a:sym typeface="Times New Roman"/>
              </a:rPr>
              <a:t>cable )को काटने से स्लैब या संरचनात्मक सदस्य तुरंत ख़राब हो सकता है</a:t>
            </a:r>
            <a:r>
              <a:rPr lang="hi" u="sng">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228600" lvl="0" indent="-228600" algn="l" rtl="0">
              <a:lnSpc>
                <a:spcPct val="150000"/>
              </a:lnSpc>
              <a:spcBef>
                <a:spcPts val="1000"/>
              </a:spcBef>
              <a:spcAft>
                <a:spcPts val="0"/>
              </a:spcAft>
              <a:buClr>
                <a:schemeClr val="dk1"/>
              </a:buClr>
              <a:buSzPts val="2800"/>
              <a:buChar char="•"/>
            </a:pPr>
            <a:r>
              <a:rPr lang="hi">
                <a:latin typeface="Times New Roman"/>
                <a:ea typeface="Times New Roman"/>
                <a:cs typeface="Times New Roman"/>
                <a:sym typeface="Times New Roman"/>
              </a:rPr>
              <a:t>तनावग्रस्त केबल को केवल संरचनात्मक इंजीनियर के निर्देशन में ही काटा जाना चाहिए</a:t>
            </a:r>
            <a:endParaRPr u="sng">
              <a:latin typeface="Times New Roman"/>
              <a:ea typeface="Times New Roman"/>
              <a:cs typeface="Times New Roman"/>
              <a:sym typeface="Times New Roman"/>
            </a:endParaRPr>
          </a:p>
          <a:p>
            <a:pPr marL="228600" lvl="0" indent="-50800" algn="l" rtl="0">
              <a:lnSpc>
                <a:spcPct val="15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278" name="Google Shape;278;p29"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279" name="Google Shape;279;p29"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fade">
                                      <p:cBhvr>
                                        <p:cTn id="7" dur="500"/>
                                        <p:tgtEl>
                                          <p:spTgt spid="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Effect transition="in" filter="fade">
                                      <p:cBhvr>
                                        <p:cTn id="12" dur="500"/>
                                        <p:tgtEl>
                                          <p:spTgt spid="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Effect transition="in" filter="fade">
                                      <p:cBhvr>
                                        <p:cTn id="17" dur="500"/>
                                        <p:tgtEl>
                                          <p:spTgt spid="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Effect transition="in" filter="fade">
                                      <p:cBhvr>
                                        <p:cTn id="22" dur="500"/>
                                        <p:tgtEl>
                                          <p:spTgt spid="2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p:nvPr/>
        </p:nvSpPr>
        <p:spPr>
          <a:xfrm>
            <a:off x="3810000" y="46892"/>
            <a:ext cx="83820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30"/>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6" name="Google Shape;286;p3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7" name="Google Shape;287;p30"/>
          <p:cNvSpPr txBox="1">
            <a:spLocks noGrp="1"/>
          </p:cNvSpPr>
          <p:nvPr>
            <p:ph type="title"/>
          </p:nvPr>
        </p:nvSpPr>
        <p:spPr>
          <a:xfrm>
            <a:off x="76200" y="2682142"/>
            <a:ext cx="3733800" cy="158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 b="1">
                <a:solidFill>
                  <a:srgbClr val="FF0000"/>
                </a:solidFill>
                <a:latin typeface="Open Sans"/>
                <a:ea typeface="Open Sans"/>
                <a:cs typeface="Open Sans"/>
                <a:sym typeface="Open Sans"/>
              </a:rPr>
              <a:t>प्रबलित कंक्रीट   काटना</a:t>
            </a:r>
            <a:endParaRPr b="1">
              <a:solidFill>
                <a:srgbClr val="FF0000"/>
              </a:solidFill>
              <a:latin typeface="Open Sans"/>
              <a:ea typeface="Open Sans"/>
              <a:cs typeface="Open Sans"/>
              <a:sym typeface="Open Sans"/>
            </a:endParaRPr>
          </a:p>
        </p:txBody>
      </p:sp>
      <p:cxnSp>
        <p:nvCxnSpPr>
          <p:cNvPr id="288" name="Google Shape;288;p30"/>
          <p:cNvCxnSpPr/>
          <p:nvPr/>
        </p:nvCxnSpPr>
        <p:spPr>
          <a:xfrm>
            <a:off x="6324600" y="6629400"/>
            <a:ext cx="4183062" cy="0"/>
          </a:xfrm>
          <a:prstGeom prst="straightConnector1">
            <a:avLst/>
          </a:prstGeom>
          <a:noFill/>
          <a:ln w="165100" cap="flat" cmpd="sng">
            <a:solidFill>
              <a:schemeClr val="lt1"/>
            </a:solidFill>
            <a:prstDash val="solid"/>
            <a:round/>
            <a:headEnd type="none" w="sm" len="sm"/>
            <a:tailEnd type="none" w="sm" len="sm"/>
          </a:ln>
        </p:spPr>
      </p:cxnSp>
      <p:pic>
        <p:nvPicPr>
          <p:cNvPr id="289" name="Google Shape;289;p30"/>
          <p:cNvPicPr preferRelativeResize="0"/>
          <p:nvPr/>
        </p:nvPicPr>
        <p:blipFill rotWithShape="1">
          <a:blip r:embed="rId3">
            <a:alphaModFix/>
          </a:blip>
          <a:srcRect/>
          <a:stretch/>
        </p:blipFill>
        <p:spPr>
          <a:xfrm>
            <a:off x="3886200" y="4311204"/>
            <a:ext cx="6053138" cy="2318196"/>
          </a:xfrm>
          <a:prstGeom prst="rect">
            <a:avLst/>
          </a:prstGeom>
          <a:noFill/>
          <a:ln>
            <a:noFill/>
          </a:ln>
        </p:spPr>
      </p:pic>
      <p:pic>
        <p:nvPicPr>
          <p:cNvPr id="290" name="Google Shape;290;p30"/>
          <p:cNvPicPr preferRelativeResize="0"/>
          <p:nvPr/>
        </p:nvPicPr>
        <p:blipFill rotWithShape="1">
          <a:blip r:embed="rId4">
            <a:alphaModFix/>
          </a:blip>
          <a:srcRect/>
          <a:stretch/>
        </p:blipFill>
        <p:spPr>
          <a:xfrm>
            <a:off x="4038600" y="354279"/>
            <a:ext cx="5425953" cy="3227121"/>
          </a:xfrm>
          <a:prstGeom prst="rect">
            <a:avLst/>
          </a:prstGeom>
          <a:noFill/>
          <a:ln>
            <a:noFill/>
          </a:ln>
        </p:spPr>
      </p:pic>
      <p:pic>
        <p:nvPicPr>
          <p:cNvPr id="291" name="Google Shape;291;p30" descr="C:\Users\Acer\Downloads\WhatsApp Image 2025-09-04 at 17.24.38 (1).jpeg"/>
          <p:cNvPicPr preferRelativeResize="0"/>
          <p:nvPr/>
        </p:nvPicPr>
        <p:blipFill rotWithShape="1">
          <a:blip r:embed="rId5">
            <a:alphaModFix/>
          </a:blip>
          <a:srcRect/>
          <a:stretch/>
        </p:blipFill>
        <p:spPr>
          <a:xfrm>
            <a:off x="263768" y="252730"/>
            <a:ext cx="1184031" cy="1042670"/>
          </a:xfrm>
          <a:prstGeom prst="rect">
            <a:avLst/>
          </a:prstGeom>
          <a:noFill/>
          <a:ln>
            <a:noFill/>
          </a:ln>
        </p:spPr>
      </p:pic>
      <p:pic>
        <p:nvPicPr>
          <p:cNvPr id="292" name="Google Shape;292;p30" descr="C:\Users\Acer\Downloads\WhatsApp Image 2025-09-04 at 17.24.38 (3).jpeg"/>
          <p:cNvPicPr preferRelativeResize="0"/>
          <p:nvPr/>
        </p:nvPicPr>
        <p:blipFill rotWithShape="1">
          <a:blip r:embed="rId6">
            <a:alphaModFix/>
          </a:blip>
          <a:srcRect/>
          <a:stretch/>
        </p:blipFill>
        <p:spPr>
          <a:xfrm>
            <a:off x="11019694" y="263769"/>
            <a:ext cx="914400" cy="990600"/>
          </a:xfrm>
          <a:prstGeom prst="rect">
            <a:avLst/>
          </a:prstGeom>
          <a:noFill/>
          <a:ln>
            <a:noFill/>
          </a:ln>
        </p:spPr>
      </p:pic>
      <p:sp>
        <p:nvSpPr>
          <p:cNvPr id="293" name="Google Shape;293;p30"/>
          <p:cNvSpPr/>
          <p:nvPr/>
        </p:nvSpPr>
        <p:spPr>
          <a:xfrm>
            <a:off x="0" y="102920"/>
            <a:ext cx="65" cy="25135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4" name="Google Shape;294;p30"/>
          <p:cNvSpPr txBox="1"/>
          <p:nvPr/>
        </p:nvSpPr>
        <p:spPr>
          <a:xfrm>
            <a:off x="4114800" y="263769"/>
            <a:ext cx="4724400" cy="800219"/>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hi" sz="2800" b="0" i="0" u="none" strike="noStrike" cap="none">
                <a:solidFill>
                  <a:srgbClr val="1F1F1F"/>
                </a:solidFill>
                <a:latin typeface="Arial"/>
                <a:ea typeface="Arial"/>
                <a:cs typeface="Arial"/>
                <a:sym typeface="Arial"/>
              </a:rPr>
              <a:t>ऊर्ध्वाधर कंक्रीट की दीवार</a:t>
            </a:r>
            <a:r>
              <a:rPr lang="hi" sz="14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30"/>
          <p:cNvSpPr txBox="1"/>
          <p:nvPr/>
        </p:nvSpPr>
        <p:spPr>
          <a:xfrm>
            <a:off x="4181856" y="3272145"/>
            <a:ext cx="4724400" cy="523220"/>
          </a:xfrm>
          <a:prstGeom prst="rect">
            <a:avLst/>
          </a:prstGeom>
          <a:solidFill>
            <a:srgbClr val="FBE4D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तोड़ना की दिशा</a:t>
            </a:r>
            <a:endParaRPr sz="1800" b="0" i="0" u="none" strike="noStrike" cap="none">
              <a:solidFill>
                <a:schemeClr val="dk1"/>
              </a:solidFill>
              <a:latin typeface="Calibri"/>
              <a:ea typeface="Calibri"/>
              <a:cs typeface="Calibri"/>
              <a:sym typeface="Calibri"/>
            </a:endParaRPr>
          </a:p>
        </p:txBody>
      </p:sp>
      <p:sp>
        <p:nvSpPr>
          <p:cNvPr id="296" name="Google Shape;296;p30"/>
          <p:cNvSpPr txBox="1"/>
          <p:nvPr/>
        </p:nvSpPr>
        <p:spPr>
          <a:xfrm>
            <a:off x="4343400" y="4267200"/>
            <a:ext cx="5138928" cy="954107"/>
          </a:xfrm>
          <a:prstGeom prst="rect">
            <a:avLst/>
          </a:prstGeom>
          <a:solidFill>
            <a:srgbClr val="FBE4D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क्षैतिज कंक्रीट स्लैब</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स्लैब पार्श्व दृश्य</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p:nvPr/>
        </p:nvSpPr>
        <p:spPr>
          <a:xfrm>
            <a:off x="4572000" y="111367"/>
            <a:ext cx="7543800" cy="6705601"/>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31"/>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3" name="Google Shape;303;p3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4" name="Google Shape;304;p31"/>
          <p:cNvSpPr txBox="1">
            <a:spLocks noGrp="1"/>
          </p:cNvSpPr>
          <p:nvPr>
            <p:ph type="title"/>
          </p:nvPr>
        </p:nvSpPr>
        <p:spPr>
          <a:xfrm>
            <a:off x="465932" y="2362201"/>
            <a:ext cx="3886200" cy="21335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प्रबलित कंक्रीट काटना</a:t>
            </a:r>
            <a:endParaRPr sz="4000" b="1">
              <a:solidFill>
                <a:srgbClr val="FF0000"/>
              </a:solidFill>
              <a:latin typeface="Open Sans"/>
              <a:ea typeface="Open Sans"/>
              <a:cs typeface="Open Sans"/>
              <a:sym typeface="Open Sans"/>
            </a:endParaRPr>
          </a:p>
        </p:txBody>
      </p:sp>
      <p:cxnSp>
        <p:nvCxnSpPr>
          <p:cNvPr id="305" name="Google Shape;305;p31"/>
          <p:cNvCxnSpPr/>
          <p:nvPr/>
        </p:nvCxnSpPr>
        <p:spPr>
          <a:xfrm>
            <a:off x="4132263" y="1828800"/>
            <a:ext cx="4183062" cy="0"/>
          </a:xfrm>
          <a:prstGeom prst="straightConnector1">
            <a:avLst/>
          </a:prstGeom>
          <a:noFill/>
          <a:ln w="165100" cap="flat" cmpd="sng">
            <a:solidFill>
              <a:schemeClr val="lt1"/>
            </a:solidFill>
            <a:prstDash val="solid"/>
            <a:round/>
            <a:headEnd type="none" w="sm" len="sm"/>
            <a:tailEnd type="none" w="sm" len="sm"/>
          </a:ln>
        </p:spPr>
      </p:cxnSp>
      <p:pic>
        <p:nvPicPr>
          <p:cNvPr id="306" name="Google Shape;306;p31" descr="concrete2"/>
          <p:cNvPicPr preferRelativeResize="0"/>
          <p:nvPr/>
        </p:nvPicPr>
        <p:blipFill rotWithShape="1">
          <a:blip r:embed="rId3">
            <a:alphaModFix/>
          </a:blip>
          <a:srcRect r="9377"/>
          <a:stretch/>
        </p:blipFill>
        <p:spPr>
          <a:xfrm>
            <a:off x="4572000" y="111367"/>
            <a:ext cx="4800600" cy="3745522"/>
          </a:xfrm>
          <a:prstGeom prst="rect">
            <a:avLst/>
          </a:prstGeom>
          <a:noFill/>
          <a:ln>
            <a:noFill/>
          </a:ln>
        </p:spPr>
      </p:pic>
      <p:pic>
        <p:nvPicPr>
          <p:cNvPr id="307" name="Google Shape;307;p31" descr="concrete cut"/>
          <p:cNvPicPr preferRelativeResize="0"/>
          <p:nvPr/>
        </p:nvPicPr>
        <p:blipFill rotWithShape="1">
          <a:blip r:embed="rId4">
            <a:alphaModFix/>
          </a:blip>
          <a:srcRect/>
          <a:stretch/>
        </p:blipFill>
        <p:spPr>
          <a:xfrm>
            <a:off x="4572000" y="3856889"/>
            <a:ext cx="4800600" cy="2924911"/>
          </a:xfrm>
          <a:prstGeom prst="rect">
            <a:avLst/>
          </a:prstGeom>
          <a:noFill/>
          <a:ln w="28575" cap="flat" cmpd="sng">
            <a:solidFill>
              <a:schemeClr val="lt1"/>
            </a:solidFill>
            <a:prstDash val="solid"/>
            <a:miter lim="800000"/>
            <a:headEnd type="none" w="sm" len="sm"/>
            <a:tailEnd type="none" w="sm" len="sm"/>
          </a:ln>
        </p:spPr>
      </p:pic>
      <p:pic>
        <p:nvPicPr>
          <p:cNvPr id="308" name="Google Shape;308;p31" descr="C:\Users\Acer\Downloads\WhatsApp Image 2025-09-04 at 17.24.38 (1).jpeg"/>
          <p:cNvPicPr preferRelativeResize="0"/>
          <p:nvPr/>
        </p:nvPicPr>
        <p:blipFill rotWithShape="1">
          <a:blip r:embed="rId5">
            <a:alphaModFix/>
          </a:blip>
          <a:srcRect/>
          <a:stretch/>
        </p:blipFill>
        <p:spPr>
          <a:xfrm>
            <a:off x="263768" y="252730"/>
            <a:ext cx="1184031" cy="1042670"/>
          </a:xfrm>
          <a:prstGeom prst="rect">
            <a:avLst/>
          </a:prstGeom>
          <a:noFill/>
          <a:ln>
            <a:noFill/>
          </a:ln>
        </p:spPr>
      </p:pic>
      <p:pic>
        <p:nvPicPr>
          <p:cNvPr id="309" name="Google Shape;309;p31" descr="C:\Users\Acer\Downloads\WhatsApp Image 2025-09-04 at 17.24.38 (3).jpeg"/>
          <p:cNvPicPr preferRelativeResize="0"/>
          <p:nvPr/>
        </p:nvPicPr>
        <p:blipFill rotWithShape="1">
          <a:blip r:embed="rId6">
            <a:alphaModFix/>
          </a:blip>
          <a:srcRect/>
          <a:stretch/>
        </p:blipFill>
        <p:spPr>
          <a:xfrm>
            <a:off x="11019694" y="263769"/>
            <a:ext cx="914400" cy="99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3706368" y="0"/>
            <a:ext cx="84582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4"/>
          <p:cNvSpPr txBox="1">
            <a:spLocks noGrp="1"/>
          </p:cNvSpPr>
          <p:nvPr>
            <p:ph type="title"/>
          </p:nvPr>
        </p:nvSpPr>
        <p:spPr>
          <a:xfrm>
            <a:off x="457200" y="2514600"/>
            <a:ext cx="3249168" cy="83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Open Sans"/>
              <a:buNone/>
            </a:pPr>
            <a:br>
              <a:rPr lang="hi" b="1" u="sng">
                <a:solidFill>
                  <a:srgbClr val="FF0000"/>
                </a:solidFill>
                <a:latin typeface="Open Sans"/>
                <a:ea typeface="Open Sans"/>
                <a:cs typeface="Open Sans"/>
                <a:sym typeface="Open Sans"/>
              </a:rPr>
            </a:br>
            <a:r>
              <a:rPr lang="hi" b="1">
                <a:solidFill>
                  <a:srgbClr val="FF0000"/>
                </a:solidFill>
                <a:latin typeface="Open Sans"/>
                <a:ea typeface="Open Sans"/>
                <a:cs typeface="Open Sans"/>
                <a:sym typeface="Open Sans"/>
              </a:rPr>
              <a:t>     </a:t>
            </a:r>
            <a:r>
              <a:rPr lang="hi" sz="6000" b="1">
                <a:solidFill>
                  <a:srgbClr val="FF0000"/>
                </a:solidFill>
                <a:latin typeface="Open Sans"/>
                <a:ea typeface="Open Sans"/>
                <a:cs typeface="Open Sans"/>
                <a:sym typeface="Open Sans"/>
              </a:rPr>
              <a:t>उद्देश्य</a:t>
            </a:r>
            <a:br>
              <a:rPr lang="hi" b="1" u="sng">
                <a:solidFill>
                  <a:srgbClr val="FF0000"/>
                </a:solidFill>
                <a:latin typeface="Open Sans"/>
                <a:ea typeface="Open Sans"/>
                <a:cs typeface="Open Sans"/>
                <a:sym typeface="Open Sans"/>
              </a:rPr>
            </a:br>
            <a:r>
              <a:rPr lang="hi" b="1" u="sng">
                <a:solidFill>
                  <a:srgbClr val="FF0000"/>
                </a:solidFill>
                <a:latin typeface="Open Sans"/>
                <a:ea typeface="Open Sans"/>
                <a:cs typeface="Open Sans"/>
                <a:sym typeface="Open Sans"/>
              </a:rPr>
              <a:t>  </a:t>
            </a:r>
            <a:endParaRPr b="1"/>
          </a:p>
        </p:txBody>
      </p:sp>
      <p:sp>
        <p:nvSpPr>
          <p:cNvPr id="102" name="Google Shape;102;p14"/>
          <p:cNvSpPr txBox="1">
            <a:spLocks noGrp="1"/>
          </p:cNvSpPr>
          <p:nvPr>
            <p:ph type="body" idx="1"/>
          </p:nvPr>
        </p:nvSpPr>
        <p:spPr>
          <a:xfrm>
            <a:off x="3810000" y="1371600"/>
            <a:ext cx="5791200" cy="5410200"/>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50000"/>
              </a:lnSpc>
              <a:spcBef>
                <a:spcPts val="0"/>
              </a:spcBef>
              <a:spcAft>
                <a:spcPts val="0"/>
              </a:spcAft>
              <a:buClr>
                <a:schemeClr val="dk1"/>
              </a:buClr>
              <a:buSzPct val="100000"/>
              <a:buNone/>
            </a:pPr>
            <a:r>
              <a:rPr lang="hi" sz="4400">
                <a:latin typeface="Open Sans"/>
                <a:ea typeface="Open Sans"/>
                <a:cs typeface="Open Sans"/>
                <a:sym typeface="Open Sans"/>
              </a:rPr>
              <a:t>इस पाठ के पूरा होने पर आप सक्षम हो जायेंगे.</a:t>
            </a:r>
            <a:endParaRPr/>
          </a:p>
          <a:p>
            <a:pPr marL="228600" lvl="0" indent="-228600" algn="l" rtl="0">
              <a:lnSpc>
                <a:spcPct val="150000"/>
              </a:lnSpc>
              <a:spcBef>
                <a:spcPts val="1000"/>
              </a:spcBef>
              <a:spcAft>
                <a:spcPts val="0"/>
              </a:spcAft>
              <a:buClr>
                <a:schemeClr val="dk1"/>
              </a:buClr>
              <a:buSzPct val="100000"/>
              <a:buChar char="•"/>
            </a:pPr>
            <a:r>
              <a:rPr lang="hi" sz="4400">
                <a:latin typeface="Open Sans"/>
                <a:ea typeface="Open Sans"/>
                <a:cs typeface="Open Sans"/>
                <a:sym typeface="Open Sans"/>
              </a:rPr>
              <a:t>फंसे हुए पीड़ित तक पहुंचने के दो तरीके</a:t>
            </a:r>
            <a:endParaRPr/>
          </a:p>
          <a:p>
            <a:pPr marL="228600" lvl="0" indent="-228600" algn="l" rtl="0">
              <a:lnSpc>
                <a:spcPct val="150000"/>
              </a:lnSpc>
              <a:spcBef>
                <a:spcPts val="1000"/>
              </a:spcBef>
              <a:spcAft>
                <a:spcPts val="0"/>
              </a:spcAft>
              <a:buClr>
                <a:schemeClr val="dk1"/>
              </a:buClr>
              <a:buSzPct val="100000"/>
              <a:buChar char="•"/>
            </a:pPr>
            <a:r>
              <a:rPr lang="hi" sz="4400">
                <a:latin typeface="Open Sans"/>
                <a:ea typeface="Open Sans"/>
                <a:cs typeface="Open Sans"/>
                <a:sym typeface="Open Sans"/>
              </a:rPr>
              <a:t>पहुँच की स्थिति का मूल्यांकन करते समय विश्लेषण करने योग्य पाँच कारक</a:t>
            </a:r>
            <a:endParaRPr/>
          </a:p>
          <a:p>
            <a:pPr marL="228600" lvl="0" indent="-228600" algn="l" rtl="0">
              <a:lnSpc>
                <a:spcPct val="150000"/>
              </a:lnSpc>
              <a:spcBef>
                <a:spcPts val="1000"/>
              </a:spcBef>
              <a:spcAft>
                <a:spcPts val="0"/>
              </a:spcAft>
              <a:buClr>
                <a:schemeClr val="dk1"/>
              </a:buClr>
              <a:buSzPct val="100000"/>
              <a:buChar char="•"/>
            </a:pPr>
            <a:r>
              <a:rPr lang="hi" sz="4400">
                <a:latin typeface="Open Sans"/>
                <a:ea typeface="Open Sans"/>
                <a:cs typeface="Open Sans"/>
                <a:sym typeface="Open Sans"/>
              </a:rPr>
              <a:t>मलबा हटाने के चरण.</a:t>
            </a:r>
            <a:endParaRPr/>
          </a:p>
          <a:p>
            <a:pPr marL="228600" lvl="0" indent="-228600" algn="l" rtl="0">
              <a:lnSpc>
                <a:spcPct val="150000"/>
              </a:lnSpc>
              <a:spcBef>
                <a:spcPts val="1000"/>
              </a:spcBef>
              <a:spcAft>
                <a:spcPts val="0"/>
              </a:spcAft>
              <a:buClr>
                <a:schemeClr val="dk1"/>
              </a:buClr>
              <a:buSzPct val="100000"/>
              <a:buChar char="•"/>
            </a:pPr>
            <a:r>
              <a:rPr lang="hi" sz="4400">
                <a:latin typeface="Open Sans"/>
                <a:ea typeface="Open Sans"/>
                <a:cs typeface="Open Sans"/>
                <a:sym typeface="Open Sans"/>
              </a:rPr>
              <a:t>पांच विभिन्न सामग्रियों को भेदने की प्रक्रियाएँ: लकड़ी, धातु, कंक्रीट, ईंट और सिलेंडर ब्लॉक</a:t>
            </a:r>
            <a:endParaRPr/>
          </a:p>
          <a:p>
            <a:pPr marL="228600" lvl="0" indent="-90804" algn="l" rtl="0">
              <a:lnSpc>
                <a:spcPct val="90000"/>
              </a:lnSpc>
              <a:spcBef>
                <a:spcPts val="1000"/>
              </a:spcBef>
              <a:spcAft>
                <a:spcPts val="0"/>
              </a:spcAft>
              <a:buClr>
                <a:schemeClr val="dk1"/>
              </a:buClr>
              <a:buSzPct val="100000"/>
              <a:buNone/>
            </a:pPr>
            <a:endParaRPr/>
          </a:p>
        </p:txBody>
      </p:sp>
      <p:pic>
        <p:nvPicPr>
          <p:cNvPr id="103" name="Google Shape;103;p14" descr="C:\Users\Acer\Downloads\WhatsApp Image 2025-09-04 at 17.24.38 (1).jpeg"/>
          <p:cNvPicPr preferRelativeResize="0"/>
          <p:nvPr/>
        </p:nvPicPr>
        <p:blipFill rotWithShape="1">
          <a:blip r:embed="rId3">
            <a:alphaModFix/>
          </a:blip>
          <a:srcRect/>
          <a:stretch/>
        </p:blipFill>
        <p:spPr>
          <a:xfrm>
            <a:off x="0" y="0"/>
            <a:ext cx="1600200" cy="1295400"/>
          </a:xfrm>
          <a:prstGeom prst="rect">
            <a:avLst/>
          </a:prstGeom>
          <a:noFill/>
          <a:ln>
            <a:noFill/>
          </a:ln>
        </p:spPr>
      </p:pic>
      <p:pic>
        <p:nvPicPr>
          <p:cNvPr id="104" name="Google Shape;104;p14" descr="C:\Users\Acer\Downloads\WhatsApp Image 2025-09-04 at 17.24.38 (3).jpeg"/>
          <p:cNvPicPr preferRelativeResize="0"/>
          <p:nvPr/>
        </p:nvPicPr>
        <p:blipFill rotWithShape="1">
          <a:blip r:embed="rId4">
            <a:alphaModFix/>
          </a:blip>
          <a:srcRect/>
          <a:stretch/>
        </p:blipFill>
        <p:spPr>
          <a:xfrm>
            <a:off x="10515600" y="0"/>
            <a:ext cx="1570894" cy="13364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p:nvPr/>
        </p:nvSpPr>
        <p:spPr>
          <a:xfrm>
            <a:off x="3886200" y="-41031"/>
            <a:ext cx="83058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32"/>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16" name="Google Shape;316;p3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7" name="Google Shape;317;p32"/>
          <p:cNvSpPr txBox="1">
            <a:spLocks noGrp="1"/>
          </p:cNvSpPr>
          <p:nvPr>
            <p:ph type="title"/>
          </p:nvPr>
        </p:nvSpPr>
        <p:spPr>
          <a:xfrm>
            <a:off x="-457200" y="2133600"/>
            <a:ext cx="4121629"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 sz="4000" b="1">
                <a:solidFill>
                  <a:srgbClr val="FF0000"/>
                </a:solidFill>
                <a:latin typeface="Open Sans"/>
                <a:ea typeface="Open Sans"/>
                <a:cs typeface="Open Sans"/>
                <a:sym typeface="Open Sans"/>
              </a:rPr>
              <a:t>    क्षैतिज दृष्टिकोण</a:t>
            </a:r>
            <a:endParaRPr/>
          </a:p>
        </p:txBody>
      </p:sp>
      <p:sp>
        <p:nvSpPr>
          <p:cNvPr id="318" name="Google Shape;318;p32"/>
          <p:cNvSpPr txBox="1">
            <a:spLocks noGrp="1"/>
          </p:cNvSpPr>
          <p:nvPr>
            <p:ph type="body" idx="1"/>
          </p:nvPr>
        </p:nvSpPr>
        <p:spPr>
          <a:xfrm>
            <a:off x="3886200" y="1524000"/>
            <a:ext cx="7696200" cy="42672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None/>
            </a:pPr>
            <a:r>
              <a:rPr lang="hi" b="1">
                <a:latin typeface="Open Sans"/>
                <a:ea typeface="Open Sans"/>
                <a:cs typeface="Open Sans"/>
                <a:sym typeface="Open Sans"/>
              </a:rPr>
              <a:t>   कंक्रीट में एक त्रिकोणीय छेद काटना हमारा लक्ष्य है</a:t>
            </a:r>
            <a:endParaRPr/>
          </a:p>
          <a:p>
            <a:pPr marL="228600" lvl="0" indent="-228600" algn="l" rtl="0">
              <a:lnSpc>
                <a:spcPct val="150000"/>
              </a:lnSpc>
              <a:spcBef>
                <a:spcPts val="1000"/>
              </a:spcBef>
              <a:spcAft>
                <a:spcPts val="0"/>
              </a:spcAft>
              <a:buClr>
                <a:schemeClr val="dk1"/>
              </a:buClr>
              <a:buSzPts val="2800"/>
              <a:buChar char="•"/>
            </a:pPr>
            <a:r>
              <a:rPr lang="hi">
                <a:latin typeface="Open Sans"/>
                <a:ea typeface="Open Sans"/>
                <a:cs typeface="Open Sans"/>
                <a:sym typeface="Open Sans"/>
              </a:rPr>
              <a:t>दो ऊपरी कटों को थोड़ा सा कोण पर लंबवत बनाएं</a:t>
            </a:r>
            <a:endParaRPr/>
          </a:p>
          <a:p>
            <a:pPr marL="0" lvl="0" indent="0" algn="l" rtl="0">
              <a:lnSpc>
                <a:spcPct val="150000"/>
              </a:lnSpc>
              <a:spcBef>
                <a:spcPts val="1000"/>
              </a:spcBef>
              <a:spcAft>
                <a:spcPts val="0"/>
              </a:spcAft>
              <a:buClr>
                <a:schemeClr val="dk1"/>
              </a:buClr>
              <a:buSzPts val="2800"/>
              <a:buNone/>
            </a:pPr>
            <a:r>
              <a:rPr lang="hi">
                <a:latin typeface="Open Sans"/>
                <a:ea typeface="Open Sans"/>
                <a:cs typeface="Open Sans"/>
                <a:sym typeface="Open Sans"/>
              </a:rPr>
              <a:t>  (80 – 85 डिग्री).</a:t>
            </a:r>
            <a:endParaRPr/>
          </a:p>
          <a:p>
            <a:pPr marL="228600" lvl="0" indent="-228600" algn="l" rtl="0">
              <a:lnSpc>
                <a:spcPct val="150000"/>
              </a:lnSpc>
              <a:spcBef>
                <a:spcPts val="1000"/>
              </a:spcBef>
              <a:spcAft>
                <a:spcPts val="0"/>
              </a:spcAft>
              <a:buClr>
                <a:schemeClr val="dk1"/>
              </a:buClr>
              <a:buSzPts val="2800"/>
              <a:buChar char="•"/>
            </a:pPr>
            <a:r>
              <a:rPr lang="hi">
                <a:latin typeface="Open Sans"/>
                <a:ea typeface="Open Sans"/>
                <a:cs typeface="Open Sans"/>
                <a:sym typeface="Open Sans"/>
              </a:rPr>
              <a:t>इससे कटे हुए भाग को अंदर की ओर गिरने से रोका जा सकेगा।</a:t>
            </a:r>
            <a:endParaRPr/>
          </a:p>
        </p:txBody>
      </p:sp>
      <p:pic>
        <p:nvPicPr>
          <p:cNvPr id="319" name="Google Shape;319;p32"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320" name="Google Shape;320;p32"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5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5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5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500"/>
                                        <p:tgtEl>
                                          <p:spTgt spid="3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p:nvPr/>
        </p:nvSpPr>
        <p:spPr>
          <a:xfrm>
            <a:off x="3429000" y="0"/>
            <a:ext cx="87630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33"/>
          <p:cNvSpPr txBox="1">
            <a:spLocks noGrp="1"/>
          </p:cNvSpPr>
          <p:nvPr>
            <p:ph type="title"/>
          </p:nvPr>
        </p:nvSpPr>
        <p:spPr>
          <a:xfrm>
            <a:off x="-381000" y="2606202"/>
            <a:ext cx="4724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Arial"/>
              <a:buNone/>
            </a:pPr>
            <a:r>
              <a:rPr lang="hi" sz="4000" b="1">
                <a:solidFill>
                  <a:srgbClr val="FF0000"/>
                </a:solidFill>
                <a:latin typeface="Arial"/>
                <a:ea typeface="Arial"/>
                <a:cs typeface="Arial"/>
                <a:sym typeface="Arial"/>
              </a:rPr>
              <a:t>    ऊर्ध्वाधर पहुँच</a:t>
            </a:r>
            <a:endParaRPr sz="4000" b="1">
              <a:solidFill>
                <a:srgbClr val="FF0000"/>
              </a:solidFill>
              <a:latin typeface="Arial"/>
              <a:ea typeface="Arial"/>
              <a:cs typeface="Arial"/>
              <a:sym typeface="Arial"/>
            </a:endParaRPr>
          </a:p>
        </p:txBody>
      </p:sp>
      <p:sp>
        <p:nvSpPr>
          <p:cNvPr id="327" name="Google Shape;327;p33"/>
          <p:cNvSpPr txBox="1">
            <a:spLocks noGrp="1"/>
          </p:cNvSpPr>
          <p:nvPr>
            <p:ph type="body" idx="1"/>
          </p:nvPr>
        </p:nvSpPr>
        <p:spPr>
          <a:xfrm>
            <a:off x="3429000" y="1066800"/>
            <a:ext cx="8305800" cy="574430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Clr>
                <a:schemeClr val="dk1"/>
              </a:buClr>
              <a:buSzPct val="108108"/>
              <a:buNone/>
            </a:pPr>
            <a:r>
              <a:rPr lang="hi" b="1">
                <a:latin typeface="Arial"/>
                <a:ea typeface="Arial"/>
                <a:cs typeface="Arial"/>
                <a:sym typeface="Arial"/>
              </a:rPr>
              <a:t>   कंक्रीट में एक वर्गाकार/आयताकार छेद काटना</a:t>
            </a:r>
            <a:r>
              <a:rPr lang="hi" b="1">
                <a:latin typeface="Open Sans"/>
                <a:ea typeface="Open Sans"/>
                <a:cs typeface="Open Sans"/>
                <a:sym typeface="Open Sans"/>
              </a:rPr>
              <a:t> हमारा </a:t>
            </a:r>
            <a:r>
              <a:rPr lang="hi" b="1">
                <a:latin typeface="Arial"/>
                <a:ea typeface="Arial"/>
                <a:cs typeface="Arial"/>
                <a:sym typeface="Arial"/>
              </a:rPr>
              <a:t>लक्ष्य  है।</a:t>
            </a:r>
            <a:endParaRPr/>
          </a:p>
          <a:p>
            <a:pPr marL="228600" lvl="0" indent="-228600" algn="l" rtl="0">
              <a:lnSpc>
                <a:spcPct val="120000"/>
              </a:lnSpc>
              <a:spcBef>
                <a:spcPts val="1000"/>
              </a:spcBef>
              <a:spcAft>
                <a:spcPts val="0"/>
              </a:spcAft>
              <a:buClr>
                <a:schemeClr val="dk1"/>
              </a:buClr>
              <a:buSzPct val="108108"/>
              <a:buChar char="•"/>
            </a:pPr>
            <a:r>
              <a:rPr lang="hi">
                <a:latin typeface="Arial"/>
                <a:ea typeface="Arial"/>
                <a:cs typeface="Arial"/>
                <a:sym typeface="Arial"/>
              </a:rPr>
              <a:t>टुकड़े के बीच में एक छोटा सा छेद करें जिसका उपयोग कटे हुए हिस्से को उठाने के लिए किया जाएगा</a:t>
            </a:r>
            <a:endParaRPr/>
          </a:p>
          <a:p>
            <a:pPr marL="228600" lvl="0" indent="-228600" algn="l" rtl="0">
              <a:lnSpc>
                <a:spcPct val="120000"/>
              </a:lnSpc>
              <a:spcBef>
                <a:spcPts val="1000"/>
              </a:spcBef>
              <a:spcAft>
                <a:spcPts val="0"/>
              </a:spcAft>
              <a:buClr>
                <a:schemeClr val="dk1"/>
              </a:buClr>
              <a:buSzPct val="108108"/>
              <a:buChar char="•"/>
            </a:pPr>
            <a:r>
              <a:rPr lang="hi">
                <a:latin typeface="Arial"/>
                <a:ea typeface="Arial"/>
                <a:cs typeface="Arial"/>
                <a:sym typeface="Arial"/>
              </a:rPr>
              <a:t>वर्ग के दो विपरीत पक्षों को लंबवत से थोड़ा कोण पर काटें (70-80 डिग्री)</a:t>
            </a:r>
            <a:endParaRPr/>
          </a:p>
          <a:p>
            <a:pPr marL="228600" lvl="0" indent="-228600" algn="l" rtl="0">
              <a:lnSpc>
                <a:spcPct val="120000"/>
              </a:lnSpc>
              <a:spcBef>
                <a:spcPts val="1000"/>
              </a:spcBef>
              <a:spcAft>
                <a:spcPts val="0"/>
              </a:spcAft>
              <a:buClr>
                <a:schemeClr val="dk1"/>
              </a:buClr>
              <a:buSzPct val="108108"/>
              <a:buChar char="•"/>
            </a:pPr>
            <a:r>
              <a:rPr lang="hi">
                <a:latin typeface="Arial"/>
                <a:ea typeface="Arial"/>
                <a:cs typeface="Arial"/>
                <a:sym typeface="Arial"/>
              </a:rPr>
              <a:t>शेष दो भुजाओं को सामान्य लंबवत तरीके से काटकर वर्ग को पूरा करें</a:t>
            </a:r>
            <a:endParaRPr/>
          </a:p>
          <a:p>
            <a:pPr marL="228600" lvl="0" indent="-228600" algn="l" rtl="0">
              <a:lnSpc>
                <a:spcPct val="120000"/>
              </a:lnSpc>
              <a:spcBef>
                <a:spcPts val="1000"/>
              </a:spcBef>
              <a:spcAft>
                <a:spcPts val="0"/>
              </a:spcAft>
              <a:buClr>
                <a:schemeClr val="dk1"/>
              </a:buClr>
              <a:buSzPct val="108108"/>
              <a:buChar char="•"/>
            </a:pPr>
            <a:r>
              <a:rPr lang="hi">
                <a:latin typeface="Arial"/>
                <a:ea typeface="Arial"/>
                <a:cs typeface="Arial"/>
                <a:sym typeface="Arial"/>
              </a:rPr>
              <a:t>केंद्र मे छेद का उपयोग करके टुकड़े को बाहर निकालें</a:t>
            </a:r>
            <a:endParaRPr/>
          </a:p>
          <a:p>
            <a:pPr marL="228600" lvl="0" indent="-228600" algn="l" rtl="0">
              <a:lnSpc>
                <a:spcPct val="120000"/>
              </a:lnSpc>
              <a:spcBef>
                <a:spcPts val="1000"/>
              </a:spcBef>
              <a:spcAft>
                <a:spcPts val="0"/>
              </a:spcAft>
              <a:buClr>
                <a:schemeClr val="dk1"/>
              </a:buClr>
              <a:buSzPct val="108108"/>
              <a:buChar char="•"/>
            </a:pPr>
            <a:r>
              <a:rPr lang="hi">
                <a:latin typeface="Arial"/>
                <a:ea typeface="Arial"/>
                <a:cs typeface="Arial"/>
                <a:sym typeface="Arial"/>
              </a:rPr>
              <a:t>स्टील बार या स्ट्रैंडेड केबल</a:t>
            </a:r>
            <a:r>
              <a:rPr lang="hi" sz="3500">
                <a:latin typeface="Arial"/>
                <a:ea typeface="Arial"/>
                <a:cs typeface="Arial"/>
                <a:sym typeface="Arial"/>
              </a:rPr>
              <a:t> </a:t>
            </a:r>
            <a:r>
              <a:rPr lang="hi">
                <a:latin typeface="Arial"/>
                <a:ea typeface="Arial"/>
                <a:cs typeface="Arial"/>
                <a:sym typeface="Arial"/>
              </a:rPr>
              <a:t>के साथ प्रबलित कंक्रीट के लिए, बार के चारों ओर कंक्रीट को ढीला करें और अलग-अलग बार को काट दें</a:t>
            </a:r>
            <a:endParaRPr/>
          </a:p>
          <a:p>
            <a:pPr marL="228600" lvl="0" indent="-50800" algn="l" rtl="0">
              <a:lnSpc>
                <a:spcPct val="90000"/>
              </a:lnSpc>
              <a:spcBef>
                <a:spcPts val="1000"/>
              </a:spcBef>
              <a:spcAft>
                <a:spcPts val="0"/>
              </a:spcAft>
              <a:buClr>
                <a:schemeClr val="dk1"/>
              </a:buClr>
              <a:buSzPct val="108108"/>
              <a:buNone/>
            </a:pPr>
            <a:endParaRPr/>
          </a:p>
        </p:txBody>
      </p:sp>
      <p:pic>
        <p:nvPicPr>
          <p:cNvPr id="328" name="Google Shape;328;p33"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329" name="Google Shape;329;p33" descr="C:\Users\Acer\Downloads\WhatsApp Image 2025-09-04 at 17.24.38 (3).jpeg"/>
          <p:cNvPicPr preferRelativeResize="0"/>
          <p:nvPr/>
        </p:nvPicPr>
        <p:blipFill rotWithShape="1">
          <a:blip r:embed="rId4">
            <a:alphaModFix/>
          </a:blip>
          <a:srcRect/>
          <a:stretch/>
        </p:blipFill>
        <p:spPr>
          <a:xfrm>
            <a:off x="11244072" y="46892"/>
            <a:ext cx="914400" cy="99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p:nvPr/>
        </p:nvSpPr>
        <p:spPr>
          <a:xfrm>
            <a:off x="3557778" y="114300"/>
            <a:ext cx="8555736" cy="67818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34"/>
          <p:cNvSpPr/>
          <p:nvPr/>
        </p:nvSpPr>
        <p:spPr>
          <a:xfrm>
            <a:off x="97536"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6" name="Google Shape;336;p3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7" name="Google Shape;33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
                <a:solidFill>
                  <a:srgbClr val="FF0000"/>
                </a:solidFill>
                <a:latin typeface="Open Sans"/>
                <a:ea typeface="Open Sans"/>
                <a:cs typeface="Open Sans"/>
                <a:sym typeface="Open Sans"/>
              </a:rPr>
              <a:t> </a:t>
            </a:r>
            <a:endParaRPr/>
          </a:p>
        </p:txBody>
      </p:sp>
      <p:sp>
        <p:nvSpPr>
          <p:cNvPr id="338" name="Google Shape;338;p34"/>
          <p:cNvSpPr txBox="1">
            <a:spLocks noGrp="1"/>
          </p:cNvSpPr>
          <p:nvPr>
            <p:ph type="body" idx="1"/>
          </p:nvPr>
        </p:nvSpPr>
        <p:spPr>
          <a:xfrm>
            <a:off x="4190999" y="1049242"/>
            <a:ext cx="6541479"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hi">
                <a:latin typeface="Open Sans"/>
                <a:ea typeface="Open Sans"/>
                <a:cs typeface="Open Sans"/>
                <a:sym typeface="Open Sans"/>
              </a:rPr>
              <a:t>फंसे हुए पीड़ित तक पहुंचने के दो तरीके</a:t>
            </a:r>
            <a:endParaRPr/>
          </a:p>
          <a:p>
            <a:pPr marL="228600" lvl="0" indent="-228600" algn="l" rtl="0">
              <a:lnSpc>
                <a:spcPct val="150000"/>
              </a:lnSpc>
              <a:spcBef>
                <a:spcPts val="1000"/>
              </a:spcBef>
              <a:spcAft>
                <a:spcPts val="0"/>
              </a:spcAft>
              <a:buClr>
                <a:schemeClr val="dk1"/>
              </a:buClr>
              <a:buSzPts val="2800"/>
              <a:buChar char="•"/>
            </a:pPr>
            <a:r>
              <a:rPr lang="hi">
                <a:latin typeface="Open Sans"/>
                <a:ea typeface="Open Sans"/>
                <a:cs typeface="Open Sans"/>
                <a:sym typeface="Open Sans"/>
              </a:rPr>
              <a:t>पीड़ित तक पहुँचने और उसे बचाने की चार तकनीकें</a:t>
            </a:r>
            <a:endParaRPr/>
          </a:p>
          <a:p>
            <a:pPr marL="228600" lvl="0" indent="-228600" algn="l" rtl="0">
              <a:lnSpc>
                <a:spcPct val="150000"/>
              </a:lnSpc>
              <a:spcBef>
                <a:spcPts val="1000"/>
              </a:spcBef>
              <a:spcAft>
                <a:spcPts val="0"/>
              </a:spcAft>
              <a:buClr>
                <a:schemeClr val="dk1"/>
              </a:buClr>
              <a:buSzPts val="2800"/>
              <a:buChar char="•"/>
            </a:pPr>
            <a:r>
              <a:rPr lang="hi">
                <a:latin typeface="Open Sans"/>
                <a:ea typeface="Open Sans"/>
                <a:cs typeface="Open Sans"/>
                <a:sym typeface="Open Sans"/>
              </a:rPr>
              <a:t>पहुँच की स्थिति का मूल्यांकन करते समय विश्लेषण करने योग्य पाँच कारक</a:t>
            </a:r>
            <a:endParaRPr/>
          </a:p>
          <a:p>
            <a:pPr marL="228600" lvl="0" indent="-228600" algn="l" rtl="0">
              <a:lnSpc>
                <a:spcPct val="150000"/>
              </a:lnSpc>
              <a:spcBef>
                <a:spcPts val="1000"/>
              </a:spcBef>
              <a:spcAft>
                <a:spcPts val="0"/>
              </a:spcAft>
              <a:buClr>
                <a:schemeClr val="dk1"/>
              </a:buClr>
              <a:buSzPts val="2800"/>
              <a:buChar char="•"/>
            </a:pPr>
            <a:r>
              <a:rPr lang="hi">
                <a:latin typeface="Open Sans"/>
                <a:ea typeface="Open Sans"/>
                <a:cs typeface="Open Sans"/>
                <a:sym typeface="Open Sans"/>
              </a:rPr>
              <a:t>मलबा हटाने के चरण</a:t>
            </a:r>
            <a:endParaRPr/>
          </a:p>
          <a:p>
            <a:pPr marL="228600" lvl="0" indent="-76200" algn="l" rtl="0">
              <a:lnSpc>
                <a:spcPct val="150000"/>
              </a:lnSpc>
              <a:spcBef>
                <a:spcPts val="1000"/>
              </a:spcBef>
              <a:spcAft>
                <a:spcPts val="0"/>
              </a:spcAft>
              <a:buClr>
                <a:schemeClr val="dk1"/>
              </a:buClr>
              <a:buSzPts val="2400"/>
              <a:buFont typeface="Noto Sans Symbols"/>
              <a:buNone/>
            </a:pPr>
            <a:endParaRPr sz="2400">
              <a:latin typeface="Open Sans"/>
              <a:ea typeface="Open Sans"/>
              <a:cs typeface="Open Sans"/>
              <a:sym typeface="Open Sans"/>
            </a:endParaRPr>
          </a:p>
          <a:p>
            <a:pPr marL="228600" lvl="0" indent="-50800" algn="l" rtl="0">
              <a:lnSpc>
                <a:spcPct val="15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339" name="Google Shape;339;p34"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340" name="Google Shape;340;p34" descr="C:\Users\Acer\Downloads\WhatsApp Image 2025-09-04 at 17.24.38 (3).jpeg"/>
          <p:cNvPicPr preferRelativeResize="0"/>
          <p:nvPr/>
        </p:nvPicPr>
        <p:blipFill rotWithShape="1">
          <a:blip r:embed="rId4">
            <a:alphaModFix/>
          </a:blip>
          <a:srcRect/>
          <a:stretch/>
        </p:blipFill>
        <p:spPr>
          <a:xfrm>
            <a:off x="11019694" y="228600"/>
            <a:ext cx="914400" cy="990600"/>
          </a:xfrm>
          <a:prstGeom prst="rect">
            <a:avLst/>
          </a:prstGeom>
          <a:noFill/>
          <a:ln>
            <a:noFill/>
          </a:ln>
        </p:spPr>
      </p:pic>
      <p:sp>
        <p:nvSpPr>
          <p:cNvPr id="341" name="Google Shape;341;p34"/>
          <p:cNvSpPr txBox="1"/>
          <p:nvPr/>
        </p:nvSpPr>
        <p:spPr>
          <a:xfrm>
            <a:off x="609600" y="2397964"/>
            <a:ext cx="2895600" cy="21544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hi" sz="5400" b="1" i="0" u="none" strike="noStrike" cap="none">
                <a:solidFill>
                  <a:srgbClr val="FF0000"/>
                </a:solidFill>
                <a:latin typeface="Calibri"/>
                <a:ea typeface="Calibri"/>
                <a:cs typeface="Calibri"/>
                <a:sym typeface="Calibri"/>
              </a:rPr>
              <a:t>समीक्षा</a:t>
            </a:r>
            <a:endParaRPr sz="40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500"/>
                                        <p:tgtEl>
                                          <p:spTgt spid="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Effect transition="in" filter="fade">
                                      <p:cBhvr>
                                        <p:cTn id="12" dur="500"/>
                                        <p:tgtEl>
                                          <p:spTgt spid="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Effect transition="in" filter="fade">
                                      <p:cBhvr>
                                        <p:cTn id="17" dur="500"/>
                                        <p:tgtEl>
                                          <p:spTgt spid="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
                                            <p:txEl>
                                              <p:pRg st="3" end="3"/>
                                            </p:txEl>
                                          </p:spTgt>
                                        </p:tgtEl>
                                        <p:attrNameLst>
                                          <p:attrName>style.visibility</p:attrName>
                                        </p:attrNameLst>
                                      </p:cBhvr>
                                      <p:to>
                                        <p:strVal val="visible"/>
                                      </p:to>
                                    </p:set>
                                    <p:animEffect transition="in" filter="fade">
                                      <p:cBhvr>
                                        <p:cTn id="22" dur="500"/>
                                        <p:tgtEl>
                                          <p:spTgt spid="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
                                            <p:txEl>
                                              <p:pRg st="4" end="4"/>
                                            </p:txEl>
                                          </p:spTgt>
                                        </p:tgtEl>
                                        <p:attrNameLst>
                                          <p:attrName>style.visibility</p:attrName>
                                        </p:attrNameLst>
                                      </p:cBhvr>
                                      <p:to>
                                        <p:strVal val="visible"/>
                                      </p:to>
                                    </p:set>
                                    <p:animEffect transition="in" filter="fade">
                                      <p:cBhvr>
                                        <p:cTn id="27" dur="500"/>
                                        <p:tgtEl>
                                          <p:spTgt spid="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
                                            <p:txEl>
                                              <p:pRg st="5" end="5"/>
                                            </p:txEl>
                                          </p:spTgt>
                                        </p:tgtEl>
                                        <p:attrNameLst>
                                          <p:attrName>style.visibility</p:attrName>
                                        </p:attrNameLst>
                                      </p:cBhvr>
                                      <p:to>
                                        <p:strVal val="visible"/>
                                      </p:to>
                                    </p:set>
                                    <p:animEffect transition="in" filter="fade">
                                      <p:cBhvr>
                                        <p:cTn id="32" dur="500"/>
                                        <p:tgtEl>
                                          <p:spTgt spid="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p:nvPr/>
        </p:nvSpPr>
        <p:spPr>
          <a:xfrm>
            <a:off x="3813048" y="76200"/>
            <a:ext cx="8305800" cy="6652162"/>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35"/>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48" name="Google Shape;348;p3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9" name="Google Shape;349;p35"/>
          <p:cNvSpPr txBox="1">
            <a:spLocks noGrp="1"/>
          </p:cNvSpPr>
          <p:nvPr>
            <p:ph type="title"/>
          </p:nvPr>
        </p:nvSpPr>
        <p:spPr>
          <a:xfrm>
            <a:off x="-228600" y="2739499"/>
            <a:ext cx="4953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Open Sans"/>
              <a:buNone/>
            </a:pPr>
            <a:r>
              <a:rPr lang="hi" sz="4800" b="1">
                <a:solidFill>
                  <a:srgbClr val="FF0000"/>
                </a:solidFill>
                <a:latin typeface="Open Sans"/>
                <a:ea typeface="Open Sans"/>
                <a:cs typeface="Open Sans"/>
                <a:sym typeface="Open Sans"/>
              </a:rPr>
              <a:t>मूल्यांकन</a:t>
            </a:r>
            <a:endParaRPr/>
          </a:p>
        </p:txBody>
      </p:sp>
      <p:sp>
        <p:nvSpPr>
          <p:cNvPr id="350" name="Google Shape;350;p35"/>
          <p:cNvSpPr txBox="1">
            <a:spLocks noGrp="1"/>
          </p:cNvSpPr>
          <p:nvPr>
            <p:ph type="body" idx="1"/>
          </p:nvPr>
        </p:nvSpPr>
        <p:spPr>
          <a:xfrm>
            <a:off x="4191000" y="1298448"/>
            <a:ext cx="7203598" cy="4699000"/>
          </a:xfrm>
          <a:prstGeom prst="rect">
            <a:avLst/>
          </a:prstGeom>
          <a:noFill/>
          <a:ln>
            <a:noFill/>
          </a:ln>
        </p:spPr>
        <p:txBody>
          <a:bodyPr spcFirstLastPara="1" wrap="square" lIns="91425" tIns="45700" rIns="91425" bIns="45700" anchor="t" anchorCtr="0">
            <a:normAutofit fontScale="92500" lnSpcReduction="20000"/>
          </a:bodyPr>
          <a:lstStyle/>
          <a:p>
            <a:pPr marL="685800" lvl="1" indent="-228600" algn="l" rtl="0">
              <a:lnSpc>
                <a:spcPct val="150000"/>
              </a:lnSpc>
              <a:spcBef>
                <a:spcPts val="0"/>
              </a:spcBef>
              <a:spcAft>
                <a:spcPts val="0"/>
              </a:spcAft>
              <a:buClr>
                <a:schemeClr val="dk1"/>
              </a:buClr>
              <a:buSzPct val="81081"/>
              <a:buFont typeface="Noto Sans Symbols"/>
              <a:buChar char="⮚"/>
            </a:pPr>
            <a:r>
              <a:rPr lang="hi" b="1">
                <a:latin typeface="Arial"/>
                <a:ea typeface="Arial"/>
                <a:cs typeface="Arial"/>
                <a:sym typeface="Arial"/>
              </a:rPr>
              <a:t>        </a:t>
            </a:r>
            <a:r>
              <a:rPr lang="hi" sz="3200">
                <a:latin typeface="Open Sans"/>
                <a:ea typeface="Open Sans"/>
                <a:cs typeface="Open Sans"/>
                <a:sym typeface="Open Sans"/>
              </a:rPr>
              <a:t>क्षैतिज</a:t>
            </a:r>
            <a:r>
              <a:rPr lang="hi" sz="3200" b="1">
                <a:solidFill>
                  <a:srgbClr val="FF0000"/>
                </a:solidFill>
                <a:latin typeface="Arial"/>
                <a:ea typeface="Arial"/>
                <a:cs typeface="Arial"/>
                <a:sym typeface="Arial"/>
              </a:rPr>
              <a:t> </a:t>
            </a:r>
            <a:r>
              <a:rPr lang="hi" sz="3200">
                <a:latin typeface="Open Sans"/>
                <a:ea typeface="Open Sans"/>
                <a:cs typeface="Open Sans"/>
                <a:sym typeface="Open Sans"/>
              </a:rPr>
              <a:t>पहुँच के कोई दो लाभ बताइए?</a:t>
            </a:r>
            <a:endParaRPr sz="3200">
              <a:latin typeface="Open Sans"/>
              <a:ea typeface="Open Sans"/>
              <a:cs typeface="Open Sans"/>
              <a:sym typeface="Open Sans"/>
            </a:endParaRPr>
          </a:p>
          <a:p>
            <a:pPr marL="801688" lvl="0" indent="-179386" algn="l" rtl="0">
              <a:lnSpc>
                <a:spcPct val="150000"/>
              </a:lnSpc>
              <a:spcBef>
                <a:spcPts val="1000"/>
              </a:spcBef>
              <a:spcAft>
                <a:spcPts val="0"/>
              </a:spcAft>
              <a:buClr>
                <a:schemeClr val="dk1"/>
              </a:buClr>
              <a:buSzPct val="108108"/>
              <a:buChar char="•"/>
            </a:pPr>
            <a:r>
              <a:rPr lang="hi">
                <a:solidFill>
                  <a:schemeClr val="dk1"/>
                </a:solidFill>
                <a:latin typeface="Open Sans"/>
                <a:ea typeface="Open Sans"/>
                <a:cs typeface="Open Sans"/>
                <a:sym typeface="Open Sans"/>
              </a:rPr>
              <a:t>    आसान प्रवेश</a:t>
            </a:r>
            <a:endParaRPr>
              <a:solidFill>
                <a:schemeClr val="dk1"/>
              </a:solidFill>
              <a:latin typeface="Open Sans"/>
              <a:ea typeface="Open Sans"/>
              <a:cs typeface="Open Sans"/>
              <a:sym typeface="Open Sans"/>
            </a:endParaRPr>
          </a:p>
          <a:p>
            <a:pPr marL="622300" lvl="0" indent="-177800" algn="l" rtl="0">
              <a:lnSpc>
                <a:spcPct val="150000"/>
              </a:lnSpc>
              <a:spcBef>
                <a:spcPts val="1000"/>
              </a:spcBef>
              <a:spcAft>
                <a:spcPts val="0"/>
              </a:spcAft>
              <a:buClr>
                <a:schemeClr val="dk1"/>
              </a:buClr>
              <a:buSzPct val="108108"/>
              <a:buChar char="•"/>
            </a:pPr>
            <a:r>
              <a:rPr lang="hi">
                <a:solidFill>
                  <a:schemeClr val="dk1"/>
                </a:solidFill>
                <a:latin typeface="Open Sans"/>
                <a:ea typeface="Open Sans"/>
                <a:cs typeface="Open Sans"/>
                <a:sym typeface="Open Sans"/>
              </a:rPr>
              <a:t> 	   अधिकांश मामलों में सामग्री ठोस नहीं होती</a:t>
            </a:r>
            <a:endParaRPr>
              <a:latin typeface="Open Sans"/>
              <a:ea typeface="Open Sans"/>
              <a:cs typeface="Open Sans"/>
              <a:sym typeface="Open Sans"/>
            </a:endParaRPr>
          </a:p>
          <a:p>
            <a:pPr marL="685800" lvl="1" indent="-228600" algn="l" rtl="0">
              <a:lnSpc>
                <a:spcPct val="150000"/>
              </a:lnSpc>
              <a:spcBef>
                <a:spcPts val="500"/>
              </a:spcBef>
              <a:spcAft>
                <a:spcPts val="0"/>
              </a:spcAft>
              <a:buClr>
                <a:schemeClr val="dk1"/>
              </a:buClr>
              <a:buSzPct val="108108"/>
              <a:buFont typeface="Noto Sans Symbols"/>
              <a:buChar char="⮚"/>
            </a:pPr>
            <a:r>
              <a:rPr lang="hi">
                <a:latin typeface="Open Sans"/>
                <a:ea typeface="Open Sans"/>
                <a:cs typeface="Open Sans"/>
                <a:sym typeface="Open Sans"/>
              </a:rPr>
              <a:t>        </a:t>
            </a:r>
            <a:r>
              <a:rPr lang="hi" sz="3200">
                <a:latin typeface="Open Sans"/>
                <a:ea typeface="Open Sans"/>
                <a:cs typeface="Open Sans"/>
                <a:sym typeface="Open Sans"/>
              </a:rPr>
              <a:t>ऊर्ध्वाधर पहुँच के कोई दो नुकसान बताइए ?</a:t>
            </a:r>
            <a:endParaRPr/>
          </a:p>
          <a:p>
            <a:pPr marL="1169988" lvl="0" indent="-547688" algn="l" rtl="0">
              <a:lnSpc>
                <a:spcPct val="150000"/>
              </a:lnSpc>
              <a:spcBef>
                <a:spcPts val="1000"/>
              </a:spcBef>
              <a:spcAft>
                <a:spcPts val="0"/>
              </a:spcAft>
              <a:buClr>
                <a:schemeClr val="dk1"/>
              </a:buClr>
              <a:buSzPct val="108108"/>
              <a:buChar char="•"/>
            </a:pPr>
            <a:r>
              <a:rPr lang="hi">
                <a:latin typeface="Open Sans"/>
                <a:ea typeface="Open Sans"/>
                <a:cs typeface="Open Sans"/>
                <a:sym typeface="Open Sans"/>
              </a:rPr>
              <a:t>कंक्रीट में काम करने की संभावना</a:t>
            </a:r>
            <a:endParaRPr/>
          </a:p>
          <a:p>
            <a:pPr marL="1169988" lvl="0" indent="-547688" algn="l" rtl="0">
              <a:lnSpc>
                <a:spcPct val="150000"/>
              </a:lnSpc>
              <a:spcBef>
                <a:spcPts val="1000"/>
              </a:spcBef>
              <a:spcAft>
                <a:spcPts val="0"/>
              </a:spcAft>
              <a:buClr>
                <a:schemeClr val="dk1"/>
              </a:buClr>
              <a:buSzPct val="108108"/>
              <a:buChar char="•"/>
            </a:pPr>
            <a:r>
              <a:rPr lang="hi">
                <a:latin typeface="Open Sans"/>
                <a:ea typeface="Open Sans"/>
                <a:cs typeface="Open Sans"/>
                <a:sym typeface="Open Sans"/>
              </a:rPr>
              <a:t>मलबा पीड़ित पर गिर सकता है</a:t>
            </a:r>
            <a:endParaRPr/>
          </a:p>
        </p:txBody>
      </p:sp>
      <p:pic>
        <p:nvPicPr>
          <p:cNvPr id="351" name="Google Shape;351;p35"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352" name="Google Shape;352;p35"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500"/>
                                        <p:tgtEl>
                                          <p:spTgt spid="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Effect transition="in" filter="fade">
                                      <p:cBhvr>
                                        <p:cTn id="12" dur="500"/>
                                        <p:tgtEl>
                                          <p:spTgt spid="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Effect transition="in" filter="fade">
                                      <p:cBhvr>
                                        <p:cTn id="17" dur="500"/>
                                        <p:tgtEl>
                                          <p:spTgt spid="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xEl>
                                              <p:pRg st="3" end="3"/>
                                            </p:txEl>
                                          </p:spTgt>
                                        </p:tgtEl>
                                        <p:attrNameLst>
                                          <p:attrName>style.visibility</p:attrName>
                                        </p:attrNameLst>
                                      </p:cBhvr>
                                      <p:to>
                                        <p:strVal val="visible"/>
                                      </p:to>
                                    </p:set>
                                    <p:animEffect transition="in" filter="fade">
                                      <p:cBhvr>
                                        <p:cTn id="22" dur="500"/>
                                        <p:tgtEl>
                                          <p:spTgt spid="3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0">
                                            <p:txEl>
                                              <p:pRg st="4" end="4"/>
                                            </p:txEl>
                                          </p:spTgt>
                                        </p:tgtEl>
                                        <p:attrNameLst>
                                          <p:attrName>style.visibility</p:attrName>
                                        </p:attrNameLst>
                                      </p:cBhvr>
                                      <p:to>
                                        <p:strVal val="visible"/>
                                      </p:to>
                                    </p:set>
                                    <p:animEffect transition="in" filter="fade">
                                      <p:cBhvr>
                                        <p:cTn id="27" dur="500"/>
                                        <p:tgtEl>
                                          <p:spTgt spid="3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0">
                                            <p:txEl>
                                              <p:pRg st="5" end="5"/>
                                            </p:txEl>
                                          </p:spTgt>
                                        </p:tgtEl>
                                        <p:attrNameLst>
                                          <p:attrName>style.visibility</p:attrName>
                                        </p:attrNameLst>
                                      </p:cBhvr>
                                      <p:to>
                                        <p:strVal val="visible"/>
                                      </p:to>
                                    </p:set>
                                    <p:animEffect transition="in" filter="fade">
                                      <p:cBhvr>
                                        <p:cTn id="32" dur="500"/>
                                        <p:tgtEl>
                                          <p:spTgt spid="3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6"/>
          <p:cNvSpPr txBox="1"/>
          <p:nvPr/>
        </p:nvSpPr>
        <p:spPr>
          <a:xfrm>
            <a:off x="5715000" y="46892"/>
            <a:ext cx="64770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36"/>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59" name="Google Shape;359;p3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60" name="Google Shape;360;p36" descr="C:\Users\Acer\Downloads\WhatsApp Image 2025-09-04 at 17.24.38 (1).jpeg"/>
          <p:cNvPicPr preferRelativeResize="0"/>
          <p:nvPr/>
        </p:nvPicPr>
        <p:blipFill rotWithShape="1">
          <a:blip r:embed="rId3">
            <a:alphaModFix/>
          </a:blip>
          <a:srcRect/>
          <a:stretch/>
        </p:blipFill>
        <p:spPr>
          <a:xfrm>
            <a:off x="144896" y="231448"/>
            <a:ext cx="1184032" cy="990600"/>
          </a:xfrm>
          <a:prstGeom prst="rect">
            <a:avLst/>
          </a:prstGeom>
          <a:noFill/>
          <a:ln>
            <a:noFill/>
          </a:ln>
        </p:spPr>
      </p:pic>
      <p:sp>
        <p:nvSpPr>
          <p:cNvPr id="361" name="Google Shape;361;p36"/>
          <p:cNvSpPr/>
          <p:nvPr/>
        </p:nvSpPr>
        <p:spPr>
          <a:xfrm>
            <a:off x="227192" y="1732002"/>
            <a:ext cx="5451232" cy="3944678"/>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7200"/>
              <a:buFont typeface="Calibri"/>
              <a:buNone/>
            </a:pPr>
            <a:endParaRPr sz="72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7200"/>
              <a:buFont typeface="Arial"/>
              <a:buNone/>
            </a:pPr>
            <a:r>
              <a:rPr lang="hi" sz="7200" b="1" i="0" u="none" strike="noStrike" cap="none">
                <a:solidFill>
                  <a:srgbClr val="FF0000"/>
                </a:solidFill>
                <a:latin typeface="Arial"/>
                <a:ea typeface="Arial"/>
                <a:cs typeface="Arial"/>
                <a:sym typeface="Arial"/>
              </a:rPr>
              <a:t>धन्यवाद</a:t>
            </a:r>
            <a:r>
              <a:rPr lang="hi"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362" name="Google Shape;362;p36"/>
          <p:cNvPicPr preferRelativeResize="0"/>
          <p:nvPr/>
        </p:nvPicPr>
        <p:blipFill rotWithShape="1">
          <a:blip r:embed="rId4">
            <a:alphaModFix/>
          </a:blip>
          <a:srcRect/>
          <a:stretch/>
        </p:blipFill>
        <p:spPr>
          <a:xfrm>
            <a:off x="5638800" y="231449"/>
            <a:ext cx="6326007" cy="64528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p:nvPr/>
        </p:nvSpPr>
        <p:spPr>
          <a:xfrm>
            <a:off x="4648200" y="0"/>
            <a:ext cx="75438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15"/>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1" name="Google Shape;111;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12" name="Google Shape;112;p15"/>
          <p:cNvPicPr preferRelativeResize="0"/>
          <p:nvPr/>
        </p:nvPicPr>
        <p:blipFill rotWithShape="1">
          <a:blip r:embed="rId3">
            <a:alphaModFix/>
          </a:blip>
          <a:srcRect/>
          <a:stretch/>
        </p:blipFill>
        <p:spPr>
          <a:xfrm>
            <a:off x="4724400" y="76200"/>
            <a:ext cx="7391400" cy="6705600"/>
          </a:xfrm>
          <a:prstGeom prst="rect">
            <a:avLst/>
          </a:prstGeom>
          <a:noFill/>
          <a:ln>
            <a:noFill/>
          </a:ln>
        </p:spPr>
      </p:pic>
      <p:sp>
        <p:nvSpPr>
          <p:cNvPr id="113" name="Google Shape;113;p15"/>
          <p:cNvSpPr txBox="1"/>
          <p:nvPr/>
        </p:nvSpPr>
        <p:spPr>
          <a:xfrm>
            <a:off x="685800" y="2727960"/>
            <a:ext cx="54102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000"/>
              <a:buFont typeface="Open Sans"/>
              <a:buNone/>
            </a:pPr>
            <a:r>
              <a:rPr lang="hi" sz="4000" b="1" i="0" u="none" strike="noStrike" cap="none">
                <a:solidFill>
                  <a:srgbClr val="FF0000"/>
                </a:solidFill>
                <a:latin typeface="Open Sans"/>
                <a:ea typeface="Open Sans"/>
                <a:cs typeface="Open Sans"/>
                <a:sym typeface="Open Sans"/>
              </a:rPr>
              <a:t>पहुँच रणनीतियाँ</a:t>
            </a:r>
            <a:endParaRPr sz="1400" b="0" i="0" u="none" strike="noStrike" cap="none">
              <a:solidFill>
                <a:srgbClr val="000000"/>
              </a:solidFill>
              <a:latin typeface="Arial"/>
              <a:ea typeface="Arial"/>
              <a:cs typeface="Arial"/>
              <a:sym typeface="Arial"/>
            </a:endParaRPr>
          </a:p>
        </p:txBody>
      </p:sp>
      <p:pic>
        <p:nvPicPr>
          <p:cNvPr id="114" name="Google Shape;114;p15" descr="C:\Users\Acer\Downloads\WhatsApp Image 2025-09-04 at 17.24.38 (1).jpeg"/>
          <p:cNvPicPr preferRelativeResize="0"/>
          <p:nvPr/>
        </p:nvPicPr>
        <p:blipFill rotWithShape="1">
          <a:blip r:embed="rId4">
            <a:alphaModFix/>
          </a:blip>
          <a:srcRect/>
          <a:stretch/>
        </p:blipFill>
        <p:spPr>
          <a:xfrm>
            <a:off x="263768" y="252730"/>
            <a:ext cx="1184031" cy="1042670"/>
          </a:xfrm>
          <a:prstGeom prst="rect">
            <a:avLst/>
          </a:prstGeom>
          <a:noFill/>
          <a:ln>
            <a:noFill/>
          </a:ln>
        </p:spPr>
      </p:pic>
      <p:pic>
        <p:nvPicPr>
          <p:cNvPr id="115" name="Google Shape;115;p15" descr="C:\Users\Acer\Downloads\WhatsApp Image 2025-09-04 at 17.24.38 (3).jpeg"/>
          <p:cNvPicPr preferRelativeResize="0"/>
          <p:nvPr/>
        </p:nvPicPr>
        <p:blipFill rotWithShape="1">
          <a:blip r:embed="rId5">
            <a:alphaModFix/>
          </a:blip>
          <a:srcRect/>
          <a:stretch/>
        </p:blipFill>
        <p:spPr>
          <a:xfrm>
            <a:off x="11019694" y="263769"/>
            <a:ext cx="914400" cy="990600"/>
          </a:xfrm>
          <a:prstGeom prst="rect">
            <a:avLst/>
          </a:prstGeom>
          <a:noFill/>
          <a:ln>
            <a:noFill/>
          </a:ln>
        </p:spPr>
      </p:pic>
      <p:sp>
        <p:nvSpPr>
          <p:cNvPr id="116" name="Google Shape;116;p15"/>
          <p:cNvSpPr/>
          <p:nvPr/>
        </p:nvSpPr>
        <p:spPr>
          <a:xfrm>
            <a:off x="6858000" y="457200"/>
            <a:ext cx="2133600" cy="1267022"/>
          </a:xfrm>
          <a:prstGeom prst="rect">
            <a:avLst/>
          </a:prstGeom>
          <a:solidFill>
            <a:srgbClr val="FBE4D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2800"/>
              <a:buFont typeface="Arial"/>
              <a:buNone/>
            </a:pPr>
            <a:r>
              <a:rPr lang="hi" sz="2800" b="0" i="0" u="none" strike="noStrike" cap="none">
                <a:solidFill>
                  <a:srgbClr val="1F1F1F"/>
                </a:solidFill>
                <a:latin typeface="Arial"/>
                <a:ea typeface="Arial"/>
                <a:cs typeface="Arial"/>
                <a:sym typeface="Arial"/>
              </a:rPr>
              <a:t>ऊर्ध्वाधर </a:t>
            </a: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पहुँच</a:t>
            </a:r>
            <a:endParaRPr sz="2800" b="0" i="0" u="none" strike="noStrike" cap="none">
              <a:solidFill>
                <a:schemeClr val="dk1"/>
              </a:solidFill>
              <a:latin typeface="Calibri"/>
              <a:ea typeface="Calibri"/>
              <a:cs typeface="Calibri"/>
              <a:sym typeface="Calibri"/>
            </a:endParaRPr>
          </a:p>
        </p:txBody>
      </p:sp>
      <p:sp>
        <p:nvSpPr>
          <p:cNvPr id="117" name="Google Shape;117;p15"/>
          <p:cNvSpPr/>
          <p:nvPr/>
        </p:nvSpPr>
        <p:spPr>
          <a:xfrm>
            <a:off x="6858000" y="5042357"/>
            <a:ext cx="2286000" cy="1697909"/>
          </a:xfrm>
          <a:prstGeom prst="rect">
            <a:avLst/>
          </a:prstGeom>
          <a:solidFill>
            <a:srgbClr val="FBE4D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1F1F1F"/>
              </a:buClr>
              <a:buSzPts val="2800"/>
              <a:buFont typeface="Arial"/>
              <a:buNone/>
            </a:pPr>
            <a:r>
              <a:rPr lang="hi" sz="2800" b="0" i="0" u="none" strike="noStrike" cap="none">
                <a:solidFill>
                  <a:srgbClr val="1F1F1F"/>
                </a:solidFill>
                <a:latin typeface="Arial"/>
                <a:ea typeface="Arial"/>
                <a:cs typeface="Arial"/>
                <a:sym typeface="Arial"/>
              </a:rPr>
              <a:t>ऊर्ध्वाधर </a:t>
            </a: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पहुँच</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8" name="Google Shape;118;p15"/>
          <p:cNvSpPr/>
          <p:nvPr/>
        </p:nvSpPr>
        <p:spPr>
          <a:xfrm>
            <a:off x="9601200" y="2580046"/>
            <a:ext cx="2332894" cy="1697909"/>
          </a:xfrm>
          <a:prstGeom prst="rect">
            <a:avLst/>
          </a:prstGeom>
          <a:solidFill>
            <a:srgbClr val="FBE4D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क्षैतिज</a:t>
            </a:r>
            <a:endParaRPr sz="2800" b="0" i="0" u="none" strike="noStrike" cap="none">
              <a:solidFill>
                <a:srgbClr val="1F1F1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hi" sz="2800" b="0" i="0" u="none" strike="noStrike" cap="none">
                <a:solidFill>
                  <a:schemeClr val="dk1"/>
                </a:solidFill>
                <a:latin typeface="Calibri"/>
                <a:ea typeface="Calibri"/>
                <a:cs typeface="Calibri"/>
                <a:sym typeface="Calibri"/>
              </a:rPr>
              <a:t>पहुँच</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p:nvPr/>
        </p:nvSpPr>
        <p:spPr>
          <a:xfrm>
            <a:off x="4419600" y="0"/>
            <a:ext cx="77724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6"/>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25" name="Google Shape;125;p1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26" name="Google Shape;126;p16" descr="Image result for ndrf images"/>
          <p:cNvPicPr preferRelativeResize="0"/>
          <p:nvPr/>
        </p:nvPicPr>
        <p:blipFill rotWithShape="1">
          <a:blip r:embed="rId3">
            <a:alphaModFix/>
          </a:blip>
          <a:srcRect/>
          <a:stretch/>
        </p:blipFill>
        <p:spPr>
          <a:xfrm>
            <a:off x="4419600" y="1295400"/>
            <a:ext cx="7696200" cy="2637905"/>
          </a:xfrm>
          <a:prstGeom prst="rect">
            <a:avLst/>
          </a:prstGeom>
          <a:noFill/>
          <a:ln>
            <a:noFill/>
          </a:ln>
        </p:spPr>
      </p:pic>
      <p:sp>
        <p:nvSpPr>
          <p:cNvPr id="127" name="Google Shape;127;p16"/>
          <p:cNvSpPr txBox="1">
            <a:spLocks noGrp="1"/>
          </p:cNvSpPr>
          <p:nvPr>
            <p:ph type="title"/>
          </p:nvPr>
        </p:nvSpPr>
        <p:spPr>
          <a:xfrm>
            <a:off x="-457200" y="2607742"/>
            <a:ext cx="514510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Open Sans"/>
              <a:buNone/>
            </a:pPr>
            <a:r>
              <a:rPr lang="hi" sz="4800" b="1">
                <a:solidFill>
                  <a:srgbClr val="FF0000"/>
                </a:solidFill>
                <a:latin typeface="Open Sans"/>
                <a:ea typeface="Open Sans"/>
                <a:cs typeface="Open Sans"/>
                <a:sym typeface="Open Sans"/>
              </a:rPr>
              <a:t>ऊर्ध्वाधर पहुँच</a:t>
            </a:r>
            <a:endParaRPr sz="4800" b="1">
              <a:solidFill>
                <a:srgbClr val="FF0000"/>
              </a:solidFill>
              <a:latin typeface="Open Sans"/>
              <a:ea typeface="Open Sans"/>
              <a:cs typeface="Open Sans"/>
              <a:sym typeface="Open Sans"/>
            </a:endParaRPr>
          </a:p>
        </p:txBody>
      </p:sp>
      <p:pic>
        <p:nvPicPr>
          <p:cNvPr id="128" name="Google Shape;128;p16" descr="Image result for image of ndrf"/>
          <p:cNvPicPr preferRelativeResize="0"/>
          <p:nvPr/>
        </p:nvPicPr>
        <p:blipFill rotWithShape="1">
          <a:blip r:embed="rId4">
            <a:alphaModFix/>
          </a:blip>
          <a:srcRect/>
          <a:stretch/>
        </p:blipFill>
        <p:spPr>
          <a:xfrm>
            <a:off x="4419600" y="3933306"/>
            <a:ext cx="7696200" cy="2848494"/>
          </a:xfrm>
          <a:prstGeom prst="rect">
            <a:avLst/>
          </a:prstGeom>
          <a:noFill/>
          <a:ln>
            <a:noFill/>
          </a:ln>
        </p:spPr>
      </p:pic>
      <p:pic>
        <p:nvPicPr>
          <p:cNvPr id="129" name="Google Shape;129;p16" descr="C:\Users\Acer\Downloads\WhatsApp Image 2025-09-04 at 17.24.38 (1).jpeg"/>
          <p:cNvPicPr preferRelativeResize="0"/>
          <p:nvPr/>
        </p:nvPicPr>
        <p:blipFill rotWithShape="1">
          <a:blip r:embed="rId5">
            <a:alphaModFix/>
          </a:blip>
          <a:srcRect/>
          <a:stretch/>
        </p:blipFill>
        <p:spPr>
          <a:xfrm>
            <a:off x="263768" y="252730"/>
            <a:ext cx="1184031" cy="1042670"/>
          </a:xfrm>
          <a:prstGeom prst="rect">
            <a:avLst/>
          </a:prstGeom>
          <a:noFill/>
          <a:ln>
            <a:noFill/>
          </a:ln>
        </p:spPr>
      </p:pic>
      <p:pic>
        <p:nvPicPr>
          <p:cNvPr id="130" name="Google Shape;130;p16" descr="C:\Users\Acer\Downloads\WhatsApp Image 2025-09-04 at 17.24.38 (3).jpeg"/>
          <p:cNvPicPr preferRelativeResize="0"/>
          <p:nvPr/>
        </p:nvPicPr>
        <p:blipFill rotWithShape="1">
          <a:blip r:embed="rId6">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p:nvPr/>
        </p:nvSpPr>
        <p:spPr>
          <a:xfrm>
            <a:off x="4114800" y="0"/>
            <a:ext cx="8077200" cy="66294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7"/>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37" name="Google Shape;137;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8" name="Google Shape;138;p17"/>
          <p:cNvSpPr txBox="1">
            <a:spLocks noGrp="1"/>
          </p:cNvSpPr>
          <p:nvPr>
            <p:ph type="title"/>
          </p:nvPr>
        </p:nvSpPr>
        <p:spPr>
          <a:xfrm>
            <a:off x="457200" y="2971800"/>
            <a:ext cx="5410200" cy="167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 b="1">
                <a:solidFill>
                  <a:srgbClr val="FF0000"/>
                </a:solidFill>
                <a:latin typeface="Open Sans"/>
                <a:ea typeface="Open Sans"/>
                <a:cs typeface="Open Sans"/>
                <a:sym typeface="Open Sans"/>
              </a:rPr>
              <a:t>क्षैतिज दृष्टिकोण</a:t>
            </a:r>
            <a:br>
              <a:rPr lang="hi"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pic>
        <p:nvPicPr>
          <p:cNvPr id="139" name="Google Shape;139;p17"/>
          <p:cNvPicPr preferRelativeResize="0">
            <a:picLocks noGrp="1"/>
          </p:cNvPicPr>
          <p:nvPr>
            <p:ph type="body" idx="1"/>
          </p:nvPr>
        </p:nvPicPr>
        <p:blipFill rotWithShape="1">
          <a:blip r:embed="rId3">
            <a:alphaModFix/>
          </a:blip>
          <a:srcRect/>
          <a:stretch/>
        </p:blipFill>
        <p:spPr>
          <a:xfrm>
            <a:off x="4724400" y="76200"/>
            <a:ext cx="5663184" cy="3374136"/>
          </a:xfrm>
          <a:prstGeom prst="rect">
            <a:avLst/>
          </a:prstGeom>
          <a:noFill/>
          <a:ln>
            <a:noFill/>
          </a:ln>
        </p:spPr>
      </p:pic>
      <p:pic>
        <p:nvPicPr>
          <p:cNvPr id="140" name="Google Shape;140;p17" descr="Image result for ndrf images"/>
          <p:cNvPicPr preferRelativeResize="0"/>
          <p:nvPr/>
        </p:nvPicPr>
        <p:blipFill rotWithShape="1">
          <a:blip r:embed="rId4">
            <a:alphaModFix/>
          </a:blip>
          <a:srcRect/>
          <a:stretch/>
        </p:blipFill>
        <p:spPr>
          <a:xfrm>
            <a:off x="4724400" y="3435097"/>
            <a:ext cx="5663184" cy="3200400"/>
          </a:xfrm>
          <a:prstGeom prst="rect">
            <a:avLst/>
          </a:prstGeom>
          <a:noFill/>
          <a:ln>
            <a:noFill/>
          </a:ln>
        </p:spPr>
      </p:pic>
      <p:pic>
        <p:nvPicPr>
          <p:cNvPr id="141" name="Google Shape;141;p17" descr="C:\Users\Acer\Downloads\WhatsApp Image 2025-09-04 at 17.24.38 (1).jpeg"/>
          <p:cNvPicPr preferRelativeResize="0"/>
          <p:nvPr/>
        </p:nvPicPr>
        <p:blipFill rotWithShape="1">
          <a:blip r:embed="rId5">
            <a:alphaModFix/>
          </a:blip>
          <a:srcRect/>
          <a:stretch/>
        </p:blipFill>
        <p:spPr>
          <a:xfrm>
            <a:off x="263768" y="252730"/>
            <a:ext cx="1184031" cy="1042670"/>
          </a:xfrm>
          <a:prstGeom prst="rect">
            <a:avLst/>
          </a:prstGeom>
          <a:noFill/>
          <a:ln>
            <a:noFill/>
          </a:ln>
        </p:spPr>
      </p:pic>
      <p:pic>
        <p:nvPicPr>
          <p:cNvPr id="142" name="Google Shape;142;p17" descr="C:\Users\Acer\Downloads\WhatsApp Image 2025-09-04 at 17.24.38 (3).jpeg"/>
          <p:cNvPicPr preferRelativeResize="0"/>
          <p:nvPr/>
        </p:nvPicPr>
        <p:blipFill rotWithShape="1">
          <a:blip r:embed="rId6">
            <a:alphaModFix/>
          </a:blip>
          <a:srcRect/>
          <a:stretch/>
        </p:blipFill>
        <p:spPr>
          <a:xfrm>
            <a:off x="11019694" y="263769"/>
            <a:ext cx="914400" cy="99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p:nvPr/>
        </p:nvSpPr>
        <p:spPr>
          <a:xfrm>
            <a:off x="3886200" y="252730"/>
            <a:ext cx="8305800" cy="668147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18"/>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49" name="Google Shape;149;p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50" name="Google Shape;150;p18"/>
          <p:cNvSpPr txBox="1">
            <a:spLocks noGrp="1"/>
          </p:cNvSpPr>
          <p:nvPr>
            <p:ph type="title"/>
          </p:nvPr>
        </p:nvSpPr>
        <p:spPr>
          <a:xfrm>
            <a:off x="263768" y="2362200"/>
            <a:ext cx="3518800" cy="1219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21000"/>
              <a:buFont typeface="Open Sans"/>
              <a:buNone/>
            </a:pPr>
            <a:r>
              <a:rPr lang="hi">
                <a:solidFill>
                  <a:srgbClr val="FF0000"/>
                </a:solidFill>
                <a:latin typeface="Open Sans"/>
                <a:ea typeface="Open Sans"/>
                <a:cs typeface="Open Sans"/>
                <a:sym typeface="Open Sans"/>
              </a:rPr>
              <a:t>                   </a:t>
            </a:r>
            <a:br>
              <a:rPr lang="hi">
                <a:solidFill>
                  <a:srgbClr val="FF0000"/>
                </a:solidFill>
                <a:latin typeface="Open Sans"/>
                <a:ea typeface="Open Sans"/>
                <a:cs typeface="Open Sans"/>
                <a:sym typeface="Open Sans"/>
              </a:rPr>
            </a:br>
            <a:r>
              <a:rPr lang="hi" sz="4900" b="1">
                <a:solidFill>
                  <a:srgbClr val="FF0000"/>
                </a:solidFill>
                <a:latin typeface="Open Sans"/>
                <a:ea typeface="Open Sans"/>
                <a:cs typeface="Open Sans"/>
                <a:sym typeface="Open Sans"/>
              </a:rPr>
              <a:t>ऊर्ध्वाधर पहुँच</a:t>
            </a:r>
            <a:endParaRPr sz="4000" b="1">
              <a:solidFill>
                <a:srgbClr val="FF0000"/>
              </a:solidFill>
              <a:latin typeface="Open Sans"/>
              <a:ea typeface="Open Sans"/>
              <a:cs typeface="Open Sans"/>
              <a:sym typeface="Open Sans"/>
            </a:endParaRPr>
          </a:p>
        </p:txBody>
      </p:sp>
      <p:sp>
        <p:nvSpPr>
          <p:cNvPr id="151" name="Google Shape;151;p18"/>
          <p:cNvSpPr txBox="1"/>
          <p:nvPr/>
        </p:nvSpPr>
        <p:spPr>
          <a:xfrm>
            <a:off x="4191000" y="1890904"/>
            <a:ext cx="2589212" cy="82391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0000"/>
              </a:buClr>
              <a:buSzPts val="3200"/>
              <a:buFont typeface="Arial"/>
              <a:buChar char="•"/>
            </a:pPr>
            <a:r>
              <a:rPr lang="hi" sz="3200" b="0" i="0" u="none" strike="noStrike" cap="none">
                <a:solidFill>
                  <a:srgbClr val="FF0000"/>
                </a:solidFill>
                <a:latin typeface="Open Sans"/>
                <a:ea typeface="Open Sans"/>
                <a:cs typeface="Open Sans"/>
                <a:sym typeface="Open Sans"/>
              </a:rPr>
              <a:t>लाभ</a:t>
            </a:r>
            <a:endParaRPr sz="2400" b="0" i="0" u="none" strike="noStrike" cap="none">
              <a:solidFill>
                <a:srgbClr val="FF0000"/>
              </a:solidFill>
              <a:latin typeface="Open Sans"/>
              <a:ea typeface="Open Sans"/>
              <a:cs typeface="Open Sans"/>
              <a:sym typeface="Open Sans"/>
            </a:endParaRPr>
          </a:p>
        </p:txBody>
      </p:sp>
      <p:sp>
        <p:nvSpPr>
          <p:cNvPr id="152" name="Google Shape;152;p18"/>
          <p:cNvSpPr txBox="1"/>
          <p:nvPr/>
        </p:nvSpPr>
        <p:spPr>
          <a:xfrm>
            <a:off x="4163568" y="2708275"/>
            <a:ext cx="3304032"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शरीर की स्थिति अधिक आरामदायक होती है</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औजार और उपकरण के उपयोग में आसान </a:t>
            </a:r>
            <a:endParaRPr sz="28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आसान पहुंच</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स्वच्छ कार्यस्थिति</a:t>
            </a:r>
            <a:endParaRPr sz="2800" b="0" i="0" u="none" strike="noStrike" cap="none">
              <a:solidFill>
                <a:schemeClr val="dk1"/>
              </a:solidFill>
              <a:latin typeface="Open Sans"/>
              <a:ea typeface="Open Sans"/>
              <a:cs typeface="Open Sans"/>
              <a:sym typeface="Open Sans"/>
            </a:endParaRPr>
          </a:p>
        </p:txBody>
      </p:sp>
      <p:sp>
        <p:nvSpPr>
          <p:cNvPr id="153" name="Google Shape;153;p18"/>
          <p:cNvSpPr txBox="1"/>
          <p:nvPr/>
        </p:nvSpPr>
        <p:spPr>
          <a:xfrm>
            <a:off x="8229600" y="1896048"/>
            <a:ext cx="2286000" cy="8239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3200"/>
              <a:buFont typeface="Arial"/>
              <a:buChar char="•"/>
            </a:pPr>
            <a:r>
              <a:rPr lang="hi" sz="3200" b="0" i="0" u="none" strike="noStrike" cap="none">
                <a:solidFill>
                  <a:srgbClr val="FF0000"/>
                </a:solidFill>
                <a:latin typeface="Open Sans"/>
                <a:ea typeface="Open Sans"/>
                <a:cs typeface="Open Sans"/>
                <a:sym typeface="Open Sans"/>
              </a:rPr>
              <a:t>नुकसान</a:t>
            </a:r>
            <a:endParaRPr sz="2400" b="0" i="0" u="none" strike="noStrike" cap="none">
              <a:solidFill>
                <a:srgbClr val="FF0000"/>
              </a:solidFill>
              <a:latin typeface="Open Sans"/>
              <a:ea typeface="Open Sans"/>
              <a:cs typeface="Open Sans"/>
              <a:sym typeface="Open Sans"/>
            </a:endParaRPr>
          </a:p>
        </p:txBody>
      </p:sp>
      <p:sp>
        <p:nvSpPr>
          <p:cNvPr id="154" name="Google Shape;154;p18"/>
          <p:cNvSpPr txBox="1"/>
          <p:nvPr/>
        </p:nvSpPr>
        <p:spPr>
          <a:xfrm>
            <a:off x="8386222" y="2721104"/>
            <a:ext cx="3348578" cy="348138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कंक्रीट में काम करने की संभावना</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मलबा पीड़ित पर गिर सकता है</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बहुत समय लगेगा</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यह सुनिश्चित करना चाहिए कि काटा जा रहा टुकड़ा पीड़ित पर न गिरे</a:t>
            </a:r>
            <a:endParaRPr sz="1400" b="0" i="0" u="none" strike="noStrike" cap="none">
              <a:solidFill>
                <a:srgbClr val="000000"/>
              </a:solidFill>
              <a:latin typeface="Arial"/>
              <a:ea typeface="Arial"/>
              <a:cs typeface="Arial"/>
              <a:sym typeface="Arial"/>
            </a:endParaRPr>
          </a:p>
        </p:txBody>
      </p:sp>
      <p:pic>
        <p:nvPicPr>
          <p:cNvPr id="155" name="Google Shape;155;p18"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156" name="Google Shape;156;p18"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Effect transition="in" filter="fade">
                                      <p:cBhvr>
                                        <p:cTn id="12" dur="500"/>
                                        <p:tgtEl>
                                          <p:spTgt spid="1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1" end="1"/>
                                            </p:txEl>
                                          </p:spTgt>
                                        </p:tgtEl>
                                        <p:attrNameLst>
                                          <p:attrName>style.visibility</p:attrName>
                                        </p:attrNameLst>
                                      </p:cBhvr>
                                      <p:to>
                                        <p:strVal val="visible"/>
                                      </p:to>
                                    </p:set>
                                    <p:animEffect transition="in" filter="fade">
                                      <p:cBhvr>
                                        <p:cTn id="17" dur="500"/>
                                        <p:tgtEl>
                                          <p:spTgt spid="1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2" end="2"/>
                                            </p:txEl>
                                          </p:spTgt>
                                        </p:tgtEl>
                                        <p:attrNameLst>
                                          <p:attrName>style.visibility</p:attrName>
                                        </p:attrNameLst>
                                      </p:cBhvr>
                                      <p:to>
                                        <p:strVal val="visible"/>
                                      </p:to>
                                    </p:set>
                                    <p:animEffect transition="in" filter="fade">
                                      <p:cBhvr>
                                        <p:cTn id="22" dur="500"/>
                                        <p:tgtEl>
                                          <p:spTgt spid="1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3" end="3"/>
                                            </p:txEl>
                                          </p:spTgt>
                                        </p:tgtEl>
                                        <p:attrNameLst>
                                          <p:attrName>style.visibility</p:attrName>
                                        </p:attrNameLst>
                                      </p:cBhvr>
                                      <p:to>
                                        <p:strVal val="visible"/>
                                      </p:to>
                                    </p:set>
                                    <p:animEffect transition="in" filter="fade">
                                      <p:cBhvr>
                                        <p:cTn id="27" dur="500"/>
                                        <p:tgtEl>
                                          <p:spTgt spid="1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0" end="0"/>
                                            </p:txEl>
                                          </p:spTgt>
                                        </p:tgtEl>
                                        <p:attrNameLst>
                                          <p:attrName>style.visibility</p:attrName>
                                        </p:attrNameLst>
                                      </p:cBhvr>
                                      <p:to>
                                        <p:strVal val="visible"/>
                                      </p:to>
                                    </p:set>
                                    <p:animEffect transition="in" filter="fade">
                                      <p:cBhvr>
                                        <p:cTn id="32" dur="500"/>
                                        <p:tgtEl>
                                          <p:spTgt spid="1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4">
                                            <p:txEl>
                                              <p:pRg st="0" end="0"/>
                                            </p:txEl>
                                          </p:spTgt>
                                        </p:tgtEl>
                                        <p:attrNameLst>
                                          <p:attrName>style.visibility</p:attrName>
                                        </p:attrNameLst>
                                      </p:cBhvr>
                                      <p:to>
                                        <p:strVal val="visible"/>
                                      </p:to>
                                    </p:set>
                                    <p:animEffect transition="in" filter="fade">
                                      <p:cBhvr>
                                        <p:cTn id="37" dur="500"/>
                                        <p:tgtEl>
                                          <p:spTgt spid="15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4">
                                            <p:txEl>
                                              <p:pRg st="1" end="1"/>
                                            </p:txEl>
                                          </p:spTgt>
                                        </p:tgtEl>
                                        <p:attrNameLst>
                                          <p:attrName>style.visibility</p:attrName>
                                        </p:attrNameLst>
                                      </p:cBhvr>
                                      <p:to>
                                        <p:strVal val="visible"/>
                                      </p:to>
                                    </p:set>
                                    <p:animEffect transition="in" filter="fade">
                                      <p:cBhvr>
                                        <p:cTn id="42" dur="500"/>
                                        <p:tgtEl>
                                          <p:spTgt spid="15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4">
                                            <p:txEl>
                                              <p:pRg st="2" end="2"/>
                                            </p:txEl>
                                          </p:spTgt>
                                        </p:tgtEl>
                                        <p:attrNameLst>
                                          <p:attrName>style.visibility</p:attrName>
                                        </p:attrNameLst>
                                      </p:cBhvr>
                                      <p:to>
                                        <p:strVal val="visible"/>
                                      </p:to>
                                    </p:set>
                                    <p:animEffect transition="in" filter="fade">
                                      <p:cBhvr>
                                        <p:cTn id="47" dur="500"/>
                                        <p:tgtEl>
                                          <p:spTgt spid="15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4">
                                            <p:txEl>
                                              <p:pRg st="3" end="3"/>
                                            </p:txEl>
                                          </p:spTgt>
                                        </p:tgtEl>
                                        <p:attrNameLst>
                                          <p:attrName>style.visibility</p:attrName>
                                        </p:attrNameLst>
                                      </p:cBhvr>
                                      <p:to>
                                        <p:strVal val="visible"/>
                                      </p:to>
                                    </p:set>
                                    <p:animEffect transition="in" filter="fade">
                                      <p:cBhvr>
                                        <p:cTn id="52" dur="500"/>
                                        <p:tgtEl>
                                          <p:spTgt spid="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p:nvPr/>
        </p:nvSpPr>
        <p:spPr>
          <a:xfrm>
            <a:off x="3886200" y="-39180"/>
            <a:ext cx="82296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19"/>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3" name="Google Shape;163;p1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4" name="Google Shape;164;p19"/>
          <p:cNvSpPr txBox="1">
            <a:spLocks noGrp="1"/>
          </p:cNvSpPr>
          <p:nvPr>
            <p:ph type="title"/>
          </p:nvPr>
        </p:nvSpPr>
        <p:spPr>
          <a:xfrm>
            <a:off x="0" y="2781300"/>
            <a:ext cx="4343400" cy="990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
                <a:solidFill>
                  <a:srgbClr val="FF0000"/>
                </a:solidFill>
                <a:latin typeface="Open Sans"/>
                <a:ea typeface="Open Sans"/>
                <a:cs typeface="Open Sans"/>
                <a:sym typeface="Open Sans"/>
              </a:rPr>
              <a:t>    </a:t>
            </a:r>
            <a:r>
              <a:rPr lang="hi" b="1">
                <a:solidFill>
                  <a:srgbClr val="FF0000"/>
                </a:solidFill>
                <a:latin typeface="Open Sans"/>
                <a:ea typeface="Open Sans"/>
                <a:cs typeface="Open Sans"/>
                <a:sym typeface="Open Sans"/>
              </a:rPr>
              <a:t>क्षैतिज पहुँच</a:t>
            </a:r>
            <a:r>
              <a:rPr lang="hi"/>
              <a:t> </a:t>
            </a:r>
            <a:r>
              <a:rPr lang="hi" b="1">
                <a:solidFill>
                  <a:srgbClr val="FF0000"/>
                </a:solidFill>
                <a:latin typeface="Open Sans"/>
                <a:ea typeface="Open Sans"/>
                <a:cs typeface="Open Sans"/>
                <a:sym typeface="Open Sans"/>
              </a:rPr>
              <a:t>​​</a:t>
            </a:r>
            <a:endParaRPr/>
          </a:p>
        </p:txBody>
      </p:sp>
      <p:sp>
        <p:nvSpPr>
          <p:cNvPr id="165" name="Google Shape;165;p19"/>
          <p:cNvSpPr txBox="1"/>
          <p:nvPr/>
        </p:nvSpPr>
        <p:spPr>
          <a:xfrm>
            <a:off x="3886201" y="2010028"/>
            <a:ext cx="2720975" cy="5921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0000"/>
              </a:buClr>
              <a:buSzPts val="3600"/>
              <a:buFont typeface="Arial"/>
              <a:buChar char="•"/>
            </a:pPr>
            <a:r>
              <a:rPr lang="hi" sz="3600" b="0" i="0" u="none" strike="noStrike" cap="none">
                <a:solidFill>
                  <a:srgbClr val="FF0000"/>
                </a:solidFill>
                <a:latin typeface="Open Sans"/>
                <a:ea typeface="Open Sans"/>
                <a:cs typeface="Open Sans"/>
                <a:sym typeface="Open Sans"/>
              </a:rPr>
              <a:t>लाभ</a:t>
            </a:r>
            <a:endParaRPr sz="2400" b="0" i="0" u="none" strike="noStrike" cap="none">
              <a:solidFill>
                <a:srgbClr val="FF0000"/>
              </a:solidFill>
              <a:latin typeface="Open Sans"/>
              <a:ea typeface="Open Sans"/>
              <a:cs typeface="Open Sans"/>
              <a:sym typeface="Open Sans"/>
            </a:endParaRPr>
          </a:p>
        </p:txBody>
      </p:sp>
      <p:sp>
        <p:nvSpPr>
          <p:cNvPr id="166" name="Google Shape;166;p19"/>
          <p:cNvSpPr txBox="1"/>
          <p:nvPr/>
        </p:nvSpPr>
        <p:spPr>
          <a:xfrm>
            <a:off x="3922776" y="2895600"/>
            <a:ext cx="3621024"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आसान प्रवेश</a:t>
            </a:r>
            <a:endParaRPr sz="28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अधिकांश मामलों में    सामग्री ठोस नहीं होती</a:t>
            </a:r>
            <a:endParaRPr sz="28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मलबा मरीज पर नहीं गिरता</a:t>
            </a:r>
            <a:endParaRPr sz="1400" b="0" i="0" u="none" strike="noStrike" cap="none">
              <a:solidFill>
                <a:srgbClr val="000000"/>
              </a:solidFill>
              <a:latin typeface="Arial"/>
              <a:ea typeface="Arial"/>
              <a:cs typeface="Arial"/>
              <a:sym typeface="Arial"/>
            </a:endParaRPr>
          </a:p>
        </p:txBody>
      </p:sp>
      <p:sp>
        <p:nvSpPr>
          <p:cNvPr id="167" name="Google Shape;167;p19"/>
          <p:cNvSpPr txBox="1"/>
          <p:nvPr/>
        </p:nvSpPr>
        <p:spPr>
          <a:xfrm>
            <a:off x="8534400" y="1912937"/>
            <a:ext cx="2820988" cy="5921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3200"/>
              <a:buFont typeface="Arial"/>
              <a:buChar char="•"/>
            </a:pPr>
            <a:r>
              <a:rPr lang="hi" sz="3200" b="0" i="0" u="none" strike="noStrike" cap="none">
                <a:solidFill>
                  <a:srgbClr val="FF0000"/>
                </a:solidFill>
                <a:latin typeface="Open Sans"/>
                <a:ea typeface="Open Sans"/>
                <a:cs typeface="Open Sans"/>
                <a:sym typeface="Open Sans"/>
              </a:rPr>
              <a:t>नुकसान</a:t>
            </a:r>
            <a:endParaRPr sz="2400" b="0" i="0" u="none" strike="noStrike" cap="none">
              <a:solidFill>
                <a:srgbClr val="FF0000"/>
              </a:solidFill>
              <a:latin typeface="Open Sans"/>
              <a:ea typeface="Open Sans"/>
              <a:cs typeface="Open Sans"/>
              <a:sym typeface="Open Sans"/>
            </a:endParaRPr>
          </a:p>
        </p:txBody>
      </p:sp>
      <p:sp>
        <p:nvSpPr>
          <p:cNvPr id="168" name="Google Shape;168;p19"/>
          <p:cNvSpPr txBox="1"/>
          <p:nvPr/>
        </p:nvSpPr>
        <p:spPr>
          <a:xfrm>
            <a:off x="7973568" y="2895600"/>
            <a:ext cx="3960526" cy="329406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असुविधाजनक शारीरिक स्थिति</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बार-बार क्रॉलिंग की आवश्यकता</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उपकरण की स्थिति अजीब</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hi" sz="2800" b="0" i="0" u="none" strike="noStrike" cap="none">
                <a:solidFill>
                  <a:schemeClr val="dk1"/>
                </a:solidFill>
                <a:latin typeface="Open Sans"/>
                <a:ea typeface="Open Sans"/>
                <a:cs typeface="Open Sans"/>
                <a:sym typeface="Open Sans"/>
              </a:rPr>
              <a:t>गंदी कार्य स्थिति</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Open Sans"/>
              <a:ea typeface="Open Sans"/>
              <a:cs typeface="Open Sans"/>
              <a:sym typeface="Open Sans"/>
            </a:endParaRPr>
          </a:p>
        </p:txBody>
      </p:sp>
      <p:pic>
        <p:nvPicPr>
          <p:cNvPr id="169" name="Google Shape;169;p19"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170" name="Google Shape;170;p19"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0" end="0"/>
                                            </p:txEl>
                                          </p:spTgt>
                                        </p:tgtEl>
                                        <p:attrNameLst>
                                          <p:attrName>style.visibility</p:attrName>
                                        </p:attrNameLst>
                                      </p:cBhvr>
                                      <p:to>
                                        <p:strVal val="visible"/>
                                      </p:to>
                                    </p:set>
                                    <p:animEffect transition="in" filter="fade">
                                      <p:cBhvr>
                                        <p:cTn id="12" dur="500"/>
                                        <p:tgtEl>
                                          <p:spTgt spid="1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1" end="1"/>
                                            </p:txEl>
                                          </p:spTgt>
                                        </p:tgtEl>
                                        <p:attrNameLst>
                                          <p:attrName>style.visibility</p:attrName>
                                        </p:attrNameLst>
                                      </p:cBhvr>
                                      <p:to>
                                        <p:strVal val="visible"/>
                                      </p:to>
                                    </p:set>
                                    <p:animEffect transition="in" filter="fade">
                                      <p:cBhvr>
                                        <p:cTn id="17" dur="500"/>
                                        <p:tgtEl>
                                          <p:spTgt spid="1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2" end="2"/>
                                            </p:txEl>
                                          </p:spTgt>
                                        </p:tgtEl>
                                        <p:attrNameLst>
                                          <p:attrName>style.visibility</p:attrName>
                                        </p:attrNameLst>
                                      </p:cBhvr>
                                      <p:to>
                                        <p:strVal val="visible"/>
                                      </p:to>
                                    </p:set>
                                    <p:animEffect transition="in" filter="fade">
                                      <p:cBhvr>
                                        <p:cTn id="22" dur="500"/>
                                        <p:tgtEl>
                                          <p:spTgt spid="1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0" end="0"/>
                                            </p:txEl>
                                          </p:spTgt>
                                        </p:tgtEl>
                                        <p:attrNameLst>
                                          <p:attrName>style.visibility</p:attrName>
                                        </p:attrNameLst>
                                      </p:cBhvr>
                                      <p:to>
                                        <p:strVal val="visible"/>
                                      </p:to>
                                    </p:set>
                                    <p:animEffect transition="in" filter="fade">
                                      <p:cBhvr>
                                        <p:cTn id="27" dur="500"/>
                                        <p:tgtEl>
                                          <p:spTgt spid="1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0" end="0"/>
                                            </p:txEl>
                                          </p:spTgt>
                                        </p:tgtEl>
                                        <p:attrNameLst>
                                          <p:attrName>style.visibility</p:attrName>
                                        </p:attrNameLst>
                                      </p:cBhvr>
                                      <p:to>
                                        <p:strVal val="visible"/>
                                      </p:to>
                                    </p:set>
                                    <p:animEffect transition="in" filter="fade">
                                      <p:cBhvr>
                                        <p:cTn id="32" dur="500"/>
                                        <p:tgtEl>
                                          <p:spTgt spid="16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xEl>
                                              <p:pRg st="1" end="1"/>
                                            </p:txEl>
                                          </p:spTgt>
                                        </p:tgtEl>
                                        <p:attrNameLst>
                                          <p:attrName>style.visibility</p:attrName>
                                        </p:attrNameLst>
                                      </p:cBhvr>
                                      <p:to>
                                        <p:strVal val="visible"/>
                                      </p:to>
                                    </p:set>
                                    <p:animEffect transition="in" filter="fade">
                                      <p:cBhvr>
                                        <p:cTn id="37" dur="500"/>
                                        <p:tgtEl>
                                          <p:spTgt spid="16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8">
                                            <p:txEl>
                                              <p:pRg st="2" end="2"/>
                                            </p:txEl>
                                          </p:spTgt>
                                        </p:tgtEl>
                                        <p:attrNameLst>
                                          <p:attrName>style.visibility</p:attrName>
                                        </p:attrNameLst>
                                      </p:cBhvr>
                                      <p:to>
                                        <p:strVal val="visible"/>
                                      </p:to>
                                    </p:set>
                                    <p:animEffect transition="in" filter="fade">
                                      <p:cBhvr>
                                        <p:cTn id="42" dur="500"/>
                                        <p:tgtEl>
                                          <p:spTgt spid="16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8">
                                            <p:txEl>
                                              <p:pRg st="3" end="3"/>
                                            </p:txEl>
                                          </p:spTgt>
                                        </p:tgtEl>
                                        <p:attrNameLst>
                                          <p:attrName>style.visibility</p:attrName>
                                        </p:attrNameLst>
                                      </p:cBhvr>
                                      <p:to>
                                        <p:strVal val="visible"/>
                                      </p:to>
                                    </p:set>
                                    <p:animEffect transition="in" filter="fade">
                                      <p:cBhvr>
                                        <p:cTn id="47" dur="500"/>
                                        <p:tgtEl>
                                          <p:spTgt spid="16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8">
                                            <p:txEl>
                                              <p:pRg st="4" end="4"/>
                                            </p:txEl>
                                          </p:spTgt>
                                        </p:tgtEl>
                                        <p:attrNameLst>
                                          <p:attrName>style.visibility</p:attrName>
                                        </p:attrNameLst>
                                      </p:cBhvr>
                                      <p:to>
                                        <p:strVal val="visible"/>
                                      </p:to>
                                    </p:set>
                                    <p:animEffect transition="in" filter="fade">
                                      <p:cBhvr>
                                        <p:cTn id="52" dur="500"/>
                                        <p:tgtEl>
                                          <p:spTgt spid="1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p:nvPr/>
        </p:nvSpPr>
        <p:spPr>
          <a:xfrm>
            <a:off x="5105400" y="0"/>
            <a:ext cx="70866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0"/>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7" name="Google Shape;177;p2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78" name="Google Shape;178;p20"/>
          <p:cNvSpPr txBox="1">
            <a:spLocks noGrp="1"/>
          </p:cNvSpPr>
          <p:nvPr>
            <p:ph type="title"/>
          </p:nvPr>
        </p:nvSpPr>
        <p:spPr>
          <a:xfrm>
            <a:off x="657045" y="2887049"/>
            <a:ext cx="3657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Open Sans"/>
              <a:buNone/>
            </a:pPr>
            <a:r>
              <a:rPr lang="hi" b="1">
                <a:solidFill>
                  <a:srgbClr val="FF0000"/>
                </a:solidFill>
                <a:latin typeface="Open Sans"/>
                <a:ea typeface="Open Sans"/>
                <a:cs typeface="Open Sans"/>
                <a:sym typeface="Open Sans"/>
              </a:rPr>
              <a:t>पहुँच</a:t>
            </a:r>
            <a:r>
              <a:rPr lang="hi" b="1">
                <a:latin typeface="Open Sans"/>
                <a:ea typeface="Open Sans"/>
                <a:cs typeface="Open Sans"/>
                <a:sym typeface="Open Sans"/>
              </a:rPr>
              <a:t> </a:t>
            </a:r>
            <a:r>
              <a:rPr lang="hi" b="1">
                <a:solidFill>
                  <a:srgbClr val="FF0000"/>
                </a:solidFill>
                <a:latin typeface="Open Sans"/>
                <a:ea typeface="Open Sans"/>
                <a:cs typeface="Open Sans"/>
                <a:sym typeface="Open Sans"/>
              </a:rPr>
              <a:t>और</a:t>
            </a:r>
            <a:r>
              <a:rPr lang="hi" b="1">
                <a:latin typeface="Open Sans"/>
                <a:ea typeface="Open Sans"/>
                <a:cs typeface="Open Sans"/>
                <a:sym typeface="Open Sans"/>
              </a:rPr>
              <a:t> </a:t>
            </a:r>
            <a:r>
              <a:rPr lang="hi" b="1">
                <a:solidFill>
                  <a:srgbClr val="FF0000"/>
                </a:solidFill>
                <a:latin typeface="Open Sans"/>
                <a:ea typeface="Open Sans"/>
                <a:cs typeface="Open Sans"/>
                <a:sym typeface="Open Sans"/>
              </a:rPr>
              <a:t>बचाव     तकनीक</a:t>
            </a:r>
            <a:endParaRPr b="1">
              <a:solidFill>
                <a:srgbClr val="FF0000"/>
              </a:solidFill>
              <a:latin typeface="Open Sans"/>
              <a:ea typeface="Open Sans"/>
              <a:cs typeface="Open Sans"/>
              <a:sym typeface="Open Sans"/>
            </a:endParaRPr>
          </a:p>
        </p:txBody>
      </p:sp>
      <p:sp>
        <p:nvSpPr>
          <p:cNvPr id="179" name="Google Shape;179;p20"/>
          <p:cNvSpPr txBox="1">
            <a:spLocks noGrp="1"/>
          </p:cNvSpPr>
          <p:nvPr>
            <p:ph type="body" idx="1"/>
          </p:nvPr>
        </p:nvSpPr>
        <p:spPr>
          <a:xfrm>
            <a:off x="6553200" y="1825625"/>
            <a:ext cx="4800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
                <a:latin typeface="Open Sans"/>
                <a:ea typeface="Open Sans"/>
                <a:cs typeface="Open Sans"/>
                <a:sym typeface="Open Sans"/>
              </a:rPr>
              <a:t>मलबा हटाना</a:t>
            </a:r>
            <a:endParaRPr/>
          </a:p>
          <a:p>
            <a:pPr marL="228600" lvl="0" indent="-5080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hi">
                <a:latin typeface="Open Sans"/>
                <a:ea typeface="Open Sans"/>
                <a:cs typeface="Open Sans"/>
                <a:sym typeface="Open Sans"/>
              </a:rPr>
              <a:t>शोरिंग</a:t>
            </a:r>
            <a:endParaRPr/>
          </a:p>
          <a:p>
            <a:pPr marL="228600" lvl="0" indent="-5080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hi">
                <a:latin typeface="Open Sans"/>
                <a:ea typeface="Open Sans"/>
                <a:cs typeface="Open Sans"/>
                <a:sym typeface="Open Sans"/>
              </a:rPr>
              <a:t>काटना और भेदना</a:t>
            </a:r>
            <a:endParaRPr/>
          </a:p>
          <a:p>
            <a:pPr marL="228600" lvl="0" indent="-5080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hi">
                <a:latin typeface="Open Sans"/>
                <a:ea typeface="Open Sans"/>
                <a:cs typeface="Open Sans"/>
                <a:sym typeface="Open Sans"/>
              </a:rPr>
              <a:t>भार उठाना / स्थिर करना</a:t>
            </a:r>
            <a:r>
              <a:rPr lang="hi" sz="2400">
                <a:latin typeface="Open Sans"/>
                <a:ea typeface="Open Sans"/>
                <a:cs typeface="Open Sans"/>
                <a:sym typeface="Open Sans"/>
              </a:rPr>
              <a:t> </a:t>
            </a:r>
            <a:endParaRPr sz="24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180" name="Google Shape;180;p20"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181" name="Google Shape;181;p20"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5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5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5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5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5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5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500"/>
                                        <p:tgtEl>
                                          <p:spTgt spid="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Effect transition="in" filter="fade">
                                      <p:cBhvr>
                                        <p:cTn id="42" dur="500"/>
                                        <p:tgtEl>
                                          <p:spTgt spid="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p:nvPr/>
        </p:nvSpPr>
        <p:spPr>
          <a:xfrm>
            <a:off x="4495800" y="-76200"/>
            <a:ext cx="7696200" cy="6858000"/>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21"/>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88" name="Google Shape;188;p2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89" name="Google Shape;189;p21"/>
          <p:cNvSpPr txBox="1">
            <a:spLocks noGrp="1"/>
          </p:cNvSpPr>
          <p:nvPr>
            <p:ph type="title"/>
          </p:nvPr>
        </p:nvSpPr>
        <p:spPr>
          <a:xfrm>
            <a:off x="-228600" y="2080418"/>
            <a:ext cx="4913376" cy="23923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Open Sans"/>
              <a:buNone/>
            </a:pPr>
            <a:r>
              <a:rPr lang="hi" sz="2800" b="1">
                <a:solidFill>
                  <a:srgbClr val="FF0000"/>
                </a:solidFill>
                <a:latin typeface="Open Sans"/>
                <a:ea typeface="Open Sans"/>
                <a:cs typeface="Open Sans"/>
                <a:sym typeface="Open Sans"/>
              </a:rPr>
              <a:t> </a:t>
            </a:r>
            <a:r>
              <a:rPr lang="hi" sz="4000" b="1">
                <a:solidFill>
                  <a:srgbClr val="FF0000"/>
                </a:solidFill>
                <a:latin typeface="Open Sans"/>
                <a:ea typeface="Open Sans"/>
                <a:cs typeface="Open Sans"/>
                <a:sym typeface="Open Sans"/>
              </a:rPr>
              <a:t>पहुँच की शर्तों का मूल्यांकन</a:t>
            </a:r>
            <a:endParaRPr sz="3600" b="1">
              <a:solidFill>
                <a:srgbClr val="FF0000"/>
              </a:solidFill>
              <a:latin typeface="Open Sans"/>
              <a:ea typeface="Open Sans"/>
              <a:cs typeface="Open Sans"/>
              <a:sym typeface="Open Sans"/>
            </a:endParaRPr>
          </a:p>
        </p:txBody>
      </p:sp>
      <p:sp>
        <p:nvSpPr>
          <p:cNvPr id="190" name="Google Shape;190;p21"/>
          <p:cNvSpPr txBox="1">
            <a:spLocks noGrp="1"/>
          </p:cNvSpPr>
          <p:nvPr>
            <p:ph type="body" idx="1"/>
          </p:nvPr>
        </p:nvSpPr>
        <p:spPr>
          <a:xfrm>
            <a:off x="4568952" y="1406769"/>
            <a:ext cx="7162800" cy="4727575"/>
          </a:xfrm>
          <a:prstGeom prst="rect">
            <a:avLst/>
          </a:prstGeom>
          <a:noFill/>
          <a:ln>
            <a:noFill/>
          </a:ln>
        </p:spPr>
        <p:txBody>
          <a:bodyPr spcFirstLastPara="1" wrap="square" lIns="91425" tIns="45700" rIns="91425" bIns="45700" anchor="t" anchorCtr="0">
            <a:normAutofit lnSpcReduction="10000"/>
          </a:bodyPr>
          <a:lstStyle/>
          <a:p>
            <a:pPr marL="354013" lvl="0" indent="-354013" algn="just" rtl="0">
              <a:lnSpc>
                <a:spcPct val="90000"/>
              </a:lnSpc>
              <a:spcBef>
                <a:spcPts val="0"/>
              </a:spcBef>
              <a:spcAft>
                <a:spcPts val="0"/>
              </a:spcAft>
              <a:buClr>
                <a:schemeClr val="dk1"/>
              </a:buClr>
              <a:buSzPts val="3200"/>
              <a:buChar char="•"/>
            </a:pPr>
            <a:r>
              <a:rPr lang="hi" sz="3200">
                <a:latin typeface="Open Sans"/>
                <a:ea typeface="Open Sans"/>
                <a:cs typeface="Open Sans"/>
                <a:sym typeface="Open Sans"/>
              </a:rPr>
              <a:t>पीड़ित का पता लगने के बाद, यह सुनिश्चित करने के लिए कि मार्ग सुरक्षित है, पहुंच बिंदु का विश्लेषण करें</a:t>
            </a:r>
            <a:endParaRPr sz="3200">
              <a:latin typeface="Open Sans"/>
              <a:ea typeface="Open Sans"/>
              <a:cs typeface="Open Sans"/>
              <a:sym typeface="Open Sans"/>
            </a:endParaRPr>
          </a:p>
          <a:p>
            <a:pPr marL="354013" lvl="0" indent="-354013" algn="just" rtl="0">
              <a:lnSpc>
                <a:spcPct val="90000"/>
              </a:lnSpc>
              <a:spcBef>
                <a:spcPts val="1000"/>
              </a:spcBef>
              <a:spcAft>
                <a:spcPts val="0"/>
              </a:spcAft>
              <a:buClr>
                <a:schemeClr val="dk1"/>
              </a:buClr>
              <a:buSzPts val="3200"/>
              <a:buChar char="•"/>
            </a:pPr>
            <a:r>
              <a:rPr lang="hi" sz="3200">
                <a:latin typeface="Open Sans"/>
                <a:ea typeface="Open Sans"/>
                <a:cs typeface="Open Sans"/>
                <a:sym typeface="Open Sans"/>
              </a:rPr>
              <a:t>सुनिश्चित करें कि उपयोगिताएँ बंद हों</a:t>
            </a:r>
            <a:endParaRPr sz="3200">
              <a:latin typeface="Open Sans"/>
              <a:ea typeface="Open Sans"/>
              <a:cs typeface="Open Sans"/>
              <a:sym typeface="Open Sans"/>
            </a:endParaRPr>
          </a:p>
          <a:p>
            <a:pPr marL="354013" lvl="0" indent="-354013" algn="just" rtl="0">
              <a:lnSpc>
                <a:spcPct val="90000"/>
              </a:lnSpc>
              <a:spcBef>
                <a:spcPts val="1000"/>
              </a:spcBef>
              <a:spcAft>
                <a:spcPts val="0"/>
              </a:spcAft>
              <a:buClr>
                <a:schemeClr val="dk1"/>
              </a:buClr>
              <a:buSzPts val="3200"/>
              <a:buChar char="•"/>
            </a:pPr>
            <a:r>
              <a:rPr lang="hi" sz="3200">
                <a:latin typeface="Open Sans"/>
                <a:ea typeface="Open Sans"/>
                <a:cs typeface="Open Sans"/>
                <a:sym typeface="Open Sans"/>
              </a:rPr>
              <a:t>पीड़ित को चिह्नित करने वाले स्थान पर आगे बढ़ें</a:t>
            </a:r>
            <a:endParaRPr/>
          </a:p>
          <a:p>
            <a:pPr marL="354013" lvl="0" indent="-354013" algn="just" rtl="0">
              <a:lnSpc>
                <a:spcPct val="90000"/>
              </a:lnSpc>
              <a:spcBef>
                <a:spcPts val="1000"/>
              </a:spcBef>
              <a:spcAft>
                <a:spcPts val="0"/>
              </a:spcAft>
              <a:buClr>
                <a:schemeClr val="dk1"/>
              </a:buClr>
              <a:buSzPts val="3200"/>
              <a:buChar char="•"/>
            </a:pPr>
            <a:r>
              <a:rPr lang="hi" sz="3200">
                <a:latin typeface="Open Sans"/>
                <a:ea typeface="Open Sans"/>
                <a:cs typeface="Open Sans"/>
                <a:sym typeface="Open Sans"/>
              </a:rPr>
              <a:t>खतरों को कम करना</a:t>
            </a:r>
            <a:endParaRPr sz="3200">
              <a:latin typeface="Open Sans"/>
              <a:ea typeface="Open Sans"/>
              <a:cs typeface="Open Sans"/>
              <a:sym typeface="Open Sans"/>
            </a:endParaRPr>
          </a:p>
          <a:p>
            <a:pPr marL="354013" lvl="0" indent="-354013" algn="just" rtl="0">
              <a:lnSpc>
                <a:spcPct val="90000"/>
              </a:lnSpc>
              <a:spcBef>
                <a:spcPts val="1000"/>
              </a:spcBef>
              <a:spcAft>
                <a:spcPts val="0"/>
              </a:spcAft>
              <a:buClr>
                <a:schemeClr val="dk1"/>
              </a:buClr>
              <a:buSzPts val="3200"/>
              <a:buChar char="•"/>
            </a:pPr>
            <a:r>
              <a:rPr lang="hi" sz="3200">
                <a:latin typeface="Open Sans"/>
                <a:ea typeface="Open Sans"/>
                <a:cs typeface="Open Sans"/>
                <a:sym typeface="Open Sans"/>
              </a:rPr>
              <a:t>सुरक्षा क्षेत्र और भागने के रास्ते स्थापित करें</a:t>
            </a:r>
            <a:endParaRPr sz="3200">
              <a:latin typeface="Open Sans"/>
              <a:ea typeface="Open Sans"/>
              <a:cs typeface="Open Sans"/>
              <a:sym typeface="Open Sans"/>
            </a:endParaRPr>
          </a:p>
          <a:p>
            <a:pPr marL="350838" lvl="0" indent="-350838" algn="just" rtl="0">
              <a:lnSpc>
                <a:spcPct val="90000"/>
              </a:lnSpc>
              <a:spcBef>
                <a:spcPts val="1000"/>
              </a:spcBef>
              <a:spcAft>
                <a:spcPts val="0"/>
              </a:spcAft>
              <a:buClr>
                <a:schemeClr val="dk1"/>
              </a:buClr>
              <a:buSzPts val="3200"/>
              <a:buChar char="•"/>
            </a:pPr>
            <a:r>
              <a:rPr lang="hi" sz="3200">
                <a:latin typeface="Open Sans"/>
                <a:ea typeface="Open Sans"/>
                <a:cs typeface="Open Sans"/>
                <a:sym typeface="Open Sans"/>
              </a:rPr>
              <a:t>प्रवेश क्षेत्र को सुरक्षित करें और मलबा हटाएँ</a:t>
            </a:r>
            <a:endParaRPr/>
          </a:p>
          <a:p>
            <a:pPr marL="0" lvl="0" indent="0" algn="just" rtl="0">
              <a:lnSpc>
                <a:spcPct val="90000"/>
              </a:lnSpc>
              <a:spcBef>
                <a:spcPts val="1000"/>
              </a:spcBef>
              <a:spcAft>
                <a:spcPts val="0"/>
              </a:spcAft>
              <a:buClr>
                <a:schemeClr val="dk1"/>
              </a:buClr>
              <a:buSzPts val="2800"/>
              <a:buNone/>
            </a:pPr>
            <a:endParaRPr>
              <a:latin typeface="Open Sans"/>
              <a:ea typeface="Open Sans"/>
              <a:cs typeface="Open Sans"/>
              <a:sym typeface="Open Sans"/>
            </a:endParaRPr>
          </a:p>
        </p:txBody>
      </p:sp>
      <p:pic>
        <p:nvPicPr>
          <p:cNvPr id="191" name="Google Shape;191;p21" descr="C:\Users\Acer\Downloads\WhatsApp Image 2025-09-04 at 17.24.38 (1).jpeg"/>
          <p:cNvPicPr preferRelativeResize="0"/>
          <p:nvPr/>
        </p:nvPicPr>
        <p:blipFill rotWithShape="1">
          <a:blip r:embed="rId3">
            <a:alphaModFix/>
          </a:blip>
          <a:srcRect/>
          <a:stretch/>
        </p:blipFill>
        <p:spPr>
          <a:xfrm>
            <a:off x="263768" y="252730"/>
            <a:ext cx="1184031" cy="1042670"/>
          </a:xfrm>
          <a:prstGeom prst="rect">
            <a:avLst/>
          </a:prstGeom>
          <a:noFill/>
          <a:ln>
            <a:noFill/>
          </a:ln>
        </p:spPr>
      </p:pic>
      <p:pic>
        <p:nvPicPr>
          <p:cNvPr id="192" name="Google Shape;192;p21" descr="C:\Users\Acer\Downloads\WhatsApp Image 2025-09-04 at 17.24.38 (3).jpeg"/>
          <p:cNvPicPr preferRelativeResize="0"/>
          <p:nvPr/>
        </p:nvPicPr>
        <p:blipFill rotWithShape="1">
          <a:blip r:embed="rId4">
            <a:alphaModFix/>
          </a:blip>
          <a:srcRect/>
          <a:stretch/>
        </p:blipFill>
        <p:spPr>
          <a:xfrm>
            <a:off x="11019694" y="263769"/>
            <a:ext cx="914400" cy="9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Effect transition="in" filter="fade">
                                      <p:cBhvr>
                                        <p:cTn id="12" dur="500"/>
                                        <p:tgtEl>
                                          <p:spTgt spid="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Effect transition="in" filter="fade">
                                      <p:cBhvr>
                                        <p:cTn id="17" dur="500"/>
                                        <p:tgtEl>
                                          <p:spTgt spid="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Effect transition="in" filter="fade">
                                      <p:cBhvr>
                                        <p:cTn id="22" dur="500"/>
                                        <p:tgtEl>
                                          <p:spTgt spid="1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Effect transition="in" filter="fade">
                                      <p:cBhvr>
                                        <p:cTn id="27" dur="500"/>
                                        <p:tgtEl>
                                          <p:spTgt spid="1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
                                            <p:txEl>
                                              <p:pRg st="5" end="5"/>
                                            </p:txEl>
                                          </p:spTgt>
                                        </p:tgtEl>
                                        <p:attrNameLst>
                                          <p:attrName>style.visibility</p:attrName>
                                        </p:attrNameLst>
                                      </p:cBhvr>
                                      <p:to>
                                        <p:strVal val="visible"/>
                                      </p:to>
                                    </p:set>
                                    <p:animEffect transition="in" filter="fade">
                                      <p:cBhvr>
                                        <p:cTn id="32" dur="500"/>
                                        <p:tgtEl>
                                          <p:spTgt spid="1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0">
                                            <p:txEl>
                                              <p:pRg st="6" end="6"/>
                                            </p:txEl>
                                          </p:spTgt>
                                        </p:tgtEl>
                                        <p:attrNameLst>
                                          <p:attrName>style.visibility</p:attrName>
                                        </p:attrNameLst>
                                      </p:cBhvr>
                                      <p:to>
                                        <p:strVal val="visible"/>
                                      </p:to>
                                    </p:set>
                                    <p:animEffect transition="in" filter="fade">
                                      <p:cBhvr>
                                        <p:cTn id="37" dur="500"/>
                                        <p:tgtEl>
                                          <p:spTgt spid="1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Widescreen</PresentationFormat>
  <Paragraphs>137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Times New Roman</vt:lpstr>
      <vt:lpstr>Open Sans</vt:lpstr>
      <vt:lpstr>Noto Sans Symbols</vt:lpstr>
      <vt:lpstr>Arial Black</vt:lpstr>
      <vt:lpstr>Office Theme</vt:lpstr>
      <vt:lpstr>PowerPoint Presentation</vt:lpstr>
      <vt:lpstr>      उद्देश्य   </vt:lpstr>
      <vt:lpstr>PowerPoint Presentation</vt:lpstr>
      <vt:lpstr>ऊर्ध्वाधर पहुँच</vt:lpstr>
      <vt:lpstr>क्षैतिज दृष्टिकोण </vt:lpstr>
      <vt:lpstr>                    ऊर्ध्वाधर पहुँच</vt:lpstr>
      <vt:lpstr>    क्षैतिज पहुँच ​​</vt:lpstr>
      <vt:lpstr>पहुँच और बचाव     तकनीक</vt:lpstr>
      <vt:lpstr> पहुँच की शर्तों का मूल्यांकन</vt:lpstr>
      <vt:lpstr>मलबा हटाना</vt:lpstr>
      <vt:lpstr>सामग्री को काटने और भेदने की प्रक्रियाएँ</vt:lpstr>
      <vt:lpstr>धातु और लकड़ी को काटना और भेदना</vt:lpstr>
      <vt:lpstr>कंक्रीट ब्लॉक और ईंटों को काटना और भेदना</vt:lpstr>
      <vt:lpstr>ब्लॉक और ईंटों को काटना और उनमें छेद करना</vt:lpstr>
      <vt:lpstr>ब्लॉक और ईंटों को काटना और उनमें छेद करना</vt:lpstr>
      <vt:lpstr>कंक्रीट ब्लॉक और ईंट को काटने और छेदने की प्रक्रिया</vt:lpstr>
      <vt:lpstr>प्रबलित कंक्रीट काटना</vt:lpstr>
      <vt:lpstr>प्रबलित कंक्रीट   काटना</vt:lpstr>
      <vt:lpstr>प्रबलित कंक्रीट काटना</vt:lpstr>
      <vt:lpstr>    क्षैतिज दृष्टिकोण</vt:lpstr>
      <vt:lpstr>    ऊर्ध्वाधर पहुँच</vt:lpstr>
      <vt:lpstr> </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2026-01-08T07:10:17Z</dcterms:modified>
</cp:coreProperties>
</file>