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9"/>
  </p:notesMasterIdLst>
  <p:sldIdLst>
    <p:sldId id="29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5" r:id="rId18"/>
    <p:sldId id="272" r:id="rId19"/>
    <p:sldId id="273" r:id="rId20"/>
    <p:sldId id="274" r:id="rId21"/>
    <p:sldId id="275" r:id="rId22"/>
    <p:sldId id="276" r:id="rId23"/>
    <p:sldId id="277" r:id="rId24"/>
    <p:sldId id="296" r:id="rId25"/>
    <p:sldId id="278" r:id="rId26"/>
    <p:sldId id="297" r:id="rId27"/>
    <p:sldId id="279" r:id="rId28"/>
    <p:sldId id="280" r:id="rId29"/>
    <p:sldId id="281" r:id="rId30"/>
    <p:sldId id="282" r:id="rId31"/>
    <p:sldId id="283" r:id="rId32"/>
    <p:sldId id="284" r:id="rId33"/>
    <p:sldId id="285" r:id="rId34"/>
    <p:sldId id="286" r:id="rId35"/>
    <p:sldId id="287" r:id="rId36"/>
    <p:sldId id="291" r:id="rId37"/>
    <p:sldId id="293"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91" autoAdjust="0"/>
    <p:restoredTop sz="94660"/>
  </p:normalViewPr>
  <p:slideViewPr>
    <p:cSldViewPr snapToGrid="0">
      <p:cViewPr>
        <p:scale>
          <a:sx n="66" d="100"/>
          <a:sy n="66" d="100"/>
        </p:scale>
        <p:origin x="-726" y="-12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9051549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45815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0706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8106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0896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3229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6285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2391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2391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5370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0557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8104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0932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7043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0337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70152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7015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5612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56122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5237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32410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834686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3240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7222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0551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6182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1713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19972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69970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1768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7882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70540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8370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4097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0716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www.onlinedoctranslator.com/hi/?utm_source=onlinedoctranslator&amp;utm_medium=pptx&amp;utm_campaign=attributio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xmlns=""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pPr algn="l" rtl="0"/>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pPr algn="l" rtl="0"/>
            <a:endParaRPr sz="900"/>
          </a:p>
        </p:txBody>
      </p:sp>
      <p:sp>
        <p:nvSpPr>
          <p:cNvPr id="81" name="Slide Number"/>
          <p:cNvSpPr txBox="1">
            <a:spLocks noGrp="1"/>
          </p:cNvSpPr>
          <p:nvPr>
            <p:ph type="sldNum" sz="quarter" idx="4294967295"/>
          </p:nvPr>
        </p:nvSpPr>
        <p:spPr>
          <a:xfrm>
            <a:off x="22812204" y="12813338"/>
            <a:ext cx="604219"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pPr algn="l" rtl="0"/>
            <a:endParaRPr sz="900"/>
          </a:p>
        </p:txBody>
      </p:sp>
      <p:sp>
        <p:nvSpPr>
          <p:cNvPr id="84" name="LESSON 2…"/>
          <p:cNvSpPr txBox="1"/>
          <p:nvPr/>
        </p:nvSpPr>
        <p:spPr>
          <a:xfrm>
            <a:off x="0" y="2041562"/>
            <a:ext cx="6524628"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rtl="0"/>
            <a:r>
              <a:rPr lang="en-US" sz="4000" b="1" dirty="0" smtClean="0">
                <a:solidFill>
                  <a:schemeClr val="dk1"/>
                </a:solidFill>
                <a:latin typeface="Open Sans"/>
                <a:ea typeface="Arial Black"/>
                <a:cs typeface="Arial Black"/>
                <a:sym typeface="Arial Black"/>
              </a:rPr>
              <a:t> </a:t>
            </a:r>
            <a:r>
              <a:rPr lang="en-US" sz="4000" b="1" dirty="0" smtClean="0">
                <a:solidFill>
                  <a:schemeClr val="lt1"/>
                </a:solidFill>
                <a:latin typeface="Open Sans"/>
                <a:ea typeface="Arial Black"/>
                <a:cs typeface="Arial Black"/>
                <a:sym typeface="Arial Black"/>
              </a:rPr>
              <a:t>बचाव रणनीतियाँ</a:t>
            </a:r>
            <a:endParaRPr lang="en-US" sz="4000" b="1" dirty="0" smtClean="0">
              <a:latin typeface="Open Sans"/>
            </a:endParaRPr>
          </a:p>
          <a:p>
            <a:pPr lvl="0" algn="ctr" rtl="0"/>
            <a:r>
              <a:rPr lang="en-US" sz="4000" b="1" dirty="0" smtClean="0">
                <a:solidFill>
                  <a:schemeClr val="lt1"/>
                </a:solidFill>
                <a:latin typeface="Open Sans"/>
                <a:ea typeface="Arial Black"/>
                <a:cs typeface="Arial Black"/>
                <a:sym typeface="Arial Black"/>
              </a:rPr>
              <a:t>और तकनीकें</a:t>
            </a:r>
            <a:endParaRPr lang="en-US" sz="4000" b="1" dirty="0">
              <a:solidFill>
                <a:schemeClr val="lt1"/>
              </a:solidFill>
              <a:latin typeface="Open Sans"/>
              <a:ea typeface="Arial Black"/>
              <a:cs typeface="Arial Black"/>
              <a:sym typeface="Arial Black"/>
            </a:endParaRP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pPr algn="l" rtl="0"/>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  AI-generated content may be incorrect.">
            <a:extLst>
              <a:ext uri="{FF2B5EF4-FFF2-40B4-BE49-F238E27FC236}">
                <a16:creationId xmlns:a16="http://schemas.microsoft.com/office/drawing/2014/main" xmlns="" id="{AD3090FD-6B08-3911-9B2E-4298BEB3182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xmlns="" id="{B81371AA-5D78-D185-06AD-540615D1612F}"/>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xmlns="" id="{2E9EC43E-C7B1-EF48-5F3B-E2AF3723BE8A}"/>
              </a:ext>
            </a:extLst>
          </p:cNvPr>
          <p:cNvSpPr/>
          <p:nvPr/>
        </p:nvSpPr>
        <p:spPr>
          <a:xfrm>
            <a:off x="2415669" y="32217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l" defTabSz="831273" rtl="0" hangingPunct="0"/>
            <a:r>
              <a:rPr lang="en-US" sz="2400" b="1" dirty="0">
                <a:solidFill>
                  <a:srgbClr val="000000"/>
                </a:solidFill>
                <a:latin typeface="Open Sans"/>
                <a:sym typeface="Arial"/>
              </a:rPr>
              <a:t>   ढही संरचना खोज और बचाव</a:t>
            </a:r>
            <a:endParaRPr lang="en-IN" sz="2400" b="1" dirty="0">
              <a:solidFill>
                <a:srgbClr val="000000"/>
              </a:solidFill>
              <a:latin typeface="Open Sans"/>
              <a:sym typeface="Arial"/>
            </a:endParaRPr>
          </a:p>
        </p:txBody>
      </p:sp>
      <p:sp>
        <p:nvSpPr>
          <p:cNvPr id="8" name="PEER | CSSR | INDIA">
            <a:extLst>
              <a:ext uri="{FF2B5EF4-FFF2-40B4-BE49-F238E27FC236}">
                <a16:creationId xmlns:a16="http://schemas.microsoft.com/office/drawing/2014/main" xmlns=""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 </a:t>
            </a:r>
            <a:r>
              <a:rPr lang="en-US" sz="1200" dirty="0" smtClean="0">
                <a:solidFill>
                  <a:srgbClr val="FF0000"/>
                </a:solidFill>
              </a:rPr>
              <a:t>सीएसएसआर</a:t>
            </a:r>
            <a:r>
              <a:rPr sz="1200" dirty="0" smtClean="0">
                <a:solidFill>
                  <a:srgbClr val="FF0000"/>
                </a:solidFill>
              </a:rPr>
              <a:t>|</a:t>
            </a:r>
            <a:r>
              <a:rPr sz="1200" dirty="0">
                <a:solidFill>
                  <a:srgbClr val="FF0000"/>
                </a:solidFill>
              </a:rPr>
              <a:t>भारत</a:t>
            </a:r>
          </a:p>
        </p:txBody>
      </p:sp>
      <p:pic>
        <p:nvPicPr>
          <p:cNvPr id="10" name="Picture 9">
            <a:extLst>
              <a:ext uri="{FF2B5EF4-FFF2-40B4-BE49-F238E27FC236}">
                <a16:creationId xmlns:a16="http://schemas.microsoft.com/office/drawing/2014/main" xmlns=""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100010001" name="ODT_ATTR_LBL_SHAPE">
            <a:extLst>
              <a:ext uri="{FF2B5EF4-FFF2-40B4-BE49-F238E27FC236}">
                <a16:creationId xmlns=""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अंग्रेज़ी से हिन्दी में अनुवादित। - </a:t>
            </a:r>
            <a:r>
              <a:rPr lang="en-US" sz="1000" u="sng" dirty="0">
                <a:solidFill>
                  <a:srgbClr val="0F2B46"/>
                </a:solidFill>
                <a:effectLst/>
                <a:latin typeface="Roboto" panose="02000000000000000000" pitchFamily="2" charset="0"/>
                <a:hlinkClick r:id="rId7" tooltip="Doc Translator - www.onlinedoctranslator.com"/>
              </a:rPr>
              <a:t>www.onlinedoctranslator.com</a:t>
            </a:r>
            <a:endParaRPr lang="en-US" sz="1000" dirty="0"/>
          </a:p>
        </p:txBody>
      </p:sp>
      <p:pic>
        <p:nvPicPr>
          <p:cNvPr id="1000100002" name="ODT_ATTR_LBL_LOGO">
            <a:extLst>
              <a:ext uri="{FF2B5EF4-FFF2-40B4-BE49-F238E27FC236}">
                <a16:creationId xmlns="" xmlns:a16="http://schemas.microsoft.com/office/drawing/2014/main" id="{B066AC4A-9A1C-4C10-800A-DAF9F2764385}"/>
              </a:ext>
            </a:extLst>
          </p:cNvPr>
          <p:cNvPicPr/>
          <p:nvPr/>
        </p:nvPicPr>
        <p:blipFill>
          <a:blip r:embed="rId8" cstate="print">
            <a:extLst>
              <a:ext uri="{28A0092B-C50C-407E-A947-70E740481C1C}">
                <a14:useLocalDpi xmlns="" xmlns:a14="http://schemas.microsoft.com/office/drawing/2010/main" val="0"/>
              </a:ext>
            </a:extLst>
          </a:blip>
          <a:stretch>
            <a:fillRect/>
          </a:stretch>
        </p:blipFill>
        <p:spPr>
          <a:xfrm>
            <a:off x="0" y="36000"/>
            <a:ext cx="316230" cy="179705"/>
          </a:xfrm>
          <a:prstGeom prst="rect">
            <a:avLst/>
          </a:prstGeom>
        </p:spPr>
      </p:pic>
      <p:sp>
        <p:nvSpPr>
          <p:cNvPr id="23" name="TextBox 22"/>
          <p:cNvSpPr txBox="1"/>
          <p:nvPr/>
        </p:nvSpPr>
        <p:spPr>
          <a:xfrm>
            <a:off x="1132114" y="5849257"/>
            <a:ext cx="184731" cy="307777"/>
          </a:xfrm>
          <a:prstGeom prst="rect">
            <a:avLst/>
          </a:prstGeom>
          <a:noFill/>
        </p:spPr>
        <p:txBody>
          <a:bodyPr wrap="none" rtlCol="0">
            <a:spAutoFit/>
          </a:bodyPr>
          <a:lstStyle/>
          <a:p>
            <a:endParaRPr lang="en-US" dirty="0"/>
          </a:p>
        </p:txBody>
      </p:sp>
      <p:sp>
        <p:nvSpPr>
          <p:cNvPr id="28" name="TextBox 27"/>
          <p:cNvSpPr txBox="1"/>
          <p:nvPr/>
        </p:nvSpPr>
        <p:spPr>
          <a:xfrm>
            <a:off x="315919" y="5958926"/>
            <a:ext cx="2078940" cy="958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r>
              <a:rPr lang="en-US" sz="1600" b="1" dirty="0" smtClean="0"/>
              <a:t>निरीक्षक: सूरज कुमार</a:t>
            </a:r>
          </a:p>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261317" y="2855894"/>
            <a:ext cx="3649502"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Open Sans"/>
                <a:ea typeface="Arial"/>
                <a:cs typeface="Arial"/>
                <a:sym typeface="Arial"/>
              </a:rPr>
              <a:t>पहुँच की शर्तों का मूल्यांकन</a:t>
            </a:r>
            <a:endParaRPr lang="en-US" sz="4000" b="1" cap="none" dirty="0">
              <a:solidFill>
                <a:srgbClr val="C00000"/>
              </a:solidFill>
              <a:latin typeface="Open Sans"/>
              <a:ea typeface="Arial"/>
              <a:cs typeface="Arial"/>
              <a:sym typeface="Arial"/>
            </a:endParaRPr>
          </a:p>
        </p:txBody>
      </p:sp>
      <p:sp>
        <p:nvSpPr>
          <p:cNvPr id="187" name="Google Shape;187;p23"/>
          <p:cNvSpPr txBox="1">
            <a:spLocks noGrp="1"/>
          </p:cNvSpPr>
          <p:nvPr>
            <p:ph type="body" idx="1"/>
          </p:nvPr>
        </p:nvSpPr>
        <p:spPr>
          <a:xfrm>
            <a:off x="4445391" y="1238210"/>
            <a:ext cx="7339241" cy="5071110"/>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3.खतरों को कम करना.</a:t>
            </a:r>
            <a:endParaRPr dirty="0">
              <a:latin typeface="Open Sans"/>
              <a:ea typeface="Arial"/>
              <a:cs typeface="Arial"/>
            </a:endParaRPr>
          </a:p>
          <a:p>
            <a:pPr marL="228600" indent="-228600" algn="l" rtl="0">
              <a:buSzPts val="3200"/>
              <a:buFont typeface="Noto Sans Symbols"/>
              <a:buChar char="✔"/>
            </a:pPr>
            <a:r>
              <a:rPr lang="en-US" dirty="0">
                <a:latin typeface="Open Sans"/>
                <a:ea typeface="Arial"/>
                <a:cs typeface="Arial"/>
                <a:sym typeface="Arial"/>
              </a:rPr>
              <a:t>शोरिंग</a:t>
            </a:r>
            <a:endParaRPr dirty="0">
              <a:latin typeface="Open Sans"/>
              <a:ea typeface="Arial"/>
              <a:cs typeface="Arial"/>
            </a:endParaRPr>
          </a:p>
          <a:p>
            <a:pPr marL="228600" indent="-228600" algn="l" rtl="0">
              <a:buSzPts val="3200"/>
              <a:buFont typeface="Noto Sans Symbols"/>
              <a:buChar char="✔"/>
            </a:pP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4. सुरक्षा क्षेत्र और बचने के रास्ते स्थापित करें।</a:t>
            </a:r>
            <a:endParaRPr dirty="0">
              <a:latin typeface="Open Sans"/>
              <a:ea typeface="Arial"/>
              <a:cs typeface="Arial"/>
            </a:endParaRPr>
          </a:p>
          <a:p>
            <a:pPr marL="228600" indent="-228600" algn="l" rtl="0">
              <a:buSzPts val="3200"/>
              <a:buFont typeface="Noto Sans Symbols"/>
              <a:buChar char="✔"/>
            </a:pP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5.अपने प्रवेश क्षेत्र को सुरक्षित करें और मलबा हटाएँ।</a:t>
            </a:r>
            <a:endParaRPr dirty="0">
              <a:latin typeface="Open Sans"/>
              <a:ea typeface="Arial"/>
              <a:cs typeface="Arial"/>
              <a:sym typeface="Arial"/>
            </a:endParaRPr>
          </a:p>
        </p:txBody>
      </p:sp>
      <p:sp>
        <p:nvSpPr>
          <p:cNvPr id="188" name="Google Shape;18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89" name="Google Shape;18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10</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56185" y="101602"/>
            <a:ext cx="1190671" cy="1117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537029" y="2829136"/>
            <a:ext cx="3359722"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Open Sans"/>
                <a:ea typeface="Arial"/>
                <a:cs typeface="Arial"/>
                <a:sym typeface="Arial"/>
              </a:rPr>
              <a:t>मलबा हटाना</a:t>
            </a:r>
            <a:endParaRPr lang="en-US" sz="4000" b="1" cap="none" dirty="0">
              <a:solidFill>
                <a:srgbClr val="C00000"/>
              </a:solidFill>
              <a:latin typeface="Open Sans"/>
              <a:ea typeface="Arial"/>
              <a:cs typeface="Arial"/>
              <a:sym typeface="Arial"/>
            </a:endParaRPr>
          </a:p>
        </p:txBody>
      </p:sp>
      <p:sp>
        <p:nvSpPr>
          <p:cNvPr id="195" name="Google Shape;195;p24"/>
          <p:cNvSpPr txBox="1">
            <a:spLocks noGrp="1"/>
          </p:cNvSpPr>
          <p:nvPr>
            <p:ph type="body" idx="1"/>
          </p:nvPr>
        </p:nvSpPr>
        <p:spPr>
          <a:xfrm>
            <a:off x="4644571" y="1528430"/>
            <a:ext cx="7213599" cy="4610100"/>
          </a:xfrm>
          <a:prstGeom prst="rect">
            <a:avLst/>
          </a:prstGeom>
          <a:noFill/>
          <a:ln>
            <a:noFill/>
          </a:ln>
        </p:spPr>
        <p:txBody>
          <a:bodyPr spcFirstLastPara="1" wrap="square" lIns="91425" tIns="45700" rIns="91425" bIns="45700" anchor="t" anchorCtr="0">
            <a:noAutofit/>
          </a:bodyPr>
          <a:lstStyle/>
          <a:p>
            <a:pPr marL="228600" lvl="0" indent="-228600" algn="l" rtl="0">
              <a:buSzPts val="3200"/>
              <a:buFont typeface="Noto Sans Symbols"/>
              <a:buChar char="✔"/>
            </a:pPr>
            <a:r>
              <a:rPr lang="en-US" dirty="0">
                <a:latin typeface="Open Sans"/>
                <a:ea typeface="Arial"/>
                <a:cs typeface="Arial"/>
                <a:sym typeface="Arial"/>
              </a:rPr>
              <a:t>जब पीड़ित किसी ढही हुई इमारत की सतह के पास फँस जाते हैं, तो उन्हें निकालने के लिए आपको उनके आस-पास का मलबा हटाना होगा। मलबा हटाते समय बहुत व्यवस्थित और धीरे-धीरे काम करना बहुत ज़रूरी है।</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  </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  निम्नलिखित प्रक्रिया का उपयोग करें:</a:t>
            </a:r>
            <a:endParaRPr dirty="0">
              <a:latin typeface="Open Sans"/>
              <a:ea typeface="Arial"/>
              <a:cs typeface="Arial"/>
              <a:sym typeface="Arial"/>
            </a:endParaRPr>
          </a:p>
        </p:txBody>
      </p:sp>
      <p:sp>
        <p:nvSpPr>
          <p:cNvPr id="196" name="Google Shape;19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97" name="Google Shape;19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11</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841671" y="116115"/>
            <a:ext cx="1161642" cy="1117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275627" y="3219956"/>
            <a:ext cx="3686996"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Open Sans"/>
                <a:ea typeface="Arial"/>
                <a:cs typeface="Arial"/>
                <a:sym typeface="Arial"/>
              </a:rPr>
              <a:t>मलबा हटाना</a:t>
            </a:r>
            <a:endParaRPr lang="en-US" sz="4000" b="1" cap="none" dirty="0">
              <a:solidFill>
                <a:srgbClr val="C00000"/>
              </a:solidFill>
              <a:latin typeface="Open Sans"/>
              <a:ea typeface="Arial"/>
              <a:cs typeface="Arial"/>
              <a:sym typeface="Arial"/>
            </a:endParaRPr>
          </a:p>
        </p:txBody>
      </p:sp>
      <p:sp>
        <p:nvSpPr>
          <p:cNvPr id="203" name="Google Shape;203;p25"/>
          <p:cNvSpPr txBox="1">
            <a:spLocks noGrp="1"/>
          </p:cNvSpPr>
          <p:nvPr>
            <p:ph type="body" idx="1"/>
          </p:nvPr>
        </p:nvSpPr>
        <p:spPr>
          <a:xfrm>
            <a:off x="4615542" y="1525430"/>
            <a:ext cx="7286171" cy="5071110"/>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यह निर्धारित करें कि इमारत किस प्रकार गिरी और उसके घटकों की स्थिति की पुष्टि करें।</a:t>
            </a:r>
            <a:endParaRPr dirty="0">
              <a:latin typeface="Open Sans"/>
              <a:ea typeface="Arial"/>
              <a:cs typeface="Arial"/>
            </a:endParaRPr>
          </a:p>
          <a:p>
            <a:pPr marL="228600" indent="-228600" algn="l" rtl="0">
              <a:buSzPts val="3200"/>
              <a:buFont typeface="Noto Sans Symbols"/>
              <a:buChar char="✔"/>
            </a:pPr>
            <a:r>
              <a:rPr lang="en-US" dirty="0">
                <a:latin typeface="Open Sans"/>
                <a:ea typeface="Arial"/>
                <a:cs typeface="Arial"/>
                <a:sym typeface="Arial"/>
              </a:rPr>
              <a:t>पहले छोटे टुकड़े निकालें और केवल बड़े टुकड़े ही निकालें जो ढीले हो सकते हैं। कभी भी ऐसे टुकड़े न निकालें जो दबाव में हों या जगह में फँसे हों।</a:t>
            </a:r>
            <a:endParaRPr dirty="0">
              <a:latin typeface="Open Sans"/>
              <a:ea typeface="Arial"/>
              <a:cs typeface="Arial"/>
            </a:endParaRPr>
          </a:p>
          <a:p>
            <a:pPr marL="228600" indent="-228600" algn="l" rtl="0">
              <a:buSzPts val="3200"/>
              <a:buFont typeface="Noto Sans Symbols"/>
              <a:buChar char="✔"/>
            </a:pP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सावधानी: ध्यान रखें कि कोई भी टुकड़ा हिले नहीं जिससे संरचना या मलबे के ढेर की स्थिरता प्रभावित हो। संदेह होने पर, किसी स्ट्रक्चरल इंजीनियर से सलाह लें।</a:t>
            </a:r>
            <a:endParaRPr dirty="0">
              <a:latin typeface="Open Sans"/>
              <a:ea typeface="Arial"/>
              <a:cs typeface="Arial"/>
              <a:sym typeface="Arial"/>
            </a:endParaRPr>
          </a:p>
        </p:txBody>
      </p:sp>
      <p:sp>
        <p:nvSpPr>
          <p:cNvPr id="204" name="Google Shape;20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05" name="Google Shape;20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12</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116116"/>
            <a:ext cx="1234214" cy="107405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557334" y="3100481"/>
            <a:ext cx="3043996"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Open Sans"/>
                <a:ea typeface="Arial"/>
                <a:cs typeface="Arial"/>
                <a:sym typeface="Arial"/>
              </a:rPr>
              <a:t>मलबा हटाना</a:t>
            </a:r>
            <a:endParaRPr lang="en-US" sz="4000" b="1" cap="none" dirty="0">
              <a:solidFill>
                <a:srgbClr val="C00000"/>
              </a:solidFill>
              <a:latin typeface="Open Sans"/>
              <a:ea typeface="Arial"/>
              <a:cs typeface="Arial"/>
              <a:sym typeface="Arial"/>
            </a:endParaRPr>
          </a:p>
        </p:txBody>
      </p:sp>
      <p:sp>
        <p:nvSpPr>
          <p:cNvPr id="211" name="Google Shape;211;p26"/>
          <p:cNvSpPr txBox="1">
            <a:spLocks noGrp="1"/>
          </p:cNvSpPr>
          <p:nvPr>
            <p:ph type="body" idx="1"/>
          </p:nvPr>
        </p:nvSpPr>
        <p:spPr>
          <a:xfrm>
            <a:off x="4670474" y="980728"/>
            <a:ext cx="7186166" cy="4191000"/>
          </a:xfrm>
          <a:prstGeom prst="rect">
            <a:avLst/>
          </a:prstGeom>
          <a:noFill/>
          <a:ln>
            <a:noFill/>
          </a:ln>
        </p:spPr>
        <p:txBody>
          <a:bodyPr spcFirstLastPara="1" wrap="square" lIns="91425" tIns="45700" rIns="91425" bIns="45700" anchor="t" anchorCtr="0">
            <a:noAutofit/>
          </a:bodyPr>
          <a:lstStyle/>
          <a:p>
            <a:pPr marL="228600" lvl="0" indent="-25400" algn="l" rtl="0">
              <a:lnSpc>
                <a:spcPct val="90000"/>
              </a:lnSpc>
              <a:spcBef>
                <a:spcPts val="0"/>
              </a:spcBef>
              <a:spcAft>
                <a:spcPts val="0"/>
              </a:spcAft>
              <a:buClr>
                <a:schemeClr val="dk1"/>
              </a:buClr>
              <a:buSzPts val="3200"/>
              <a:buFont typeface="Noto Sans Symbols"/>
              <a:buNone/>
            </a:pPr>
            <a:endParaRPr sz="3200" smtClean="0">
              <a:latin typeface="Arial"/>
              <a:ea typeface="Arial"/>
              <a:cs typeface="Arial"/>
              <a:sym typeface="Arial"/>
            </a:endParaRPr>
          </a:p>
          <a:p>
            <a:pPr marL="228600" lvl="0" indent="-228600" algn="l" rtl="0">
              <a:buSzPts val="3200"/>
              <a:buFont typeface="Noto Sans Symbols"/>
              <a:buChar char="✔"/>
            </a:pPr>
            <a:r>
              <a:rPr lang="en-US" dirty="0" smtClean="0">
                <a:latin typeface="Open Sans"/>
                <a:ea typeface="Arial"/>
                <a:cs typeface="Arial"/>
                <a:sym typeface="Arial"/>
              </a:rPr>
              <a:t>दबाव में आए टुकड़ों को हटाने के लिए पहले किनारे लगाना आवश्यक हो सकता है।</a:t>
            </a:r>
            <a:endParaRPr smtClean="0">
              <a:latin typeface="Open Sans"/>
              <a:ea typeface="Arial"/>
              <a:cs typeface="Arial"/>
            </a:endParaRPr>
          </a:p>
          <a:p>
            <a:pPr marL="228600" lvl="0" indent="-228600" algn="l" rtl="0">
              <a:buSzPts val="3200"/>
              <a:buFont typeface="Noto Sans Symbols"/>
              <a:buChar char="✔"/>
            </a:pPr>
            <a:endParaRPr smtClean="0">
              <a:latin typeface="Open Sans"/>
              <a:ea typeface="Arial"/>
              <a:cs typeface="Arial"/>
              <a:sym typeface="Arial"/>
            </a:endParaRPr>
          </a:p>
          <a:p>
            <a:pPr marL="228600" lvl="0" indent="-228600" algn="l" rtl="0">
              <a:buSzPts val="3200"/>
              <a:buFont typeface="Noto Sans Symbols"/>
              <a:buChar char="✔"/>
            </a:pPr>
            <a:r>
              <a:rPr lang="en-US" dirty="0" smtClean="0">
                <a:latin typeface="Open Sans"/>
                <a:ea typeface="Arial"/>
                <a:cs typeface="Arial"/>
                <a:sym typeface="Arial"/>
              </a:rPr>
              <a:t>भार वहन करने वाली दीवारों को काटने से बचें।</a:t>
            </a:r>
            <a:endParaRPr smtClean="0">
              <a:latin typeface="Open Sans"/>
              <a:ea typeface="Arial"/>
              <a:cs typeface="Arial"/>
            </a:endParaRPr>
          </a:p>
          <a:p>
            <a:pPr marL="228600" lvl="0" indent="-228600" algn="l" rtl="0">
              <a:buSzPts val="3200"/>
              <a:buFont typeface="Noto Sans Symbols"/>
              <a:buChar char="✔"/>
            </a:pPr>
            <a:endParaRPr dirty="0">
              <a:latin typeface="Open Sans"/>
              <a:ea typeface="Arial"/>
              <a:cs typeface="Arial"/>
              <a:sym typeface="Arial"/>
            </a:endParaRPr>
          </a:p>
        </p:txBody>
      </p:sp>
      <p:sp>
        <p:nvSpPr>
          <p:cNvPr id="212" name="Google Shape;2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13" name="Google Shape;21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13</a:t>
            </a:fld>
            <a:endParaRPr/>
          </a:p>
        </p:txBody>
      </p:sp>
      <p:sp>
        <p:nvSpPr>
          <p:cNvPr id="214" name="Google Shape;214;p26"/>
          <p:cNvSpPr/>
          <p:nvPr/>
        </p:nvSpPr>
        <p:spPr>
          <a:xfrm>
            <a:off x="4825217" y="4543864"/>
            <a:ext cx="7366783" cy="203981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228600" indent="-228600" algn="l" rtl="0">
              <a:lnSpc>
                <a:spcPct val="90000"/>
              </a:lnSpc>
              <a:spcBef>
                <a:spcPts val="1000"/>
              </a:spcBef>
              <a:buClr>
                <a:schemeClr val="dk1"/>
              </a:buClr>
              <a:buSzPts val="3200"/>
              <a:buFont typeface="Noto Sans Symbols"/>
              <a:buChar char="✔"/>
            </a:pPr>
            <a:r>
              <a:rPr lang="en-US" sz="3200" b="1" dirty="0">
                <a:solidFill>
                  <a:srgbClr val="FF0000"/>
                </a:solidFill>
                <a:latin typeface="Arial"/>
                <a:ea typeface="Arial"/>
                <a:cs typeface="Arial"/>
                <a:sym typeface="Arial"/>
              </a:rPr>
              <a:t>टिप्पणी:</a:t>
            </a:r>
            <a:r>
              <a:rPr lang="en-US" sz="3200" dirty="0">
                <a:solidFill>
                  <a:schemeClr val="dk1"/>
                </a:solidFill>
                <a:latin typeface="Arial"/>
                <a:ea typeface="Arial"/>
                <a:cs typeface="Arial"/>
                <a:sym typeface="Arial"/>
              </a:rPr>
              <a:t> </a:t>
            </a:r>
            <a:r>
              <a:rPr lang="en-US" sz="2800" dirty="0">
                <a:solidFill>
                  <a:schemeClr val="dk1"/>
                </a:solidFill>
                <a:latin typeface="Open Sans"/>
              </a:rPr>
              <a:t>मलबे को हटाने के लिए बाल्टी ब्रिगेड जैसी सरल विधियां बहुत प्रभावी हो सकती हैं।</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98130" y="43542"/>
            <a:ext cx="1234214" cy="11321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0" y="2772073"/>
            <a:ext cx="4360985" cy="8035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IN" sz="4000" b="1" dirty="0" smtClean="0">
                <a:solidFill>
                  <a:srgbClr val="C00000"/>
                </a:solidFill>
                <a:latin typeface="Open Sans"/>
                <a:ea typeface="Arial"/>
                <a:cs typeface="Arial"/>
                <a:sym typeface="Arial"/>
              </a:rPr>
              <a:t>सामग्री को काटने और भेदने की प्रक्रियाएँ</a:t>
            </a:r>
            <a:endParaRPr lang="en-IN" sz="4000" b="1" cap="none" dirty="0">
              <a:solidFill>
                <a:srgbClr val="C00000"/>
              </a:solidFill>
              <a:latin typeface="Open Sans"/>
              <a:ea typeface="Arial"/>
              <a:cs typeface="Arial"/>
              <a:sym typeface="Arial"/>
            </a:endParaRPr>
          </a:p>
        </p:txBody>
      </p:sp>
      <p:sp>
        <p:nvSpPr>
          <p:cNvPr id="220" name="Google Shape;220;p27"/>
          <p:cNvSpPr txBox="1">
            <a:spLocks noGrp="1"/>
          </p:cNvSpPr>
          <p:nvPr>
            <p:ph type="body" idx="1"/>
          </p:nvPr>
        </p:nvSpPr>
        <p:spPr>
          <a:xfrm>
            <a:off x="4473526" y="1621084"/>
            <a:ext cx="6797664" cy="4191000"/>
          </a:xfrm>
          <a:prstGeom prst="rect">
            <a:avLst/>
          </a:prstGeom>
          <a:noFill/>
          <a:ln>
            <a:noFill/>
          </a:ln>
        </p:spPr>
        <p:txBody>
          <a:bodyPr spcFirstLastPara="1" wrap="square" lIns="91425" tIns="45700" rIns="91425" bIns="45700" anchor="t" anchorCtr="0">
            <a:noAutofit/>
          </a:bodyPr>
          <a:lstStyle/>
          <a:p>
            <a:pPr marL="228600" lvl="0" indent="-228600" algn="l" rtl="0">
              <a:buSzPts val="3200"/>
              <a:buFont typeface="Noto Sans Symbols"/>
              <a:buChar char="✔"/>
            </a:pPr>
            <a:r>
              <a:rPr lang="en-US" dirty="0">
                <a:latin typeface="Open Sans"/>
                <a:ea typeface="Arial"/>
                <a:cs typeface="Arial"/>
                <a:sym typeface="Arial"/>
              </a:rPr>
              <a:t>दीवार या फर्श में सेंध लगाते समय, हमेशा ध्यान रखें कि फँसा हुआ व्यक्ति उस सामग्री के दूसरे हिस्से के सीधे संपर्क में हो सकता है जिसे आप काट रहे हैं। इसलिए, काटते और छेद करते समय आपको अत्यधिक सावधानी बरतनी चाहिए ताकि जिस व्यक्ति को आप बचाने की कोशिश कर रहे हैं उसे दुर्घटनावश चोट न लगे। इसके अलावा, संरचनात्मक तत्वों, तारों, पानी के पाइपों आदि को नुकसान से बचाने के लिए बहुत गहराई से काटने से बचें।</a:t>
            </a:r>
            <a:endParaRPr dirty="0">
              <a:latin typeface="Open Sans"/>
              <a:ea typeface="Arial"/>
              <a:cs typeface="Arial"/>
              <a:sym typeface="Arial"/>
            </a:endParaRPr>
          </a:p>
        </p:txBody>
      </p:sp>
      <p:sp>
        <p:nvSpPr>
          <p:cNvPr id="221" name="Google Shape;22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22" name="Google Shape;2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14</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397049" y="2755812"/>
            <a:ext cx="4034274" cy="8903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IN" sz="4000" b="1" dirty="0" smtClean="0">
                <a:solidFill>
                  <a:srgbClr val="C00000"/>
                </a:solidFill>
                <a:latin typeface="Open Sans"/>
                <a:ea typeface="Arial"/>
                <a:cs typeface="Arial"/>
                <a:sym typeface="Arial"/>
              </a:rPr>
              <a:t>सामग्री को काटने और भेदने की प्रक्रियाएँ</a:t>
            </a:r>
            <a:endParaRPr lang="en-IN" sz="4000" b="1" cap="none" dirty="0">
              <a:solidFill>
                <a:srgbClr val="C00000"/>
              </a:solidFill>
              <a:latin typeface="Open Sans"/>
              <a:ea typeface="Arial"/>
              <a:cs typeface="Arial"/>
              <a:sym typeface="Arial"/>
            </a:endParaRPr>
          </a:p>
        </p:txBody>
      </p:sp>
      <p:sp>
        <p:nvSpPr>
          <p:cNvPr id="228" name="Google Shape;228;p28"/>
          <p:cNvSpPr txBox="1">
            <a:spLocks noGrp="1"/>
          </p:cNvSpPr>
          <p:nvPr>
            <p:ph type="body" idx="1"/>
          </p:nvPr>
        </p:nvSpPr>
        <p:spPr>
          <a:xfrm>
            <a:off x="4459458" y="1834831"/>
            <a:ext cx="7397182" cy="2602281"/>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किसी कार्य के लिए सही उपकरण चुनने के लिए, आपको उपलब्ध उपकरणों की क्षमताओं और सीमाओं की अच्छी समझ होनी चाहिए। आपको हमेशा उपकरण की क्षमताओं के भीतर काम करना चाहिए और उसका उचित उपयोग करना चाहिए।</a:t>
            </a:r>
            <a:endParaRPr dirty="0">
              <a:latin typeface="Open Sans"/>
              <a:ea typeface="Arial"/>
              <a:cs typeface="Arial"/>
              <a:sym typeface="Arial"/>
            </a:endParaRPr>
          </a:p>
        </p:txBody>
      </p:sp>
      <p:sp>
        <p:nvSpPr>
          <p:cNvPr id="229" name="Google Shape;22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0" name="Google Shape;2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15</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812643" y="72574"/>
            <a:ext cx="1205185" cy="113211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77507" y="3263705"/>
            <a:ext cx="3589583" cy="8230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धातु और लकड़ी को काटना और भेदना</a:t>
            </a:r>
            <a:endParaRPr lang="en-IN" sz="4000" b="1" cap="none" dirty="0">
              <a:solidFill>
                <a:srgbClr val="C00000"/>
              </a:solidFill>
              <a:latin typeface="Open Sans"/>
              <a:ea typeface="Arial"/>
              <a:cs typeface="Arial"/>
              <a:sym typeface="Arial"/>
            </a:endParaRPr>
          </a:p>
        </p:txBody>
      </p:sp>
      <p:sp>
        <p:nvSpPr>
          <p:cNvPr id="236" name="Google Shape;236;p29"/>
          <p:cNvSpPr txBox="1">
            <a:spLocks noGrp="1"/>
          </p:cNvSpPr>
          <p:nvPr>
            <p:ph type="body" idx="1"/>
          </p:nvPr>
        </p:nvSpPr>
        <p:spPr>
          <a:xfrm>
            <a:off x="2081047" y="693683"/>
            <a:ext cx="8734097" cy="1114917"/>
          </a:xfrm>
          <a:prstGeom prst="rect">
            <a:avLst/>
          </a:prstGeom>
          <a:noFill/>
          <a:ln>
            <a:noFill/>
          </a:ln>
        </p:spPr>
        <p:txBody>
          <a:bodyPr spcFirstLastPara="1" wrap="square" lIns="91425" tIns="45700" rIns="91425" bIns="45700" anchor="t" anchorCtr="0">
            <a:noAutofit/>
          </a:bodyPr>
          <a:lstStyle/>
          <a:p>
            <a:pPr marL="228600" lvl="0" indent="-228600" algn="l" rtl="0">
              <a:buSzPts val="3200"/>
              <a:buFont typeface="Noto Sans Symbols"/>
              <a:buChar char="✔"/>
            </a:pPr>
            <a:r>
              <a:rPr lang="en-US" dirty="0">
                <a:latin typeface="Open Sans"/>
                <a:ea typeface="Arial"/>
                <a:cs typeface="Arial"/>
                <a:sym typeface="Arial"/>
              </a:rPr>
              <a:t>धातु और लकड़ी को काटने और छेदने में कई औजारों और उपकरणों का उपयोग किया जाता है:</a:t>
            </a:r>
            <a:endParaRPr dirty="0">
              <a:latin typeface="Open Sans"/>
              <a:ea typeface="Arial"/>
              <a:cs typeface="Arial"/>
              <a:sym typeface="Arial"/>
            </a:endParaRPr>
          </a:p>
        </p:txBody>
      </p:sp>
      <p:sp>
        <p:nvSpPr>
          <p:cNvPr id="237" name="Google Shape;2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8" name="Google Shape;2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16</a:t>
            </a:fld>
            <a:endParaRPr/>
          </a:p>
        </p:txBody>
      </p:sp>
      <p:sp>
        <p:nvSpPr>
          <p:cNvPr id="240" name="Google Shape;240;p29"/>
          <p:cNvSpPr txBox="1"/>
          <p:nvPr/>
        </p:nvSpPr>
        <p:spPr>
          <a:xfrm>
            <a:off x="4740813" y="1728232"/>
            <a:ext cx="7064846" cy="46514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Arial"/>
                <a:ea typeface="Arial"/>
                <a:cs typeface="Arial"/>
                <a:sym typeface="Arial"/>
              </a:rPr>
              <a:t>लकड़ी काटने के उपकरण</a:t>
            </a:r>
            <a:endParaRPr dirty="0"/>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कुल्हाड़ी</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कुल्हाड़ी</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हाथ आरी</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चेनसॉ</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पावर ड्रिल या हैंड ड्रिल</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परिपत्र देखा</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रेसीप्रोकेटिंग आरी  </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रोटरी बचाव आरी</a:t>
            </a:r>
            <a:endParaRPr sz="2800" dirty="0">
              <a:solidFill>
                <a:schemeClr val="dk1"/>
              </a:solidFill>
              <a:latin typeface="Open Sans"/>
              <a:sym typeface="Calibri"/>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534930" y="2714171"/>
            <a:ext cx="4149611"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धातु और लकड़ी को काटना और भेदना</a:t>
            </a:r>
            <a:endParaRPr lang="en-IN" sz="4000" b="1" cap="none" dirty="0">
              <a:solidFill>
                <a:srgbClr val="C00000"/>
              </a:solidFill>
              <a:latin typeface="Open Sans"/>
              <a:ea typeface="Arial"/>
              <a:cs typeface="Arial"/>
              <a:sym typeface="Arial"/>
            </a:endParaRPr>
          </a:p>
        </p:txBody>
      </p:sp>
      <p:sp>
        <p:nvSpPr>
          <p:cNvPr id="237" name="Google Shape;2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8" name="Google Shape;2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17</a:t>
            </a:fld>
            <a:endParaRPr/>
          </a:p>
        </p:txBody>
      </p:sp>
      <p:sp>
        <p:nvSpPr>
          <p:cNvPr id="239" name="Google Shape;239;p29"/>
          <p:cNvSpPr txBox="1"/>
          <p:nvPr/>
        </p:nvSpPr>
        <p:spPr>
          <a:xfrm>
            <a:off x="4992914" y="1117600"/>
            <a:ext cx="6863726" cy="5683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rgbClr val="FF0000"/>
                </a:solidFill>
                <a:latin typeface="Arial"/>
                <a:ea typeface="Arial"/>
                <a:cs typeface="Arial"/>
                <a:sym typeface="Arial"/>
              </a:rPr>
              <a:t>धातु काटने के उपकरण</a:t>
            </a:r>
            <a:r>
              <a:rPr lang="en-US" sz="2800" dirty="0" smtClean="0">
                <a:solidFill>
                  <a:schemeClr val="dk1"/>
                </a:solidFill>
                <a:latin typeface="Arial"/>
                <a:ea typeface="Arial"/>
                <a:cs typeface="Arial"/>
                <a:sym typeface="Arial"/>
              </a:rPr>
              <a:t>                      </a:t>
            </a:r>
            <a:endParaRPr sz="2800" smtClean="0"/>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टिन स्निप्स</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सिटकनी काटने वाला</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लोहा काटने की आरी</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रेसीप्रोकेटिंग आरी</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फ़ाइल</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पावर ड्रिल</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रोटरी बचाव आरी</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गोलाकार आरी (धातु काटने वाले ब्लेड के साथ)</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एयर छेनी  </a:t>
            </a:r>
            <a:endParaRPr sz="2800" smtClean="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smtClean="0">
                <a:solidFill>
                  <a:schemeClr val="dk1"/>
                </a:solidFill>
                <a:latin typeface="Open Sans"/>
              </a:rPr>
              <a:t>एसिटिलीन मशाल</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244575" y="2715065"/>
            <a:ext cx="4158613"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धातु और लकड़ी काटने की प्रक्रिया</a:t>
            </a:r>
            <a:endParaRPr lang="en-IN" sz="4000" b="1" cap="none" dirty="0">
              <a:solidFill>
                <a:srgbClr val="C00000"/>
              </a:solidFill>
              <a:latin typeface="Open Sans"/>
              <a:ea typeface="Arial"/>
              <a:cs typeface="Arial"/>
              <a:sym typeface="Arial"/>
            </a:endParaRPr>
          </a:p>
        </p:txBody>
      </p:sp>
      <p:sp>
        <p:nvSpPr>
          <p:cNvPr id="246" name="Google Shape;246;p30"/>
          <p:cNvSpPr txBox="1">
            <a:spLocks noGrp="1"/>
          </p:cNvSpPr>
          <p:nvPr>
            <p:ph type="body" idx="1"/>
          </p:nvPr>
        </p:nvSpPr>
        <p:spPr>
          <a:xfrm>
            <a:off x="4778028" y="1696262"/>
            <a:ext cx="7179509" cy="4191000"/>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पूर्ण पीपीई का उपयोग करें।</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उचित उपकरण का चयन करें.</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कार्य क्षेत्र को खतरों से मुक्त रखें।</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खोखला क्षेत्र ढूंढने के लिए धातु या लकड़ी पर दस्तक दें।</a:t>
            </a:r>
            <a:endParaRPr dirty="0">
              <a:latin typeface="Open Sans"/>
              <a:ea typeface="Arial"/>
              <a:cs typeface="Arial"/>
              <a:sym typeface="Arial"/>
            </a:endParaRPr>
          </a:p>
          <a:p>
            <a:pPr marL="228600" indent="-228600" algn="l" rtl="0">
              <a:buSzPts val="3200"/>
              <a:buFont typeface="Noto Sans Symbols"/>
              <a:buChar char="✔"/>
            </a:pPr>
            <a:r>
              <a:rPr lang="en-US" dirty="0">
                <a:latin typeface="Open Sans"/>
                <a:ea typeface="Arial"/>
                <a:cs typeface="Arial"/>
                <a:sym typeface="Arial"/>
              </a:rPr>
              <a:t>एक निरीक्षण छेद बनाएँ। दूसरी तरफ से छेद करते समय सावधानी बरतें।</a:t>
            </a:r>
            <a:endParaRPr dirty="0">
              <a:latin typeface="Open Sans"/>
              <a:ea typeface="Arial"/>
              <a:cs typeface="Arial"/>
              <a:sym typeface="Arial"/>
            </a:endParaRPr>
          </a:p>
        </p:txBody>
      </p:sp>
      <p:sp>
        <p:nvSpPr>
          <p:cNvPr id="247" name="Google Shape;2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48" name="Google Shape;2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18</a:t>
            </a:fld>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409185" y="2644726"/>
            <a:ext cx="3839258" cy="82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धातु और लकड़ी काटने की प्रक्रिया</a:t>
            </a:r>
            <a:endParaRPr lang="en-IN" sz="4000" b="1" cap="none" dirty="0">
              <a:solidFill>
                <a:srgbClr val="C00000"/>
              </a:solidFill>
              <a:latin typeface="Open Sans"/>
              <a:ea typeface="Arial"/>
              <a:cs typeface="Arial"/>
              <a:sym typeface="Arial"/>
            </a:endParaRPr>
          </a:p>
        </p:txBody>
      </p:sp>
      <p:sp>
        <p:nvSpPr>
          <p:cNvPr id="256" name="Google Shape;256;p31"/>
          <p:cNvSpPr txBox="1">
            <a:spLocks noGrp="1"/>
          </p:cNvSpPr>
          <p:nvPr>
            <p:ph type="body" idx="1"/>
          </p:nvPr>
        </p:nvSpPr>
        <p:spPr>
          <a:xfrm>
            <a:off x="4740812" y="1610366"/>
            <a:ext cx="6586549" cy="4191000"/>
          </a:xfrm>
          <a:prstGeom prst="rect">
            <a:avLst/>
          </a:prstGeom>
          <a:noFill/>
          <a:ln>
            <a:noFill/>
          </a:ln>
        </p:spPr>
        <p:txBody>
          <a:bodyPr spcFirstLastPara="1" wrap="square" lIns="91425" tIns="45700" rIns="91425" bIns="45700" anchor="t" anchorCtr="0">
            <a:noAutofit/>
          </a:bodyPr>
          <a:lstStyle/>
          <a:p>
            <a:pPr marL="228600" lvl="0" indent="-228600" algn="l" rtl="0">
              <a:buSzPts val="3200"/>
              <a:buFont typeface="Noto Sans Symbols"/>
              <a:buChar char="✔"/>
            </a:pPr>
            <a:r>
              <a:rPr lang="en-US" dirty="0">
                <a:latin typeface="Open Sans"/>
                <a:ea typeface="Arial"/>
                <a:cs typeface="Arial"/>
                <a:sym typeface="Arial"/>
              </a:rPr>
              <a:t>एक त्रिकोणीय छेद काटें, जो प्रवेश के लिए पर्याप्त बड़ा हो। इसके अलावा, बहुत गहरा काटने से बचें।</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आपने जो टुकड़ा काटा है उसे हटा दें। किसी भी नुकीले किनारे से बचाने के लिए उसे रेतकर, ढककर या धातु को पीछे की ओर मोड़कर सुरक्षित करें।</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यदि आवश्यक हो तो किनारे</a:t>
            </a:r>
            <a:endParaRPr dirty="0">
              <a:latin typeface="Open Sans"/>
              <a:ea typeface="Arial"/>
              <a:cs typeface="Arial"/>
              <a:sym typeface="Arial"/>
            </a:endParaRPr>
          </a:p>
        </p:txBody>
      </p:sp>
      <p:sp>
        <p:nvSpPr>
          <p:cNvPr id="257" name="Google Shape;25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58" name="Google Shape;2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19</a:t>
            </a:fld>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709" y="3122976"/>
            <a:ext cx="3760400" cy="864400"/>
          </a:xfrm>
          <a:prstGeom prst="rect">
            <a:avLst/>
          </a:prstGeom>
          <a:noFill/>
          <a:ln>
            <a:noFill/>
          </a:ln>
        </p:spPr>
        <p:txBody>
          <a:bodyPr spcFirstLastPara="1" wrap="square" lIns="91425" tIns="45700" rIns="91425" bIns="45700" anchor="ctr" anchorCtr="0">
            <a:normAutofit fontScale="90000"/>
          </a:bodyPr>
          <a:lstStyle/>
          <a:p>
            <a:pPr algn="l" rtl="0">
              <a:buClr>
                <a:srgbClr val="C00000"/>
              </a:buClr>
              <a:buSzPts val="4000"/>
            </a:pPr>
            <a:r>
              <a:rPr lang="en-US" b="1" dirty="0">
                <a:solidFill>
                  <a:srgbClr val="C00000"/>
                </a:solidFill>
                <a:latin typeface="Open sans"/>
              </a:rPr>
              <a:t>उद्देश्य</a:t>
            </a:r>
            <a:r>
              <a:rPr lang="en-IN" b="1" dirty="0">
                <a:solidFill>
                  <a:srgbClr val="C00000"/>
                </a:solidFill>
              </a:rPr>
              <a:t/>
            </a:r>
            <a:br>
              <a:rPr lang="en-IN" b="1" dirty="0">
                <a:solidFill>
                  <a:srgbClr val="C00000"/>
                </a:solidFill>
              </a:rPr>
            </a:br>
            <a:endParaRPr dirty="0"/>
          </a:p>
        </p:txBody>
      </p:sp>
      <p:sp>
        <p:nvSpPr>
          <p:cNvPr id="113" name="Google Shape;113;p15"/>
          <p:cNvSpPr txBox="1">
            <a:spLocks noGrp="1"/>
          </p:cNvSpPr>
          <p:nvPr>
            <p:ph type="body" idx="1"/>
          </p:nvPr>
        </p:nvSpPr>
        <p:spPr>
          <a:xfrm>
            <a:off x="4557932" y="2215405"/>
            <a:ext cx="7488563"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latin typeface="Open Sans"/>
                <a:ea typeface="Arial"/>
                <a:cs typeface="Arial"/>
                <a:sym typeface="Arial"/>
              </a:rPr>
              <a:t>फंसे हुए शिकार तक पहुंचने के दो तरीकों का वर्णन करें।</a:t>
            </a: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पीड़ित तक पहुंचने और उसे बचाने के लिए चार तकनीकों की सूची बनाएं।</a:t>
            </a: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पांच कारकों की सूची बनाएं</a:t>
            </a:r>
            <a:r>
              <a:rPr lang="en-US" dirty="0" smtClean="0">
                <a:latin typeface="Open Sans"/>
                <a:ea typeface="Arial"/>
                <a:cs typeface="Arial"/>
                <a:sym typeface="Arial"/>
              </a:rPr>
              <a:t>विश्लेषण करें</a:t>
            </a:r>
            <a:r>
              <a:rPr lang="en-US" dirty="0">
                <a:latin typeface="Open Sans"/>
                <a:ea typeface="Arial"/>
                <a:cs typeface="Arial"/>
                <a:sym typeface="Arial"/>
              </a:rPr>
              <a:t>पहुँच की स्थिति का मूल्यांकन करते समय।</a:t>
            </a:r>
            <a:endParaRPr dirty="0">
              <a:latin typeface="Open Sans"/>
              <a:ea typeface="Arial"/>
              <a:cs typeface="Arial"/>
              <a:sym typeface="Arial"/>
            </a:endParaRPr>
          </a:p>
        </p:txBody>
      </p:sp>
      <p:sp>
        <p:nvSpPr>
          <p:cNvPr id="114" name="Google Shape;1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15"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a:t>
            </a:fld>
            <a:endParaRPr/>
          </a:p>
        </p:txBody>
      </p:sp>
      <p:sp>
        <p:nvSpPr>
          <p:cNvPr id="117" name="Google Shape;117;p15"/>
          <p:cNvSpPr/>
          <p:nvPr/>
        </p:nvSpPr>
        <p:spPr>
          <a:xfrm>
            <a:off x="3752177" y="2390520"/>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18" name="Google Shape;118;p15"/>
          <p:cNvSpPr/>
          <p:nvPr/>
        </p:nvSpPr>
        <p:spPr>
          <a:xfrm>
            <a:off x="3835697" y="379833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119" name="Google Shape;119;p15"/>
          <p:cNvSpPr/>
          <p:nvPr/>
        </p:nvSpPr>
        <p:spPr>
          <a:xfrm>
            <a:off x="3861585" y="5148263"/>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190671" cy="1045029"/>
          </a:xfrm>
          <a:prstGeom prst="rect">
            <a:avLst/>
          </a:prstGeom>
          <a:noFill/>
        </p:spPr>
      </p:pic>
      <p:sp>
        <p:nvSpPr>
          <p:cNvPr id="12" name="Rectangle 11"/>
          <p:cNvSpPr/>
          <p:nvPr/>
        </p:nvSpPr>
        <p:spPr>
          <a:xfrm>
            <a:off x="4413739" y="1024281"/>
            <a:ext cx="6080759" cy="867930"/>
          </a:xfrm>
          <a:prstGeom prst="rect">
            <a:avLst/>
          </a:prstGeom>
        </p:spPr>
        <p:txBody>
          <a:bodyPr wrap="square">
            <a:spAutoFit/>
          </a:bodyPr>
          <a:lstStyle/>
          <a:p>
            <a:pPr algn="l" rtl="0">
              <a:lnSpc>
                <a:spcPct val="90000"/>
              </a:lnSpc>
              <a:buClr>
                <a:schemeClr val="dk1"/>
              </a:buClr>
              <a:buSzPts val="3200"/>
            </a:pPr>
            <a:r>
              <a:rPr lang="en-US" sz="2800" dirty="0">
                <a:solidFill>
                  <a:schemeClr val="dk1"/>
                </a:solidFill>
                <a:latin typeface="Open Sans"/>
                <a:sym typeface="Calibri"/>
              </a:rPr>
              <a:t>इस पाठ को पूरा करने पर आप निम्न कार्य कर सकेंगे:-</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p:nvPr>
        </p:nvSpPr>
        <p:spPr>
          <a:xfrm>
            <a:off x="0" y="2875868"/>
            <a:ext cx="4107766" cy="5110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कंक्रीट ब्लॉक और ईंट को काटना और भेदना</a:t>
            </a:r>
            <a:endParaRPr lang="en-IN" sz="4000" b="1" cap="none" dirty="0">
              <a:solidFill>
                <a:srgbClr val="C00000"/>
              </a:solidFill>
              <a:latin typeface="Open Sans"/>
              <a:ea typeface="Arial"/>
              <a:cs typeface="Arial"/>
              <a:sym typeface="Arial"/>
            </a:endParaRPr>
          </a:p>
        </p:txBody>
      </p:sp>
      <p:sp>
        <p:nvSpPr>
          <p:cNvPr id="266" name="Google Shape;266;p32"/>
          <p:cNvSpPr txBox="1">
            <a:spLocks noGrp="1"/>
          </p:cNvSpPr>
          <p:nvPr>
            <p:ph type="body" idx="1"/>
          </p:nvPr>
        </p:nvSpPr>
        <p:spPr>
          <a:xfrm>
            <a:off x="4360985" y="1439410"/>
            <a:ext cx="7554350" cy="5172406"/>
          </a:xfrm>
          <a:prstGeom prst="rect">
            <a:avLst/>
          </a:prstGeom>
          <a:noFill/>
          <a:ln>
            <a:noFill/>
          </a:ln>
        </p:spPr>
        <p:txBody>
          <a:bodyPr spcFirstLastPara="1" wrap="square" lIns="91425" tIns="45700" rIns="91425" bIns="45700" anchor="t" anchorCtr="0">
            <a:noAutofit/>
          </a:bodyPr>
          <a:lstStyle/>
          <a:p>
            <a:pPr marL="228600" indent="-228600" algn="l" rtl="0">
              <a:buSzPts val="3200"/>
              <a:buFont typeface="Noto Sans Symbols"/>
              <a:buChar char="✔"/>
            </a:pPr>
            <a:r>
              <a:rPr lang="en-US" dirty="0">
                <a:latin typeface="Open Sans"/>
                <a:ea typeface="Arial"/>
                <a:cs typeface="Arial"/>
                <a:sym typeface="Arial"/>
              </a:rPr>
              <a:t>इस खंड में वर्णित प्रक्रिया उन ऊर्ध्वाधर दीवारों के लिए है जो अभी भी अपनी मूल स्थिति में या उसके करीब हैं। प्रवेश क्षैतिज है। इन सामग्रियों के लिए, जब वे ढही हुई हों या क्षैतिज स्थिति में हों, अन्य तकनीकों का उपयोग किया जाएगा।</a:t>
            </a:r>
            <a:endParaRPr dirty="0">
              <a:latin typeface="Open Sans"/>
              <a:ea typeface="Arial"/>
              <a:cs typeface="Arial"/>
            </a:endParaRPr>
          </a:p>
          <a:p>
            <a:pPr marL="228600" indent="-228600" algn="l" rtl="0">
              <a:buSzPts val="3200"/>
              <a:buFont typeface="Noto Sans Symbols"/>
              <a:buChar char="✔"/>
            </a:pPr>
            <a:r>
              <a:rPr lang="en-US" dirty="0">
                <a:latin typeface="Open Sans"/>
                <a:ea typeface="Arial"/>
                <a:cs typeface="Arial"/>
                <a:sym typeface="Arial"/>
              </a:rPr>
              <a:t>सावधानी: दीवारों को काटने से बचना ही बेहतर है। बिना प्रबलित चिनाई (यूआरएम) वाली दीवारों को तोड़ने से इमारत का और अधिक ढहना या अस्थिरता हो सकती है। इसके बजाय, आपको मौजूदा प्राकृतिक या निर्मित क्षैतिज दीवारों पर ध्यान देना चाहिए।</a:t>
            </a:r>
            <a:r>
              <a:rPr lang="en-US" dirty="0" smtClean="0">
                <a:latin typeface="Open Sans"/>
                <a:ea typeface="Arial"/>
                <a:cs typeface="Arial"/>
                <a:sym typeface="Arial"/>
              </a:rPr>
              <a:t>उद्घाटन.</a:t>
            </a:r>
            <a:endParaRPr dirty="0">
              <a:latin typeface="Open Sans"/>
              <a:ea typeface="Arial"/>
              <a:cs typeface="Arial"/>
              <a:sym typeface="Arial"/>
            </a:endParaRPr>
          </a:p>
        </p:txBody>
      </p:sp>
      <p:sp>
        <p:nvSpPr>
          <p:cNvPr id="267" name="Google Shape;26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68" name="Google Shape;26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20</a:t>
            </a:fld>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1939159" cy="1353019"/>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title"/>
          </p:nvPr>
        </p:nvSpPr>
        <p:spPr>
          <a:xfrm>
            <a:off x="655250" y="2657338"/>
            <a:ext cx="3494719" cy="773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smtClean="0">
                <a:solidFill>
                  <a:srgbClr val="C00000"/>
                </a:solidFill>
                <a:latin typeface="Open Sans"/>
                <a:ea typeface="Arial"/>
                <a:cs typeface="Arial"/>
                <a:sym typeface="Arial"/>
              </a:rPr>
              <a:t>कंक्रीट ब्लॉक और ईंट को काटना और भेदना</a:t>
            </a:r>
            <a:endParaRPr lang="en-IN" sz="3600" b="1" cap="none" dirty="0">
              <a:solidFill>
                <a:srgbClr val="C00000"/>
              </a:solidFill>
              <a:latin typeface="Open Sans"/>
              <a:ea typeface="Arial"/>
              <a:cs typeface="Arial"/>
              <a:sym typeface="Arial"/>
            </a:endParaRPr>
          </a:p>
        </p:txBody>
      </p:sp>
      <p:sp>
        <p:nvSpPr>
          <p:cNvPr id="276" name="Google Shape;276;p33"/>
          <p:cNvSpPr txBox="1">
            <a:spLocks noGrp="1"/>
          </p:cNvSpPr>
          <p:nvPr>
            <p:ph type="body" idx="1"/>
          </p:nvPr>
        </p:nvSpPr>
        <p:spPr>
          <a:xfrm>
            <a:off x="4417255" y="1519310"/>
            <a:ext cx="7369374" cy="50362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200"/>
              <a:buNone/>
            </a:pPr>
            <a:r>
              <a:rPr lang="en-US" b="1" dirty="0">
                <a:solidFill>
                  <a:srgbClr val="002060"/>
                </a:solidFill>
                <a:latin typeface="Arial"/>
                <a:ea typeface="Arial"/>
                <a:cs typeface="Arial"/>
                <a:sym typeface="Arial"/>
              </a:rPr>
              <a:t>ईंट और कंक्रीट ब्लॉक काटने के उपकरण</a:t>
            </a:r>
            <a:endParaRPr dirty="0"/>
          </a:p>
          <a:p>
            <a:pPr marL="228600" lvl="0" indent="-228600" algn="l" rtl="0">
              <a:buSzPts val="3200"/>
              <a:buFont typeface="Noto Sans Symbols"/>
              <a:buChar char="✔"/>
            </a:pPr>
            <a:r>
              <a:rPr lang="en-US" dirty="0">
                <a:latin typeface="Open Sans"/>
                <a:ea typeface="Arial"/>
                <a:cs typeface="Arial"/>
                <a:sym typeface="Arial"/>
              </a:rPr>
              <a:t>बड़ा और छोटा हथौड़ा</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छेनी</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चुनना</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प्राइ बार या क्राउबार</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चिपिंग हथौड़ा</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प्रभाव हथौड़ा</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प्रभाव ड्रिल</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रोटरी हैमर ड्रिल</a:t>
            </a:r>
            <a:endParaRPr dirty="0">
              <a:latin typeface="Open Sans"/>
              <a:ea typeface="Arial"/>
              <a:cs typeface="Arial"/>
            </a:endParaRPr>
          </a:p>
          <a:p>
            <a:pPr marL="228600" lvl="0" indent="-228600" algn="l" rtl="0">
              <a:buSzPts val="3200"/>
              <a:buFont typeface="Noto Sans Symbols"/>
              <a:buChar char="✔"/>
            </a:pPr>
            <a:r>
              <a:rPr lang="en-US" dirty="0">
                <a:latin typeface="Open Sans"/>
                <a:ea typeface="Arial"/>
                <a:cs typeface="Arial"/>
                <a:sym typeface="Arial"/>
              </a:rPr>
              <a:t>रोटरी बचाव आरी</a:t>
            </a:r>
            <a:endParaRPr dirty="0">
              <a:latin typeface="Open Sans"/>
              <a:ea typeface="Arial"/>
              <a:cs typeface="Arial"/>
              <a:sym typeface="Arial"/>
            </a:endParaRPr>
          </a:p>
        </p:txBody>
      </p:sp>
      <p:sp>
        <p:nvSpPr>
          <p:cNvPr id="277" name="Google Shape;2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78" name="Google Shape;2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21</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461567" y="3039582"/>
            <a:ext cx="4391787"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कंक्रीट ब्लॉक और ईंट को काटने और छेदने की प्रक्रिया</a:t>
            </a:r>
            <a:endParaRPr lang="en-IN" sz="4000" b="1" cap="none" dirty="0">
              <a:solidFill>
                <a:srgbClr val="C00000"/>
              </a:solidFill>
              <a:latin typeface="Open Sans"/>
              <a:ea typeface="Arial"/>
              <a:cs typeface="Arial"/>
              <a:sym typeface="Arial"/>
            </a:endParaRPr>
          </a:p>
        </p:txBody>
      </p:sp>
      <p:sp>
        <p:nvSpPr>
          <p:cNvPr id="284" name="Google Shape;28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85" name="Google Shape;28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22</a:t>
            </a:fld>
            <a:endParaRPr/>
          </a:p>
        </p:txBody>
      </p:sp>
      <p:sp>
        <p:nvSpPr>
          <p:cNvPr id="286" name="Google Shape;286;p34"/>
          <p:cNvSpPr txBox="1"/>
          <p:nvPr/>
        </p:nvSpPr>
        <p:spPr>
          <a:xfrm>
            <a:off x="4754880" y="2083173"/>
            <a:ext cx="7158031" cy="2544246"/>
          </a:xfrm>
          <a:prstGeom prst="rect">
            <a:avLst/>
          </a:prstGeom>
          <a:noFill/>
          <a:ln>
            <a:noFill/>
          </a:ln>
        </p:spPr>
        <p:txBody>
          <a:bodyPr spcFirstLastPara="1" wrap="square" lIns="91425" tIns="45700" rIns="91425" bIns="45700" anchor="t" anchorCtr="0">
            <a:spAutoFit/>
          </a:bodyPr>
          <a:lstStyle/>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पूर्ण पीपीई का उपयोग करें।</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उचित टीईए का चयन करें।</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कार्य क्षेत्र को खतरों से मुक्त रखें।</a:t>
            </a:r>
            <a:endParaRPr sz="2800" dirty="0">
              <a:solidFill>
                <a:schemeClr val="dk1"/>
              </a:solidFill>
              <a:latin typeface="Open Sans"/>
              <a:sym typeface="Calibri"/>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एक निरीक्षण छेद बनाएँ। दूसरी तरफ से छेद करते समय सावधानी बरतें।</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441433" y="3284311"/>
            <a:ext cx="3567859"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कंक्रीट ब्लॉक और ईंट को काटने और छेदने की प्रक्रिया</a:t>
            </a:r>
            <a:endParaRPr lang="en-IN" sz="4000" b="1" cap="none" dirty="0">
              <a:solidFill>
                <a:srgbClr val="C00000"/>
              </a:solidFill>
              <a:latin typeface="Open Sans"/>
              <a:ea typeface="Arial"/>
              <a:cs typeface="Arial"/>
              <a:sym typeface="Arial"/>
            </a:endParaRPr>
          </a:p>
        </p:txBody>
      </p:sp>
      <p:sp>
        <p:nvSpPr>
          <p:cNvPr id="294" name="Google Shape;29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95" name="Google Shape;29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23</a:t>
            </a:fld>
            <a:endParaRPr/>
          </a:p>
        </p:txBody>
      </p:sp>
      <p:sp>
        <p:nvSpPr>
          <p:cNvPr id="296" name="Google Shape;296;p35"/>
          <p:cNvSpPr txBox="1"/>
          <p:nvPr/>
        </p:nvSpPr>
        <p:spPr>
          <a:xfrm>
            <a:off x="4431323" y="1616572"/>
            <a:ext cx="7132320" cy="3451161"/>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ब्लॉक या ईंट को तोड़कर, नीचे (त्रिकोण के आधार) से शुरू करते हुए, एक त्रिकोणीय छेद बनाएँ। इसके अलावा, बहुत गहराई से काटने से बचें। कंक्रीट ब्लॉक के लिए, पहले खोखले क्षेत्र (कोशिका) को तोड़ें, जो कमज़ोर होता है। ईंटों के लिए, पहले ईंटों के बीच के गारे को तोड़ें।</a:t>
            </a:r>
            <a:endParaRPr sz="2800" dirty="0">
              <a:solidFill>
                <a:schemeClr val="dk1"/>
              </a:solidFill>
              <a:latin typeface="Open Sans"/>
            </a:endParaRPr>
          </a:p>
          <a:p>
            <a:pPr marL="228600" lvl="0" indent="-228600" algn="l" rtl="0">
              <a:lnSpc>
                <a:spcPct val="90000"/>
              </a:lnSpc>
              <a:spcBef>
                <a:spcPts val="1000"/>
              </a:spcBef>
              <a:buClr>
                <a:schemeClr val="dk1"/>
              </a:buClr>
              <a:buSzPts val="3200"/>
            </a:pP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722787" y="3101430"/>
            <a:ext cx="3835145" cy="995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कंक्रीट ब्लॉक और ईंट को काटने और छेदने की प्रक्रिया</a:t>
            </a:r>
            <a:endParaRPr lang="en-IN" sz="4000" b="1" cap="none" dirty="0">
              <a:solidFill>
                <a:srgbClr val="C00000"/>
              </a:solidFill>
              <a:latin typeface="Open Sans"/>
              <a:ea typeface="Arial"/>
              <a:cs typeface="Arial"/>
              <a:sym typeface="Arial"/>
            </a:endParaRPr>
          </a:p>
        </p:txBody>
      </p:sp>
      <p:sp>
        <p:nvSpPr>
          <p:cNvPr id="294" name="Google Shape;29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95" name="Google Shape;29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24</a:t>
            </a:fld>
            <a:endParaRPr/>
          </a:p>
        </p:txBody>
      </p:sp>
      <p:sp>
        <p:nvSpPr>
          <p:cNvPr id="296" name="Google Shape;296;p35"/>
          <p:cNvSpPr txBox="1"/>
          <p:nvPr/>
        </p:nvSpPr>
        <p:spPr>
          <a:xfrm>
            <a:off x="4979962" y="1433676"/>
            <a:ext cx="6977576" cy="2932044"/>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1000"/>
              </a:spcBef>
              <a:buClr>
                <a:schemeClr val="dk1"/>
              </a:buClr>
              <a:buSzPts val="3200"/>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टूटे हुए टुकड़ों को हटा दें। टुकड़ों को हमेशा छेद से बाहर निकालें; उन्हें अंदर न धकेलें।</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यदि आवश्यक हो तो किनारे</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196948" y="2934266"/>
            <a:ext cx="3995225" cy="6154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प्रबलित कंक्रीट को काटना और भेदना</a:t>
            </a:r>
            <a:endParaRPr lang="en-IN" sz="4000" b="1" cap="none" dirty="0">
              <a:solidFill>
                <a:srgbClr val="C00000"/>
              </a:solidFill>
              <a:latin typeface="Open Sans"/>
              <a:ea typeface="Arial"/>
              <a:cs typeface="Arial"/>
              <a:sym typeface="Arial"/>
            </a:endParaRPr>
          </a:p>
        </p:txBody>
      </p:sp>
      <p:sp>
        <p:nvSpPr>
          <p:cNvPr id="302" name="Google Shape;30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3" name="Google Shape;30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25</a:t>
            </a:fld>
            <a:endParaRPr/>
          </a:p>
        </p:txBody>
      </p:sp>
      <p:sp>
        <p:nvSpPr>
          <p:cNvPr id="304" name="Google Shape;304;p36"/>
          <p:cNvSpPr txBox="1"/>
          <p:nvPr/>
        </p:nvSpPr>
        <p:spPr>
          <a:xfrm>
            <a:off x="4065563" y="1439188"/>
            <a:ext cx="81264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accent1"/>
                </a:solidFill>
                <a:latin typeface="Arial"/>
                <a:ea typeface="Arial"/>
                <a:cs typeface="Arial"/>
                <a:sym typeface="Arial"/>
              </a:rPr>
              <a:t>        औजार</a:t>
            </a:r>
            <a:r>
              <a:rPr lang="en-US" sz="2800" dirty="0">
                <a:solidFill>
                  <a:schemeClr val="accent1"/>
                </a:solidFill>
                <a:latin typeface="Arial"/>
                <a:ea typeface="Arial"/>
                <a:cs typeface="Arial"/>
                <a:sym typeface="Arial"/>
              </a:rPr>
              <a:t>प्रबलित कंक्रीट काटने के लिए</a:t>
            </a:r>
            <a:endParaRPr sz="2800">
              <a:solidFill>
                <a:schemeClr val="accent1"/>
              </a:solidFill>
              <a:latin typeface="Arial"/>
              <a:ea typeface="Arial"/>
              <a:cs typeface="Arial"/>
              <a:sym typeface="Arial"/>
            </a:endParaRPr>
          </a:p>
        </p:txBody>
      </p:sp>
      <p:sp>
        <p:nvSpPr>
          <p:cNvPr id="305" name="Google Shape;305;p36"/>
          <p:cNvSpPr txBox="1"/>
          <p:nvPr/>
        </p:nvSpPr>
        <p:spPr>
          <a:xfrm>
            <a:off x="4600135" y="1765427"/>
            <a:ext cx="7129457" cy="4220602"/>
          </a:xfrm>
          <a:prstGeom prst="rect">
            <a:avLst/>
          </a:prstGeom>
          <a:noFill/>
          <a:ln>
            <a:noFill/>
          </a:ln>
        </p:spPr>
        <p:txBody>
          <a:bodyPr spcFirstLastPara="1" wrap="square" lIns="91425" tIns="45700" rIns="91425" bIns="45700" anchor="t" anchorCtr="0">
            <a:spAutoFit/>
          </a:bodyPr>
          <a:lstStyle/>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बड़ा और छोटा हथौड़ा</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छेनी</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चुनना</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प्राइ बार या क्राउबार</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चिपिंग हथौड़ा</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प्रभाव हथौड़ा</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प्रभाव ड्रिल</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रोटरी हैमर ड्रिल</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253224" y="2877995"/>
            <a:ext cx="4149971" cy="61540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प्रबलित कंक्रीट को काटना और भेदना</a:t>
            </a:r>
            <a:endParaRPr lang="en-IN" sz="4000" b="1" cap="none" dirty="0">
              <a:solidFill>
                <a:srgbClr val="C00000"/>
              </a:solidFill>
              <a:latin typeface="Open Sans"/>
              <a:ea typeface="Arial"/>
              <a:cs typeface="Arial"/>
              <a:sym typeface="Arial"/>
            </a:endParaRPr>
          </a:p>
        </p:txBody>
      </p:sp>
      <p:sp>
        <p:nvSpPr>
          <p:cNvPr id="302" name="Google Shape;30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3" name="Google Shape;30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26</a:t>
            </a:fld>
            <a:endParaRPr/>
          </a:p>
        </p:txBody>
      </p:sp>
      <p:sp>
        <p:nvSpPr>
          <p:cNvPr id="306" name="Google Shape;306;p36"/>
          <p:cNvSpPr txBox="1"/>
          <p:nvPr/>
        </p:nvSpPr>
        <p:spPr>
          <a:xfrm>
            <a:off x="4796646" y="2423512"/>
            <a:ext cx="6752929" cy="25873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accent1"/>
                </a:solidFill>
                <a:latin typeface="Arial"/>
                <a:ea typeface="Arial"/>
                <a:cs typeface="Arial"/>
                <a:sym typeface="Arial"/>
              </a:rPr>
              <a:t>स्टील सुदृढीकरण काटने के लिए:</a:t>
            </a:r>
            <a:r>
              <a:rPr lang="en-US" sz="2800" dirty="0">
                <a:solidFill>
                  <a:schemeClr val="dk1"/>
                </a:solidFill>
                <a:latin typeface="Arial"/>
                <a:ea typeface="Arial"/>
                <a:cs typeface="Arial"/>
                <a:sym typeface="Arial"/>
              </a:rPr>
              <a:t> </a:t>
            </a:r>
            <a:endParaRPr dirty="0"/>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रेसीप्रोकेटिंग आरी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लोहा काटने की आरी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बोल्ट-कटर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एसिटिलीन मशाल</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title"/>
          </p:nvPr>
        </p:nvSpPr>
        <p:spPr>
          <a:xfrm>
            <a:off x="515656" y="3106583"/>
            <a:ext cx="4534648"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12" name="Google Shape;3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13" name="Google Shape;31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27</a:t>
            </a:fld>
            <a:endParaRPr/>
          </a:p>
        </p:txBody>
      </p:sp>
      <p:sp>
        <p:nvSpPr>
          <p:cNvPr id="314" name="Google Shape;314;p37"/>
          <p:cNvSpPr txBox="1"/>
          <p:nvPr/>
        </p:nvSpPr>
        <p:spPr>
          <a:xfrm>
            <a:off x="4783015" y="1753127"/>
            <a:ext cx="7113396" cy="4098518"/>
          </a:xfrm>
          <a:prstGeom prst="rect">
            <a:avLst/>
          </a:prstGeom>
          <a:noFill/>
          <a:ln>
            <a:noFill/>
          </a:ln>
        </p:spPr>
        <p:txBody>
          <a:bodyPr spcFirstLastPara="1" wrap="square" lIns="91425" tIns="45700" rIns="91425" bIns="45700" anchor="t" anchorCtr="0">
            <a:spAutoFit/>
          </a:bodyPr>
          <a:lstStyle/>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बचाव दल को यह सुनिश्चित करने के लिए केबल सुदृढीकरण की शीघ्र पहचान की जानी चाहिए</a:t>
            </a:r>
            <a:r>
              <a:rPr lang="en-US" sz="2800" dirty="0" err="1">
                <a:solidFill>
                  <a:schemeClr val="dk1"/>
                </a:solidFill>
                <a:latin typeface="Open Sans"/>
              </a:rPr>
              <a:t>पहचानना</a:t>
            </a:r>
            <a:r>
              <a:rPr lang="en-US" sz="2800" dirty="0">
                <a:solidFill>
                  <a:schemeClr val="dk1"/>
                </a:solidFill>
                <a:latin typeface="Open Sans"/>
              </a:rPr>
              <a:t>केबल और सरिया के बीच का अंतर। पूर्व-तनावग्रस्त केबलों को काटने से स्लैब या संरचनात्मक भाग तुरंत क्षतिग्रस्त हो सकता है। आमतौर पर, बचाव दल को तनावग्रस्त केबलों को नहीं काटना चाहिए या उन्हें केवल एक संरचनात्मक इंजीनियर के निर्देशन में ही काटना चाहिए।</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0"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a:spLocks noGrp="1"/>
          </p:cNvSpPr>
          <p:nvPr>
            <p:ph type="title"/>
          </p:nvPr>
        </p:nvSpPr>
        <p:spPr>
          <a:xfrm>
            <a:off x="295422" y="2929281"/>
            <a:ext cx="4262510"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21" name="Google Shape;3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22" name="Google Shape;32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28</a:t>
            </a:fld>
            <a:endParaRPr/>
          </a:p>
        </p:txBody>
      </p:sp>
      <p:sp>
        <p:nvSpPr>
          <p:cNvPr id="323" name="Google Shape;323;p38"/>
          <p:cNvSpPr txBox="1"/>
          <p:nvPr/>
        </p:nvSpPr>
        <p:spPr>
          <a:xfrm>
            <a:off x="4459458" y="1412776"/>
            <a:ext cx="7469190" cy="4480160"/>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पूर्ण पीपीई का उपयोग करें।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उचित उपकरण का चयन करें.</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सुनिश्चित करें कि कार्य क्षेत्र खतरों से मुक्त हो।</a:t>
            </a: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हो सके तो एक निरीक्षण छेद ज़रूर बना लें। दूसरी तरफ से छेद करते समय सावधानी बरतें।</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p:nvPr>
        </p:nvSpPr>
        <p:spPr>
          <a:xfrm>
            <a:off x="179726" y="2660346"/>
            <a:ext cx="4969049" cy="9053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29" name="Google Shape;32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30" name="Google Shape;330;p39"/>
          <p:cNvSpPr txBox="1"/>
          <p:nvPr/>
        </p:nvSpPr>
        <p:spPr>
          <a:xfrm>
            <a:off x="5309912" y="1831364"/>
            <a:ext cx="6705600" cy="42554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5. क्षैतिज दृष्टिकोण:</a:t>
            </a:r>
            <a:r>
              <a:rPr lang="en-US" sz="3200" dirty="0">
                <a:solidFill>
                  <a:schemeClr val="dk1"/>
                </a:solidFill>
                <a:latin typeface="Arial"/>
                <a:ea typeface="Arial"/>
                <a:cs typeface="Arial"/>
                <a:sym typeface="Arial"/>
              </a:rPr>
              <a:t> </a:t>
            </a:r>
            <a:endParaRPr dirty="0"/>
          </a:p>
          <a:p>
            <a:pPr marL="228600" indent="-228600" algn="l" rtl="0">
              <a:lnSpc>
                <a:spcPct val="90000"/>
              </a:lnSpc>
              <a:spcBef>
                <a:spcPts val="1000"/>
              </a:spcBef>
              <a:buClr>
                <a:schemeClr val="dk1"/>
              </a:buClr>
              <a:buSzPts val="3200"/>
              <a:buFont typeface="Noto Sans Symbols"/>
              <a:buChar char="✔"/>
            </a:pPr>
            <a:r>
              <a:rPr lang="en-US" sz="3200" dirty="0">
                <a:solidFill>
                  <a:schemeClr val="dk1"/>
                </a:solidFill>
                <a:latin typeface="Arial"/>
                <a:ea typeface="Arial"/>
                <a:cs typeface="Arial"/>
                <a:sym typeface="Arial"/>
              </a:rPr>
              <a:t>    </a:t>
            </a:r>
            <a:r>
              <a:rPr lang="en-US" sz="2800" dirty="0">
                <a:solidFill>
                  <a:schemeClr val="dk1"/>
                </a:solidFill>
                <a:latin typeface="Open Sans"/>
              </a:rPr>
              <a:t>आपका लक्ष्य एक त्रिकोणीय आकार काटना है   </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    कंक्रीट में छेद.</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ऊपर के दोनों कट्स को थोड़ा सा कोण पर लंबवत (80-85 डिग्री) पर काटें। इससे कटे हुए हिस्से को अंदर की ओर गिरने से रोका जा सकेगा, जहाँ यह पीड़ित को घायल कर सकता है।</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4318782" y="1266092"/>
            <a:ext cx="7554350" cy="55919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indent="0" algn="l" rtl="0">
              <a:lnSpc>
                <a:spcPct val="100000"/>
              </a:lnSpc>
              <a:spcBef>
                <a:spcPts val="1000"/>
              </a:spcBef>
              <a:buSzPts val="3200"/>
              <a:buNone/>
            </a:pPr>
            <a:r>
              <a:rPr lang="en-US" dirty="0">
                <a:latin typeface="Open Sans"/>
                <a:ea typeface="Arial"/>
                <a:cs typeface="Arial"/>
                <a:sym typeface="Arial"/>
              </a:rPr>
              <a:t>पांच विभिन्न सामग्रियों में प्रवेश करने की प्रक्रियाओं का वर्णन करें: लकड़ी, धातु, कंक्रीट, ईंट और सिंडर ब्लॉक।</a:t>
            </a:r>
            <a:endParaRPr dirty="0">
              <a:latin typeface="Open Sans"/>
              <a:ea typeface="Arial"/>
              <a:cs typeface="Arial"/>
            </a:endParaRPr>
          </a:p>
          <a:p>
            <a:pPr marL="0" indent="0" algn="l" rtl="0">
              <a:lnSpc>
                <a:spcPct val="100000"/>
              </a:lnSpc>
              <a:spcBef>
                <a:spcPts val="1000"/>
              </a:spcBef>
              <a:buSzPts val="3200"/>
              <a:buNone/>
            </a:pPr>
            <a:endParaRPr dirty="0">
              <a:latin typeface="Open Sans"/>
              <a:ea typeface="Arial"/>
              <a:cs typeface="Arial"/>
              <a:sym typeface="Arial"/>
            </a:endParaRPr>
          </a:p>
          <a:p>
            <a:pPr marL="0" indent="0" algn="l" rtl="0">
              <a:lnSpc>
                <a:spcPct val="100000"/>
              </a:lnSpc>
              <a:spcBef>
                <a:spcPts val="1000"/>
              </a:spcBef>
              <a:buSzPts val="3200"/>
              <a:buNone/>
            </a:pPr>
            <a:r>
              <a:rPr lang="en-US" dirty="0">
                <a:latin typeface="Open Sans"/>
                <a:ea typeface="Arial"/>
                <a:cs typeface="Arial"/>
                <a:sym typeface="Arial"/>
              </a:rPr>
              <a:t>ऊपर सूचीबद्ध पांच सामग्रियों को काटने और भेदने की प्रक्रिया को आवश्यक टीईए का सही ढंग से उपयोग करते हुए, एक व्यावहारिक अभ्यास में प्रदर्शित करें।</a:t>
            </a:r>
            <a:endParaRPr dirty="0">
              <a:latin typeface="Open Sans"/>
              <a:ea typeface="Arial"/>
              <a:cs typeface="Arial"/>
            </a:endParaRPr>
          </a:p>
          <a:p>
            <a:pPr marL="0" indent="0" algn="l" rtl="0">
              <a:lnSpc>
                <a:spcPct val="100000"/>
              </a:lnSpc>
              <a:spcBef>
                <a:spcPts val="1000"/>
              </a:spcBef>
              <a:buSzPts val="3200"/>
              <a:buNone/>
            </a:pPr>
            <a:endParaRPr dirty="0">
              <a:latin typeface="Open Sans"/>
              <a:ea typeface="Arial"/>
              <a:cs typeface="Arial"/>
              <a:sym typeface="Arial"/>
            </a:endParaRPr>
          </a:p>
          <a:p>
            <a:pPr marL="0" indent="0" algn="l" rtl="0">
              <a:lnSpc>
                <a:spcPct val="100000"/>
              </a:lnSpc>
              <a:spcBef>
                <a:spcPts val="1000"/>
              </a:spcBef>
              <a:buSzPts val="3200"/>
              <a:buNone/>
            </a:pPr>
            <a:r>
              <a:rPr lang="en-US" dirty="0">
                <a:latin typeface="Open Sans"/>
                <a:ea typeface="Arial"/>
                <a:cs typeface="Arial"/>
                <a:sym typeface="Arial"/>
              </a:rPr>
              <a:t>मलबा हटाने के चरणों की सूची बनाइये।</a:t>
            </a:r>
            <a:endParaRPr dirty="0">
              <a:latin typeface="Open Sans"/>
              <a:ea typeface="Arial"/>
              <a:cs typeface="Arial"/>
            </a:endParaRPr>
          </a:p>
        </p:txBody>
      </p:sp>
      <p:sp>
        <p:nvSpPr>
          <p:cNvPr id="125" name="Google Shape;1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26" name="Google Shape;1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a:t>
            </a:fld>
            <a:endParaRPr/>
          </a:p>
        </p:txBody>
      </p:sp>
      <p:sp>
        <p:nvSpPr>
          <p:cNvPr id="127" name="Google Shape;127;p16"/>
          <p:cNvSpPr/>
          <p:nvPr/>
        </p:nvSpPr>
        <p:spPr>
          <a:xfrm>
            <a:off x="3315314" y="1904680"/>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
        <p:nvSpPr>
          <p:cNvPr id="128" name="Google Shape;128;p16"/>
          <p:cNvSpPr/>
          <p:nvPr/>
        </p:nvSpPr>
        <p:spPr>
          <a:xfrm>
            <a:off x="3382468" y="3762446"/>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129" name="Google Shape;129;p16"/>
          <p:cNvSpPr/>
          <p:nvPr/>
        </p:nvSpPr>
        <p:spPr>
          <a:xfrm>
            <a:off x="3299062" y="573263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smtClean="0">
                <a:solidFill>
                  <a:srgbClr val="C00000"/>
                </a:solidFill>
              </a:rPr>
              <a:t>6</a:t>
            </a:r>
            <a:endParaRPr sz="4000" b="1">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30910" y="87088"/>
            <a:ext cx="1150883" cy="117565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0"/>
          <p:cNvSpPr txBox="1">
            <a:spLocks noGrp="1"/>
          </p:cNvSpPr>
          <p:nvPr>
            <p:ph type="title"/>
          </p:nvPr>
        </p:nvSpPr>
        <p:spPr>
          <a:xfrm>
            <a:off x="703627" y="2940148"/>
            <a:ext cx="4318539" cy="7815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37" name="Google Shape;3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38" name="Google Shape;338;p40"/>
          <p:cNvSpPr txBox="1"/>
          <p:nvPr/>
        </p:nvSpPr>
        <p:spPr>
          <a:xfrm>
            <a:off x="5860995" y="1981919"/>
            <a:ext cx="6096000" cy="41292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5. क्षैतिज दृष्टिकोण:</a:t>
            </a:r>
            <a:endParaRPr dirty="0"/>
          </a:p>
          <a:p>
            <a:pPr marL="457200" marR="0" lvl="0" indent="-254000" algn="l" rtl="0">
              <a:spcBef>
                <a:spcPts val="0"/>
              </a:spcBef>
              <a:spcAft>
                <a:spcPts val="0"/>
              </a:spcAft>
              <a:buClr>
                <a:schemeClr val="dk1"/>
              </a:buClr>
              <a:buSzPts val="3200"/>
              <a:buFont typeface="Noto Sans Symbols"/>
              <a:buNone/>
            </a:pPr>
            <a:endParaRPr sz="3200" b="1" dirty="0">
              <a:solidFill>
                <a:schemeClr val="dk2"/>
              </a:solidFill>
              <a:latin typeface="Arial"/>
              <a:ea typeface="Arial"/>
              <a:cs typeface="Arial"/>
              <a:sym typeface="Arial"/>
            </a:endParaRPr>
          </a:p>
          <a:p>
            <a:pPr marL="228600" lvl="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यदि कंक्रीट आरी ब्लेड की गहराई से अधिक मोटा है, तो शुरू करें</a:t>
            </a:r>
            <a:r>
              <a:rPr lang="en-US" sz="2800" dirty="0" err="1">
                <a:solidFill>
                  <a:schemeClr val="dk1"/>
                </a:solidFill>
                <a:latin typeface="Open Sans"/>
              </a:rPr>
              <a:t>छेनी</a:t>
            </a:r>
            <a:r>
              <a:rPr lang="en-US" sz="2800" dirty="0">
                <a:solidFill>
                  <a:schemeClr val="dk1"/>
                </a:solidFill>
                <a:latin typeface="Open Sans"/>
              </a:rPr>
              <a:t>और नीचे (आधार) से शुरू करके ऊपर की ओर काम करते हुए टुकड़ों को हटा दें</a:t>
            </a:r>
            <a:endParaRPr sz="2800" dirty="0">
              <a:solidFill>
                <a:schemeClr val="dk1"/>
              </a:solidFill>
              <a:latin typeface="Open Sans"/>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r>
              <a:rPr lang="en-US" sz="3200" dirty="0">
                <a:solidFill>
                  <a:schemeClr val="dk1"/>
                </a:solidFill>
                <a:latin typeface="Arial"/>
                <a:ea typeface="Arial"/>
                <a:cs typeface="Arial"/>
                <a:sym typeface="Arial"/>
              </a:rPr>
              <a:t>    </a:t>
            </a:r>
            <a:endParaRPr dirty="0"/>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title"/>
          </p:nvPr>
        </p:nvSpPr>
        <p:spPr>
          <a:xfrm>
            <a:off x="2096814" y="408552"/>
            <a:ext cx="9428750" cy="9053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smtClean="0">
                <a:solidFill>
                  <a:srgbClr val="C00000"/>
                </a:solidFill>
                <a:latin typeface="Open Sans"/>
                <a:ea typeface="Arial"/>
                <a:cs typeface="Arial"/>
                <a:sym typeface="Arial"/>
              </a:rPr>
              <a:t>प्रबलित कंक्रीट को काटने और भेदने की प्रक्रिया</a:t>
            </a:r>
            <a:endParaRPr lang="en-IN" sz="3600" b="1" cap="none" dirty="0">
              <a:solidFill>
                <a:srgbClr val="C00000"/>
              </a:solidFill>
              <a:latin typeface="Open Sans"/>
              <a:ea typeface="Arial"/>
              <a:cs typeface="Arial"/>
              <a:sym typeface="Arial"/>
            </a:endParaRPr>
          </a:p>
        </p:txBody>
      </p:sp>
      <p:sp>
        <p:nvSpPr>
          <p:cNvPr id="345" name="Google Shape;34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46" name="Google Shape;346;p41"/>
          <p:cNvSpPr txBox="1"/>
          <p:nvPr/>
        </p:nvSpPr>
        <p:spPr>
          <a:xfrm>
            <a:off x="659803" y="1742300"/>
            <a:ext cx="7376160" cy="3835882"/>
          </a:xfrm>
          <a:prstGeom prst="rect">
            <a:avLst/>
          </a:prstGeom>
          <a:noFill/>
          <a:ln>
            <a:noFill/>
          </a:ln>
        </p:spPr>
        <p:txBody>
          <a:bodyPr spcFirstLastPara="1" wrap="square" lIns="91425" tIns="45700" rIns="91425" bIns="45700" anchor="t" anchorCtr="0">
            <a:spAutoFit/>
          </a:bodyPr>
          <a:lstStyle/>
          <a:p>
            <a:pPr marL="228600" indent="-228600" algn="l" rtl="0">
              <a:lnSpc>
                <a:spcPct val="90000"/>
              </a:lnSpc>
              <a:spcBef>
                <a:spcPts val="1000"/>
              </a:spcBef>
              <a:buClr>
                <a:schemeClr val="dk1"/>
              </a:buClr>
              <a:buSzPts val="3200"/>
              <a:buFont typeface="Noto Sans Symbols"/>
              <a:buChar char="✔"/>
            </a:pPr>
            <a:r>
              <a:rPr lang="en-US" sz="2800" b="1" dirty="0">
                <a:solidFill>
                  <a:schemeClr val="dk2"/>
                </a:solidFill>
                <a:latin typeface="Arial"/>
                <a:ea typeface="Arial"/>
                <a:cs typeface="Arial"/>
                <a:sym typeface="Arial"/>
              </a:rPr>
              <a:t>5. ऊर्ध्वाधर दृष्टिकोण:</a:t>
            </a:r>
            <a:r>
              <a:rPr lang="en-US" sz="2800" dirty="0">
                <a:solidFill>
                  <a:schemeClr val="dk1"/>
                </a:solidFill>
                <a:latin typeface="Arial"/>
                <a:ea typeface="Arial"/>
                <a:cs typeface="Arial"/>
                <a:sym typeface="Arial"/>
              </a:rPr>
              <a:t> </a:t>
            </a:r>
            <a:r>
              <a:rPr lang="en-US" sz="2800" dirty="0">
                <a:solidFill>
                  <a:schemeClr val="dk1"/>
                </a:solidFill>
                <a:latin typeface="Open Sans"/>
              </a:rPr>
              <a:t>आपका लक्ष्य है</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    एक वर्गाकार/आयताकार छेद काटें   </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    ठोस।</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जिस टुकड़े को आप काटने जा रहे हैं उसके बीच में एक छोटा सा छेद बना लें, जिसका उपयोग आप कटे हुए भाग को उठाने के लिए करेंगे।</a:t>
            </a:r>
            <a:endParaRPr sz="2800" dirty="0">
              <a:solidFill>
                <a:schemeClr val="dk1"/>
              </a:solidFill>
              <a:latin typeface="Open Sans"/>
            </a:endParaRPr>
          </a:p>
          <a:p>
            <a:pPr marL="228600" indent="-228600" algn="l" rtl="0">
              <a:lnSpc>
                <a:spcPct val="90000"/>
              </a:lnSpc>
              <a:spcBef>
                <a:spcPts val="1000"/>
              </a:spcBef>
              <a:buClr>
                <a:schemeClr val="dk1"/>
              </a:buClr>
              <a:buSzPts val="3200"/>
              <a:buFont typeface="Noto Sans Symbols"/>
              <a:buChar char="✔"/>
            </a:pPr>
            <a:r>
              <a:rPr lang="en-US" sz="2800" dirty="0">
                <a:solidFill>
                  <a:schemeClr val="dk1"/>
                </a:solidFill>
                <a:latin typeface="Open Sans"/>
              </a:rPr>
              <a:t>वर्ग के दो विपरीत पक्षों को लंबवत से थोड़ा कोण पर काटें</a:t>
            </a:r>
            <a:endParaRPr sz="2800" dirty="0">
              <a:solidFill>
                <a:schemeClr val="dk1"/>
              </a:solidFill>
              <a:latin typeface="Open Sans"/>
            </a:endParaRPr>
          </a:p>
        </p:txBody>
      </p:sp>
      <p:pic>
        <p:nvPicPr>
          <p:cNvPr id="347" name="Google Shape;347;p41"/>
          <p:cNvPicPr preferRelativeResize="0"/>
          <p:nvPr/>
        </p:nvPicPr>
        <p:blipFill rotWithShape="1">
          <a:blip r:embed="rId3">
            <a:alphaModFix/>
          </a:blip>
          <a:srcRect/>
          <a:stretch/>
        </p:blipFill>
        <p:spPr>
          <a:xfrm>
            <a:off x="8468022" y="1284014"/>
            <a:ext cx="3676650" cy="3513138"/>
          </a:xfrm>
          <a:prstGeom prst="rect">
            <a:avLst/>
          </a:prstGeom>
          <a:noFill/>
          <a:ln>
            <a:noFill/>
          </a:ln>
        </p:spPr>
      </p:pic>
      <p:sp>
        <p:nvSpPr>
          <p:cNvPr id="348" name="Google Shape;348;p41"/>
          <p:cNvSpPr txBox="1"/>
          <p:nvPr/>
        </p:nvSpPr>
        <p:spPr>
          <a:xfrm>
            <a:off x="838200" y="5490233"/>
            <a:ext cx="1079943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a:t>
            </a:r>
            <a:r>
              <a:rPr lang="en-US" sz="2800" dirty="0">
                <a:solidFill>
                  <a:schemeClr val="dk1"/>
                </a:solidFill>
                <a:latin typeface="Open Sans"/>
              </a:rPr>
              <a:t>70-80 डिग्री)। इससे बाद में कटे हुए हिस्से को नीचे गिरने से रोका जा सकेगा</a:t>
            </a:r>
            <a:r>
              <a:rPr lang="en-US" sz="2800" dirty="0">
                <a:solidFill>
                  <a:schemeClr val="dk1"/>
                </a:solidFill>
                <a:latin typeface="Arial"/>
                <a:ea typeface="Arial"/>
                <a:cs typeface="Arial"/>
                <a:sym typeface="Arial"/>
              </a:rPr>
              <a:t>.</a:t>
            </a:r>
            <a:endParaRPr sz="2800" dirty="0"/>
          </a:p>
        </p:txBody>
      </p:sp>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0"/>
            <a:ext cx="2214338" cy="1545021"/>
          </a:xfrm>
          <a:prstGeom prst="rect">
            <a:avLst/>
          </a:prstGeom>
          <a:noFill/>
        </p:spPr>
      </p:pic>
      <p:pic>
        <p:nvPicPr>
          <p:cNvPr id="10" name="Picture 4" descr="C:\Users\spicygarg\Downloads\WhatsApp Image 2025-09-09 at 4.44.59 PM.jpeg"/>
          <p:cNvPicPr>
            <a:picLocks noChangeAspect="1" noChangeArrowheads="1"/>
          </p:cNvPicPr>
          <p:nvPr/>
        </p:nvPicPr>
        <p:blipFill>
          <a:blip r:embed="rId5"/>
          <a:srcRect/>
          <a:stretch>
            <a:fillRect/>
          </a:stretch>
        </p:blipFill>
        <p:spPr bwMode="auto">
          <a:xfrm>
            <a:off x="10914241" y="87088"/>
            <a:ext cx="1190671" cy="113211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932590" y="3193367"/>
            <a:ext cx="4061441" cy="9353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4000" b="1" dirty="0" smtClean="0">
                <a:solidFill>
                  <a:srgbClr val="C00000"/>
                </a:solidFill>
                <a:latin typeface="Open Sans"/>
                <a:ea typeface="Arial"/>
                <a:cs typeface="Arial"/>
                <a:sym typeface="Arial"/>
              </a:rPr>
              <a:t>प्रबलित कंक्रीट को काटने और भेदने की प्रक्रिया</a:t>
            </a:r>
            <a:endParaRPr lang="en-IN" sz="4000" b="1" cap="none" dirty="0">
              <a:solidFill>
                <a:srgbClr val="C00000"/>
              </a:solidFill>
              <a:latin typeface="Open Sans"/>
              <a:ea typeface="Arial"/>
              <a:cs typeface="Arial"/>
              <a:sym typeface="Arial"/>
            </a:endParaRPr>
          </a:p>
        </p:txBody>
      </p:sp>
      <p:sp>
        <p:nvSpPr>
          <p:cNvPr id="354" name="Google Shape;35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55" name="Google Shape;355;p42"/>
          <p:cNvSpPr txBox="1"/>
          <p:nvPr/>
        </p:nvSpPr>
        <p:spPr>
          <a:xfrm>
            <a:off x="5486400" y="1656621"/>
            <a:ext cx="6705600"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2"/>
                </a:solidFill>
                <a:latin typeface="Arial"/>
                <a:ea typeface="Arial"/>
                <a:cs typeface="Arial"/>
                <a:sym typeface="Arial"/>
              </a:rPr>
              <a:t>6. ऊर्ध्वाधर दृष्टिकोण:</a:t>
            </a:r>
            <a:endParaRPr dirty="0"/>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rPr>
              <a:t>शेष दो भुजाओं को सामान्य लंबवत् रूप में काटकर वर्ग को पूरा करें।</a:t>
            </a:r>
            <a:endParaRPr sz="2800" dirty="0">
              <a:solidFill>
                <a:schemeClr val="dk1"/>
              </a:solidFill>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rPr>
              <a:t>6.4 फिर बीच में बने छेद का इस्तेमाल करके टुकड़े को बाहर निकालें। अगर कंक्रीट आरी के ब्लेड की गहराई से ज़्यादा मोटा है, तो आपको छेनी से काटकर टुकड़े निकालने होंगे।</a:t>
            </a:r>
            <a:endParaRPr sz="2800" dirty="0">
              <a:solidFill>
                <a:schemeClr val="dk1"/>
              </a:solidFill>
              <a:latin typeface="Open Sans"/>
            </a:endParaRPr>
          </a:p>
          <a:p>
            <a:pPr marL="457200" marR="0" lvl="0" indent="-254000" algn="l" rtl="0">
              <a:spcBef>
                <a:spcPts val="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r>
              <a:rPr lang="en-US" sz="3200" dirty="0">
                <a:solidFill>
                  <a:schemeClr val="dk1"/>
                </a:solidFill>
                <a:latin typeface="Arial"/>
                <a:ea typeface="Arial"/>
                <a:cs typeface="Arial"/>
                <a:sym typeface="Arial"/>
              </a:rPr>
              <a:t>    </a:t>
            </a:r>
            <a:endParaRPr dirty="0"/>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2349061" y="442210"/>
            <a:ext cx="8816022" cy="9053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Arial"/>
              <a:buNone/>
            </a:pPr>
            <a:r>
              <a:rPr lang="en-IN" sz="3600" b="1" dirty="0" smtClean="0">
                <a:solidFill>
                  <a:srgbClr val="C00000"/>
                </a:solidFill>
                <a:latin typeface="Open Sans"/>
                <a:ea typeface="Arial"/>
                <a:cs typeface="Arial"/>
                <a:sym typeface="Arial"/>
              </a:rPr>
              <a:t>प्रबलित कंक्रीट को काटने और भेदने की प्रक्रिया</a:t>
            </a:r>
            <a:endParaRPr lang="en-IN" sz="3600" b="1" cap="none" dirty="0">
              <a:solidFill>
                <a:srgbClr val="C00000"/>
              </a:solidFill>
              <a:latin typeface="Open Sans"/>
              <a:ea typeface="Arial"/>
              <a:cs typeface="Arial"/>
              <a:sym typeface="Arial"/>
            </a:endParaRPr>
          </a:p>
        </p:txBody>
      </p:sp>
      <p:sp>
        <p:nvSpPr>
          <p:cNvPr id="362" name="Google Shape;36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63" name="Google Shape;36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33</a:t>
            </a:fld>
            <a:endParaRPr/>
          </a:p>
        </p:txBody>
      </p:sp>
      <p:sp>
        <p:nvSpPr>
          <p:cNvPr id="364" name="Google Shape;364;p43"/>
          <p:cNvSpPr txBox="1"/>
          <p:nvPr/>
        </p:nvSpPr>
        <p:spPr>
          <a:xfrm>
            <a:off x="1712148" y="1804787"/>
            <a:ext cx="9817669" cy="4401164"/>
          </a:xfrm>
          <a:prstGeom prst="rect">
            <a:avLst/>
          </a:prstGeom>
          <a:noFill/>
          <a:ln>
            <a:noFill/>
          </a:ln>
        </p:spPr>
        <p:txBody>
          <a:bodyPr spcFirstLastPara="1" wrap="square" lIns="91425" tIns="45700" rIns="91425" bIns="45700" anchor="t" anchorCtr="0">
            <a:spAutoFit/>
          </a:bodyPr>
          <a:lstStyle/>
          <a:p>
            <a:pPr marL="457200" indent="-457200" algn="l" rtl="0">
              <a:buClr>
                <a:schemeClr val="dk1"/>
              </a:buClr>
              <a:buSzPts val="3200"/>
              <a:buFont typeface="Noto Sans Symbols"/>
              <a:buChar char="✔"/>
            </a:pPr>
            <a:r>
              <a:rPr lang="en-US" sz="2800" dirty="0">
                <a:solidFill>
                  <a:schemeClr val="dk1"/>
                </a:solidFill>
                <a:latin typeface="Arial"/>
                <a:ea typeface="Arial"/>
                <a:cs typeface="Arial"/>
                <a:sym typeface="Arial"/>
              </a:rPr>
              <a:t>7.</a:t>
            </a:r>
            <a:r>
              <a:rPr lang="en-US" sz="2800" b="1" dirty="0">
                <a:solidFill>
                  <a:schemeClr val="dk1"/>
                </a:solidFill>
                <a:latin typeface="Arial"/>
                <a:ea typeface="Arial"/>
                <a:cs typeface="Arial"/>
                <a:sym typeface="Arial"/>
              </a:rPr>
              <a:t> </a:t>
            </a:r>
            <a:r>
              <a:rPr lang="en-US" sz="2800" dirty="0">
                <a:solidFill>
                  <a:schemeClr val="dk1"/>
                </a:solidFill>
                <a:latin typeface="Open Sans"/>
              </a:rPr>
              <a:t>सुदृढीकरण काटना: स्टील सरिया या स्ट्रैंडेड केबल के साथ प्रबलित कंक्रीट का सामना करते समय एक अलग दृष्टिकोण की आवश्यकता होती है। सरिया के चारों ओर कंक्रीट को ढीला करें ताकि औजारों के लिए जगह बन सके। फिर आप अलग-अलग सरिया काटने के लिए एक रेसीप्रोकेटिंग आरी, बोल्ट कटर, सरिया कटर या टॉर्च का उपयोग कर सकते हैं। यदि किसी कारण से केबल काटना आवश्यक हो जाता है, तो आपको धीरे-धीरे तनाव कम करने के लिए एक बार में एक स्ट्रैंड को टॉर्च से काटना चाहिए।</a:t>
            </a:r>
            <a:endParaRPr sz="2800" dirty="0">
              <a:solidFill>
                <a:schemeClr val="dk1"/>
              </a:solidFill>
              <a:latin typeface="Open Sans"/>
            </a:endParaRPr>
          </a:p>
          <a:p>
            <a:pPr marL="457200" indent="-457200" algn="l" rtl="0">
              <a:buClr>
                <a:schemeClr val="dk1"/>
              </a:buClr>
              <a:buSzPts val="3200"/>
              <a:buFont typeface="Noto Sans Symbols"/>
              <a:buChar char="✔"/>
            </a:pPr>
            <a:endParaRPr sz="2800" dirty="0">
              <a:solidFill>
                <a:schemeClr val="dk1"/>
              </a:solidFill>
              <a:latin typeface="Open Sans"/>
            </a:endParaRPr>
          </a:p>
          <a:p>
            <a:pPr marL="457200" indent="-457200" algn="l" rtl="0">
              <a:buClr>
                <a:schemeClr val="dk1"/>
              </a:buClr>
              <a:buSzPts val="3200"/>
              <a:buFont typeface="Noto Sans Symbols"/>
              <a:buChar char="✔"/>
            </a:pPr>
            <a:r>
              <a:rPr lang="en-US" sz="2800" dirty="0">
                <a:solidFill>
                  <a:schemeClr val="dk1"/>
                </a:solidFill>
                <a:latin typeface="Open Sans"/>
              </a:rPr>
              <a:t>8. यदि आवश्यक हो तो किनारे पर जाएँ</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title"/>
          </p:nvPr>
        </p:nvSpPr>
        <p:spPr>
          <a:xfrm>
            <a:off x="330027" y="2996417"/>
            <a:ext cx="3411980" cy="773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Open Sans"/>
                <a:ea typeface="Arial"/>
                <a:cs typeface="Arial"/>
                <a:sym typeface="Arial"/>
              </a:rPr>
              <a:t>समीक्षा</a:t>
            </a:r>
            <a:r>
              <a:rPr lang="en-US" b="1" dirty="0" smtClean="0">
                <a:latin typeface="Open Sans"/>
              </a:rPr>
              <a:t> </a:t>
            </a:r>
            <a:endParaRPr lang="en-US" b="1" dirty="0">
              <a:latin typeface="Open Sans"/>
            </a:endParaRPr>
          </a:p>
        </p:txBody>
      </p:sp>
      <p:sp>
        <p:nvSpPr>
          <p:cNvPr id="370" name="Google Shape;370;p44"/>
          <p:cNvSpPr txBox="1">
            <a:spLocks noGrp="1"/>
          </p:cNvSpPr>
          <p:nvPr>
            <p:ph type="body" idx="1"/>
          </p:nvPr>
        </p:nvSpPr>
        <p:spPr>
          <a:xfrm>
            <a:off x="4740812" y="2215405"/>
            <a:ext cx="7305684" cy="4525963"/>
          </a:xfrm>
          <a:prstGeom prst="rect">
            <a:avLst/>
          </a:prstGeom>
          <a:noFill/>
          <a:ln>
            <a:noFill/>
          </a:ln>
        </p:spPr>
        <p:txBody>
          <a:bodyPr spcFirstLastPara="1" wrap="square" lIns="91425" tIns="45700" rIns="91425" bIns="45700" anchor="t" anchorCtr="0">
            <a:noAutofit/>
          </a:bodyPr>
          <a:lstStyle/>
          <a:p>
            <a:pPr indent="-457200" algn="l" rtl="0">
              <a:lnSpc>
                <a:spcPct val="100000"/>
              </a:lnSpc>
              <a:spcBef>
                <a:spcPts val="0"/>
              </a:spcBef>
              <a:buSzPts val="3200"/>
              <a:buNone/>
            </a:pPr>
            <a:r>
              <a:rPr lang="en-US" dirty="0">
                <a:latin typeface="Open Sans"/>
                <a:ea typeface="Arial"/>
                <a:cs typeface="Arial"/>
                <a:sym typeface="Arial"/>
              </a:rPr>
              <a:t>फंसे हुए शिकार तक पहुंचने के दो तरीकों का वर्णन करें।</a:t>
            </a:r>
            <a:endParaRPr dirty="0">
              <a:latin typeface="Open Sans"/>
              <a:ea typeface="Arial"/>
              <a:cs typeface="Arial"/>
              <a:sym typeface="Arial"/>
            </a:endParaRPr>
          </a:p>
          <a:p>
            <a:pPr indent="-457200" algn="l" rtl="0">
              <a:lnSpc>
                <a:spcPct val="100000"/>
              </a:lnSpc>
              <a:spcBef>
                <a:spcPts val="0"/>
              </a:spcBef>
              <a:buSzPts val="3200"/>
              <a:buFont typeface="Noto Sans Symbols"/>
              <a:buChar char="✔"/>
            </a:pPr>
            <a:endParaRPr dirty="0">
              <a:latin typeface="Open Sans"/>
              <a:ea typeface="Arial"/>
              <a:cs typeface="Arial"/>
              <a:sym typeface="Arial"/>
            </a:endParaRPr>
          </a:p>
          <a:p>
            <a:pPr indent="-457200" algn="l" rtl="0">
              <a:lnSpc>
                <a:spcPct val="100000"/>
              </a:lnSpc>
              <a:spcBef>
                <a:spcPts val="0"/>
              </a:spcBef>
              <a:buSzPts val="3200"/>
              <a:buNone/>
            </a:pPr>
            <a:r>
              <a:rPr lang="en-US" dirty="0">
                <a:latin typeface="Open Sans"/>
                <a:ea typeface="Arial"/>
                <a:cs typeface="Arial"/>
                <a:sym typeface="Arial"/>
              </a:rPr>
              <a:t>पीड़ित तक पहुंचने और उसे बचाने के लिए चार तकनीकों की सूची बनाएं।</a:t>
            </a:r>
            <a:endParaRPr dirty="0">
              <a:latin typeface="Open Sans"/>
              <a:ea typeface="Arial"/>
              <a:cs typeface="Arial"/>
              <a:sym typeface="Arial"/>
            </a:endParaRPr>
          </a:p>
          <a:p>
            <a:pPr indent="-457200" algn="l" rtl="0">
              <a:lnSpc>
                <a:spcPct val="100000"/>
              </a:lnSpc>
              <a:spcBef>
                <a:spcPts val="0"/>
              </a:spcBef>
              <a:buSzPts val="3200"/>
              <a:buFont typeface="Noto Sans Symbols"/>
              <a:buChar char="✔"/>
            </a:pPr>
            <a:endParaRPr dirty="0">
              <a:latin typeface="Open Sans"/>
              <a:ea typeface="Arial"/>
              <a:cs typeface="Arial"/>
              <a:sym typeface="Arial"/>
            </a:endParaRPr>
          </a:p>
          <a:p>
            <a:pPr indent="-457200" algn="l" rtl="0">
              <a:lnSpc>
                <a:spcPct val="100000"/>
              </a:lnSpc>
              <a:spcBef>
                <a:spcPts val="0"/>
              </a:spcBef>
              <a:buSzPts val="3200"/>
              <a:buNone/>
            </a:pPr>
            <a:r>
              <a:rPr lang="en-US" dirty="0">
                <a:latin typeface="Open Sans"/>
                <a:ea typeface="Arial"/>
                <a:cs typeface="Arial"/>
                <a:sym typeface="Arial"/>
              </a:rPr>
              <a:t>पांच कारकों की सूची बनाएं</a:t>
            </a:r>
            <a:r>
              <a:rPr lang="en-US" dirty="0" err="1">
                <a:latin typeface="Open Sans"/>
                <a:ea typeface="Arial"/>
                <a:cs typeface="Arial"/>
                <a:sym typeface="Arial"/>
              </a:rPr>
              <a:t>विश्लेषण करें</a:t>
            </a:r>
            <a:r>
              <a:rPr lang="en-US" dirty="0">
                <a:latin typeface="Open Sans"/>
                <a:ea typeface="Arial"/>
                <a:cs typeface="Arial"/>
                <a:sym typeface="Arial"/>
              </a:rPr>
              <a:t>पहुँच की स्थिति का मूल्यांकन करते समय।</a:t>
            </a:r>
            <a:endParaRPr dirty="0">
              <a:latin typeface="Open Sans"/>
              <a:ea typeface="Arial"/>
              <a:cs typeface="Arial"/>
              <a:sym typeface="Arial"/>
            </a:endParaRPr>
          </a:p>
        </p:txBody>
      </p:sp>
      <p:sp>
        <p:nvSpPr>
          <p:cNvPr id="371" name="Google Shape;3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72" name="Google Shape;3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34</a:t>
            </a:fld>
            <a:endParaRPr/>
          </a:p>
        </p:txBody>
      </p:sp>
      <p:sp>
        <p:nvSpPr>
          <p:cNvPr id="373" name="Google Shape;373;p44"/>
          <p:cNvSpPr txBox="1"/>
          <p:nvPr/>
        </p:nvSpPr>
        <p:spPr>
          <a:xfrm>
            <a:off x="4584231" y="1223247"/>
            <a:ext cx="6125496" cy="954067"/>
          </a:xfrm>
          <a:prstGeom prst="rect">
            <a:avLst/>
          </a:prstGeom>
          <a:noFill/>
          <a:ln>
            <a:noFill/>
          </a:ln>
        </p:spPr>
        <p:txBody>
          <a:bodyPr spcFirstLastPara="1" wrap="square" lIns="91425" tIns="45700" rIns="91425" bIns="45700" anchor="t" anchorCtr="0">
            <a:spAutoFit/>
          </a:bodyPr>
          <a:lstStyle/>
          <a:p>
            <a:pPr marL="457200" lvl="0" indent="-457200" algn="l" rtl="0">
              <a:buClr>
                <a:schemeClr val="dk1"/>
              </a:buClr>
              <a:buSzPts val="3200"/>
            </a:pPr>
            <a:r>
              <a:rPr lang="en-US" sz="2800" dirty="0">
                <a:solidFill>
                  <a:schemeClr val="dk1"/>
                </a:solidFill>
                <a:latin typeface="Open Sans"/>
              </a:rPr>
              <a:t>इस पाठ को पूरा करने पर आप निम्न कार्य कर सकेंगे:-</a:t>
            </a:r>
            <a:endParaRPr sz="2800" dirty="0">
              <a:solidFill>
                <a:schemeClr val="dk1"/>
              </a:solidFill>
              <a:latin typeface="Open Sans"/>
            </a:endParaRPr>
          </a:p>
        </p:txBody>
      </p:sp>
      <p:sp>
        <p:nvSpPr>
          <p:cNvPr id="374" name="Google Shape;374;p44"/>
          <p:cNvSpPr/>
          <p:nvPr/>
        </p:nvSpPr>
        <p:spPr>
          <a:xfrm>
            <a:off x="4030680" y="2204864"/>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375" name="Google Shape;375;p44"/>
          <p:cNvSpPr/>
          <p:nvPr/>
        </p:nvSpPr>
        <p:spPr>
          <a:xfrm>
            <a:off x="4030680" y="378904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376" name="Google Shape;376;p44"/>
          <p:cNvSpPr/>
          <p:nvPr/>
        </p:nvSpPr>
        <p:spPr>
          <a:xfrm>
            <a:off x="4059872" y="530120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3"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5"/>
          <p:cNvSpPr txBox="1">
            <a:spLocks noGrp="1"/>
          </p:cNvSpPr>
          <p:nvPr>
            <p:ph type="body" idx="1"/>
          </p:nvPr>
        </p:nvSpPr>
        <p:spPr>
          <a:xfrm>
            <a:off x="3607537" y="602699"/>
            <a:ext cx="7179174"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lvl="0" indent="-457200" algn="l" rtl="0">
              <a:lnSpc>
                <a:spcPct val="110000"/>
              </a:lnSpc>
              <a:spcBef>
                <a:spcPts val="0"/>
              </a:spcBef>
              <a:buSzPts val="3200"/>
              <a:buNone/>
            </a:pPr>
            <a:r>
              <a:rPr lang="en-US" dirty="0">
                <a:latin typeface="Open Sans"/>
                <a:ea typeface="Arial"/>
                <a:cs typeface="Arial"/>
                <a:sym typeface="Arial"/>
              </a:rPr>
              <a:t>पांच विभिन्न सामग्रियों में प्रवेश करने की प्रक्रियाओं का वर्णन करें: लकड़ी, धातु, कंक्रीट, ईंट और सिंडर ब्लॉक।</a:t>
            </a:r>
            <a:endParaRPr dirty="0">
              <a:latin typeface="Open Sans"/>
              <a:ea typeface="Arial"/>
              <a:cs typeface="Arial"/>
            </a:endParaRPr>
          </a:p>
          <a:p>
            <a:pPr lvl="0" indent="-457200" algn="l" rtl="0">
              <a:lnSpc>
                <a:spcPct val="110000"/>
              </a:lnSpc>
              <a:spcBef>
                <a:spcPts val="0"/>
              </a:spcBef>
              <a:buSzPts val="3200"/>
              <a:buFont typeface="Noto Sans Symbols"/>
              <a:buChar char="✔"/>
            </a:pPr>
            <a:endParaRPr dirty="0">
              <a:latin typeface="Open Sans"/>
              <a:ea typeface="Arial"/>
              <a:cs typeface="Arial"/>
              <a:sym typeface="Arial"/>
            </a:endParaRPr>
          </a:p>
          <a:p>
            <a:pPr lvl="0" indent="-457200" algn="l" rtl="0">
              <a:lnSpc>
                <a:spcPct val="110000"/>
              </a:lnSpc>
              <a:spcBef>
                <a:spcPts val="0"/>
              </a:spcBef>
              <a:buSzPts val="3200"/>
              <a:buNone/>
            </a:pPr>
            <a:r>
              <a:rPr lang="en-US" dirty="0">
                <a:latin typeface="Open Sans"/>
                <a:ea typeface="Arial"/>
                <a:cs typeface="Arial"/>
                <a:sym typeface="Arial"/>
              </a:rPr>
              <a:t>ऊपर सूचीबद्ध पांच सामग्रियों को काटने और भेदने की प्रक्रिया को आवश्यक टीईए का सही ढंग से उपयोग करते हुए, एक व्यावहारिक अभ्यास में प्रदर्शित करें।</a:t>
            </a:r>
            <a:endParaRPr dirty="0">
              <a:latin typeface="Open Sans"/>
              <a:ea typeface="Arial"/>
              <a:cs typeface="Arial"/>
            </a:endParaRPr>
          </a:p>
          <a:p>
            <a:pPr lvl="0" indent="-457200" algn="l" rtl="0">
              <a:lnSpc>
                <a:spcPct val="110000"/>
              </a:lnSpc>
              <a:spcBef>
                <a:spcPts val="0"/>
              </a:spcBef>
              <a:buSzPts val="3200"/>
              <a:buFont typeface="Noto Sans Symbols"/>
              <a:buChar char="✔"/>
            </a:pPr>
            <a:endParaRPr dirty="0">
              <a:latin typeface="Open Sans"/>
              <a:ea typeface="Arial"/>
              <a:cs typeface="Arial"/>
              <a:sym typeface="Arial"/>
            </a:endParaRPr>
          </a:p>
          <a:p>
            <a:pPr lvl="0" indent="-457200" algn="l" rtl="0">
              <a:lnSpc>
                <a:spcPct val="110000"/>
              </a:lnSpc>
              <a:spcBef>
                <a:spcPts val="0"/>
              </a:spcBef>
              <a:buSzPts val="3200"/>
              <a:buNone/>
            </a:pPr>
            <a:r>
              <a:rPr lang="en-US" dirty="0">
                <a:latin typeface="Open Sans"/>
                <a:ea typeface="Arial"/>
                <a:cs typeface="Arial"/>
                <a:sym typeface="Arial"/>
              </a:rPr>
              <a:t>मलबा हटाने के चरणों की सूची बनाइये।</a:t>
            </a:r>
            <a:endParaRPr dirty="0">
              <a:latin typeface="Open Sans"/>
              <a:ea typeface="Arial"/>
              <a:cs typeface="Arial"/>
            </a:endParaRPr>
          </a:p>
        </p:txBody>
      </p:sp>
      <p:sp>
        <p:nvSpPr>
          <p:cNvPr id="382" name="Google Shape;38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83" name="Google Shape;3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35</a:t>
            </a:fld>
            <a:endParaRPr/>
          </a:p>
        </p:txBody>
      </p:sp>
      <p:sp>
        <p:nvSpPr>
          <p:cNvPr id="384" name="Google Shape;384;p45"/>
          <p:cNvSpPr/>
          <p:nvPr/>
        </p:nvSpPr>
        <p:spPr>
          <a:xfrm>
            <a:off x="2904182" y="979353"/>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
        <p:nvSpPr>
          <p:cNvPr id="385" name="Google Shape;385;p45"/>
          <p:cNvSpPr/>
          <p:nvPr/>
        </p:nvSpPr>
        <p:spPr>
          <a:xfrm>
            <a:off x="2877230" y="2843421"/>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386" name="Google Shape;386;p45"/>
          <p:cNvSpPr/>
          <p:nvPr/>
        </p:nvSpPr>
        <p:spPr>
          <a:xfrm>
            <a:off x="2919947" y="512721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smtClean="0">
                <a:solidFill>
                  <a:srgbClr val="C00000"/>
                </a:solidFill>
              </a:rPr>
              <a:t>6</a:t>
            </a:r>
            <a:endParaRPr sz="4000" b="1">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827157" y="87088"/>
            <a:ext cx="1190671" cy="113211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pPr algn="l" rtl="0"/>
            <a:endParaRPr sz="2400">
              <a:latin typeface="Open Sans"/>
            </a:endParaRPr>
          </a:p>
        </p:txBody>
      </p:sp>
      <p:sp>
        <p:nvSpPr>
          <p:cNvPr id="222" name="Duties of…"/>
          <p:cNvSpPr txBox="1"/>
          <p:nvPr/>
        </p:nvSpPr>
        <p:spPr>
          <a:xfrm>
            <a:off x="339567" y="3230214"/>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rtl="0"/>
            <a:r>
              <a:rPr lang="en-US" sz="4000" b="1" dirty="0">
                <a:latin typeface="Open sans"/>
              </a:rPr>
              <a:t>कोई प्रश्न ?</a:t>
            </a:r>
          </a:p>
        </p:txBody>
      </p:sp>
      <p:sp>
        <p:nvSpPr>
          <p:cNvPr id="223" name="Ensure your safety and the safety of your crew, the patient, and bystanders…"/>
          <p:cNvSpPr txBox="1"/>
          <p:nvPr/>
        </p:nvSpPr>
        <p:spPr>
          <a:xfrm>
            <a:off x="5004915" y="1896739"/>
            <a:ext cx="7238167" cy="1156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gn="l" rtl="0">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xmlns=""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xmlns=""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sp>
        <p:nvSpPr>
          <p:cNvPr id="8" name="Rectangle 7"/>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sz="3600"/>
          </a:p>
        </p:txBody>
      </p:sp>
      <p:pic>
        <p:nvPicPr>
          <p:cNvPr id="3" name="Picture 2"/>
          <p:cNvPicPr>
            <a:picLocks noChangeAspect="1"/>
          </p:cNvPicPr>
          <p:nvPr/>
        </p:nvPicPr>
        <p:blipFill>
          <a:blip r:embed="rId4"/>
          <a:stretch>
            <a:fillRect/>
          </a:stretch>
        </p:blipFill>
        <p:spPr>
          <a:xfrm>
            <a:off x="6711442" y="1765970"/>
            <a:ext cx="3368693" cy="3368693"/>
          </a:xfrm>
          <a:prstGeom prst="rect">
            <a:avLst/>
          </a:prstGeom>
        </p:spPr>
      </p:pic>
      <p:pic>
        <p:nvPicPr>
          <p:cNvPr id="10" name="Picture 9"/>
          <p:cNvPicPr>
            <a:picLocks noChangeAspect="1"/>
          </p:cNvPicPr>
          <p:nvPr/>
        </p:nvPicPr>
        <p:blipFill>
          <a:blip r:embed="rId5"/>
          <a:stretch>
            <a:fillRect/>
          </a:stretch>
        </p:blipFill>
        <p:spPr>
          <a:xfrm>
            <a:off x="10943770" y="6619"/>
            <a:ext cx="1260929" cy="1125495"/>
          </a:xfrm>
          <a:prstGeom prst="rect">
            <a:avLst/>
          </a:prstGeom>
          <a:noFill/>
          <a:ln>
            <a:noFill/>
          </a:ln>
        </p:spPr>
      </p:pic>
      <p:pic>
        <p:nvPicPr>
          <p:cNvPr id="11" name="Picture 10"/>
          <p:cNvPicPr>
            <a:picLocks noChangeAspect="1"/>
          </p:cNvPicPr>
          <p:nvPr/>
        </p:nvPicPr>
        <p:blipFill>
          <a:blip r:embed="rId6"/>
          <a:stretch>
            <a:fillRect/>
          </a:stretch>
        </p:blipFill>
        <p:spPr>
          <a:xfrm>
            <a:off x="-12340" y="-26779"/>
            <a:ext cx="1709256" cy="1119067"/>
          </a:xfrm>
          <a:prstGeom prst="rect">
            <a:avLst/>
          </a:prstGeom>
          <a:noFill/>
          <a:ln>
            <a:noFill/>
          </a:ln>
        </p:spPr>
      </p:pic>
    </p:spTree>
    <p:extLst>
      <p:ext uri="{BB962C8B-B14F-4D97-AF65-F5344CB8AC3E}">
        <p14:creationId xmlns="" xmlns:p14="http://schemas.microsoft.com/office/powerpoint/2010/main" val="3481094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pPr algn="l" rtl="0"/>
            <a:endParaRPr sz="2400">
              <a:latin typeface="Open Sans"/>
            </a:endParaRPr>
          </a:p>
        </p:txBody>
      </p:sp>
      <p:sp>
        <p:nvSpPr>
          <p:cNvPr id="222" name="Duties of…"/>
          <p:cNvSpPr txBox="1"/>
          <p:nvPr/>
        </p:nvSpPr>
        <p:spPr>
          <a:xfrm>
            <a:off x="339567" y="3230214"/>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rtl="0"/>
            <a:r>
              <a:rPr lang="en-US" sz="4000" b="1" dirty="0">
                <a:latin typeface="Open sans"/>
              </a:rPr>
              <a:t>धन्यवाद</a:t>
            </a:r>
            <a:r>
              <a:rPr lang="en-US" sz="4000" dirty="0">
                <a:latin typeface="Open sans"/>
              </a:rPr>
              <a:t> </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indent="-457200" algn="l" rtl="0">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xmlns=""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xmlns=""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pic>
        <p:nvPicPr>
          <p:cNvPr id="5" name="Picture 4">
            <a:extLst>
              <a:ext uri="{FF2B5EF4-FFF2-40B4-BE49-F238E27FC236}">
                <a16:creationId xmlns:a16="http://schemas.microsoft.com/office/drawing/2014/main" xmlns="" id="{1584A8C5-6AF3-C33A-056B-62EE3B62D92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65499" y="112698"/>
            <a:ext cx="1408346" cy="1214299"/>
          </a:xfrm>
          <a:prstGeom prst="rect">
            <a:avLst/>
          </a:prstGeom>
        </p:spPr>
      </p:pic>
      <p:pic>
        <p:nvPicPr>
          <p:cNvPr id="3" name="Picture 2"/>
          <p:cNvPicPr>
            <a:picLocks noChangeAspect="1"/>
          </p:cNvPicPr>
          <p:nvPr/>
        </p:nvPicPr>
        <p:blipFill>
          <a:blip r:embed="rId5"/>
          <a:stretch>
            <a:fillRect/>
          </a:stretch>
        </p:blipFill>
        <p:spPr>
          <a:xfrm>
            <a:off x="5362977" y="1326997"/>
            <a:ext cx="5659694" cy="4863183"/>
          </a:xfrm>
          <a:prstGeom prst="rect">
            <a:avLst/>
          </a:prstGeom>
        </p:spPr>
      </p:pic>
      <p:sp>
        <p:nvSpPr>
          <p:cNvPr id="9" name="Rectangle 8"/>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sz="3600"/>
          </a:p>
        </p:txBody>
      </p:sp>
      <p:pic>
        <p:nvPicPr>
          <p:cNvPr id="10" name="Picture 9"/>
          <p:cNvPicPr>
            <a:picLocks noChangeAspect="1"/>
          </p:cNvPicPr>
          <p:nvPr/>
        </p:nvPicPr>
        <p:blipFill>
          <a:blip r:embed="rId6"/>
          <a:stretch>
            <a:fillRect/>
          </a:stretch>
        </p:blipFill>
        <p:spPr>
          <a:xfrm>
            <a:off x="1" y="0"/>
            <a:ext cx="1837592" cy="1234394"/>
          </a:xfrm>
          <a:prstGeom prst="rect">
            <a:avLst/>
          </a:prstGeom>
          <a:noFill/>
          <a:ln>
            <a:noFill/>
          </a:ln>
        </p:spPr>
      </p:pic>
      <p:pic>
        <p:nvPicPr>
          <p:cNvPr id="11" name="Picture 10"/>
          <p:cNvPicPr>
            <a:picLocks noChangeAspect="1"/>
          </p:cNvPicPr>
          <p:nvPr/>
        </p:nvPicPr>
        <p:blipFill>
          <a:blip r:embed="rId7"/>
          <a:stretch>
            <a:fillRect/>
          </a:stretch>
        </p:blipFill>
        <p:spPr>
          <a:xfrm>
            <a:off x="10682654" y="6619"/>
            <a:ext cx="1522046" cy="1227775"/>
          </a:xfrm>
          <a:prstGeom prst="rect">
            <a:avLst/>
          </a:prstGeom>
          <a:noFill/>
          <a:ln>
            <a:noFill/>
          </a:ln>
        </p:spPr>
      </p:pic>
    </p:spTree>
    <p:extLst>
      <p:ext uri="{BB962C8B-B14F-4D97-AF65-F5344CB8AC3E}">
        <p14:creationId xmlns="" xmlns:p14="http://schemas.microsoft.com/office/powerpoint/2010/main" val="317418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638233" y="2709364"/>
            <a:ext cx="3835293" cy="1131116"/>
          </a:xfrm>
          <a:prstGeom prst="rect">
            <a:avLst/>
          </a:prstGeom>
          <a:noFill/>
          <a:ln>
            <a:noFill/>
          </a:ln>
        </p:spPr>
        <p:txBody>
          <a:bodyPr spcFirstLastPara="1" wrap="square" lIns="91425" tIns="45700" rIns="91425" bIns="45700" anchor="ctr" anchorCtr="0">
            <a:noAutofit/>
          </a:bodyPr>
          <a:lstStyle/>
          <a:p>
            <a:pPr algn="l" rtl="0">
              <a:buClr>
                <a:srgbClr val="C00000"/>
              </a:buClr>
              <a:buSzPts val="4000"/>
            </a:pPr>
            <a:r>
              <a:rPr lang="en-US" sz="4000" b="1" dirty="0" smtClean="0">
                <a:solidFill>
                  <a:srgbClr val="C00000"/>
                </a:solidFill>
                <a:latin typeface="Open sans"/>
                <a:sym typeface="Arial"/>
              </a:rPr>
              <a:t>दृष्टिकोण रणनीतियाँ</a:t>
            </a:r>
            <a:endParaRPr sz="4000" b="1" dirty="0">
              <a:solidFill>
                <a:srgbClr val="C00000"/>
              </a:solidFill>
              <a:latin typeface="Open sans"/>
              <a:sym typeface="Arial"/>
            </a:endParaRPr>
          </a:p>
        </p:txBody>
      </p:sp>
      <p:sp>
        <p:nvSpPr>
          <p:cNvPr id="135" name="Google Shape;135;p17"/>
          <p:cNvSpPr txBox="1">
            <a:spLocks noGrp="1"/>
          </p:cNvSpPr>
          <p:nvPr>
            <p:ph type="body" idx="1"/>
          </p:nvPr>
        </p:nvSpPr>
        <p:spPr>
          <a:xfrm>
            <a:off x="4600135" y="1382226"/>
            <a:ext cx="6847293" cy="5071110"/>
          </a:xfrm>
          <a:prstGeom prst="rect">
            <a:avLst/>
          </a:prstGeom>
          <a:noFill/>
          <a:ln>
            <a:noFill/>
          </a:ln>
        </p:spPr>
        <p:txBody>
          <a:bodyPr spcFirstLastPara="1" wrap="square" lIns="91425" tIns="45700" rIns="91425" bIns="45700" anchor="t" anchorCtr="0">
            <a:noAutofit/>
          </a:bodyPr>
          <a:lstStyle/>
          <a:p>
            <a:pPr indent="-457200" algn="l" rtl="0">
              <a:lnSpc>
                <a:spcPct val="100000"/>
              </a:lnSpc>
              <a:buSzPts val="3200"/>
            </a:pPr>
            <a:r>
              <a:rPr lang="en-US" dirty="0">
                <a:latin typeface="Open Sans"/>
                <a:ea typeface="Arial"/>
                <a:cs typeface="Arial"/>
                <a:sym typeface="Arial"/>
              </a:rPr>
              <a:t>एक बार जब खोज समाप्त हो जाती है और फंसे हुए पीड़ित का पता लगा लिया जाता है, तो यह निर्णय लेना आवश्यक होता है कि पीड़ित से कैसे संपर्क किया जाए।</a:t>
            </a:r>
            <a:endParaRPr dirty="0">
              <a:latin typeface="Open Sans"/>
              <a:ea typeface="Arial"/>
              <a:cs typeface="Arial"/>
            </a:endParaRPr>
          </a:p>
          <a:p>
            <a:pPr indent="-457200" algn="l" rtl="0">
              <a:lnSpc>
                <a:spcPct val="100000"/>
              </a:lnSpc>
              <a:buSzPts val="3200"/>
            </a:pPr>
            <a:endParaRPr dirty="0">
              <a:latin typeface="Open Sans"/>
              <a:ea typeface="Arial"/>
              <a:cs typeface="Arial"/>
              <a:sym typeface="Arial"/>
            </a:endParaRPr>
          </a:p>
          <a:p>
            <a:pPr indent="-457200" algn="l" rtl="0">
              <a:lnSpc>
                <a:spcPct val="100000"/>
              </a:lnSpc>
              <a:buSzPts val="3200"/>
            </a:pPr>
            <a:r>
              <a:rPr lang="en-US" dirty="0">
                <a:latin typeface="Open Sans"/>
                <a:ea typeface="Arial"/>
                <a:cs typeface="Arial"/>
                <a:sym typeface="Arial"/>
              </a:rPr>
              <a:t>दृष्टिकोण दो प्रकार के होते हैं</a:t>
            </a:r>
            <a:endParaRPr dirty="0">
              <a:latin typeface="Open Sans"/>
              <a:ea typeface="Arial"/>
              <a:cs typeface="Arial"/>
            </a:endParaRPr>
          </a:p>
          <a:p>
            <a:pPr indent="-457200" algn="l" rtl="0">
              <a:lnSpc>
                <a:spcPct val="100000"/>
              </a:lnSpc>
              <a:buSzPts val="3200"/>
            </a:pPr>
            <a:r>
              <a:rPr lang="en-US" dirty="0">
                <a:latin typeface="Open Sans"/>
                <a:ea typeface="Arial"/>
                <a:cs typeface="Arial"/>
                <a:sym typeface="Arial"/>
              </a:rPr>
              <a:t>ऊर्ध्वाधर दृष्टिकोण</a:t>
            </a:r>
            <a:endParaRPr dirty="0">
              <a:latin typeface="Open Sans"/>
              <a:ea typeface="Arial"/>
              <a:cs typeface="Arial"/>
            </a:endParaRPr>
          </a:p>
          <a:p>
            <a:pPr indent="-457200" algn="l" rtl="0">
              <a:lnSpc>
                <a:spcPct val="100000"/>
              </a:lnSpc>
              <a:buSzPts val="3200"/>
            </a:pPr>
            <a:r>
              <a:rPr lang="en-US" dirty="0">
                <a:latin typeface="Open Sans"/>
                <a:ea typeface="Arial"/>
                <a:cs typeface="Arial"/>
                <a:sym typeface="Arial"/>
              </a:rPr>
              <a:t>क्षैतिज दृष्टिकोण</a:t>
            </a:r>
            <a:endParaRPr dirty="0">
              <a:latin typeface="Open Sans"/>
              <a:ea typeface="Arial"/>
              <a:cs typeface="Arial"/>
            </a:endParaRPr>
          </a:p>
          <a:p>
            <a:pPr marL="0" lvl="0" indent="0" algn="l" rtl="0">
              <a:lnSpc>
                <a:spcPct val="90000"/>
              </a:lnSpc>
              <a:spcBef>
                <a:spcPts val="1000"/>
              </a:spcBef>
              <a:spcAft>
                <a:spcPts val="0"/>
              </a:spcAft>
              <a:buClr>
                <a:schemeClr val="dk1"/>
              </a:buClr>
              <a:buSzPts val="3200"/>
              <a:buNone/>
            </a:pPr>
            <a:endParaRPr sz="3200" dirty="0">
              <a:solidFill>
                <a:schemeClr val="dk1"/>
              </a:solidFill>
              <a:latin typeface="Arial"/>
              <a:ea typeface="Arial"/>
              <a:cs typeface="Arial"/>
              <a:sym typeface="Arial"/>
            </a:endParaRPr>
          </a:p>
        </p:txBody>
      </p:sp>
      <p:sp>
        <p:nvSpPr>
          <p:cNvPr id="136" name="Google Shape;1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37" name="Google Shape;13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4</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874452" y="124125"/>
            <a:ext cx="1150883" cy="102250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740229" y="3024078"/>
            <a:ext cx="4818744" cy="748245"/>
          </a:xfrm>
          <a:prstGeom prst="rect">
            <a:avLst/>
          </a:prstGeom>
          <a:noFill/>
          <a:ln>
            <a:noFill/>
          </a:ln>
        </p:spPr>
        <p:txBody>
          <a:bodyPr spcFirstLastPara="1" wrap="square" lIns="91425" tIns="45700" rIns="91425" bIns="45700" anchor="ctr" anchorCtr="0">
            <a:noAutofit/>
          </a:bodyPr>
          <a:lstStyle/>
          <a:p>
            <a:pPr marL="0" lvl="0" indent="0" algn="l" rtl="0">
              <a:buClr>
                <a:srgbClr val="C00000"/>
              </a:buClr>
              <a:buSzPts val="4000"/>
            </a:pPr>
            <a:r>
              <a:rPr lang="en-US" sz="4000" b="1" dirty="0" smtClean="0">
                <a:solidFill>
                  <a:srgbClr val="C00000"/>
                </a:solidFill>
                <a:latin typeface="Open sans"/>
                <a:sym typeface="Arial"/>
              </a:rPr>
              <a:t>दृष्टिकोण रणनीतियाँ</a:t>
            </a:r>
            <a:endParaRPr lang="en-US" sz="4000" b="1" dirty="0">
              <a:solidFill>
                <a:srgbClr val="C00000"/>
              </a:solidFill>
              <a:latin typeface="Open sans"/>
              <a:sym typeface="Arial"/>
            </a:endParaRPr>
          </a:p>
        </p:txBody>
      </p:sp>
      <p:sp>
        <p:nvSpPr>
          <p:cNvPr id="143" name="Google Shape;14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44" name="Google Shape;1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5</a:t>
            </a:fld>
            <a:endParaRPr/>
          </a:p>
        </p:txBody>
      </p:sp>
      <p:pic>
        <p:nvPicPr>
          <p:cNvPr id="145" name="Google Shape;145;p18"/>
          <p:cNvPicPr preferRelativeResize="0"/>
          <p:nvPr/>
        </p:nvPicPr>
        <p:blipFill rotWithShape="1">
          <a:blip r:embed="rId3">
            <a:alphaModFix/>
          </a:blip>
          <a:srcRect/>
          <a:stretch/>
        </p:blipFill>
        <p:spPr>
          <a:xfrm>
            <a:off x="5602514" y="1701382"/>
            <a:ext cx="6275776" cy="4393040"/>
          </a:xfrm>
          <a:prstGeom prst="rect">
            <a:avLst/>
          </a:prstGeom>
          <a:noFill/>
          <a:ln>
            <a:noFill/>
          </a:ln>
        </p:spPr>
      </p:pic>
      <p:pic>
        <p:nvPicPr>
          <p:cNvPr id="10" name="Picture 9" descr="C:\Users\spicygarg\Downloads\WhatsApp Image 2025-09-09 at 4.44.59 PM (1).jpeg"/>
          <p:cNvPicPr>
            <a:picLocks noChangeAspect="1" noChangeArrowheads="1"/>
          </p:cNvPicPr>
          <p:nvPr/>
        </p:nvPicPr>
        <p:blipFill>
          <a:blip r:embed="rId4"/>
          <a:srcRect/>
          <a:stretch>
            <a:fillRect/>
          </a:stretch>
        </p:blipFill>
        <p:spPr bwMode="auto">
          <a:xfrm>
            <a:off x="0" y="-1"/>
            <a:ext cx="2214338" cy="1545021"/>
          </a:xfrm>
          <a:prstGeom prst="rect">
            <a:avLst/>
          </a:prstGeom>
          <a:noFill/>
        </p:spPr>
      </p:pic>
      <p:pic>
        <p:nvPicPr>
          <p:cNvPr id="11" name="Picture 4" descr="C:\Users\spicygarg\Downloads\WhatsApp Image 2025-09-09 at 4.44.59 PM.jpeg"/>
          <p:cNvPicPr>
            <a:picLocks noChangeAspect="1" noChangeArrowheads="1"/>
          </p:cNvPicPr>
          <p:nvPr/>
        </p:nvPicPr>
        <p:blipFill>
          <a:blip r:embed="rId5"/>
          <a:srcRect/>
          <a:stretch>
            <a:fillRect/>
          </a:stretch>
        </p:blipFill>
        <p:spPr bwMode="auto">
          <a:xfrm>
            <a:off x="10812643" y="87088"/>
            <a:ext cx="1190671" cy="10740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450166" y="2335237"/>
            <a:ext cx="3545059" cy="1445021"/>
          </a:xfrm>
          <a:prstGeom prst="rect">
            <a:avLst/>
          </a:prstGeom>
          <a:noFill/>
          <a:ln>
            <a:noFill/>
          </a:ln>
        </p:spPr>
        <p:txBody>
          <a:bodyPr spcFirstLastPara="1" wrap="square" lIns="91425" tIns="45700" rIns="91425" bIns="45700" anchor="ctr" anchorCtr="0">
            <a:normAutofit/>
          </a:bodyPr>
          <a:lstStyle/>
          <a:p>
            <a:pPr algn="l" rtl="0">
              <a:buClr>
                <a:srgbClr val="C00000"/>
              </a:buClr>
              <a:buSzPts val="4000"/>
            </a:pPr>
            <a:r>
              <a:rPr lang="en-US" sz="4000" b="1" dirty="0" smtClean="0">
                <a:solidFill>
                  <a:srgbClr val="C00000"/>
                </a:solidFill>
                <a:latin typeface="Open sans"/>
                <a:sym typeface="Arial"/>
              </a:rPr>
              <a:t>दृष्टिकोण रणनीतियाँ</a:t>
            </a:r>
            <a:endParaRPr lang="en-US" sz="4000" b="1" dirty="0">
              <a:solidFill>
                <a:srgbClr val="C00000"/>
              </a:solidFill>
              <a:latin typeface="Open sans"/>
              <a:sym typeface="Arial"/>
            </a:endParaRPr>
          </a:p>
        </p:txBody>
      </p:sp>
      <p:sp>
        <p:nvSpPr>
          <p:cNvPr id="155" name="Google Shape;1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56" name="Google Shape;1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6</a:t>
            </a:fld>
            <a:endParaRPr/>
          </a:p>
        </p:txBody>
      </p:sp>
      <p:pic>
        <p:nvPicPr>
          <p:cNvPr id="157" name="Google Shape;157;p19"/>
          <p:cNvPicPr preferRelativeResize="0"/>
          <p:nvPr/>
        </p:nvPicPr>
        <p:blipFill rotWithShape="1">
          <a:blip r:embed="rId3">
            <a:alphaModFix/>
          </a:blip>
          <a:srcRect/>
          <a:stretch/>
        </p:blipFill>
        <p:spPr>
          <a:xfrm>
            <a:off x="4248442" y="1350498"/>
            <a:ext cx="7943558" cy="5483399"/>
          </a:xfrm>
          <a:prstGeom prst="rect">
            <a:avLst/>
          </a:prstGeom>
          <a:noFill/>
          <a:ln>
            <a:noFill/>
          </a:ln>
        </p:spPr>
      </p:pic>
      <p:pic>
        <p:nvPicPr>
          <p:cNvPr id="6" name="Picture 5" descr="C:\Users\spicygarg\Downloads\WhatsApp Image 2025-09-09 at 4.44.59 PM (1).jpeg"/>
          <p:cNvPicPr>
            <a:picLocks noChangeAspect="1" noChangeArrowheads="1"/>
          </p:cNvPicPr>
          <p:nvPr/>
        </p:nvPicPr>
        <p:blipFill>
          <a:blip r:embed="rId4"/>
          <a:srcRect/>
          <a:stretch>
            <a:fillRect/>
          </a:stretch>
        </p:blipFill>
        <p:spPr bwMode="auto">
          <a:xfrm>
            <a:off x="0" y="-1"/>
            <a:ext cx="1592317" cy="1111015"/>
          </a:xfrm>
          <a:prstGeom prst="rect">
            <a:avLst/>
          </a:prstGeom>
          <a:noFill/>
        </p:spPr>
      </p:pic>
      <p:pic>
        <p:nvPicPr>
          <p:cNvPr id="7" name="Picture 4" descr="C:\Users\spicygarg\Downloads\WhatsApp Image 2025-09-09 at 4.44.59 PM.jpeg"/>
          <p:cNvPicPr>
            <a:picLocks noChangeAspect="1" noChangeArrowheads="1"/>
          </p:cNvPicPr>
          <p:nvPr/>
        </p:nvPicPr>
        <p:blipFill>
          <a:blip r:embed="rId5"/>
          <a:srcRect/>
          <a:stretch>
            <a:fillRect/>
          </a:stretch>
        </p:blipFill>
        <p:spPr bwMode="auto">
          <a:xfrm>
            <a:off x="10929257" y="87088"/>
            <a:ext cx="1117598" cy="105954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248409" y="2824105"/>
            <a:ext cx="3929695" cy="7482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Arial"/>
                <a:ea typeface="Arial"/>
                <a:cs typeface="Arial"/>
                <a:sym typeface="Arial"/>
              </a:rPr>
              <a:t>पहुँच और बचाव तकनीकें</a:t>
            </a:r>
            <a:endParaRPr lang="en-US" sz="4000" b="1" cap="none" dirty="0">
              <a:solidFill>
                <a:srgbClr val="C00000"/>
              </a:solidFill>
              <a:latin typeface="Arial"/>
              <a:ea typeface="Arial"/>
              <a:cs typeface="Arial"/>
              <a:sym typeface="Arial"/>
            </a:endParaRPr>
          </a:p>
        </p:txBody>
      </p:sp>
      <p:sp>
        <p:nvSpPr>
          <p:cNvPr id="163" name="Google Shape;163;p20"/>
          <p:cNvSpPr txBox="1">
            <a:spLocks noGrp="1"/>
          </p:cNvSpPr>
          <p:nvPr>
            <p:ph type="body" idx="1"/>
          </p:nvPr>
        </p:nvSpPr>
        <p:spPr>
          <a:xfrm>
            <a:off x="4811151" y="1382226"/>
            <a:ext cx="6901473" cy="507111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Font typeface="Noto Sans Symbols"/>
              <a:buChar char="▪"/>
            </a:pPr>
            <a:r>
              <a:rPr lang="en-US" dirty="0">
                <a:latin typeface="Open Sans"/>
                <a:ea typeface="Arial"/>
                <a:cs typeface="Arial"/>
                <a:sym typeface="Arial"/>
              </a:rPr>
              <a:t>मलबा हटाना</a:t>
            </a:r>
            <a:endParaRPr dirty="0">
              <a:latin typeface="Open Sans"/>
              <a:ea typeface="Arial"/>
              <a:cs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शोरिंग</a:t>
            </a:r>
            <a:endParaRPr dirty="0">
              <a:latin typeface="Open Sans"/>
              <a:ea typeface="Arial"/>
              <a:cs typeface="Arial"/>
            </a:endParaRPr>
          </a:p>
          <a:p>
            <a:pPr marL="228600" lvl="0" indent="-25400" algn="l" rtl="0">
              <a:lnSpc>
                <a:spcPct val="90000"/>
              </a:lnSpc>
              <a:spcBef>
                <a:spcPts val="1000"/>
              </a:spcBef>
              <a:spcAft>
                <a:spcPts val="0"/>
              </a:spcAft>
              <a:buClr>
                <a:schemeClr val="dk1"/>
              </a:buClr>
              <a:buSzPts val="3200"/>
              <a:buFont typeface="Noto Sans Symbols"/>
              <a:buNone/>
            </a:pPr>
            <a:endParaRPr dirty="0">
              <a:latin typeface="Open Sans"/>
              <a:ea typeface="Arial"/>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काटना और भेदना</a:t>
            </a:r>
            <a:endParaRPr dirty="0">
              <a:latin typeface="Open Sans"/>
              <a:ea typeface="Arial"/>
              <a:cs typeface="Arial"/>
            </a:endParaRPr>
          </a:p>
          <a:p>
            <a:pPr marL="228600" lvl="0" indent="-25400" algn="l" rtl="0">
              <a:lnSpc>
                <a:spcPct val="90000"/>
              </a:lnSpc>
              <a:spcBef>
                <a:spcPts val="1000"/>
              </a:spcBef>
              <a:spcAft>
                <a:spcPts val="0"/>
              </a:spcAft>
              <a:buClr>
                <a:schemeClr val="dk1"/>
              </a:buClr>
              <a:buSzPts val="3200"/>
              <a:buFont typeface="Noto Sans Symbols"/>
              <a:buNone/>
            </a:pPr>
            <a:endParaRPr dirty="0">
              <a:latin typeface="Open Sans"/>
              <a:ea typeface="Arial"/>
              <a:cs typeface="Arial"/>
              <a:sym typeface="Arial"/>
            </a:endParaRPr>
          </a:p>
          <a:p>
            <a:pPr marL="228600" lvl="0" indent="-228600" algn="l" rtl="0">
              <a:lnSpc>
                <a:spcPct val="9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भार उठाना और स्थिर करना</a:t>
            </a:r>
            <a:endParaRPr dirty="0">
              <a:latin typeface="Open Sans"/>
              <a:ea typeface="Arial"/>
              <a:cs typeface="Arial"/>
              <a:sym typeface="Arial"/>
            </a:endParaRPr>
          </a:p>
        </p:txBody>
      </p:sp>
      <p:sp>
        <p:nvSpPr>
          <p:cNvPr id="164" name="Google Shape;16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65" name="Google Shape;1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7</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856185" y="101602"/>
            <a:ext cx="1190671" cy="1117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511139" y="2509021"/>
            <a:ext cx="3512221"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Open Sans"/>
                <a:ea typeface="Arial"/>
                <a:cs typeface="Arial"/>
                <a:sym typeface="Arial"/>
              </a:rPr>
              <a:t>पहुँच की शर्तों का मूल्यांकन</a:t>
            </a:r>
            <a:endParaRPr lang="en-US" sz="4000" b="1" cap="none" dirty="0">
              <a:solidFill>
                <a:srgbClr val="C00000"/>
              </a:solidFill>
              <a:latin typeface="Open Sans"/>
              <a:ea typeface="Arial"/>
              <a:cs typeface="Arial"/>
              <a:sym typeface="Arial"/>
            </a:endParaRPr>
          </a:p>
        </p:txBody>
      </p:sp>
      <p:sp>
        <p:nvSpPr>
          <p:cNvPr id="171" name="Google Shape;171;p21"/>
          <p:cNvSpPr txBox="1">
            <a:spLocks noGrp="1"/>
          </p:cNvSpPr>
          <p:nvPr>
            <p:ph type="body" idx="1"/>
          </p:nvPr>
        </p:nvSpPr>
        <p:spPr>
          <a:xfrm>
            <a:off x="4515729" y="1484784"/>
            <a:ext cx="7268903" cy="3810000"/>
          </a:xfrm>
          <a:prstGeom prst="rect">
            <a:avLst/>
          </a:prstGeom>
          <a:noFill/>
          <a:ln>
            <a:noFill/>
          </a:ln>
        </p:spPr>
        <p:txBody>
          <a:bodyPr spcFirstLastPara="1" wrap="square" lIns="91425" tIns="45700" rIns="91425" bIns="45700" anchor="t" anchorCtr="0">
            <a:noAutofit/>
          </a:bodyPr>
          <a:lstStyle/>
          <a:p>
            <a:pPr marL="228600" indent="-228600" algn="l" rtl="0">
              <a:spcBef>
                <a:spcPts val="0"/>
              </a:spcBef>
              <a:buSzPts val="3200"/>
              <a:buFont typeface="Noto Sans Symbols"/>
              <a:buChar char="▪"/>
            </a:pPr>
            <a:r>
              <a:rPr lang="en-US" dirty="0">
                <a:latin typeface="Open Sans"/>
                <a:ea typeface="Arial"/>
                <a:cs typeface="Arial"/>
                <a:sym typeface="Arial"/>
              </a:rPr>
              <a:t>इस बिंदु पर, तलाशी ली जा चुकी है और पीड़ितों का पता लगा लिया गया है। अब ध्यान इस पर है</a:t>
            </a:r>
            <a:r>
              <a:rPr lang="en-US" dirty="0" smtClean="0">
                <a:latin typeface="Open Sans"/>
                <a:ea typeface="Arial"/>
                <a:cs typeface="Arial"/>
                <a:sym typeface="Arial"/>
              </a:rPr>
              <a:t>का विश्लेषण करती है</a:t>
            </a:r>
            <a:r>
              <a:rPr lang="en-US" dirty="0">
                <a:latin typeface="Open Sans"/>
                <a:ea typeface="Arial"/>
                <a:cs typeface="Arial"/>
                <a:sym typeface="Arial"/>
              </a:rPr>
              <a:t>यह सुनिश्चित करने के लिए कि पीड़ितों को निकालने के प्रयास शुरू करने के लिए मार्ग सुरक्षित है, पहुंच बिंदुओं पर जांच की जानी चाहिए।</a:t>
            </a:r>
            <a:endParaRPr dirty="0">
              <a:latin typeface="Open Sans"/>
              <a:ea typeface="Arial"/>
              <a:cs typeface="Arial"/>
            </a:endParaRPr>
          </a:p>
          <a:p>
            <a:pPr marL="228600" indent="-25400" algn="l" rtl="0">
              <a:spcBef>
                <a:spcPts val="1000"/>
              </a:spcBef>
              <a:buSzPts val="3200"/>
              <a:buFont typeface="Noto Sans Symbols"/>
              <a:buNone/>
            </a:pPr>
            <a:endParaRPr dirty="0">
              <a:latin typeface="Open Sans"/>
              <a:ea typeface="Arial"/>
              <a:cs typeface="Arial"/>
              <a:sym typeface="Arial"/>
            </a:endParaRPr>
          </a:p>
          <a:p>
            <a:pPr marL="228600" indent="-228600" algn="l" rtl="0">
              <a:spcBef>
                <a:spcPts val="1000"/>
              </a:spcBef>
              <a:buSzPts val="3200"/>
              <a:buFont typeface="Noto Sans Symbols"/>
              <a:buChar char="▪"/>
            </a:pPr>
            <a:r>
              <a:rPr lang="en-US" dirty="0">
                <a:latin typeface="Open Sans"/>
                <a:ea typeface="Arial"/>
                <a:cs typeface="Arial"/>
                <a:sym typeface="Arial"/>
              </a:rPr>
              <a:t>निम्नलिखित पांच कदम भी उठाए जाने चाहिए:</a:t>
            </a:r>
            <a:endParaRPr dirty="0">
              <a:latin typeface="Open Sans"/>
              <a:ea typeface="Arial"/>
              <a:cs typeface="Arial"/>
              <a:sym typeface="Arial"/>
            </a:endParaRPr>
          </a:p>
        </p:txBody>
      </p:sp>
      <p:sp>
        <p:nvSpPr>
          <p:cNvPr id="172" name="Google Shape;17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73" name="Google Shape;1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8</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98129" y="116116"/>
            <a:ext cx="1205185" cy="10885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524148" y="2698508"/>
            <a:ext cx="3728538" cy="7482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smtClean="0">
                <a:solidFill>
                  <a:srgbClr val="C00000"/>
                </a:solidFill>
                <a:latin typeface="Open Sans"/>
                <a:ea typeface="Arial"/>
                <a:cs typeface="Arial"/>
                <a:sym typeface="Arial"/>
              </a:rPr>
              <a:t>पहुँच की शर्तों का मूल्यांकन</a:t>
            </a:r>
            <a:endParaRPr lang="en-US" sz="4000" b="1" cap="none" dirty="0">
              <a:solidFill>
                <a:srgbClr val="C00000"/>
              </a:solidFill>
              <a:latin typeface="Open Sans"/>
              <a:ea typeface="Arial"/>
              <a:cs typeface="Arial"/>
              <a:sym typeface="Arial"/>
            </a:endParaRPr>
          </a:p>
        </p:txBody>
      </p:sp>
      <p:sp>
        <p:nvSpPr>
          <p:cNvPr id="179" name="Google Shape;179;p22"/>
          <p:cNvSpPr txBox="1">
            <a:spLocks noGrp="1"/>
          </p:cNvSpPr>
          <p:nvPr>
            <p:ph type="body" idx="1"/>
          </p:nvPr>
        </p:nvSpPr>
        <p:spPr>
          <a:xfrm>
            <a:off x="4499429" y="1382226"/>
            <a:ext cx="7285203" cy="50711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600"/>
              <a:buNone/>
            </a:pPr>
            <a:r>
              <a:rPr lang="en-US" sz="3600" dirty="0">
                <a:solidFill>
                  <a:srgbClr val="FF0000"/>
                </a:solidFill>
                <a:latin typeface="Arial"/>
                <a:ea typeface="Arial"/>
                <a:cs typeface="Arial"/>
                <a:sym typeface="Arial"/>
              </a:rPr>
              <a:t>1.सुनिश्चित करें कि उपयोगिता सेवाएं बंद कर दी गई हैं।</a:t>
            </a:r>
            <a:r>
              <a:rPr lang="en-US" sz="3200" dirty="0">
                <a:latin typeface="Arial"/>
                <a:ea typeface="Arial"/>
                <a:cs typeface="Arial"/>
                <a:sym typeface="Arial"/>
              </a:rPr>
              <a:t> </a:t>
            </a:r>
            <a:endParaRPr dirty="0"/>
          </a:p>
          <a:p>
            <a:pPr marL="228600" lvl="0" indent="-228600" algn="l" rtl="0">
              <a:spcBef>
                <a:spcPts val="1000"/>
              </a:spcBef>
              <a:buSzPts val="3200"/>
              <a:buFont typeface="Noto Sans Symbols"/>
              <a:buChar char="✔"/>
            </a:pPr>
            <a:r>
              <a:rPr lang="en-US" dirty="0">
                <a:latin typeface="Open Sans"/>
                <a:ea typeface="Arial"/>
                <a:cs typeface="Arial"/>
                <a:sym typeface="Arial"/>
              </a:rPr>
              <a:t>पानी की लाइनें</a:t>
            </a:r>
            <a:endParaRPr dirty="0">
              <a:latin typeface="Open Sans"/>
              <a:ea typeface="Arial"/>
              <a:cs typeface="Arial"/>
            </a:endParaRPr>
          </a:p>
          <a:p>
            <a:pPr marL="228600" lvl="0" indent="-228600" algn="l" rtl="0">
              <a:spcBef>
                <a:spcPts val="1000"/>
              </a:spcBef>
              <a:buSzPts val="3200"/>
              <a:buFont typeface="Noto Sans Symbols"/>
              <a:buChar char="✔"/>
            </a:pPr>
            <a:r>
              <a:rPr lang="en-US" dirty="0">
                <a:latin typeface="Open Sans"/>
                <a:ea typeface="Arial"/>
                <a:cs typeface="Arial"/>
                <a:sym typeface="Arial"/>
              </a:rPr>
              <a:t>गैस पाइप</a:t>
            </a:r>
            <a:endParaRPr dirty="0">
              <a:latin typeface="Open Sans"/>
              <a:ea typeface="Arial"/>
              <a:cs typeface="Arial"/>
            </a:endParaRPr>
          </a:p>
          <a:p>
            <a:pPr marL="228600" lvl="0" indent="-228600" algn="l" rtl="0">
              <a:spcBef>
                <a:spcPts val="1000"/>
              </a:spcBef>
              <a:buSzPts val="3200"/>
              <a:buFont typeface="Noto Sans Symbols"/>
              <a:buChar char="✔"/>
            </a:pPr>
            <a:r>
              <a:rPr lang="en-US" dirty="0">
                <a:latin typeface="Open Sans"/>
                <a:ea typeface="Arial"/>
                <a:cs typeface="Arial"/>
                <a:sym typeface="Arial"/>
              </a:rPr>
              <a:t>विद्युत व्यवस्था</a:t>
            </a:r>
            <a:endParaRPr dirty="0">
              <a:latin typeface="Open Sans"/>
              <a:ea typeface="Arial"/>
              <a:cs typeface="Arial"/>
            </a:endParaRPr>
          </a:p>
          <a:p>
            <a:pPr marL="228600" lvl="0" indent="-228600" algn="l" rtl="0">
              <a:spcBef>
                <a:spcPts val="1000"/>
              </a:spcBef>
              <a:buSzPts val="3200"/>
              <a:buFont typeface="Noto Sans Symbols"/>
              <a:buChar char="✔"/>
            </a:pPr>
            <a:r>
              <a:rPr lang="en-US" dirty="0">
                <a:latin typeface="Open Sans"/>
                <a:ea typeface="Arial"/>
                <a:cs typeface="Arial"/>
                <a:sym typeface="Arial"/>
              </a:rPr>
              <a:t>वातानुकूलित तंत्र</a:t>
            </a:r>
            <a:endParaRPr dirty="0">
              <a:latin typeface="Open Sans"/>
              <a:ea typeface="Arial"/>
              <a:cs typeface="Arial"/>
            </a:endParaRPr>
          </a:p>
          <a:p>
            <a:pPr marL="228600" lvl="0" indent="-25400" algn="l" rtl="0">
              <a:lnSpc>
                <a:spcPct val="90000"/>
              </a:lnSpc>
              <a:spcBef>
                <a:spcPts val="100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rgbClr val="FF0000"/>
              </a:buClr>
              <a:buSzPts val="3600"/>
              <a:buNone/>
            </a:pPr>
            <a:r>
              <a:rPr lang="en-US" sz="3600" dirty="0">
                <a:solidFill>
                  <a:srgbClr val="FF0000"/>
                </a:solidFill>
                <a:latin typeface="Arial"/>
                <a:ea typeface="Arial"/>
                <a:cs typeface="Arial"/>
                <a:sym typeface="Arial"/>
              </a:rPr>
              <a:t>2. पीड़ित को चिह्नित करने वाले स्थान पर आगे बढ़ें।</a:t>
            </a:r>
            <a:r>
              <a:rPr lang="en-US" sz="3200" dirty="0">
                <a:latin typeface="Arial"/>
                <a:ea typeface="Arial"/>
                <a:cs typeface="Arial"/>
                <a:sym typeface="Arial"/>
              </a:rPr>
              <a:t> </a:t>
            </a:r>
            <a:endParaRPr dirty="0"/>
          </a:p>
          <a:p>
            <a:pPr marL="228600" lvl="0" indent="-25400" algn="l" rtl="0">
              <a:lnSpc>
                <a:spcPct val="90000"/>
              </a:lnSpc>
              <a:spcBef>
                <a:spcPts val="100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p:txBody>
      </p:sp>
      <p:sp>
        <p:nvSpPr>
          <p:cNvPr id="180" name="Google Shape;18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81" name="Google Shape;18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9</a:t>
            </a:fld>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2214338" cy="154502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856185" y="101602"/>
            <a:ext cx="1190671" cy="1117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1898</Words>
  <Application>Microsoft Office PowerPoint</Application>
  <PresentationFormat>Custom</PresentationFormat>
  <Paragraphs>280</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उद्देश्य </vt:lpstr>
      <vt:lpstr>Slide 3</vt:lpstr>
      <vt:lpstr>दृष्टिकोण रणनीतियाँ</vt:lpstr>
      <vt:lpstr>दृष्टिकोण रणनीतियाँ</vt:lpstr>
      <vt:lpstr>दृष्टिकोण रणनीतियाँ</vt:lpstr>
      <vt:lpstr>पहुँच और बचाव तकनीकें</vt:lpstr>
      <vt:lpstr>पहुँच की शर्तों का मूल्यांकन</vt:lpstr>
      <vt:lpstr>पहुँच की शर्तों का मूल्यांकन</vt:lpstr>
      <vt:lpstr>पहुँच की शर्तों का मूल्यांकन</vt:lpstr>
      <vt:lpstr>मलबा हटाना</vt:lpstr>
      <vt:lpstr>मलबा हटाना</vt:lpstr>
      <vt:lpstr>मलबा हटाना</vt:lpstr>
      <vt:lpstr>सामग्री को काटने और भेदने की प्रक्रियाएँ</vt:lpstr>
      <vt:lpstr>सामग्री को काटने और भेदने की प्रक्रियाएँ</vt:lpstr>
      <vt:lpstr>धातु और लकड़ी को काटना और भेदना</vt:lpstr>
      <vt:lpstr>धातु और लकड़ी को काटना और भेदना</vt:lpstr>
      <vt:lpstr>धातु और लकड़ी काटने की प्रक्रिया</vt:lpstr>
      <vt:lpstr>धातु और लकड़ी काटने की प्रक्रिया</vt:lpstr>
      <vt:lpstr>कंक्रीट ब्लॉक और ईंट को काटना और भेदना</vt:lpstr>
      <vt:lpstr>कंक्रीट ब्लॉक और ईंट को काटना और भेदना</vt:lpstr>
      <vt:lpstr>कंक्रीट ब्लॉक और ईंट को काटने और छेदने की प्रक्रिया</vt:lpstr>
      <vt:lpstr>कंक्रीट ब्लॉक और ईंट को काटने और छेदने की प्रक्रिया</vt:lpstr>
      <vt:lpstr>कंक्रीट ब्लॉक और ईंट को काटने और छेदने की प्रक्रिया</vt:lpstr>
      <vt:lpstr>प्रबलित कंक्रीट को काटना और भेदना</vt:lpstr>
      <vt:lpstr>प्रबलित कंक्रीट को काटना और भेदना</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प्रबलित कंक्रीट को काटने और भेदने की प्रक्रिया</vt:lpstr>
      <vt:lpstr>समीक्षा </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aggarwal</dc:creator>
  <cp:lastModifiedBy>hp</cp:lastModifiedBy>
  <cp:revision>37</cp:revision>
  <dcterms:modified xsi:type="dcterms:W3CDTF">2025-12-31T04:22:35Z</dcterms:modified>
</cp:coreProperties>
</file>