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118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2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5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308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2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Organizing and Starting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 CSSR Operation</a:t>
            </a:r>
          </a:p>
        </p:txBody>
      </p:sp>
      <p:pic>
        <p:nvPicPr>
          <p:cNvPr id="4" name="photo-top-view-huge-set-collection-working-hand-power-tools-many-wooden-isolated-black-surface.jpg" descr="photo-top-view-huge-set-collection-working-hand-power-tools-many-wooden-isolated-black-surface.jpg">
            <a:extLst>
              <a:ext uri="{FF2B5EF4-FFF2-40B4-BE49-F238E27FC236}">
                <a16:creationId xmlns:a16="http://schemas.microsoft.com/office/drawing/2014/main" id="{23210CCE-7258-F9F7-32A9-2A705F9F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" t="1644" r="119" b="11897"/>
          <a:stretch>
            <a:fillRect/>
          </a:stretch>
        </p:blipFill>
        <p:spPr>
          <a:xfrm>
            <a:off x="0" y="30480"/>
            <a:ext cx="24434801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22860" y="14554"/>
            <a:ext cx="24384000" cy="13782725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5082" y="12699"/>
            <a:ext cx="24434801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50481"/>
          <a:stretch>
            <a:fillRect/>
          </a:stretch>
        </p:blipFill>
        <p:spPr>
          <a:xfrm>
            <a:off x="0" y="4159266"/>
            <a:ext cx="12192000" cy="32520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59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IN" dirty="0"/>
              <a:t>7</a:t>
            </a:r>
            <a:r>
              <a:rPr dirty="0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6" name="LESSON 7…">
            <a:extLst>
              <a:ext uri="{FF2B5EF4-FFF2-40B4-BE49-F238E27FC236}">
                <a16:creationId xmlns:a16="http://schemas.microsoft.com/office/drawing/2014/main" id="{8996E369-E0CF-EBD9-792D-14E764316167}"/>
              </a:ext>
            </a:extLst>
          </p:cNvPr>
          <p:cNvSpPr txBox="1"/>
          <p:nvPr/>
        </p:nvSpPr>
        <p:spPr>
          <a:xfrm>
            <a:off x="743059" y="4537784"/>
            <a:ext cx="9439975" cy="315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7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Tools and Location Techniques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A7950706-5730-0291-E503-2CB63F2234A0}"/>
              </a:ext>
            </a:extLst>
          </p:cNvPr>
          <p:cNvSpPr txBox="1"/>
          <p:nvPr/>
        </p:nvSpPr>
        <p:spPr>
          <a:xfrm>
            <a:off x="6524368" y="6931217"/>
            <a:ext cx="5351511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Sachin Chauhan,2IC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-1" y="0"/>
            <a:ext cx="11202844" cy="126731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grpSp>
        <p:nvGrpSpPr>
          <p:cNvPr id="257" name="Group"/>
          <p:cNvGrpSpPr/>
          <p:nvPr/>
        </p:nvGrpSpPr>
        <p:grpSpPr>
          <a:xfrm>
            <a:off x="12161066" y="3256579"/>
            <a:ext cx="11202843" cy="7964842"/>
            <a:chOff x="0" y="0"/>
            <a:chExt cx="11202842" cy="7964841"/>
          </a:xfrm>
        </p:grpSpPr>
        <p:pic>
          <p:nvPicPr>
            <p:cNvPr id="253" name="k1250an" descr="k1250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77795"/>
              <a:ext cx="5332472" cy="2672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rotary hammer" descr="rotary hamm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90" y="0"/>
              <a:ext cx="3832320" cy="3202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reciproc" descr="recipro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251" y="538919"/>
              <a:ext cx="5771592" cy="2124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chipping" descr="chip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794" y="5063288"/>
              <a:ext cx="3920565" cy="2901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Before using…"/>
          <p:cNvSpPr txBox="1"/>
          <p:nvPr/>
        </p:nvSpPr>
        <p:spPr>
          <a:xfrm>
            <a:off x="1164032" y="3256579"/>
            <a:ext cx="11436752" cy="4496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Before using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power tools,</a:t>
            </a:r>
          </a:p>
          <a:p>
            <a:pPr defTabSz="1896340">
              <a:lnSpc>
                <a:spcPct val="9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read manufacturer’s instructions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6144102F-0C14-EFC8-88B5-7DBB19ADD105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46EF8155-265C-817E-D502-A3AD463A3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40FBDD-3C56-3243-01F5-53094F896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1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5" y="6460429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9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/>
              <a:t>PPT 7</a:t>
            </a:r>
            <a:r>
              <a:rPr b="1" spc="-59" dirty="0"/>
              <a:t> </a:t>
            </a:r>
            <a:r>
              <a:rPr b="1" dirty="0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314091"/>
            <a:ext cx="7627217" cy="20272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26165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486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692653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9529132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tools, equipment and accessories (TEA).…"/>
          <p:cNvSpPr txBox="1"/>
          <p:nvPr/>
        </p:nvSpPr>
        <p:spPr>
          <a:xfrm>
            <a:off x="11835645" y="4570216"/>
            <a:ext cx="11558768" cy="706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tools, equipment and accessories (TEA).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categories of TEA according to their use.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five power sources for equipment and tools.</a:t>
            </a:r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90C143EF-6636-9424-C52E-0D61AD92A7ED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84D1096C-766C-F0DE-9C6C-7D3D3843D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B1995-9BD4-D533-14CB-6320D9DC2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125785"/>
            <a:ext cx="7627217" cy="21643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272461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List the general steps for use and maintenance of tools and equipment (before, during and after their use).…"/>
          <p:cNvSpPr txBox="1"/>
          <p:nvPr/>
        </p:nvSpPr>
        <p:spPr>
          <a:xfrm>
            <a:off x="11860613" y="5601308"/>
            <a:ext cx="11606301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general steps for use and maintenance of tools and equipment (before, during and after their use).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in four practical exercises the correct use of TEA.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449166"/>
            <a:ext cx="1219201" cy="1681959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814300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CBB0E870-E246-9D7B-1AA1-03941DAC52E2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130A6376-BA7C-7C18-3983-73EBB41AD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B8A56-B169-9538-9FFF-69B9EC109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Tool"/>
          <p:cNvSpPr txBox="1"/>
          <p:nvPr/>
        </p:nvSpPr>
        <p:spPr>
          <a:xfrm>
            <a:off x="1167441" y="2836689"/>
            <a:ext cx="312881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Tool</a:t>
            </a:r>
          </a:p>
        </p:txBody>
      </p:sp>
      <p:sp>
        <p:nvSpPr>
          <p:cNvPr id="145" name="A device that is used to perform or facilitate manual or mechanical work, using only the strength of the operator."/>
          <p:cNvSpPr txBox="1"/>
          <p:nvPr/>
        </p:nvSpPr>
        <p:spPr>
          <a:xfrm>
            <a:off x="9985055" y="5293042"/>
            <a:ext cx="13178107" cy="310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device that is used to perform or facilitate manual or mechanical work, using only the strength of the operator.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47" name="brickham" descr="brickh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8" y="4467278"/>
            <a:ext cx="4169263" cy="354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rench adj" descr="wrench 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88" y="9120420"/>
            <a:ext cx="4406244" cy="1539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D1FAEF1-D31B-FF4D-B3BF-6330D571657E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7C226FEF-D88E-D4DE-A8EB-BC34C06EE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605DAF-05B9-D6D9-30BB-07ADEA50E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895555" y="4438826"/>
            <a:ext cx="6547409" cy="6885736"/>
            <a:chOff x="0" y="0"/>
            <a:chExt cx="6547408" cy="6885735"/>
          </a:xfrm>
        </p:grpSpPr>
        <p:pic>
          <p:nvPicPr>
            <p:cNvPr id="156" name="chainsaw" descr="chainsaw"/>
            <p:cNvPicPr>
              <a:picLocks noChangeAspect="1"/>
            </p:cNvPicPr>
            <p:nvPr/>
          </p:nvPicPr>
          <p:blipFill>
            <a:blip r:embed="rId2"/>
            <a:srcRect t="7276" b="15896"/>
            <a:stretch>
              <a:fillRect/>
            </a:stretch>
          </p:blipFill>
          <p:spPr>
            <a:xfrm>
              <a:off x="0" y="0"/>
              <a:ext cx="6547409" cy="247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chipping" descr="chipp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592" y="3989734"/>
              <a:ext cx="3910041" cy="2896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Equipment"/>
          <p:cNvSpPr txBox="1"/>
          <p:nvPr/>
        </p:nvSpPr>
        <p:spPr>
          <a:xfrm>
            <a:off x="895555" y="2749449"/>
            <a:ext cx="643767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Equipment</a:t>
            </a:r>
          </a:p>
        </p:txBody>
      </p:sp>
      <p:sp>
        <p:nvSpPr>
          <p:cNvPr id="160" name="A machine or device that performs…"/>
          <p:cNvSpPr txBox="1"/>
          <p:nvPr/>
        </p:nvSpPr>
        <p:spPr>
          <a:xfrm>
            <a:off x="9985055" y="5293041"/>
            <a:ext cx="13581279" cy="4142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 machine or device that performs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 physical task, whose operation depends on an outside power source in order to increase work capacity.</a:t>
            </a:r>
          </a:p>
        </p:txBody>
      </p:sp>
      <p:sp>
        <p:nvSpPr>
          <p:cNvPr id="161" name="Line"/>
          <p:cNvSpPr/>
          <p:nvPr/>
        </p:nvSpPr>
        <p:spPr>
          <a:xfrm>
            <a:off x="7544229" y="3619648"/>
            <a:ext cx="16839771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71978F4-FA55-3A99-BB4B-13631C3C9021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0C19FC5-85D1-56E1-77CD-F971326B70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F4AEE-167C-65ED-68A5-C29C26659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Accessory"/>
          <p:cNvSpPr txBox="1"/>
          <p:nvPr/>
        </p:nvSpPr>
        <p:spPr>
          <a:xfrm>
            <a:off x="794802" y="2608213"/>
            <a:ext cx="6437675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Accessory</a:t>
            </a:r>
          </a:p>
        </p:txBody>
      </p:sp>
      <p:sp>
        <p:nvSpPr>
          <p:cNvPr id="165" name="A component that supplements or completes a tool or piece of equipment, and which increases the operator’s ability to perform a task."/>
          <p:cNvSpPr txBox="1"/>
          <p:nvPr/>
        </p:nvSpPr>
        <p:spPr>
          <a:xfrm>
            <a:off x="9985055" y="5293042"/>
            <a:ext cx="13581279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A component that supplements or completes a tool or piece of equipment, and which increases the operator’s ability to perform a task.</a:t>
            </a:r>
          </a:p>
        </p:txBody>
      </p:sp>
      <p:sp>
        <p:nvSpPr>
          <p:cNvPr id="16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9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174" name="Group"/>
          <p:cNvGrpSpPr/>
          <p:nvPr/>
        </p:nvGrpSpPr>
        <p:grpSpPr>
          <a:xfrm>
            <a:off x="695353" y="5046007"/>
            <a:ext cx="7201813" cy="5290375"/>
            <a:chOff x="0" y="0"/>
            <a:chExt cx="7201812" cy="5290374"/>
          </a:xfrm>
        </p:grpSpPr>
        <p:pic>
          <p:nvPicPr>
            <p:cNvPr id="172" name="apron" descr="apr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1813" cy="20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chipping bit2" descr="chipping bit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12" y="3165615"/>
              <a:ext cx="5775989" cy="2124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D9890C8-D594-5224-B0E7-22E2AE922866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5B3BC2CC-2FE0-E7F6-7EFD-75655F2B7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F2F2DA-26D1-5430-B6D0-D026DC0DA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1013106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6772369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12531630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18290892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2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5" name="Classifying TEA by Use"/>
          <p:cNvSpPr txBox="1"/>
          <p:nvPr/>
        </p:nvSpPr>
        <p:spPr>
          <a:xfrm>
            <a:off x="7934752" y="1269483"/>
            <a:ext cx="8514495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Classifying TEA by Use </a:t>
            </a:r>
          </a:p>
        </p:txBody>
      </p:sp>
      <p:sp>
        <p:nvSpPr>
          <p:cNvPr id="186" name="Search"/>
          <p:cNvSpPr txBox="1"/>
          <p:nvPr/>
        </p:nvSpPr>
        <p:spPr>
          <a:xfrm>
            <a:off x="1267106" y="7260183"/>
            <a:ext cx="4572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Search</a:t>
            </a:r>
          </a:p>
        </p:txBody>
      </p:sp>
      <p:sp>
        <p:nvSpPr>
          <p:cNvPr id="187" name="Rescue"/>
          <p:cNvSpPr txBox="1"/>
          <p:nvPr/>
        </p:nvSpPr>
        <p:spPr>
          <a:xfrm>
            <a:off x="7026369" y="7260183"/>
            <a:ext cx="45720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Rescue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2943506" y="4145704"/>
            <a:ext cx="1219201" cy="1681958"/>
            <a:chOff x="0" y="115975"/>
            <a:chExt cx="1219200" cy="1681957"/>
          </a:xfrm>
        </p:grpSpPr>
        <p:sp>
          <p:nvSpPr>
            <p:cNvPr id="18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8702769" y="4145704"/>
            <a:ext cx="1219201" cy="1681958"/>
            <a:chOff x="0" y="115975"/>
            <a:chExt cx="1219200" cy="1681957"/>
          </a:xfrm>
        </p:grpSpPr>
        <p:sp>
          <p:nvSpPr>
            <p:cNvPr id="19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94" name="Operations support"/>
          <p:cNvSpPr txBox="1"/>
          <p:nvPr/>
        </p:nvSpPr>
        <p:spPr>
          <a:xfrm>
            <a:off x="12785631" y="7260183"/>
            <a:ext cx="45720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Operations support</a:t>
            </a:r>
          </a:p>
        </p:txBody>
      </p:sp>
      <p:sp>
        <p:nvSpPr>
          <p:cNvPr id="195" name="Personal protection"/>
          <p:cNvSpPr txBox="1"/>
          <p:nvPr/>
        </p:nvSpPr>
        <p:spPr>
          <a:xfrm>
            <a:off x="18544893" y="7260183"/>
            <a:ext cx="45720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Personal protection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14462030" y="4145704"/>
            <a:ext cx="1219201" cy="1681958"/>
            <a:chOff x="0" y="115975"/>
            <a:chExt cx="1219200" cy="1681957"/>
          </a:xfrm>
        </p:grpSpPr>
        <p:sp>
          <p:nvSpPr>
            <p:cNvPr id="19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20221292" y="4145704"/>
            <a:ext cx="1219201" cy="1681958"/>
            <a:chOff x="0" y="115975"/>
            <a:chExt cx="1219200" cy="1681957"/>
          </a:xfrm>
        </p:grpSpPr>
        <p:sp>
          <p:nvSpPr>
            <p:cNvPr id="19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8C8DFADC-43F8-2F4B-46DD-AAAE27B8A287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3F78EC47-DA18-00CE-43EB-B85CFE812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EEBD2-9F89-305A-FED0-5B7860154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1013106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560699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Rounded Rectangle"/>
          <p:cNvSpPr/>
          <p:nvPr/>
        </p:nvSpPr>
        <p:spPr>
          <a:xfrm>
            <a:off x="10200892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Rounded Rectangle"/>
          <p:cNvSpPr/>
          <p:nvPr/>
        </p:nvSpPr>
        <p:spPr>
          <a:xfrm>
            <a:off x="14769115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Rounded Rectangle"/>
          <p:cNvSpPr/>
          <p:nvPr/>
        </p:nvSpPr>
        <p:spPr>
          <a:xfrm>
            <a:off x="1938867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0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13" name="Classifying TEA by Power Source"/>
          <p:cNvSpPr txBox="1"/>
          <p:nvPr/>
        </p:nvSpPr>
        <p:spPr>
          <a:xfrm>
            <a:off x="7781845" y="1063820"/>
            <a:ext cx="9127541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t>Classifying TEA by Power Source</a:t>
            </a:r>
          </a:p>
        </p:txBody>
      </p:sp>
      <p:sp>
        <p:nvSpPr>
          <p:cNvPr id="214" name="Electric"/>
          <p:cNvSpPr txBox="1"/>
          <p:nvPr/>
        </p:nvSpPr>
        <p:spPr>
          <a:xfrm>
            <a:off x="1267105" y="6987614"/>
            <a:ext cx="3556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Electric</a:t>
            </a:r>
          </a:p>
        </p:txBody>
      </p:sp>
      <p:sp>
        <p:nvSpPr>
          <p:cNvPr id="215" name="Pneumatic (air)"/>
          <p:cNvSpPr txBox="1"/>
          <p:nvPr/>
        </p:nvSpPr>
        <p:spPr>
          <a:xfrm>
            <a:off x="5820106" y="6987614"/>
            <a:ext cx="35560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Pneumatic (air)</a:t>
            </a:r>
          </a:p>
        </p:txBody>
      </p:sp>
      <p:grpSp>
        <p:nvGrpSpPr>
          <p:cNvPr id="218" name="Group"/>
          <p:cNvGrpSpPr/>
          <p:nvPr/>
        </p:nvGrpSpPr>
        <p:grpSpPr>
          <a:xfrm>
            <a:off x="2394613" y="4145704"/>
            <a:ext cx="1219201" cy="1681958"/>
            <a:chOff x="0" y="115975"/>
            <a:chExt cx="1219200" cy="1681957"/>
          </a:xfrm>
        </p:grpSpPr>
        <p:sp>
          <p:nvSpPr>
            <p:cNvPr id="21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6988506" y="4145704"/>
            <a:ext cx="1219201" cy="1681958"/>
            <a:chOff x="0" y="115975"/>
            <a:chExt cx="1219200" cy="1681957"/>
          </a:xfrm>
        </p:grpSpPr>
        <p:sp>
          <p:nvSpPr>
            <p:cNvPr id="21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22" name="Internal combustion"/>
          <p:cNvSpPr txBox="1"/>
          <p:nvPr/>
        </p:nvSpPr>
        <p:spPr>
          <a:xfrm>
            <a:off x="10414000" y="6987614"/>
            <a:ext cx="35560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Internal combustion</a:t>
            </a:r>
          </a:p>
        </p:txBody>
      </p:sp>
      <p:sp>
        <p:nvSpPr>
          <p:cNvPr id="223" name="Hydraulic"/>
          <p:cNvSpPr txBox="1"/>
          <p:nvPr/>
        </p:nvSpPr>
        <p:spPr>
          <a:xfrm>
            <a:off x="15007893" y="6987614"/>
            <a:ext cx="35560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Hydraulic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11569564" y="4145704"/>
            <a:ext cx="1219201" cy="1681958"/>
            <a:chOff x="0" y="115975"/>
            <a:chExt cx="1219200" cy="1681957"/>
          </a:xfrm>
        </p:grpSpPr>
        <p:sp>
          <p:nvSpPr>
            <p:cNvPr id="22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16176293" y="4145704"/>
            <a:ext cx="1219201" cy="1681958"/>
            <a:chOff x="0" y="115975"/>
            <a:chExt cx="1219200" cy="1681957"/>
          </a:xfrm>
        </p:grpSpPr>
        <p:sp>
          <p:nvSpPr>
            <p:cNvPr id="22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30" name="Other: mechanical advantage, etc."/>
          <p:cNvSpPr txBox="1"/>
          <p:nvPr/>
        </p:nvSpPr>
        <p:spPr>
          <a:xfrm>
            <a:off x="19675194" y="6987614"/>
            <a:ext cx="35560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Other: mechanical advantage, etc.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20770186" y="4145704"/>
            <a:ext cx="1219201" cy="1681958"/>
            <a:chOff x="0" y="115975"/>
            <a:chExt cx="1219200" cy="1681957"/>
          </a:xfrm>
        </p:grpSpPr>
        <p:sp>
          <p:nvSpPr>
            <p:cNvPr id="2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75258C89-D591-F8EC-09D4-45108BCA297A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F8324BE4-FF35-2D58-C99B-A5370D1B8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3ECF13-7AFA-9ABD-2CD3-974BCA626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40" name="Use and Maintenance"/>
          <p:cNvSpPr txBox="1"/>
          <p:nvPr/>
        </p:nvSpPr>
        <p:spPr>
          <a:xfrm>
            <a:off x="8570191" y="1286300"/>
            <a:ext cx="724361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Use and Maintenance</a:t>
            </a:r>
          </a:p>
        </p:txBody>
      </p:sp>
      <p:sp>
        <p:nvSpPr>
          <p:cNvPr id="241" name="Before…"/>
          <p:cNvSpPr txBox="1"/>
          <p:nvPr/>
        </p:nvSpPr>
        <p:spPr>
          <a:xfrm>
            <a:off x="1108688" y="6004385"/>
            <a:ext cx="5217068" cy="3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Before	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PPE, verify fuel/power source</a:t>
            </a:r>
          </a:p>
        </p:txBody>
      </p:sp>
      <p:sp>
        <p:nvSpPr>
          <p:cNvPr id="242" name="During…"/>
          <p:cNvSpPr txBox="1"/>
          <p:nvPr/>
        </p:nvSpPr>
        <p:spPr>
          <a:xfrm>
            <a:off x="9976360" y="6042272"/>
            <a:ext cx="5359203" cy="316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During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proper operation</a:t>
            </a:r>
          </a:p>
        </p:txBody>
      </p:sp>
      <p:sp>
        <p:nvSpPr>
          <p:cNvPr id="243" name="After…"/>
          <p:cNvSpPr txBox="1"/>
          <p:nvPr/>
        </p:nvSpPr>
        <p:spPr>
          <a:xfrm>
            <a:off x="18986167" y="6105771"/>
            <a:ext cx="4361061" cy="303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After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cleaning/maintenance</a:t>
            </a:r>
          </a:p>
        </p:txBody>
      </p:sp>
      <p:sp>
        <p:nvSpPr>
          <p:cNvPr id="244" name="Triangle"/>
          <p:cNvSpPr/>
          <p:nvPr/>
        </p:nvSpPr>
        <p:spPr>
          <a:xfrm rot="5400000">
            <a:off x="7326663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Triangle"/>
          <p:cNvSpPr/>
          <p:nvPr/>
        </p:nvSpPr>
        <p:spPr>
          <a:xfrm rot="5400000">
            <a:off x="16432382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CSSR | INDIA">
            <a:extLst>
              <a:ext uri="{FF2B5EF4-FFF2-40B4-BE49-F238E27FC236}">
                <a16:creationId xmlns:a16="http://schemas.microsoft.com/office/drawing/2014/main" id="{F747DB8C-92F7-FB9C-FFAD-C8A9D7C10752}"/>
              </a:ext>
            </a:extLst>
          </p:cNvPr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BF46C58A-A926-27B6-27A8-7F26F7C4B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F27D2-8614-90FB-B5B8-EBF6B542C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397</Words>
  <Application>Microsoft Office PowerPoint</Application>
  <PresentationFormat>Custom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ACADEMY</cp:lastModifiedBy>
  <cp:revision>7</cp:revision>
  <dcterms:modified xsi:type="dcterms:W3CDTF">2026-01-05T13:36:28Z</dcterms:modified>
</cp:coreProperties>
</file>