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996" y="10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onam Kakde" userId="062a1f6c98b7ff00" providerId="LiveId" clId="{F925AD47-A658-4AE3-820C-B6DF08013197}"/>
    <pc:docChg chg="undo custSel modSld">
      <pc:chgData name="Poonam Kakde" userId="062a1f6c98b7ff00" providerId="LiveId" clId="{F925AD47-A658-4AE3-820C-B6DF08013197}" dt="2025-09-23T12:43:44.194" v="32"/>
      <pc:docMkLst>
        <pc:docMk/>
      </pc:docMkLst>
      <pc:sldChg chg="modSp mod">
        <pc:chgData name="Poonam Kakde" userId="062a1f6c98b7ff00" providerId="LiveId" clId="{F925AD47-A658-4AE3-820C-B6DF08013197}" dt="2025-09-23T12:37:53.622" v="2"/>
        <pc:sldMkLst>
          <pc:docMk/>
          <pc:sldMk cId="0" sldId="256"/>
        </pc:sldMkLst>
        <pc:spChg chg="mod">
          <ac:chgData name="Poonam Kakde" userId="062a1f6c98b7ff00" providerId="LiveId" clId="{F925AD47-A658-4AE3-820C-B6DF08013197}" dt="2025-09-23T12:37:53.622" v="2"/>
          <ac:spMkLst>
            <pc:docMk/>
            <pc:sldMk cId="0" sldId="256"/>
            <ac:spMk id="86" creationId="{00000000-0000-0000-0000-000000000000}"/>
          </ac:spMkLst>
        </pc:spChg>
      </pc:sldChg>
      <pc:sldChg chg="modSp mod">
        <pc:chgData name="Poonam Kakde" userId="062a1f6c98b7ff00" providerId="LiveId" clId="{F925AD47-A658-4AE3-820C-B6DF08013197}" dt="2025-09-23T12:38:36.306" v="15" actId="20577"/>
        <pc:sldMkLst>
          <pc:docMk/>
          <pc:sldMk cId="0" sldId="257"/>
        </pc:sldMkLst>
        <pc:spChg chg="mod">
          <ac:chgData name="Poonam Kakde" userId="062a1f6c98b7ff00" providerId="LiveId" clId="{F925AD47-A658-4AE3-820C-B6DF08013197}" dt="2025-09-23T12:38:36.306" v="15" actId="20577"/>
          <ac:spMkLst>
            <pc:docMk/>
            <pc:sldMk cId="0" sldId="257"/>
            <ac:spMk id="106" creationId="{00000000-0000-0000-0000-000000000000}"/>
          </ac:spMkLst>
        </pc:spChg>
      </pc:sldChg>
      <pc:sldChg chg="modSp mod">
        <pc:chgData name="Poonam Kakde" userId="062a1f6c98b7ff00" providerId="LiveId" clId="{F925AD47-A658-4AE3-820C-B6DF08013197}" dt="2025-09-23T12:38:56.588" v="25" actId="20577"/>
        <pc:sldMkLst>
          <pc:docMk/>
          <pc:sldMk cId="0" sldId="258"/>
        </pc:sldMkLst>
        <pc:spChg chg="mod">
          <ac:chgData name="Poonam Kakde" userId="062a1f6c98b7ff00" providerId="LiveId" clId="{F925AD47-A658-4AE3-820C-B6DF08013197}" dt="2025-09-23T12:38:56.588" v="25" actId="20577"/>
          <ac:spMkLst>
            <pc:docMk/>
            <pc:sldMk cId="0" sldId="258"/>
            <ac:spMk id="121" creationId="{00000000-0000-0000-0000-000000000000}"/>
          </ac:spMkLst>
        </pc:spChg>
      </pc:sldChg>
      <pc:sldChg chg="modSp mod">
        <pc:chgData name="Poonam Kakde" userId="062a1f6c98b7ff00" providerId="LiveId" clId="{F925AD47-A658-4AE3-820C-B6DF08013197}" dt="2025-09-23T12:40:13.892" v="29"/>
        <pc:sldMkLst>
          <pc:docMk/>
          <pc:sldMk cId="0" sldId="261"/>
        </pc:sldMkLst>
        <pc:spChg chg="mod">
          <ac:chgData name="Poonam Kakde" userId="062a1f6c98b7ff00" providerId="LiveId" clId="{F925AD47-A658-4AE3-820C-B6DF08013197}" dt="2025-09-23T12:40:13.892" v="29"/>
          <ac:spMkLst>
            <pc:docMk/>
            <pc:sldMk cId="0" sldId="261"/>
            <ac:spMk id="154" creationId="{00000000-0000-0000-0000-000000000000}"/>
          </ac:spMkLst>
        </pc:spChg>
      </pc:sldChg>
      <pc:sldChg chg="modSp">
        <pc:chgData name="Poonam Kakde" userId="062a1f6c98b7ff00" providerId="LiveId" clId="{F925AD47-A658-4AE3-820C-B6DF08013197}" dt="2025-09-23T12:43:04.647" v="31"/>
        <pc:sldMkLst>
          <pc:docMk/>
          <pc:sldMk cId="0" sldId="263"/>
        </pc:sldMkLst>
        <pc:spChg chg="mod">
          <ac:chgData name="Poonam Kakde" userId="062a1f6c98b7ff00" providerId="LiveId" clId="{F925AD47-A658-4AE3-820C-B6DF08013197}" dt="2025-09-23T12:43:04.647" v="31"/>
          <ac:spMkLst>
            <pc:docMk/>
            <pc:sldMk cId="0" sldId="263"/>
            <ac:spMk id="200" creationId="{00000000-0000-0000-0000-000000000000}"/>
          </ac:spMkLst>
        </pc:spChg>
      </pc:sldChg>
      <pc:sldChg chg="modSp">
        <pc:chgData name="Poonam Kakde" userId="062a1f6c98b7ff00" providerId="LiveId" clId="{F925AD47-A658-4AE3-820C-B6DF08013197}" dt="2025-09-23T12:43:44.194" v="32"/>
        <pc:sldMkLst>
          <pc:docMk/>
          <pc:sldMk cId="0" sldId="264"/>
        </pc:sldMkLst>
        <pc:spChg chg="mod">
          <ac:chgData name="Poonam Kakde" userId="062a1f6c98b7ff00" providerId="LiveId" clId="{F925AD47-A658-4AE3-820C-B6DF08013197}" dt="2025-09-23T12:43:44.194" v="32"/>
          <ac:spMkLst>
            <pc:docMk/>
            <pc:sldMk cId="0" sldId="264"/>
            <ac:spMk id="2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454254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6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6 -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6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6 -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MFR | INDIA"/>
          <p:cNvSpPr txBox="1"/>
          <p:nvPr/>
        </p:nvSpPr>
        <p:spPr>
          <a:xfrm>
            <a:off x="6150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PPT 6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6 -</a:t>
            </a:r>
          </a:p>
        </p:txBody>
      </p:sp>
      <p:sp>
        <p:nvSpPr>
          <p:cNvPr id="3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2933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" descr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icture 2" descr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first-aids-emergency-cpr-heart-attack-man.jpg" descr="first-aids-emergency-cpr-heart-attack-man.jpg"/>
          <p:cNvPicPr>
            <a:picLocks noChangeAspect="1"/>
          </p:cNvPicPr>
          <p:nvPr/>
        </p:nvPicPr>
        <p:blipFill>
          <a:blip r:embed="rId2" cstate="print"/>
          <a:srcRect t="70" b="83"/>
          <a:stretch>
            <a:fillRect/>
          </a:stretch>
        </p:blipFill>
        <p:spPr>
          <a:xfrm>
            <a:off x="-51678" y="-38606"/>
            <a:ext cx="24487356" cy="13239506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पीयर | एमएफआर | भारत</a:t>
            </a:r>
          </a:p>
        </p:txBody>
      </p:sp>
      <p:sp>
        <p:nvSpPr>
          <p:cNvPr id="8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PPT 6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पीपीटी 6 -</a:t>
            </a:r>
          </a:p>
        </p:txBody>
      </p:sp>
      <p:sp>
        <p:nvSpPr>
          <p:cNvPr id="8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4" name="Rectangle"/>
          <p:cNvSpPr/>
          <p:nvPr/>
        </p:nvSpPr>
        <p:spPr>
          <a:xfrm>
            <a:off x="-25400" y="-25400"/>
            <a:ext cx="24434801" cy="137668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5" name="Shape"/>
          <p:cNvSpPr/>
          <p:nvPr/>
        </p:nvSpPr>
        <p:spPr>
          <a:xfrm>
            <a:off x="0" y="3880189"/>
            <a:ext cx="12835003" cy="2551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rgbClr val="DA751A">
              <a:alpha val="9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6" name="LESSON 6…"/>
          <p:cNvSpPr txBox="1"/>
          <p:nvPr/>
        </p:nvSpPr>
        <p:spPr>
          <a:xfrm>
            <a:off x="1200259" y="4083124"/>
            <a:ext cx="8592442" cy="1782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पाठ</a:t>
            </a:r>
            <a:r>
              <a:rPr dirty="0"/>
              <a:t> 6</a:t>
            </a: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रोगी</a:t>
            </a:r>
            <a:r>
              <a:rPr dirty="0"/>
              <a:t> </a:t>
            </a:r>
            <a:r>
              <a:rPr lang="hi-IN" dirty="0"/>
              <a:t>का</a:t>
            </a:r>
            <a:r>
              <a:rPr lang="en-US" dirty="0"/>
              <a:t> </a:t>
            </a:r>
            <a:r>
              <a:rPr dirty="0" err="1"/>
              <a:t>आकलन</a:t>
            </a:r>
            <a:endParaRPr dirty="0"/>
          </a:p>
        </p:txBody>
      </p:sp>
      <p:grpSp>
        <p:nvGrpSpPr>
          <p:cNvPr id="92" name="Group"/>
          <p:cNvGrpSpPr/>
          <p:nvPr/>
        </p:nvGrpSpPr>
        <p:grpSpPr>
          <a:xfrm>
            <a:off x="-1" y="11193859"/>
            <a:ext cx="24434802" cy="2522142"/>
            <a:chOff x="0" y="0"/>
            <a:chExt cx="24434801" cy="2522141"/>
          </a:xfrm>
        </p:grpSpPr>
        <p:sp>
          <p:nvSpPr>
            <p:cNvPr id="87" name="Shape"/>
            <p:cNvSpPr/>
            <p:nvPr/>
          </p:nvSpPr>
          <p:spPr>
            <a:xfrm flipH="1">
              <a:off x="0" y="0"/>
              <a:ext cx="24434801" cy="2522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9934" y="0"/>
                  </a:lnTo>
                  <a:lnTo>
                    <a:pt x="19328" y="7094"/>
                  </a:lnTo>
                  <a:lnTo>
                    <a:pt x="187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pic>
          <p:nvPicPr>
            <p:cNvPr id="88" name="Image" descr="Image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17816" y="317422"/>
              <a:ext cx="6604001" cy="19375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" name="NDMA India.png" descr="NDMA Indi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12114" y="349865"/>
              <a:ext cx="1764513" cy="17645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4" name="Rectangle"/>
          <p:cNvSpPr/>
          <p:nvPr/>
        </p:nvSpPr>
        <p:spPr>
          <a:xfrm>
            <a:off x="21539200" y="13512799"/>
            <a:ext cx="1879600" cy="203201"/>
          </a:xfrm>
          <a:prstGeom prst="rect">
            <a:avLst/>
          </a:prstGeom>
          <a:solidFill>
            <a:srgbClr val="585756"/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sp>
        <p:nvSpPr>
          <p:cNvPr id="96" name="Photo Credit: Freepik"/>
          <p:cNvSpPr txBox="1"/>
          <p:nvPr/>
        </p:nvSpPr>
        <p:spPr>
          <a:xfrm rot="16200000">
            <a:off x="-844613" y="9589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फोटो क्रेडिट: फ्रीपिक्स</a:t>
            </a:r>
          </a:p>
        </p:txBody>
      </p:sp>
      <p:pic>
        <p:nvPicPr>
          <p:cNvPr id="97" name="MFR-logo-02.png" descr="MFR-logo-02.png"/>
          <p:cNvPicPr>
            <a:picLocks noChangeAspect="1"/>
          </p:cNvPicPr>
          <p:nvPr/>
        </p:nvPicPr>
        <p:blipFill>
          <a:blip r:embed="rId5" cstate="print"/>
          <a:srcRect t="27" b="36"/>
          <a:stretch>
            <a:fillRect/>
          </a:stretch>
        </p:blipFill>
        <p:spPr>
          <a:xfrm>
            <a:off x="15809859" y="0"/>
            <a:ext cx="7102674" cy="342564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ctangle 22"/>
          <p:cNvSpPr/>
          <p:nvPr/>
        </p:nvSpPr>
        <p:spPr>
          <a:xfrm>
            <a:off x="16556175" y="12425980"/>
            <a:ext cx="77941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4400" b="1" dirty="0"/>
              <a:t>निरीक्षक</a:t>
            </a:r>
            <a:r>
              <a:rPr lang="en-US" sz="4400" b="1" dirty="0"/>
              <a:t> (</a:t>
            </a:r>
            <a:r>
              <a:rPr lang="hi-IN" sz="4400" b="1" dirty="0"/>
              <a:t>एनबीआर</a:t>
            </a:r>
            <a:r>
              <a:rPr lang="en-US" sz="4400" b="1" dirty="0"/>
              <a:t>) </a:t>
            </a:r>
            <a:r>
              <a:rPr lang="hi-IN" sz="4400" b="1" dirty="0"/>
              <a:t>राघवेंद्र वर्मा</a:t>
            </a:r>
            <a:endParaRPr lang="en-IN" sz="4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5F1A73-EA76-462F-E9C2-7A25E1CAEF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2998860" cy="256530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G-3642.JPG" descr="IMG-3642.JPG"/>
          <p:cNvPicPr>
            <a:picLocks noChangeAspect="1"/>
          </p:cNvPicPr>
          <p:nvPr/>
        </p:nvPicPr>
        <p:blipFill>
          <a:blip r:embed="rId2" cstate="print"/>
          <a:srcRect l="9"/>
          <a:stretch>
            <a:fillRect/>
          </a:stretch>
        </p:blipFill>
        <p:spPr>
          <a:xfrm flipH="1">
            <a:off x="-65567" y="0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1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223" name="Photo Credit: Freepik"/>
          <p:cNvSpPr txBox="1"/>
          <p:nvPr/>
        </p:nvSpPr>
        <p:spPr>
          <a:xfrm rot="16200000">
            <a:off x="-844613" y="9208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फोटो क्रेडिट: फ्रीपिक्स</a:t>
            </a:r>
          </a:p>
        </p:txBody>
      </p:sp>
      <p:pic>
        <p:nvPicPr>
          <p:cNvPr id="2" name="MFR-logo-02.png" descr="MFR-logo-02.png">
            <a:extLst>
              <a:ext uri="{FF2B5EF4-FFF2-40B4-BE49-F238E27FC236}">
                <a16:creationId xmlns:a16="http://schemas.microsoft.com/office/drawing/2014/main" id="{DB6C79A3-35C5-B828-5D4D-AC2E99470E1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388618-A0B3-6E21-1321-6502F6938713}"/>
              </a:ext>
            </a:extLst>
          </p:cNvPr>
          <p:cNvSpPr txBox="1"/>
          <p:nvPr/>
        </p:nvSpPr>
        <p:spPr>
          <a:xfrm>
            <a:off x="14828520" y="5494050"/>
            <a:ext cx="8892703" cy="18620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IN" sz="115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धन्यवाद</a:t>
            </a:r>
            <a:r>
              <a:rPr lang="en-IN" sz="1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104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4330058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इस पाठ को पूरा करने पर आप निम्नलिखित कार्य करने में सक्षम होंगे:</a:t>
            </a:r>
          </a:p>
        </p:txBody>
      </p:sp>
      <p:sp>
        <p:nvSpPr>
          <p:cNvPr id="105" name="OBJECTIVES"/>
          <p:cNvSpPr txBox="1"/>
          <p:nvPr/>
        </p:nvSpPr>
        <p:spPr>
          <a:xfrm>
            <a:off x="1077422" y="265354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उद्देश्य</a:t>
            </a:r>
          </a:p>
        </p:txBody>
      </p:sp>
      <p:sp>
        <p:nvSpPr>
          <p:cNvPr id="106" name="List the five general procedures a medical first responder should complete when arriving at the scene.…"/>
          <p:cNvSpPr txBox="1"/>
          <p:nvPr/>
        </p:nvSpPr>
        <p:spPr>
          <a:xfrm>
            <a:off x="11546216" y="5994784"/>
            <a:ext cx="11983623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उन पांच सामान्य प्रक्रियाओं की </a:t>
            </a:r>
            <a:r>
              <a:rPr dirty="0" err="1"/>
              <a:t>सूची</a:t>
            </a:r>
            <a:r>
              <a:rPr dirty="0"/>
              <a:t> </a:t>
            </a:r>
            <a:r>
              <a:rPr dirty="0" err="1"/>
              <a:t>बना</a:t>
            </a:r>
            <a:r>
              <a:rPr lang="hi-IN" dirty="0"/>
              <a:t>ना</a:t>
            </a:r>
            <a:r>
              <a:rPr dirty="0"/>
              <a:t> जिन्हें चिकित्सा प्रथम प्रत्युत्तरकर्ता को घटनास्थल पर पहुंचने पर पूरा करना चाहिए।</a:t>
            </a:r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रोगी मूल्यांकन योजना के छह चरणों की </a:t>
            </a:r>
            <a:r>
              <a:rPr dirty="0" err="1"/>
              <a:t>सूची</a:t>
            </a:r>
            <a:r>
              <a:rPr dirty="0"/>
              <a:t> </a:t>
            </a:r>
            <a:r>
              <a:rPr dirty="0" err="1"/>
              <a:t>बना</a:t>
            </a:r>
            <a:r>
              <a:rPr lang="hi-IN" dirty="0"/>
              <a:t>ना</a:t>
            </a:r>
            <a:r>
              <a:rPr dirty="0"/>
              <a:t>।</a:t>
            </a:r>
          </a:p>
        </p:txBody>
      </p:sp>
      <p:grpSp>
        <p:nvGrpSpPr>
          <p:cNvPr id="109" name="Group"/>
          <p:cNvGrpSpPr/>
          <p:nvPr/>
        </p:nvGrpSpPr>
        <p:grpSpPr>
          <a:xfrm>
            <a:off x="9844663" y="5935611"/>
            <a:ext cx="1219201" cy="1685089"/>
            <a:chOff x="0" y="265245"/>
            <a:chExt cx="1219200" cy="1685088"/>
          </a:xfrm>
        </p:grpSpPr>
        <p:sp>
          <p:nvSpPr>
            <p:cNvPr id="10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1"/>
            <p:cNvSpPr txBox="1"/>
            <p:nvPr/>
          </p:nvSpPr>
          <p:spPr>
            <a:xfrm>
              <a:off x="261804" y="2683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i="0" dirty="0"/>
                <a:t>1</a:t>
              </a:r>
            </a:p>
          </p:txBody>
        </p:sp>
      </p:grpSp>
      <p:grpSp>
        <p:nvGrpSpPr>
          <p:cNvPr id="112" name="Group"/>
          <p:cNvGrpSpPr/>
          <p:nvPr/>
        </p:nvGrpSpPr>
        <p:grpSpPr>
          <a:xfrm>
            <a:off x="9844663" y="8985058"/>
            <a:ext cx="1219201" cy="1681959"/>
            <a:chOff x="0" y="237895"/>
            <a:chExt cx="1219200" cy="1681958"/>
          </a:xfrm>
        </p:grpSpPr>
        <p:sp>
          <p:nvSpPr>
            <p:cNvPr id="11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2"/>
            <p:cNvSpPr txBox="1"/>
            <p:nvPr/>
          </p:nvSpPr>
          <p:spPr>
            <a:xfrm>
              <a:off x="261804" y="23789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i="0" dirty="0"/>
                <a:t>2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9E14192-E8FF-4C00-B486-819B96B0AF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2358780" cy="2155221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68955ED1-0D34-2D45-0CF8-A9FF206FA2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119" name="Upon completing this lesson, you will become familiar with:"/>
          <p:cNvSpPr txBox="1">
            <a:spLocks noGrp="1"/>
          </p:cNvSpPr>
          <p:nvPr>
            <p:ph type="body" sz="quarter" idx="4294967295"/>
          </p:nvPr>
        </p:nvSpPr>
        <p:spPr>
          <a:xfrm>
            <a:off x="1209661" y="3932642"/>
            <a:ext cx="7627217" cy="7924077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इस पाठ को पूरा करने पर आप निम्नलिखित से परिचित हो जायेंगे:</a:t>
            </a:r>
          </a:p>
        </p:txBody>
      </p:sp>
      <p:sp>
        <p:nvSpPr>
          <p:cNvPr id="120" name="OBJECTIVES"/>
          <p:cNvSpPr txBox="1"/>
          <p:nvPr/>
        </p:nvSpPr>
        <p:spPr>
          <a:xfrm>
            <a:off x="1209661" y="2377651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उद्देश्य</a:t>
            </a:r>
          </a:p>
        </p:txBody>
      </p:sp>
      <p:sp>
        <p:nvSpPr>
          <p:cNvPr id="121" name="List the six steps of the initial assessment.…"/>
          <p:cNvSpPr txBox="1"/>
          <p:nvPr/>
        </p:nvSpPr>
        <p:spPr>
          <a:xfrm>
            <a:off x="11656862" y="5612025"/>
            <a:ext cx="12224968" cy="311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प्रारंभिक मूल्यांकन के छह चरणों की </a:t>
            </a:r>
            <a:r>
              <a:rPr dirty="0" err="1"/>
              <a:t>सूची</a:t>
            </a:r>
            <a:r>
              <a:rPr dirty="0"/>
              <a:t> </a:t>
            </a:r>
            <a:r>
              <a:rPr dirty="0" err="1"/>
              <a:t>बना</a:t>
            </a:r>
            <a:r>
              <a:rPr lang="hi-IN" dirty="0"/>
              <a:t>ना </a:t>
            </a:r>
            <a:r>
              <a:rPr dirty="0"/>
              <a:t>।</a:t>
            </a:r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इस पाठ में परिभाषित पूर्ण शारीरिक परीक्षण का </a:t>
            </a:r>
            <a:r>
              <a:rPr dirty="0" err="1"/>
              <a:t>प्रदर्शन</a:t>
            </a:r>
            <a:r>
              <a:rPr dirty="0"/>
              <a:t> </a:t>
            </a:r>
            <a:r>
              <a:rPr dirty="0" err="1"/>
              <a:t>कर</a:t>
            </a:r>
            <a:r>
              <a:rPr lang="hi-IN" dirty="0"/>
              <a:t>ना </a:t>
            </a:r>
            <a:r>
              <a:rPr dirty="0"/>
              <a:t>।</a:t>
            </a:r>
          </a:p>
        </p:txBody>
      </p:sp>
      <p:grpSp>
        <p:nvGrpSpPr>
          <p:cNvPr id="124" name="Group"/>
          <p:cNvGrpSpPr/>
          <p:nvPr/>
        </p:nvGrpSpPr>
        <p:grpSpPr>
          <a:xfrm>
            <a:off x="9844663" y="5334220"/>
            <a:ext cx="1219201" cy="1681959"/>
            <a:chOff x="0" y="115975"/>
            <a:chExt cx="1219200" cy="1681957"/>
          </a:xfrm>
        </p:grpSpPr>
        <p:sp>
          <p:nvSpPr>
            <p:cNvPr id="12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3"/>
            <p:cNvSpPr txBox="1"/>
            <p:nvPr/>
          </p:nvSpPr>
          <p:spPr>
            <a:xfrm>
              <a:off x="2745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27" name="Group"/>
          <p:cNvGrpSpPr/>
          <p:nvPr/>
        </p:nvGrpSpPr>
        <p:grpSpPr>
          <a:xfrm>
            <a:off x="9844663" y="7032576"/>
            <a:ext cx="1219201" cy="1681958"/>
            <a:chOff x="0" y="115975"/>
            <a:chExt cx="1219200" cy="1681957"/>
          </a:xfrm>
        </p:grpSpPr>
        <p:sp>
          <p:nvSpPr>
            <p:cNvPr id="12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6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B007257-0BD6-E027-98A2-4BB0DC361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2846460" cy="2134132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7AF06D59-CF51-B3A9-307C-E686FCCAD4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135" name="Arrival on the Scene"/>
          <p:cNvSpPr txBox="1"/>
          <p:nvPr/>
        </p:nvSpPr>
        <p:spPr>
          <a:xfrm>
            <a:off x="1077422" y="2878880"/>
            <a:ext cx="9346738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घटनास्थल पर आगमन</a:t>
            </a:r>
          </a:p>
        </p:txBody>
      </p:sp>
      <p:sp>
        <p:nvSpPr>
          <p:cNvPr id="136" name="Ensure your own personal safety.…"/>
          <p:cNvSpPr txBox="1"/>
          <p:nvPr/>
        </p:nvSpPr>
        <p:spPr>
          <a:xfrm>
            <a:off x="10187990" y="4254228"/>
            <a:ext cx="13447128" cy="6057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889000" indent="-889000" algn="just" defTabSz="1896340">
              <a:spcBef>
                <a:spcPts val="5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अपनी व्यक्तिगत सुरक्षा सुनिश्चित करें।</a:t>
            </a:r>
          </a:p>
          <a:p>
            <a:pPr marL="889000" indent="-889000" algn="just" defTabSz="1896340">
              <a:spcBef>
                <a:spcPts val="5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रोगी की सुरक्षा सुनिश्चित करें।</a:t>
            </a:r>
          </a:p>
          <a:p>
            <a:pPr marL="889000" indent="-889000" algn="just" defTabSz="1896340">
              <a:spcBef>
                <a:spcPts val="5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घटनास्थल की सामान्य धारणा स्थापित करें और रोगी का प्रारंभिक मूल्यांकन शुरू करें।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F124E2-AD67-D2C9-E809-E36819E188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2846460" cy="2134132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916B1032-0797-11F2-04AC-5B7019411FE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144" name="Arrival on the Scene"/>
          <p:cNvSpPr txBox="1"/>
          <p:nvPr/>
        </p:nvSpPr>
        <p:spPr>
          <a:xfrm>
            <a:off x="1077422" y="2801508"/>
            <a:ext cx="9110568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घटनास्थल पर आगमन</a:t>
            </a:r>
          </a:p>
        </p:txBody>
      </p:sp>
      <p:sp>
        <p:nvSpPr>
          <p:cNvPr id="145" name="Identify and treat life-threatening conditions.…"/>
          <p:cNvSpPr txBox="1"/>
          <p:nvPr/>
        </p:nvSpPr>
        <p:spPr>
          <a:xfrm>
            <a:off x="10187990" y="4254228"/>
            <a:ext cx="13447128" cy="4492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889000" indent="-889000" algn="just" defTabSz="1896340">
              <a:spcBef>
                <a:spcPts val="5000"/>
              </a:spcBef>
              <a:buSzPct val="100000"/>
              <a:buAutoNum type="arabicParenR" startAt="4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जीवन के लिए खतरा पैदा करने वाली स्थितियों की पहचान करना और उनका उपचार करना।</a:t>
            </a:r>
          </a:p>
          <a:p>
            <a:pPr marL="889000" indent="-889000" algn="just" defTabSz="1896340">
              <a:spcBef>
                <a:spcPts val="5000"/>
              </a:spcBef>
              <a:buSzPct val="100000"/>
              <a:buAutoNum type="arabicParenR" startAt="4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रोगी को स्थिर करें और उसकी निगरानी जारी रखें।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FE2D95-D7F3-BAC1-3D64-9079B8996B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2602620" cy="2134132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842BE05B-9A18-100A-2E86-8FB4A0BAEB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152" name="Body"/>
          <p:cNvSpPr txBox="1">
            <a:spLocks noGrp="1"/>
          </p:cNvSpPr>
          <p:nvPr>
            <p:ph type="body" sz="quarter" idx="4294967295"/>
          </p:nvPr>
        </p:nvSpPr>
        <p:spPr>
          <a:xfrm>
            <a:off x="13613556" y="1579468"/>
            <a:ext cx="9691689" cy="4662489"/>
          </a:xfrm>
          <a:prstGeom prst="rect">
            <a:avLst/>
          </a:prstGeom>
        </p:spPr>
        <p:txBody>
          <a:bodyPr lIns="50355" tIns="50355" rIns="50355" bIns="50355" anchor="t"/>
          <a:lstStyle/>
          <a:p>
            <a:pPr defTabSz="1042987">
              <a:spcBef>
                <a:spcPts val="1200"/>
              </a:spcBef>
              <a:defRPr sz="3200" i="0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1042987">
              <a:spcBef>
                <a:spcPts val="1200"/>
              </a:spcBef>
              <a:defRPr sz="3200" i="0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3" name="Rounded Rectangle"/>
          <p:cNvSpPr/>
          <p:nvPr/>
        </p:nvSpPr>
        <p:spPr>
          <a:xfrm>
            <a:off x="1014839" y="7023317"/>
            <a:ext cx="7366001" cy="3048001"/>
          </a:xfrm>
          <a:prstGeom prst="roundRect">
            <a:avLst>
              <a:gd name="adj" fmla="val 416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4" name="The scene itself (observe, plan, react)"/>
          <p:cNvSpPr txBox="1"/>
          <p:nvPr/>
        </p:nvSpPr>
        <p:spPr>
          <a:xfrm>
            <a:off x="1175812" y="7607517"/>
            <a:ext cx="7050077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dirty="0" err="1"/>
              <a:t>दृश्य</a:t>
            </a:r>
            <a:r>
              <a:rPr dirty="0"/>
              <a:t> </a:t>
            </a:r>
            <a:r>
              <a:rPr dirty="0" err="1"/>
              <a:t>स्वयं</a:t>
            </a:r>
            <a:r>
              <a:rPr dirty="0"/>
              <a:t> </a:t>
            </a:r>
            <a:r>
              <a:rPr sz="5200" dirty="0"/>
              <a:t>(</a:t>
            </a:r>
            <a:r>
              <a:rPr sz="5200" dirty="0" err="1"/>
              <a:t>निरीक्षण</a:t>
            </a:r>
            <a:r>
              <a:rPr sz="5200" dirty="0"/>
              <a:t>, </a:t>
            </a:r>
            <a:r>
              <a:rPr sz="5200" dirty="0" err="1"/>
              <a:t>योजना</a:t>
            </a:r>
            <a:r>
              <a:rPr sz="5200" dirty="0"/>
              <a:t>, </a:t>
            </a:r>
            <a:r>
              <a:rPr sz="5200" dirty="0" err="1"/>
              <a:t>प्रतिक्रिया</a:t>
            </a:r>
            <a:r>
              <a:rPr sz="5200" dirty="0"/>
              <a:t>)</a:t>
            </a:r>
          </a:p>
        </p:txBody>
      </p:sp>
      <p:sp>
        <p:nvSpPr>
          <p:cNvPr id="155" name="Rounded Rectangle"/>
          <p:cNvSpPr/>
          <p:nvPr/>
        </p:nvSpPr>
        <p:spPr>
          <a:xfrm>
            <a:off x="8763000" y="7023317"/>
            <a:ext cx="7366000" cy="3048001"/>
          </a:xfrm>
          <a:prstGeom prst="roundRect">
            <a:avLst>
              <a:gd name="adj" fmla="val 416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6" name="Patient…"/>
          <p:cNvSpPr txBox="1"/>
          <p:nvPr/>
        </p:nvSpPr>
        <p:spPr>
          <a:xfrm>
            <a:off x="9947219" y="7607517"/>
            <a:ext cx="4997561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मरीज़</a:t>
            </a:r>
          </a:p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t>(यदि उत्तरदायी हो)</a:t>
            </a:r>
          </a:p>
        </p:txBody>
      </p:sp>
      <p:grpSp>
        <p:nvGrpSpPr>
          <p:cNvPr id="159" name="Group"/>
          <p:cNvGrpSpPr/>
          <p:nvPr/>
        </p:nvGrpSpPr>
        <p:grpSpPr>
          <a:xfrm>
            <a:off x="4332758" y="5290651"/>
            <a:ext cx="1219201" cy="1681959"/>
            <a:chOff x="0" y="237895"/>
            <a:chExt cx="1219200" cy="1681958"/>
          </a:xfrm>
        </p:grpSpPr>
        <p:sp>
          <p:nvSpPr>
            <p:cNvPr id="15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8" name="1"/>
            <p:cNvSpPr txBox="1"/>
            <p:nvPr/>
          </p:nvSpPr>
          <p:spPr>
            <a:xfrm>
              <a:off x="261804" y="23789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i="0" dirty="0"/>
                <a:t>1</a:t>
              </a:r>
            </a:p>
          </p:txBody>
        </p:sp>
      </p:grpSp>
      <p:sp>
        <p:nvSpPr>
          <p:cNvPr id="160" name="Rounded Rectangle"/>
          <p:cNvSpPr/>
          <p:nvPr/>
        </p:nvSpPr>
        <p:spPr>
          <a:xfrm>
            <a:off x="16511159" y="7023317"/>
            <a:ext cx="7366001" cy="3048001"/>
          </a:xfrm>
          <a:prstGeom prst="roundRect">
            <a:avLst>
              <a:gd name="adj" fmla="val 416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1" name="Relatives or bystanders"/>
          <p:cNvSpPr txBox="1"/>
          <p:nvPr/>
        </p:nvSpPr>
        <p:spPr>
          <a:xfrm>
            <a:off x="17752141" y="7607517"/>
            <a:ext cx="4884038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रिश्तेदार या आसपास खड़े लोग</a:t>
            </a:r>
          </a:p>
        </p:txBody>
      </p:sp>
      <p:grpSp>
        <p:nvGrpSpPr>
          <p:cNvPr id="164" name="Group"/>
          <p:cNvGrpSpPr/>
          <p:nvPr/>
        </p:nvGrpSpPr>
        <p:grpSpPr>
          <a:xfrm>
            <a:off x="11836400" y="5229691"/>
            <a:ext cx="1219200" cy="1681959"/>
            <a:chOff x="0" y="176935"/>
            <a:chExt cx="1219200" cy="1681958"/>
          </a:xfrm>
        </p:grpSpPr>
        <p:sp>
          <p:nvSpPr>
            <p:cNvPr id="16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63" name="2"/>
            <p:cNvSpPr txBox="1"/>
            <p:nvPr/>
          </p:nvSpPr>
          <p:spPr>
            <a:xfrm>
              <a:off x="261804" y="17693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i="0" dirty="0"/>
                <a:t>2</a:t>
              </a:r>
            </a:p>
          </p:txBody>
        </p:sp>
      </p:grpSp>
      <p:grpSp>
        <p:nvGrpSpPr>
          <p:cNvPr id="167" name="Group"/>
          <p:cNvGrpSpPr/>
          <p:nvPr/>
        </p:nvGrpSpPr>
        <p:grpSpPr>
          <a:xfrm>
            <a:off x="19584559" y="5260171"/>
            <a:ext cx="1219201" cy="1681959"/>
            <a:chOff x="0" y="207415"/>
            <a:chExt cx="1219200" cy="1681958"/>
          </a:xfrm>
        </p:grpSpPr>
        <p:sp>
          <p:nvSpPr>
            <p:cNvPr id="16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66" name="3"/>
            <p:cNvSpPr txBox="1"/>
            <p:nvPr/>
          </p:nvSpPr>
          <p:spPr>
            <a:xfrm>
              <a:off x="274504" y="20741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i="0" dirty="0"/>
                <a:t>3</a:t>
              </a:r>
            </a:p>
          </p:txBody>
        </p:sp>
      </p:grpSp>
      <p:sp>
        <p:nvSpPr>
          <p:cNvPr id="168" name="Immediate Sources of Information"/>
          <p:cNvSpPr txBox="1"/>
          <p:nvPr/>
        </p:nvSpPr>
        <p:spPr>
          <a:xfrm>
            <a:off x="1077422" y="2563529"/>
            <a:ext cx="10518857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सूचना के तत्काल स्रोत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85B169-0552-F1A3-5EBB-918B9CFAF7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2480700" cy="2134132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8EFC0931-F16E-4B50-6DC5-EC28956EE80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175" name="Rounded Rectangle"/>
          <p:cNvSpPr/>
          <p:nvPr/>
        </p:nvSpPr>
        <p:spPr>
          <a:xfrm>
            <a:off x="1014839" y="6657126"/>
            <a:ext cx="7366001" cy="4927601"/>
          </a:xfrm>
          <a:prstGeom prst="roundRect">
            <a:avLst>
              <a:gd name="adj" fmla="val 257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6" name="The mechanism of injury (forces that caused the injury; kinematics)."/>
          <p:cNvSpPr txBox="1"/>
          <p:nvPr/>
        </p:nvSpPr>
        <p:spPr>
          <a:xfrm>
            <a:off x="1175812" y="7241326"/>
            <a:ext cx="7050077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 err="1"/>
              <a:t>चोट</a:t>
            </a:r>
            <a:r>
              <a:rPr dirty="0"/>
              <a:t> </a:t>
            </a:r>
            <a:r>
              <a:rPr dirty="0" err="1"/>
              <a:t>का</a:t>
            </a:r>
            <a:r>
              <a:rPr dirty="0"/>
              <a:t> </a:t>
            </a:r>
            <a:r>
              <a:rPr dirty="0" err="1"/>
              <a:t>तंत्र</a:t>
            </a:r>
            <a:r>
              <a:rPr dirty="0"/>
              <a:t> (</a:t>
            </a:r>
            <a:r>
              <a:rPr dirty="0" err="1"/>
              <a:t>चोट</a:t>
            </a:r>
            <a:r>
              <a:rPr dirty="0"/>
              <a:t> </a:t>
            </a:r>
            <a:r>
              <a:rPr dirty="0" err="1"/>
              <a:t>का</a:t>
            </a:r>
            <a:r>
              <a:rPr dirty="0"/>
              <a:t> </a:t>
            </a:r>
            <a:r>
              <a:rPr dirty="0" err="1"/>
              <a:t>कारण</a:t>
            </a:r>
            <a:r>
              <a:rPr dirty="0"/>
              <a:t> </a:t>
            </a:r>
            <a:r>
              <a:rPr dirty="0" err="1"/>
              <a:t>बनने</a:t>
            </a:r>
            <a:r>
              <a:rPr dirty="0"/>
              <a:t> </a:t>
            </a:r>
            <a:r>
              <a:rPr dirty="0" err="1"/>
              <a:t>वाले</a:t>
            </a:r>
            <a:r>
              <a:rPr dirty="0"/>
              <a:t> </a:t>
            </a:r>
            <a:r>
              <a:rPr dirty="0" err="1"/>
              <a:t>बल</a:t>
            </a:r>
            <a:r>
              <a:rPr dirty="0"/>
              <a:t>; </a:t>
            </a:r>
            <a:r>
              <a:rPr dirty="0" err="1"/>
              <a:t>गतिकी</a:t>
            </a:r>
            <a:r>
              <a:rPr dirty="0"/>
              <a:t>)।</a:t>
            </a:r>
          </a:p>
        </p:txBody>
      </p:sp>
      <p:sp>
        <p:nvSpPr>
          <p:cNvPr id="177" name="Rounded Rectangle"/>
          <p:cNvSpPr/>
          <p:nvPr/>
        </p:nvSpPr>
        <p:spPr>
          <a:xfrm>
            <a:off x="8763000" y="6657126"/>
            <a:ext cx="7366000" cy="4927601"/>
          </a:xfrm>
          <a:prstGeom prst="roundRect">
            <a:avLst>
              <a:gd name="adj" fmla="val 257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8" name="Any remarkable deformity or obvious injury."/>
          <p:cNvSpPr txBox="1"/>
          <p:nvPr/>
        </p:nvSpPr>
        <p:spPr>
          <a:xfrm>
            <a:off x="9220009" y="7241326"/>
            <a:ext cx="6451982" cy="281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कोई उल्लेखनीय विकृति या स्पष्ट चोट।</a:t>
            </a:r>
          </a:p>
        </p:txBody>
      </p:sp>
      <p:grpSp>
        <p:nvGrpSpPr>
          <p:cNvPr id="181" name="Group"/>
          <p:cNvGrpSpPr/>
          <p:nvPr/>
        </p:nvGrpSpPr>
        <p:grpSpPr>
          <a:xfrm>
            <a:off x="4332758" y="4893980"/>
            <a:ext cx="1219201" cy="1681959"/>
            <a:chOff x="0" y="207415"/>
            <a:chExt cx="1219200" cy="1681958"/>
          </a:xfrm>
        </p:grpSpPr>
        <p:sp>
          <p:nvSpPr>
            <p:cNvPr id="179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0" name="4"/>
            <p:cNvSpPr txBox="1"/>
            <p:nvPr/>
          </p:nvSpPr>
          <p:spPr>
            <a:xfrm>
              <a:off x="261804" y="20741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i="0" dirty="0"/>
                <a:t>4</a:t>
              </a:r>
            </a:p>
          </p:txBody>
        </p:sp>
      </p:grpSp>
      <p:sp>
        <p:nvSpPr>
          <p:cNvPr id="182" name="Rounded Rectangle"/>
          <p:cNvSpPr/>
          <p:nvPr/>
        </p:nvSpPr>
        <p:spPr>
          <a:xfrm>
            <a:off x="16511159" y="6657126"/>
            <a:ext cx="7366001" cy="4927601"/>
          </a:xfrm>
          <a:prstGeom prst="roundRect">
            <a:avLst>
              <a:gd name="adj" fmla="val 2577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3" name="Any sign or characteristics of certain types of injury or illness."/>
          <p:cNvSpPr txBox="1"/>
          <p:nvPr/>
        </p:nvSpPr>
        <p:spPr>
          <a:xfrm>
            <a:off x="16752028" y="7241326"/>
            <a:ext cx="6884262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किसी विशेष प्रकार की चोट या बीमारी का कोई संकेत या विशेषता।</a:t>
            </a:r>
          </a:p>
        </p:txBody>
      </p:sp>
      <p:grpSp>
        <p:nvGrpSpPr>
          <p:cNvPr id="186" name="Group"/>
          <p:cNvGrpSpPr/>
          <p:nvPr/>
        </p:nvGrpSpPr>
        <p:grpSpPr>
          <a:xfrm>
            <a:off x="11836400" y="4893980"/>
            <a:ext cx="1219200" cy="1681959"/>
            <a:chOff x="0" y="207415"/>
            <a:chExt cx="1219200" cy="1681958"/>
          </a:xfrm>
        </p:grpSpPr>
        <p:sp>
          <p:nvSpPr>
            <p:cNvPr id="184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5" name="5"/>
            <p:cNvSpPr txBox="1"/>
            <p:nvPr/>
          </p:nvSpPr>
          <p:spPr>
            <a:xfrm>
              <a:off x="261804" y="20741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i="0" dirty="0"/>
                <a:t>5</a:t>
              </a:r>
            </a:p>
          </p:txBody>
        </p:sp>
      </p:grpSp>
      <p:grpSp>
        <p:nvGrpSpPr>
          <p:cNvPr id="189" name="Group"/>
          <p:cNvGrpSpPr/>
          <p:nvPr/>
        </p:nvGrpSpPr>
        <p:grpSpPr>
          <a:xfrm>
            <a:off x="19584559" y="4893980"/>
            <a:ext cx="1219201" cy="1681959"/>
            <a:chOff x="0" y="207415"/>
            <a:chExt cx="1219200" cy="1681958"/>
          </a:xfrm>
        </p:grpSpPr>
        <p:sp>
          <p:nvSpPr>
            <p:cNvPr id="18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8" name="6"/>
            <p:cNvSpPr txBox="1"/>
            <p:nvPr/>
          </p:nvSpPr>
          <p:spPr>
            <a:xfrm>
              <a:off x="261804" y="20741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i="0" dirty="0"/>
                <a:t>6</a:t>
              </a:r>
            </a:p>
          </p:txBody>
        </p:sp>
      </p:grpSp>
      <p:sp>
        <p:nvSpPr>
          <p:cNvPr id="190" name="Immediate Sources of Information"/>
          <p:cNvSpPr txBox="1"/>
          <p:nvPr/>
        </p:nvSpPr>
        <p:spPr>
          <a:xfrm>
            <a:off x="1077422" y="2605733"/>
            <a:ext cx="10518857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सूचना के तत्काल स्रोत</a:t>
            </a:r>
          </a:p>
        </p:txBody>
      </p:sp>
      <p:sp>
        <p:nvSpPr>
          <p:cNvPr id="191" name="Text"/>
          <p:cNvSpPr txBox="1"/>
          <p:nvPr/>
        </p:nvSpPr>
        <p:spPr>
          <a:xfrm>
            <a:off x="14469704" y="11070467"/>
            <a:ext cx="127001" cy="281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  <a:p>
            <a:pPr algn="ctr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9A6693-5F3E-F35B-9DCC-788DC11E88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2480700" cy="2134132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048A292D-199B-5531-5CBD-B0446B2286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9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9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8666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sp>
        <p:nvSpPr>
          <p:cNvPr id="199" name="Initial Assessment"/>
          <p:cNvSpPr txBox="1"/>
          <p:nvPr/>
        </p:nvSpPr>
        <p:spPr>
          <a:xfrm>
            <a:off x="973087" y="2986732"/>
            <a:ext cx="7113118" cy="193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आरंभिक आकलन</a:t>
            </a:r>
          </a:p>
        </p:txBody>
      </p:sp>
      <p:sp>
        <p:nvSpPr>
          <p:cNvPr id="200" name="A process used to identify and treat conditions posing an immediate threat to…"/>
          <p:cNvSpPr txBox="1"/>
          <p:nvPr/>
        </p:nvSpPr>
        <p:spPr>
          <a:xfrm>
            <a:off x="9858055" y="4879096"/>
            <a:ext cx="11524725" cy="4411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dirty="0">
                <a:latin typeface="Open Sans"/>
              </a:rPr>
              <a:t>एक प्रक्रिया जिसका उपयोग रोगी के जीवन के लिए तत्काल खतरा पैदा करने वाली स्थितियों की पहचान और उपचार के लिए किया जाता है।</a:t>
            </a:r>
            <a:endParaRPr dirty="0">
              <a:latin typeface="Open Sans"/>
            </a:endParaRPr>
          </a:p>
        </p:txBody>
      </p:sp>
      <p:sp>
        <p:nvSpPr>
          <p:cNvPr id="201" name="Line"/>
          <p:cNvSpPr/>
          <p:nvPr/>
        </p:nvSpPr>
        <p:spPr>
          <a:xfrm>
            <a:off x="8086205" y="3619648"/>
            <a:ext cx="16469210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C3BB0E-F97D-BF75-1CFD-95C4AA4A1B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2480700" cy="2134132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453D5B6A-0A78-F97B-C5EE-0E9ECA23B9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0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0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8666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sp>
        <p:nvSpPr>
          <p:cNvPr id="209" name="Physical Exam"/>
          <p:cNvSpPr txBox="1"/>
          <p:nvPr/>
        </p:nvSpPr>
        <p:spPr>
          <a:xfrm>
            <a:off x="1077422" y="2831988"/>
            <a:ext cx="7113118" cy="193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शारीरिक परीक्षा</a:t>
            </a:r>
          </a:p>
        </p:txBody>
      </p:sp>
      <p:sp>
        <p:nvSpPr>
          <p:cNvPr id="210" name="The main purpose of the physical exam is to reveal any injury or medical problem that could pose a threat to patient survival if left untreated."/>
          <p:cNvSpPr txBox="1"/>
          <p:nvPr/>
        </p:nvSpPr>
        <p:spPr>
          <a:xfrm>
            <a:off x="9858055" y="4879096"/>
            <a:ext cx="13440485" cy="4411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hi-IN" dirty="0">
                <a:latin typeface="Open Sans"/>
              </a:rPr>
              <a:t>शारीरिक परीक्षण का मुख्य उद्देश्य किसी भी चोट या चिकित्सा समस्या का पता लगाना है जो उपचार न किए जाने पर रोगी के जीवन के लिए खतरा बन सकती है।</a:t>
            </a:r>
            <a:endParaRPr dirty="0">
              <a:latin typeface="Open Sans"/>
            </a:endParaRPr>
          </a:p>
        </p:txBody>
      </p:sp>
      <p:sp>
        <p:nvSpPr>
          <p:cNvPr id="211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12" name="Body"/>
          <p:cNvSpPr txBox="1">
            <a:spLocks noGrp="1"/>
          </p:cNvSpPr>
          <p:nvPr>
            <p:ph type="body" sz="quarter" idx="4294967295"/>
          </p:nvPr>
        </p:nvSpPr>
        <p:spPr>
          <a:xfrm>
            <a:off x="-678796" y="7189350"/>
            <a:ext cx="9691689" cy="4664076"/>
          </a:xfrm>
          <a:prstGeom prst="rect">
            <a:avLst/>
          </a:prstGeom>
        </p:spPr>
        <p:txBody>
          <a:bodyPr lIns="50355" tIns="50355" rIns="50355" bIns="50355" anchor="t"/>
          <a:lstStyle>
            <a:lvl1pPr defTabSz="1042987">
              <a:spcBef>
                <a:spcPts val="1200"/>
              </a:spcBef>
              <a:defRPr sz="3200" b="1" i="0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latin typeface="Open Sans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5DC5E6-C827-21E4-3E57-81D520F75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" y="162028"/>
            <a:ext cx="2480700" cy="2134132"/>
          </a:xfrm>
          <a:prstGeom prst="rect">
            <a:avLst/>
          </a:prstGeom>
        </p:spPr>
      </p:pic>
      <p:pic>
        <p:nvPicPr>
          <p:cNvPr id="3" name="MFR-logo-02.png" descr="MFR-logo-02.png">
            <a:extLst>
              <a:ext uri="{FF2B5EF4-FFF2-40B4-BE49-F238E27FC236}">
                <a16:creationId xmlns:a16="http://schemas.microsoft.com/office/drawing/2014/main" id="{72303457-D275-98C5-FC14-FC43407387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20040600" y="152400"/>
            <a:ext cx="3657600" cy="1903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312</Words>
  <Application>Microsoft Office PowerPoint</Application>
  <PresentationFormat>Custom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HelveticaNeueLT Std Lt</vt:lpstr>
      <vt:lpstr>Open Sans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it store</cp:lastModifiedBy>
  <cp:revision>14</cp:revision>
  <dcterms:modified xsi:type="dcterms:W3CDTF">2025-12-17T07:45:30Z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370969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S10.9.2</vt:lpwstr>
  </property>
</Properties>
</file>