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ink>
</file>

<file path=ppt/ink/ink10.xml><?xml version="1.0" encoding="utf-8"?>
<inkml:ink xmlns:inkml="http://www.w3.org/2003/InkML">
  <inkml:definitions/>
</inkml:ink>
</file>

<file path=ppt/ink/ink2.xml><?xml version="1.0" encoding="utf-8"?>
<inkml:ink xmlns:inkml="http://www.w3.org/2003/InkML">
  <inkml:definitions/>
</inkml:ink>
</file>

<file path=ppt/ink/ink3.xml><?xml version="1.0" encoding="utf-8"?>
<inkml:ink xmlns:inkml="http://www.w3.org/2003/InkML">
  <inkml:definitions/>
</inkml:ink>
</file>

<file path=ppt/ink/ink4.xml><?xml version="1.0" encoding="utf-8"?>
<inkml:ink xmlns:inkml="http://www.w3.org/2003/InkML">
  <inkml:definitions/>
</inkml:ink>
</file>

<file path=ppt/ink/ink5.xml><?xml version="1.0" encoding="utf-8"?>
<inkml:ink xmlns:inkml="http://www.w3.org/2003/InkML">
  <inkml:definitions/>
</inkml:ink>
</file>

<file path=ppt/ink/ink6.xml><?xml version="1.0" encoding="utf-8"?>
<inkml:ink xmlns:inkml="http://www.w3.org/2003/InkML">
  <inkml:definitions/>
</inkml:ink>
</file>

<file path=ppt/ink/ink7.xml><?xml version="1.0" encoding="utf-8"?>
<inkml:ink xmlns:inkml="http://www.w3.org/2003/InkML">
  <inkml:definitions/>
</inkml:ink>
</file>

<file path=ppt/ink/ink8.xml><?xml version="1.0" encoding="utf-8"?>
<inkml:ink xmlns:inkml="http://www.w3.org/2003/InkML">
  <inkml:definitions/>
</inkml:ink>
</file>

<file path=ppt/ink/ink9.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1048827"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828"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829"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830"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48831"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832"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48608"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09"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1048685" name="Google Shape;21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86"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1048691" name="Google Shape;22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92" name="Google Shape;2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1048697" name="Google Shape;23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98" name="Google Shape;2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1048703" name="Google Shape;24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04" name="Google Shape;24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1048709" name="Google Shape;25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10" name="Google Shape;2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1048715" name="Google Shape;26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16" name="Google Shape;2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1048721" name="Google Shape;27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22"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1048727" name="Google Shape;28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28" name="Google Shape;28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1048733" name="Google Shape;2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34" name="Google Shape;2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1048739" name="Google Shape;29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40" name="Google Shape;29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048616" name="Google Shape;12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17"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1048745" name="Google Shape;30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46" name="Google Shape;30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1048751" name="Google Shape;31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52" name="Google Shape;31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1048756" name="Google Shape;32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57" name="Google Shape;3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1048766" name="Google Shape;32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67" name="Google Shape;33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1048775" name="Google Shape;34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76" name="Google Shape;34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048632" name="Google Shape;13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33"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048645" name="Google Shape;14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048655" name="Google Shape;16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56"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048661" name="Google Shape;17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62"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048667" name="Google Shape;18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68" name="Google Shape;1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048673" name="Google Shape;19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74" name="Google Shape;1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1048679" name="Google Shape;20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80" name="Google Shape;2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048581"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p>
        </p:txBody>
      </p:sp>
      <p:sp>
        <p:nvSpPr>
          <p:cNvPr id="1048582"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8583"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p>
        </p:txBody>
      </p:sp>
      <p:sp>
        <p:nvSpPr>
          <p:cNvPr id="1048584"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8585"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1048804"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805" name="Google Shape;73;p11"/>
          <p:cNvSpPr>
            <a:spLocks noGrp="1"/>
          </p:cNvSpPr>
          <p:nvPr>
            <p:ph type="pic" idx="2"/>
          </p:nvPr>
        </p:nvSpPr>
        <p:spPr>
          <a:xfrm>
            <a:off x="5183188" y="987425"/>
            <a:ext cx="6172200" cy="4873625"/>
          </a:xfrm>
          <a:prstGeom prst="rect">
            <a:avLst/>
          </a:prstGeom>
          <a:noFill/>
          <a:ln>
            <a:noFill/>
          </a:ln>
        </p:spPr>
      </p:sp>
      <p:sp>
        <p:nvSpPr>
          <p:cNvPr id="1048806"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8807"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808"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809"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1048793"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94"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95"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96"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97"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1048788"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89"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90"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91"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92"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1048595"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596"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597"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598"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599"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104861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61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62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62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2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2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1048634"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35"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36"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1048810" name="Google Shape;39;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811" name="Google Shape;40;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8812"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813"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814"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1048783" name="Google Shape;45;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84" name="Google Shape;46;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48785"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86"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87"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1048815"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816"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8817"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818"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8819"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820"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821"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822"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1048823"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824"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825"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826"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1048798"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99"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8800"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8801"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802"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803"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48576"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8577"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578"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579"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580"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lang="en-US"/>
          </a:p>
        </p:txBody>
      </p:sp>
      <p:pic>
        <p:nvPicPr>
          <p:cNvPr id="2097152" name="Picture 14"/>
          <p:cNvPicPr>
            <a:picLocks noChangeAspect="1"/>
          </p:cNvPicPr>
          <p:nvPr userDrawn="1"/>
        </p:nvPicPr>
        <p:blipFill>
          <a:blip r:embed="rId14"/>
          <a:srcRect/>
          <a:stretch>
            <a:fillRect/>
          </a:stretch>
        </p:blipFill>
        <p:spPr bwMode="auto">
          <a:xfrm>
            <a:off x="10789920" y="55563"/>
            <a:ext cx="1343343" cy="102509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10.xml"/><Relationship Id="rId3" Type="http://schemas.openxmlformats.org/officeDocument/2006/relationships/image" Target="../media/image7.jpeg"/><Relationship Id="rId7" Type="http://schemas.openxmlformats.org/officeDocument/2006/relationships/customXml" Target="../ink/ink4.xml"/><Relationship Id="rId12" Type="http://schemas.openxmlformats.org/officeDocument/2006/relationships/customXml" Target="../ink/ink9.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ustomXml" Target="../ink/ink3.xml"/><Relationship Id="rId11" Type="http://schemas.openxmlformats.org/officeDocument/2006/relationships/customXml" Target="../ink/ink8.xml"/><Relationship Id="rId5" Type="http://schemas.openxmlformats.org/officeDocument/2006/relationships/customXml" Target="../ink/ink2.xml"/><Relationship Id="rId10" Type="http://schemas.openxmlformats.org/officeDocument/2006/relationships/customXml" Target="../ink/ink7.xml"/><Relationship Id="rId4" Type="http://schemas.openxmlformats.org/officeDocument/2006/relationships/customXml" Target="../ink/ink1.xml"/><Relationship Id="rId9" Type="http://schemas.openxmlformats.org/officeDocument/2006/relationships/customXml" Target="../ink/ink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0.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6"/>
          <p:cNvPicPr>
            <a:picLocks noChangeAspect="1"/>
          </p:cNvPicPr>
          <p:nvPr/>
        </p:nvPicPr>
        <p:blipFill>
          <a:blip r:embed="rId2" cstate="print"/>
          <a:stretch>
            <a:fillRect/>
          </a:stretch>
        </p:blipFill>
        <p:spPr>
          <a:xfrm>
            <a:off x="8484550" y="6417766"/>
            <a:ext cx="1843176" cy="338635"/>
          </a:xfrm>
          <a:prstGeom prst="rect">
            <a:avLst/>
          </a:prstGeom>
        </p:spPr>
      </p:pic>
      <p:pic>
        <p:nvPicPr>
          <p:cNvPr id="2097154" name="Picture 4"/>
          <p:cNvPicPr>
            <a:picLocks noChangeAspect="1"/>
          </p:cNvPicPr>
          <p:nvPr/>
        </p:nvPicPr>
        <p:blipFill>
          <a:blip r:embed="rId2" cstate="print"/>
          <a:stretch>
            <a:fillRect/>
          </a:stretch>
        </p:blipFill>
        <p:spPr>
          <a:xfrm>
            <a:off x="508000" y="6478387"/>
            <a:ext cx="1843176" cy="338635"/>
          </a:xfrm>
          <a:prstGeom prst="rect">
            <a:avLst/>
          </a:prstGeom>
        </p:spPr>
      </p:pic>
      <p:sp>
        <p:nvSpPr>
          <p:cNvPr id="1048586"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1048587" name="PPT 2 -"/>
          <p:cNvSpPr txBox="1"/>
          <p:nvPr/>
        </p:nvSpPr>
        <p:spPr>
          <a:xfrm>
            <a:off x="11004724" y="6406669"/>
            <a:ext cx="240952" cy="309881"/>
          </a:xfrm>
          <a:prstGeom prst="rect">
            <a:avLst/>
          </a:prstGeom>
          <a:ln w="12700">
            <a:miter lim="400000"/>
          </a:ln>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1048588"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1048589" name="Slide Number"/>
          <p:cNvSpPr txBox="1">
            <a:spLocks noGrp="1"/>
          </p:cNvSpPr>
          <p:nvPr>
            <p:ph type="sldNum" sz="quarter" idx="4294967295"/>
          </p:nvPr>
        </p:nvSpPr>
        <p:spPr>
          <a:xfrm>
            <a:off x="22812204" y="12813338"/>
            <a:ext cx="604219" cy="677269"/>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defPPr>
            <a:lvl1pPr marL="0" marR="0" indent="0" algn="ctr" defTabSz="1662545" rtl="0" fontAlgn="auto" latinLnBrk="0" hangingPunct="0">
              <a:lnSpc>
                <a:spcPct val="100000"/>
              </a:lnSpc>
              <a:spcBef>
                <a:spcPts val="600"/>
              </a:spcBef>
              <a:spcAft>
                <a:spcPts val="0"/>
              </a:spcAft>
              <a:buClrTx/>
              <a:buSzTx/>
              <a:buFontTx/>
              <a:buNone/>
              <a:defRPr kumimoji="0" sz="3000" b="1" i="0" u="none" strike="noStrike" cap="none" spc="0" normalizeH="0" baseline="0">
                <a:ln>
                  <a:noFill/>
                </a:ln>
                <a:solidFill>
                  <a:srgbClr val="535353"/>
                </a:solidFill>
                <a:effectLst/>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9pPr>
          </a:lstStyle>
          <a:p>
            <a:fld id="{86CB4B4D-7CA3-9044-876B-883B54F8677D}" type="slidenum">
              <a:rPr lang="en-IN" smtClean="0"/>
              <a:t>1</a:t>
            </a:fld>
            <a:endParaRPr lang="en-IN"/>
          </a:p>
        </p:txBody>
      </p:sp>
      <p:sp>
        <p:nvSpPr>
          <p:cNvPr id="1048590"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1048591" name="LESSON 2…"/>
          <p:cNvSpPr txBox="1"/>
          <p:nvPr/>
        </p:nvSpPr>
        <p:spPr>
          <a:xfrm>
            <a:off x="0" y="1940094"/>
            <a:ext cx="5924498" cy="1063933"/>
          </a:xfrm>
          <a:prstGeom prst="rect">
            <a:avLst/>
          </a:prstGeom>
          <a:ln w="12700">
            <a:miter lim="400000"/>
          </a:ln>
        </p:spPr>
        <p:txBody>
          <a:bodyPr wrap="square" lIns="39142" tIns="39142" rIns="39142" bIns="39142">
            <a:spAutoFit/>
          </a:bodyPr>
          <a:lstStyle/>
          <a:p>
            <a:pPr lvl="0" algn="ctr"/>
            <a:r>
              <a:rPr lang="en-US" sz="3200" b="1" dirty="0">
                <a:solidFill>
                  <a:schemeClr val="lt1"/>
                </a:solidFill>
                <a:latin typeface="Kristen ITC" panose="03050502040202030202" pitchFamily="66" charset="0"/>
                <a:ea typeface="Arial Black"/>
                <a:cs typeface="Arial Black"/>
                <a:sym typeface="Arial Black"/>
              </a:rPr>
              <a:t>उपकरण, उपकरण और सहायक उपकरण</a:t>
            </a:r>
          </a:p>
        </p:txBody>
      </p:sp>
      <p:sp>
        <p:nvSpPr>
          <p:cNvPr id="1048592"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209715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pic>
        <p:nvPicPr>
          <p:cNvPr id="2097156" name="Picture 2" descr="A logo with text on it  AI-generated content may be incorrect."/>
          <p:cNvPicPr>
            <a:picLocks noChangeAspect="1"/>
          </p:cNvPicPr>
          <p:nvPr/>
        </p:nvPicPr>
        <p:blipFill>
          <a:blip r:embed="rId4" cstate="print"/>
          <a:stretch>
            <a:fillRect/>
          </a:stretch>
        </p:blipFill>
        <p:spPr>
          <a:xfrm>
            <a:off x="-1" y="-17471"/>
            <a:ext cx="1629047" cy="1109759"/>
          </a:xfrm>
          <a:prstGeom prst="rect">
            <a:avLst/>
          </a:prstGeom>
        </p:spPr>
      </p:pic>
      <p:pic>
        <p:nvPicPr>
          <p:cNvPr id="2097157" name="Picture 1"/>
          <p:cNvPicPr>
            <a:picLocks noChangeAspect="1"/>
          </p:cNvPicPr>
          <p:nvPr/>
        </p:nvPicPr>
        <p:blipFill>
          <a:blip r:embed="rId5" cstate="print"/>
          <a:stretch>
            <a:fillRect/>
          </a:stretch>
        </p:blipFill>
        <p:spPr>
          <a:xfrm>
            <a:off x="10999371" y="-43148"/>
            <a:ext cx="1115571" cy="1214299"/>
          </a:xfrm>
          <a:prstGeom prst="rect">
            <a:avLst/>
          </a:prstGeom>
        </p:spPr>
      </p:pic>
      <p:sp>
        <p:nvSpPr>
          <p:cNvPr id="1048593" name="Rectangle: Rounded Corners 3"/>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39142" tIns="39142" rIns="39142" bIns="39142" numCol="1" spcCol="38100" rtlCol="0" anchor="t">
            <a:spAutoFit/>
          </a:bodyPr>
          <a:lstStyle/>
          <a:p>
            <a:pPr defTabSz="831273" hangingPunct="0"/>
            <a:r>
              <a:rPr lang="en-US" sz="2400" dirty="0">
                <a:solidFill>
                  <a:srgbClr val="000000"/>
                </a:solidFill>
                <a:latin typeface="Arial Black" panose="020B0A04020102020204" pitchFamily="34" charset="0"/>
                <a:sym typeface="Arial"/>
              </a:rPr>
              <a:t>   COLLAPSE STRUCTURE SEARCH &amp; RESCUE</a:t>
            </a:r>
            <a:endParaRPr lang="en-IN" sz="2400" dirty="0">
              <a:solidFill>
                <a:srgbClr val="000000"/>
              </a:solidFill>
              <a:latin typeface="Arial Black" panose="020B0A04020102020204" pitchFamily="34" charset="0"/>
              <a:sym typeface="Arial"/>
            </a:endParaRPr>
          </a:p>
        </p:txBody>
      </p:sp>
      <p:sp>
        <p:nvSpPr>
          <p:cNvPr id="1048594" name="PEER | CSSR | INDIA"/>
          <p:cNvSpPr txBox="1"/>
          <p:nvPr/>
        </p:nvSpPr>
        <p:spPr>
          <a:xfrm>
            <a:off x="331675" y="6480330"/>
            <a:ext cx="2321279" cy="263714"/>
          </a:xfrm>
          <a:prstGeom prst="rect">
            <a:avLst/>
          </a:prstGeom>
          <a:ln w="12700">
            <a:miter lim="400000"/>
          </a:ln>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 </a:t>
            </a:r>
            <a:r>
              <a:rPr lang="en-US" sz="1200" dirty="0">
                <a:solidFill>
                  <a:srgbClr val="FF0000"/>
                </a:solidFill>
              </a:rPr>
              <a:t>CSSR</a:t>
            </a:r>
            <a:r>
              <a:rPr sz="1200" dirty="0">
                <a:solidFill>
                  <a:srgbClr val="FF0000"/>
                </a:solidFill>
              </a:rPr>
              <a:t>| INDIA</a:t>
            </a:r>
          </a:p>
        </p:txBody>
      </p:sp>
      <p:pic>
        <p:nvPicPr>
          <p:cNvPr id="2097158" name="Picture 9"/>
          <p:cNvPicPr>
            <a:picLocks noChangeAspect="1"/>
          </p:cNvPicPr>
          <p:nvPr/>
        </p:nvPicPr>
        <p:blipFill>
          <a:blip r:embed="rId6"/>
          <a:stretch>
            <a:fillRect/>
          </a:stretch>
        </p:blipFill>
        <p:spPr>
          <a:xfrm>
            <a:off x="7055243" y="1715588"/>
            <a:ext cx="4405228" cy="4405228"/>
          </a:xfrm>
          <a:prstGeom prst="rect">
            <a:avLst/>
          </a:prstGeom>
        </p:spPr>
      </p:pic>
      <p:sp>
        <p:nvSpPr>
          <p:cNvPr id="2" name="TextBox 1">
            <a:extLst>
              <a:ext uri="{FF2B5EF4-FFF2-40B4-BE49-F238E27FC236}">
                <a16:creationId xmlns:a16="http://schemas.microsoft.com/office/drawing/2014/main" id="{543964E7-384B-9B01-3019-8FEBB3E7C1F4}"/>
              </a:ext>
            </a:extLst>
          </p:cNvPr>
          <p:cNvSpPr txBox="1"/>
          <p:nvPr/>
        </p:nvSpPr>
        <p:spPr>
          <a:xfrm>
            <a:off x="8292692" y="6374013"/>
            <a:ext cx="2226892" cy="338554"/>
          </a:xfrm>
          <a:prstGeom prst="rect">
            <a:avLst/>
          </a:prstGeom>
          <a:noFill/>
        </p:spPr>
        <p:txBody>
          <a:bodyPr wrap="none" rtlCol="0">
            <a:spAutoFit/>
          </a:bodyPr>
          <a:lstStyle/>
          <a:p>
            <a:r>
              <a:rPr lang="hi-IN" sz="1600" dirty="0"/>
              <a:t>-उप० नि०  शिवकुमार राय</a:t>
            </a:r>
            <a:endParaRPr lang="en-IN"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1048675" name="Google Shape;20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676" name="Google Shape;20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lang="en-US"/>
          </a:p>
        </p:txBody>
      </p:sp>
      <p:sp>
        <p:nvSpPr>
          <p:cNvPr id="1048677" name="Google Shape;209;p23"/>
          <p:cNvSpPr txBox="1"/>
          <p:nvPr/>
        </p:nvSpPr>
        <p:spPr>
          <a:xfrm>
            <a:off x="6039775" y="1628527"/>
            <a:ext cx="6152225" cy="36009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latin typeface="Kruti Dev 010" pitchFamily="2" charset="0"/>
                <a:sym typeface="Arial"/>
              </a:rPr>
              <a:t>4-व्यक्तिगत सुरक्षा उपकरण</a:t>
            </a:r>
            <a:endParaRPr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IN" sz="2800" dirty="0">
                <a:solidFill>
                  <a:schemeClr val="tx1"/>
                </a:solidFill>
                <a:latin typeface="Kruti Dev 010" pitchFamily="2" charset="0"/>
              </a:rPr>
              <a:t>व्यक्तिगत सुरक्षा उपकरण (पीपीई) सीएसएसआर ऑपरेशन के दौरान चोट से बचने के लिए व्यक्तिगत सुरक्षा उपकरण (पीपीई) की आवश्यकता होती है। कुछ बुनियादी पीपीई वस्तुएँ इस </a:t>
            </a:r>
            <a:r>
              <a:rPr lang="en-IN" sz="2800" dirty="0" err="1">
                <a:solidFill>
                  <a:schemeClr val="tx1"/>
                </a:solidFill>
                <a:latin typeface="Kruti Dev 010" pitchFamily="2" charset="0"/>
              </a:rPr>
              <a:t>प्रकार</a:t>
            </a:r>
            <a:r>
              <a:rPr lang="en-IN" sz="2800" dirty="0">
                <a:solidFill>
                  <a:schemeClr val="tx1"/>
                </a:solidFill>
                <a:latin typeface="Kruti Dev 010" pitchFamily="2" charset="0"/>
              </a:rPr>
              <a:t> </a:t>
            </a:r>
            <a:r>
              <a:rPr lang="en-IN" sz="2800" dirty="0" err="1">
                <a:solidFill>
                  <a:schemeClr val="tx1"/>
                </a:solidFill>
                <a:latin typeface="Kruti Dev 010" pitchFamily="2" charset="0"/>
              </a:rPr>
              <a:t>हैंA</a:t>
            </a:r>
            <a:endParaRPr sz="2800" dirty="0">
              <a:solidFill>
                <a:schemeClr val="tx1"/>
              </a:solidFill>
              <a:latin typeface="Kruti Dev 010" pitchFamily="2" charset="0"/>
            </a:endParaRPr>
          </a:p>
          <a:p>
            <a:pPr marL="0" marR="0" lvl="0" indent="0" algn="just" rtl="0">
              <a:spcBef>
                <a:spcPts val="0"/>
              </a:spcBef>
              <a:spcAft>
                <a:spcPts val="0"/>
              </a:spcAft>
              <a:buNone/>
            </a:pPr>
            <a:endParaRPr sz="3200" dirty="0">
              <a:solidFill>
                <a:schemeClr val="dk1"/>
              </a:solidFill>
              <a:latin typeface="Arial"/>
              <a:ea typeface="Arial"/>
              <a:cs typeface="Arial"/>
              <a:sym typeface="Arial"/>
            </a:endParaRPr>
          </a:p>
        </p:txBody>
      </p:sp>
      <p:pic>
        <p:nvPicPr>
          <p:cNvPr id="2097167"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
        <p:nvSpPr>
          <p:cNvPr id="1048678" name="Google Shape;180;p20"/>
          <p:cNvSpPr txBox="1"/>
          <p:nvPr/>
        </p:nvSpPr>
        <p:spPr>
          <a:xfrm>
            <a:off x="1117384" y="1789702"/>
            <a:ext cx="4537692"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3200" b="1" dirty="0" err="1">
                <a:solidFill>
                  <a:srgbClr val="FF0000"/>
                </a:solidFill>
                <a:latin typeface="Kruti Dev 010" pitchFamily="2" charset="0"/>
                <a:sym typeface="Arial"/>
              </a:rPr>
              <a:t>औजारों</a:t>
            </a:r>
            <a:r>
              <a:rPr lang="en-IN" sz="3200" b="1" dirty="0">
                <a:solidFill>
                  <a:srgbClr val="FF0000"/>
                </a:solidFill>
                <a:latin typeface="Kruti Dev 010" pitchFamily="2" charset="0"/>
                <a:sym typeface="Arial"/>
              </a:rPr>
              <a:t>] उपकरणों और सहायक उपकरणों को उनके उपयोग के अनुसार वर्गीकृत करना</a:t>
            </a:r>
            <a:endParaRPr lang="en-US" sz="3200" b="1" dirty="0">
              <a:solidFill>
                <a:srgbClr val="FF0000"/>
              </a:solidFill>
              <a:latin typeface="Kruti Dev 010" pitchFamily="2"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1048681" name="Google Shape;22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682" name="Google Shape;2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lang="en-US"/>
          </a:p>
        </p:txBody>
      </p:sp>
      <p:sp>
        <p:nvSpPr>
          <p:cNvPr id="1048683" name="Google Shape;223;p24"/>
          <p:cNvSpPr txBox="1"/>
          <p:nvPr/>
        </p:nvSpPr>
        <p:spPr>
          <a:xfrm>
            <a:off x="6320902" y="1934481"/>
            <a:ext cx="5585320"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sym typeface="Arial"/>
              </a:rPr>
              <a:t>1.</a:t>
            </a:r>
            <a:r>
              <a:rPr lang="hi-IN" sz="2800" b="1" dirty="0">
                <a:solidFill>
                  <a:schemeClr val="tx1"/>
                </a:solidFill>
                <a:latin typeface="Kruti Dev 010" pitchFamily="2" charset="0"/>
                <a:sym typeface="Arial"/>
              </a:rPr>
              <a:t>विद्युत चालित</a:t>
            </a:r>
            <a:endParaRPr lang="hi-IN"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hi-IN" sz="2800" dirty="0">
                <a:solidFill>
                  <a:schemeClr val="tx1"/>
                </a:solidFill>
                <a:latin typeface="Kruti Dev 010" pitchFamily="2" charset="0"/>
              </a:rPr>
              <a:t>विद्युत उपकरणों और उपकरणों का उपयोग सामग्रियों को काटने, भेदने और तोड़ने के लिए किया जाता है। उदाहरण: गोलाकार आरी, विद्युत ड्रिल</a:t>
            </a:r>
          </a:p>
        </p:txBody>
      </p:sp>
      <p:sp>
        <p:nvSpPr>
          <p:cNvPr id="1048684" name="Google Shape;224;p24"/>
          <p:cNvSpPr txBox="1"/>
          <p:nvPr/>
        </p:nvSpPr>
        <p:spPr>
          <a:xfrm>
            <a:off x="932155" y="1934481"/>
            <a:ext cx="5521911" cy="175428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3600" b="1" dirty="0">
                <a:solidFill>
                  <a:srgbClr val="FF0000"/>
                </a:solidFill>
                <a:latin typeface="Kruti Dev 010" pitchFamily="2" charset="0"/>
                <a:sym typeface="Arial"/>
              </a:rPr>
              <a:t>शक्ति स्रोत के अनुसार औजारों और उपकरणों का वर्गीकरण</a:t>
            </a:r>
            <a:endParaRPr lang="en-US" sz="3600" b="1" dirty="0">
              <a:solidFill>
                <a:srgbClr val="FF0000"/>
              </a:solidFill>
              <a:latin typeface="Kruti Dev 010" pitchFamily="2" charset="0"/>
              <a:sym typeface="Arial"/>
            </a:endParaRPr>
          </a:p>
        </p:txBody>
      </p:sp>
      <p:pic>
        <p:nvPicPr>
          <p:cNvPr id="2097168"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1048687" name="Google Shape;2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Kruti Dev 010" pitchFamily="2" charset="0"/>
              </a:rPr>
              <a:t>5/25/2025</a:t>
            </a:r>
          </a:p>
        </p:txBody>
      </p:sp>
      <p:sp>
        <p:nvSpPr>
          <p:cNvPr id="1048688" name="Google Shape;23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Kruti Dev 010" pitchFamily="2" charset="0"/>
              </a:rPr>
              <a:t>12</a:t>
            </a:fld>
            <a:endParaRPr lang="en-US">
              <a:latin typeface="Kruti Dev 010" pitchFamily="2" charset="0"/>
            </a:endParaRPr>
          </a:p>
        </p:txBody>
      </p:sp>
      <p:sp>
        <p:nvSpPr>
          <p:cNvPr id="1048689" name="Google Shape;233;p25"/>
          <p:cNvSpPr txBox="1"/>
          <p:nvPr/>
        </p:nvSpPr>
        <p:spPr>
          <a:xfrm>
            <a:off x="6613864" y="1722409"/>
            <a:ext cx="5344524" cy="35393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latin typeface="Kruti Dev 010" pitchFamily="2" charset="0"/>
                <a:sym typeface="Arial"/>
              </a:rPr>
              <a:t>2-वायवीय (</a:t>
            </a:r>
            <a:r>
              <a:rPr lang="en-US" sz="2800" b="1" dirty="0" err="1">
                <a:solidFill>
                  <a:schemeClr val="tx1"/>
                </a:solidFill>
                <a:latin typeface="Kruti Dev 010" pitchFamily="2" charset="0"/>
                <a:sym typeface="Arial"/>
              </a:rPr>
              <a:t>वायु-चालित</a:t>
            </a:r>
            <a:r>
              <a:rPr lang="en-US" sz="2800" b="1" dirty="0">
                <a:solidFill>
                  <a:schemeClr val="tx1"/>
                </a:solidFill>
                <a:latin typeface="Kruti Dev 010" pitchFamily="2" charset="0"/>
                <a:sym typeface="Arial"/>
              </a:rPr>
              <a:t> उपकरण काटने, हथौड़ा मारने और उठाने के लिए दबावयुक्त वायु का उपयोग करते हैं। इन्हें मोटर-चालित कंप्रेसर या दबावयुक्त वायु सिलेंडर द्वारा संचालित किया जा सकता है।</a:t>
            </a:r>
            <a:endParaRPr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IN" sz="2800" dirty="0" err="1">
                <a:solidFill>
                  <a:schemeClr val="tx1"/>
                </a:solidFill>
                <a:latin typeface="Kruti Dev 010" pitchFamily="2" charset="0"/>
              </a:rPr>
              <a:t>उदाहरण</a:t>
            </a:r>
            <a:r>
              <a:rPr lang="en-IN" sz="2800" dirty="0">
                <a:solidFill>
                  <a:schemeClr val="tx1"/>
                </a:solidFill>
                <a:latin typeface="Kruti Dev 010" pitchFamily="2" charset="0"/>
              </a:rPr>
              <a:t>% </a:t>
            </a:r>
            <a:r>
              <a:rPr lang="en-IN" sz="2800" dirty="0" err="1">
                <a:solidFill>
                  <a:schemeClr val="tx1"/>
                </a:solidFill>
                <a:latin typeface="Kruti Dev 010" pitchFamily="2" charset="0"/>
              </a:rPr>
              <a:t>न्यूमेटिक</a:t>
            </a:r>
            <a:r>
              <a:rPr lang="en-IN" sz="2800" dirty="0">
                <a:solidFill>
                  <a:schemeClr val="tx1"/>
                </a:solidFill>
                <a:latin typeface="Kruti Dev 010" pitchFamily="2" charset="0"/>
              </a:rPr>
              <a:t> </a:t>
            </a:r>
            <a:r>
              <a:rPr lang="en-IN" sz="2800" dirty="0" err="1">
                <a:solidFill>
                  <a:schemeClr val="tx1"/>
                </a:solidFill>
                <a:latin typeface="Kruti Dev 010" pitchFamily="2" charset="0"/>
              </a:rPr>
              <a:t>कटर</a:t>
            </a:r>
            <a:r>
              <a:rPr lang="en-IN" sz="2800" dirty="0">
                <a:solidFill>
                  <a:schemeClr val="tx1"/>
                </a:solidFill>
                <a:latin typeface="Kruti Dev 010" pitchFamily="2" charset="0"/>
              </a:rPr>
              <a:t>] ब्रेकर हैमर और एयर बैग</a:t>
            </a:r>
            <a:endParaRPr sz="2800" dirty="0">
              <a:solidFill>
                <a:schemeClr val="tx1"/>
              </a:solidFill>
              <a:latin typeface="Kruti Dev 010" pitchFamily="2" charset="0"/>
            </a:endParaRPr>
          </a:p>
        </p:txBody>
      </p:sp>
      <p:sp>
        <p:nvSpPr>
          <p:cNvPr id="1048690" name="Google Shape;234;p25"/>
          <p:cNvSpPr txBox="1"/>
          <p:nvPr/>
        </p:nvSpPr>
        <p:spPr>
          <a:xfrm>
            <a:off x="2135887" y="1905526"/>
            <a:ext cx="3741130"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3200" b="1" dirty="0">
                <a:solidFill>
                  <a:srgbClr val="FF0000"/>
                </a:solidFill>
                <a:latin typeface="Kruti Dev 010" pitchFamily="2" charset="0"/>
                <a:sym typeface="Arial"/>
              </a:rPr>
              <a:t>शक्ति स्रोत के अनुसार औजारों और उपकरणों का वर्गीकरण</a:t>
            </a:r>
            <a:endParaRPr lang="en-US" sz="3200" b="1" dirty="0">
              <a:solidFill>
                <a:srgbClr val="FF0000"/>
              </a:solidFill>
              <a:latin typeface="Kruti Dev 010" pitchFamily="2" charset="0"/>
              <a:sym typeface="Arial"/>
            </a:endParaRPr>
          </a:p>
        </p:txBody>
      </p:sp>
      <p:pic>
        <p:nvPicPr>
          <p:cNvPr id="2097169"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048693" name="Google Shape;2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Kruti Dev 010" pitchFamily="2" charset="0"/>
              </a:rPr>
              <a:t>5/25/2025</a:t>
            </a:r>
          </a:p>
        </p:txBody>
      </p:sp>
      <p:sp>
        <p:nvSpPr>
          <p:cNvPr id="1048694" name="Google Shape;24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Kruti Dev 010" pitchFamily="2" charset="0"/>
              </a:rPr>
              <a:t>13</a:t>
            </a:fld>
            <a:endParaRPr lang="en-US">
              <a:latin typeface="Kruti Dev 010" pitchFamily="2" charset="0"/>
            </a:endParaRPr>
          </a:p>
        </p:txBody>
      </p:sp>
      <p:sp>
        <p:nvSpPr>
          <p:cNvPr id="1048695" name="Google Shape;243;p26"/>
          <p:cNvSpPr txBox="1"/>
          <p:nvPr/>
        </p:nvSpPr>
        <p:spPr>
          <a:xfrm>
            <a:off x="7048870" y="1458536"/>
            <a:ext cx="4746348"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latin typeface="Kruti Dev 010" pitchFamily="2" charset="0"/>
                <a:sym typeface="Arial"/>
              </a:rPr>
              <a:t>3.आंतरिक जलन</a:t>
            </a:r>
            <a:endParaRPr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IN" sz="2800" dirty="0">
                <a:solidFill>
                  <a:schemeClr val="tx1"/>
                </a:solidFill>
                <a:latin typeface="Kruti Dev 010" pitchFamily="2" charset="0"/>
              </a:rPr>
              <a:t>इन औज़ारों में ईंधन से चलने वाली, 2-चक्र या 4-चक्र मोटरों का इस्तेमाल होता है। ये आमतौर पर काटने वाले औज़ार होते हैं।</a:t>
            </a:r>
            <a:endParaRPr sz="2800" dirty="0">
              <a:solidFill>
                <a:schemeClr val="tx1"/>
              </a:solidFill>
              <a:latin typeface="Kruti Dev 010" pitchFamily="2" charset="0"/>
            </a:endParaRPr>
          </a:p>
          <a:p>
            <a:pPr marL="0" marR="0" lvl="0" indent="0" algn="just" rtl="0">
              <a:spcBef>
                <a:spcPts val="0"/>
              </a:spcBef>
              <a:spcAft>
                <a:spcPts val="0"/>
              </a:spcAft>
              <a:buNone/>
            </a:pPr>
            <a:endParaRPr sz="2800" dirty="0">
              <a:solidFill>
                <a:schemeClr val="tx1"/>
              </a:solidFill>
              <a:latin typeface="Kruti Dev 010" pitchFamily="2" charset="0"/>
              <a:sym typeface="Arial"/>
            </a:endParaRPr>
          </a:p>
          <a:p>
            <a:pPr marL="457200" marR="0" lvl="0" indent="-457200" algn="just" rtl="0">
              <a:spcBef>
                <a:spcPts val="0"/>
              </a:spcBef>
              <a:spcAft>
                <a:spcPts val="0"/>
              </a:spcAft>
              <a:buClr>
                <a:schemeClr val="dk1"/>
              </a:buClr>
              <a:buSzPts val="3200"/>
              <a:buFont typeface="Noto Sans Symbols"/>
              <a:buChar char="▪"/>
            </a:pPr>
            <a:r>
              <a:rPr lang="en-IN" sz="2800" dirty="0" err="1">
                <a:latin typeface="Kruti Dev 010" pitchFamily="2" charset="0"/>
              </a:rPr>
              <a:t>उदाहरण</a:t>
            </a:r>
            <a:r>
              <a:rPr lang="en-IN" sz="2800" dirty="0">
                <a:latin typeface="Kruti Dev 010" pitchFamily="2" charset="0"/>
              </a:rPr>
              <a:t>% </a:t>
            </a:r>
            <a:r>
              <a:rPr lang="en-IN" sz="2800" dirty="0" err="1">
                <a:latin typeface="Kruti Dev 010" pitchFamily="2" charset="0"/>
              </a:rPr>
              <a:t>चेनसॉ</a:t>
            </a:r>
            <a:r>
              <a:rPr lang="en-IN" sz="2800" dirty="0">
                <a:latin typeface="Kruti Dev 010" pitchFamily="2" charset="0"/>
              </a:rPr>
              <a:t>] रोटरी रेस्क्यू सॉ।</a:t>
            </a:r>
            <a:endParaRPr sz="2800" dirty="0">
              <a:latin typeface="Kruti Dev 010" pitchFamily="2" charset="0"/>
            </a:endParaRPr>
          </a:p>
        </p:txBody>
      </p:sp>
      <p:sp>
        <p:nvSpPr>
          <p:cNvPr id="1048696" name="Google Shape;244;p26"/>
          <p:cNvSpPr txBox="1"/>
          <p:nvPr/>
        </p:nvSpPr>
        <p:spPr>
          <a:xfrm>
            <a:off x="1799115" y="1539291"/>
            <a:ext cx="4468521"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4000" b="1" dirty="0">
                <a:solidFill>
                  <a:srgbClr val="FF0000"/>
                </a:solidFill>
                <a:latin typeface="Kruti Dev 010" pitchFamily="2" charset="0"/>
                <a:sym typeface="Arial"/>
              </a:rPr>
              <a:t>शक्ति स्रोत के अनुसार औजारों और उपकरणों का वर्गीकरण</a:t>
            </a:r>
            <a:endParaRPr lang="en-US" sz="4000" b="1" dirty="0">
              <a:solidFill>
                <a:srgbClr val="FF0000"/>
              </a:solidFill>
              <a:latin typeface="Kruti Dev 010" pitchFamily="2" charset="0"/>
              <a:sym typeface="Arial"/>
            </a:endParaRPr>
          </a:p>
        </p:txBody>
      </p:sp>
      <p:pic>
        <p:nvPicPr>
          <p:cNvPr id="2097170"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048833" name="Ink 1048832"/>
              <p14:cNvContentPartPr/>
              <p14:nvPr/>
            </p14:nvContentPartPr>
            <p14:xfrm>
              <a:off x="0" y="0"/>
              <a:ext cx="0" cy="0"/>
            </p14:xfrm>
          </p:contentPart>
        </mc:Choice>
        <mc:Fallback xmlns="">
          <p:sp>
            <p:nvSpPr>
              <p:cNvPr id="1048833" name=""/>
              <p:cNvSpPr/>
              <p:nvPr/>
            </p:nvSpPr>
            <p:spPr>
              <a:xfrm>
                <a:off x="0" y="0"/>
                <a:ext cx="0" cy="0"/>
              </a:xfrm>
            </p:spPr>
          </p:sp>
        </mc:Fallback>
      </mc:AlternateContent>
      <mc:AlternateContent xmlns:mc="http://schemas.openxmlformats.org/markup-compatibility/2006" xmlns:p14="http://schemas.microsoft.com/office/powerpoint/2010/main">
        <mc:Choice Requires="p14">
          <p:contentPart p14:bwMode="auto" r:id="rId5">
            <p14:nvContentPartPr>
              <p14:cNvPr id="1048834" name="Ink 1048833"/>
              <p14:cNvContentPartPr/>
              <p14:nvPr/>
            </p14:nvContentPartPr>
            <p14:xfrm>
              <a:off x="0" y="0"/>
              <a:ext cx="0" cy="0"/>
            </p14:xfrm>
          </p:contentPart>
        </mc:Choice>
        <mc:Fallback xmlns="">
          <p:sp>
            <p:nvSpPr>
              <p:cNvPr id="1048834" name=""/>
              <p:cNvSpPr/>
              <p:nvPr/>
            </p:nvSpPr>
            <p:spPr>
              <a:xfrm>
                <a:off x="0" y="0"/>
                <a:ext cx="0" cy="0"/>
              </a:xfrm>
            </p:spPr>
          </p:sp>
        </mc:Fallback>
      </mc:AlternateContent>
      <mc:AlternateContent xmlns:mc="http://schemas.openxmlformats.org/markup-compatibility/2006" xmlns:p14="http://schemas.microsoft.com/office/powerpoint/2010/main">
        <mc:Choice Requires="p14">
          <p:contentPart p14:bwMode="auto" r:id="rId6">
            <p14:nvContentPartPr>
              <p14:cNvPr id="1048835" name="Ink 1048834"/>
              <p14:cNvContentPartPr/>
              <p14:nvPr/>
            </p14:nvContentPartPr>
            <p14:xfrm>
              <a:off x="0" y="0"/>
              <a:ext cx="0" cy="0"/>
            </p14:xfrm>
          </p:contentPart>
        </mc:Choice>
        <mc:Fallback xmlns="">
          <p:sp>
            <p:nvSpPr>
              <p:cNvPr id="1048835" name=""/>
              <p:cNvSpPr/>
              <p:nvPr/>
            </p:nvSpPr>
            <p:spPr>
              <a:xfrm>
                <a:off x="0" y="0"/>
                <a:ext cx="0" cy="0"/>
              </a:xfrm>
            </p:spPr>
          </p:sp>
        </mc:Fallback>
      </mc:AlternateContent>
      <mc:AlternateContent xmlns:mc="http://schemas.openxmlformats.org/markup-compatibility/2006" xmlns:p14="http://schemas.microsoft.com/office/powerpoint/2010/main">
        <mc:Choice Requires="p14">
          <p:contentPart p14:bwMode="auto" r:id="rId7">
            <p14:nvContentPartPr>
              <p14:cNvPr id="1048836" name="Ink 1048835"/>
              <p14:cNvContentPartPr/>
              <p14:nvPr/>
            </p14:nvContentPartPr>
            <p14:xfrm>
              <a:off x="0" y="0"/>
              <a:ext cx="0" cy="0"/>
            </p14:xfrm>
          </p:contentPart>
        </mc:Choice>
        <mc:Fallback xmlns="">
          <p:sp>
            <p:nvSpPr>
              <p:cNvPr id="1048836" name=""/>
              <p:cNvSpPr/>
              <p:nvPr/>
            </p:nvSpPr>
            <p:spPr>
              <a:xfrm>
                <a:off x="0" y="0"/>
                <a:ext cx="0" cy="0"/>
              </a:xfrm>
            </p:spPr>
          </p:sp>
        </mc:Fallback>
      </mc:AlternateContent>
      <mc:AlternateContent xmlns:mc="http://schemas.openxmlformats.org/markup-compatibility/2006" xmlns:p14="http://schemas.microsoft.com/office/powerpoint/2010/main">
        <mc:Choice Requires="p14">
          <p:contentPart p14:bwMode="auto" r:id="rId8">
            <p14:nvContentPartPr>
              <p14:cNvPr id="1048837" name="Ink 1048836"/>
              <p14:cNvContentPartPr/>
              <p14:nvPr/>
            </p14:nvContentPartPr>
            <p14:xfrm>
              <a:off x="0" y="0"/>
              <a:ext cx="0" cy="0"/>
            </p14:xfrm>
          </p:contentPart>
        </mc:Choice>
        <mc:Fallback xmlns="">
          <p:sp>
            <p:nvSpPr>
              <p:cNvPr id="1048837" name=""/>
              <p:cNvSpPr/>
              <p:nvPr/>
            </p:nvSpPr>
            <p:spPr>
              <a:xfrm>
                <a:off x="0" y="0"/>
                <a:ext cx="0" cy="0"/>
              </a:xfrm>
            </p:spPr>
          </p:sp>
        </mc:Fallback>
      </mc:AlternateContent>
      <mc:AlternateContent xmlns:mc="http://schemas.openxmlformats.org/markup-compatibility/2006" xmlns:p14="http://schemas.microsoft.com/office/powerpoint/2010/main">
        <mc:Choice Requires="p14">
          <p:contentPart p14:bwMode="auto" r:id="rId9">
            <p14:nvContentPartPr>
              <p14:cNvPr id="1048838" name="Ink 1048837"/>
              <p14:cNvContentPartPr/>
              <p14:nvPr/>
            </p14:nvContentPartPr>
            <p14:xfrm>
              <a:off x="0" y="0"/>
              <a:ext cx="0" cy="0"/>
            </p14:xfrm>
          </p:contentPart>
        </mc:Choice>
        <mc:Fallback xmlns="">
          <p:sp>
            <p:nvSpPr>
              <p:cNvPr id="1048838" name=""/>
              <p:cNvSpPr/>
              <p:nvPr/>
            </p:nvSpPr>
            <p:spPr>
              <a:xfrm>
                <a:off x="0" y="0"/>
                <a:ext cx="0" cy="0"/>
              </a:xfrm>
            </p:spPr>
          </p:sp>
        </mc:Fallback>
      </mc:AlternateContent>
      <mc:AlternateContent xmlns:mc="http://schemas.openxmlformats.org/markup-compatibility/2006" xmlns:p14="http://schemas.microsoft.com/office/powerpoint/2010/main">
        <mc:Choice Requires="p14">
          <p:contentPart p14:bwMode="auto" r:id="rId10">
            <p14:nvContentPartPr>
              <p14:cNvPr id="1048839" name="Ink 1048838"/>
              <p14:cNvContentPartPr/>
              <p14:nvPr/>
            </p14:nvContentPartPr>
            <p14:xfrm>
              <a:off x="0" y="0"/>
              <a:ext cx="0" cy="0"/>
            </p14:xfrm>
          </p:contentPart>
        </mc:Choice>
        <mc:Fallback xmlns="">
          <p:sp>
            <p:nvSpPr>
              <p:cNvPr id="1048839" name=""/>
              <p:cNvSpPr/>
              <p:nvPr/>
            </p:nvSpPr>
            <p:spPr>
              <a:xfrm>
                <a:off x="0" y="0"/>
                <a:ext cx="0" cy="0"/>
              </a:xfrm>
            </p:spPr>
          </p:sp>
        </mc:Fallback>
      </mc:AlternateContent>
      <mc:AlternateContent xmlns:mc="http://schemas.openxmlformats.org/markup-compatibility/2006" xmlns:p14="http://schemas.microsoft.com/office/powerpoint/2010/main">
        <mc:Choice Requires="p14">
          <p:contentPart p14:bwMode="auto" r:id="rId11">
            <p14:nvContentPartPr>
              <p14:cNvPr id="1048840" name="Ink 1048839"/>
              <p14:cNvContentPartPr/>
              <p14:nvPr/>
            </p14:nvContentPartPr>
            <p14:xfrm>
              <a:off x="0" y="0"/>
              <a:ext cx="0" cy="0"/>
            </p14:xfrm>
          </p:contentPart>
        </mc:Choice>
        <mc:Fallback xmlns="">
          <p:sp>
            <p:nvSpPr>
              <p:cNvPr id="1048840" name=""/>
              <p:cNvSpPr/>
              <p:nvPr/>
            </p:nvSpPr>
            <p:spPr>
              <a:xfrm>
                <a:off x="0" y="0"/>
                <a:ext cx="0" cy="0"/>
              </a:xfrm>
            </p:spPr>
          </p:sp>
        </mc:Fallback>
      </mc:AlternateContent>
      <mc:AlternateContent xmlns:mc="http://schemas.openxmlformats.org/markup-compatibility/2006" xmlns:p14="http://schemas.microsoft.com/office/powerpoint/2010/main">
        <mc:Choice Requires="p14">
          <p:contentPart p14:bwMode="auto" r:id="rId12">
            <p14:nvContentPartPr>
              <p14:cNvPr id="1048841" name="Ink 1048840"/>
              <p14:cNvContentPartPr/>
              <p14:nvPr/>
            </p14:nvContentPartPr>
            <p14:xfrm>
              <a:off x="0" y="0"/>
              <a:ext cx="0" cy="0"/>
            </p14:xfrm>
          </p:contentPart>
        </mc:Choice>
        <mc:Fallback xmlns="">
          <p:sp>
            <p:nvSpPr>
              <p:cNvPr id="1048841" name=""/>
              <p:cNvSpPr/>
              <p:nvPr/>
            </p:nvSpPr>
            <p:spPr>
              <a:xfrm>
                <a:off x="0" y="0"/>
                <a:ext cx="0" cy="0"/>
              </a:xfrm>
            </p:spPr>
          </p:sp>
        </mc:Fallback>
      </mc:AlternateContent>
      <mc:AlternateContent xmlns:mc="http://schemas.openxmlformats.org/markup-compatibility/2006" xmlns:p14="http://schemas.microsoft.com/office/powerpoint/2010/main">
        <mc:Choice Requires="p14">
          <p:contentPart p14:bwMode="auto" r:id="rId13">
            <p14:nvContentPartPr>
              <p14:cNvPr id="1048842" name="Ink 1048841"/>
              <p14:cNvContentPartPr/>
              <p14:nvPr/>
            </p14:nvContentPartPr>
            <p14:xfrm>
              <a:off x="0" y="0"/>
              <a:ext cx="0" cy="0"/>
            </p14:xfrm>
          </p:contentPart>
        </mc:Choice>
        <mc:Fallback xmlns="">
          <p:sp>
            <p:nvSpPr>
              <p:cNvPr id="1048842" name=""/>
              <p:cNvSpPr/>
              <p:nvPr/>
            </p:nvSpPr>
            <p:spPr>
              <a:xfrm>
                <a:off x="0" y="0"/>
                <a:ext cx="0" cy="0"/>
              </a:xfrm>
            </p:spPr>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1048699" name="Google Shape;25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Kruti Dev 010" pitchFamily="2" charset="0"/>
              </a:rPr>
              <a:t>5/25/2025</a:t>
            </a:r>
          </a:p>
        </p:txBody>
      </p:sp>
      <p:sp>
        <p:nvSpPr>
          <p:cNvPr id="1048700" name="Google Shape;25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Kruti Dev 010" pitchFamily="2" charset="0"/>
              </a:rPr>
              <a:t>14</a:t>
            </a:fld>
            <a:endParaRPr lang="en-US">
              <a:latin typeface="Kruti Dev 010" pitchFamily="2" charset="0"/>
            </a:endParaRPr>
          </a:p>
        </p:txBody>
      </p:sp>
      <p:sp>
        <p:nvSpPr>
          <p:cNvPr id="1048701" name="Google Shape;252;p27"/>
          <p:cNvSpPr txBox="1"/>
          <p:nvPr/>
        </p:nvSpPr>
        <p:spPr>
          <a:xfrm>
            <a:off x="7039991" y="1849400"/>
            <a:ext cx="4509861"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latin typeface="Kruti Dev 010" pitchFamily="2" charset="0"/>
                <a:sym typeface="Arial"/>
              </a:rPr>
              <a:t>4-</a:t>
            </a:r>
            <a:r>
              <a:rPr lang="en-US" sz="2800" dirty="0">
                <a:solidFill>
                  <a:schemeClr val="tx1"/>
                </a:solidFill>
                <a:latin typeface="Kruti Dev 010" pitchFamily="2" charset="0"/>
                <a:sym typeface="Arial"/>
              </a:rPr>
              <a:t> </a:t>
            </a:r>
            <a:r>
              <a:rPr lang="en-US" sz="2800" b="1" dirty="0">
                <a:solidFill>
                  <a:schemeClr val="tx1"/>
                </a:solidFill>
                <a:latin typeface="Kruti Dev 010" pitchFamily="2" charset="0"/>
                <a:sym typeface="Arial"/>
              </a:rPr>
              <a:t>हाइड्रोलिक</a:t>
            </a:r>
            <a:endParaRPr sz="2800" dirty="0">
              <a:solidFill>
                <a:schemeClr val="tx1"/>
              </a:solidFill>
              <a:latin typeface="Kruti Dev 010" pitchFamily="2" charset="0"/>
            </a:endParaRPr>
          </a:p>
          <a:p>
            <a:pPr marL="0" marR="0" lvl="0" indent="0" algn="just" rtl="0">
              <a:spcBef>
                <a:spcPts val="0"/>
              </a:spcBef>
              <a:spcAft>
                <a:spcPts val="0"/>
              </a:spcAft>
              <a:buNone/>
            </a:pPr>
            <a:endParaRPr sz="2800" dirty="0">
              <a:solidFill>
                <a:schemeClr val="dk1"/>
              </a:solidFill>
              <a:latin typeface="Kruti Dev 010" pitchFamily="2" charset="0"/>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Kruti Dev 010" pitchFamily="2" charset="0"/>
                <a:sym typeface="Arial"/>
              </a:rPr>
              <a:t>ये उपकरण वायवीय उपकरणों के समान सिद्धांत का उपयोग </a:t>
            </a:r>
            <a:r>
              <a:rPr lang="en-US" sz="2800" dirty="0" err="1">
                <a:solidFill>
                  <a:schemeClr val="dk1"/>
                </a:solidFill>
                <a:latin typeface="Kruti Dev 010" pitchFamily="2" charset="0"/>
                <a:sym typeface="Arial"/>
              </a:rPr>
              <a:t>करते</a:t>
            </a:r>
            <a:r>
              <a:rPr lang="en-US" sz="2800" dirty="0">
                <a:solidFill>
                  <a:schemeClr val="dk1"/>
                </a:solidFill>
                <a:latin typeface="Kruti Dev 010" pitchFamily="2" charset="0"/>
                <a:sym typeface="Arial"/>
              </a:rPr>
              <a:t> </a:t>
            </a:r>
            <a:r>
              <a:rPr lang="en-US" sz="2800" dirty="0" err="1">
                <a:solidFill>
                  <a:schemeClr val="dk1"/>
                </a:solidFill>
                <a:latin typeface="Kruti Dev 010" pitchFamily="2" charset="0"/>
                <a:sym typeface="Arial"/>
              </a:rPr>
              <a:t>हैं</a:t>
            </a:r>
            <a:r>
              <a:rPr lang="en-US" sz="2800" dirty="0">
                <a:solidFill>
                  <a:schemeClr val="dk1"/>
                </a:solidFill>
                <a:latin typeface="Kruti Dev 010" pitchFamily="2" charset="0"/>
              </a:rPr>
              <a:t>]</a:t>
            </a:r>
            <a:r>
              <a:rPr lang="en-US" sz="2800" dirty="0" err="1">
                <a:solidFill>
                  <a:schemeClr val="dk1"/>
                </a:solidFill>
                <a:latin typeface="Kruti Dev 010" pitchFamily="2" charset="0"/>
                <a:sym typeface="Arial"/>
              </a:rPr>
              <a:t>अर्थात्</a:t>
            </a:r>
            <a:r>
              <a:rPr lang="en-US" sz="2800" dirty="0">
                <a:solidFill>
                  <a:schemeClr val="dk1"/>
                </a:solidFill>
                <a:latin typeface="Kruti Dev 010" pitchFamily="2" charset="0"/>
                <a:sym typeface="Arial"/>
              </a:rPr>
              <a:t> इनमें हवा के स्थान पर दबावयुक्त हाइड्रोलिक तरल पदार्थ का उपयोग किया जाता है।</a:t>
            </a:r>
            <a:endParaRPr sz="2800" dirty="0">
              <a:latin typeface="Kruti Dev 010" pitchFamily="2" charset="0"/>
            </a:endParaRPr>
          </a:p>
        </p:txBody>
      </p:sp>
      <p:sp>
        <p:nvSpPr>
          <p:cNvPr id="1048702" name="Google Shape;253;p27"/>
          <p:cNvSpPr txBox="1"/>
          <p:nvPr/>
        </p:nvSpPr>
        <p:spPr>
          <a:xfrm>
            <a:off x="1765647" y="1664177"/>
            <a:ext cx="3809530"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3200" b="1" dirty="0">
                <a:solidFill>
                  <a:srgbClr val="FF0000"/>
                </a:solidFill>
                <a:latin typeface="Kruti Dev 010" pitchFamily="2" charset="0"/>
                <a:sym typeface="Arial"/>
              </a:rPr>
              <a:t>शक्ति स्रोत के अनुसार औजारों और उपकरणों का वर्गीकरण</a:t>
            </a:r>
            <a:endParaRPr lang="en-US" sz="3200" b="1" dirty="0">
              <a:solidFill>
                <a:srgbClr val="FF0000"/>
              </a:solidFill>
              <a:latin typeface="Kruti Dev 010" pitchFamily="2" charset="0"/>
              <a:sym typeface="Arial"/>
            </a:endParaRPr>
          </a:p>
        </p:txBody>
      </p:sp>
      <p:pic>
        <p:nvPicPr>
          <p:cNvPr id="2097171"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1048705" name="Google Shape;25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Kruti Dev 010" pitchFamily="2" charset="0"/>
              </a:rPr>
              <a:t>5/25/2025</a:t>
            </a:r>
          </a:p>
        </p:txBody>
      </p:sp>
      <p:sp>
        <p:nvSpPr>
          <p:cNvPr id="1048706" name="Google Shape;2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Kruti Dev 010" pitchFamily="2" charset="0"/>
              </a:rPr>
              <a:t>15</a:t>
            </a:fld>
            <a:endParaRPr lang="en-US">
              <a:latin typeface="Kruti Dev 010" pitchFamily="2" charset="0"/>
            </a:endParaRPr>
          </a:p>
        </p:txBody>
      </p:sp>
      <p:sp>
        <p:nvSpPr>
          <p:cNvPr id="1048707" name="Google Shape;261;p28"/>
          <p:cNvSpPr txBox="1"/>
          <p:nvPr/>
        </p:nvSpPr>
        <p:spPr>
          <a:xfrm>
            <a:off x="5814874" y="1747795"/>
            <a:ext cx="6377126"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latin typeface="Kruti Dev 010" pitchFamily="2" charset="0"/>
                <a:sym typeface="Arial"/>
              </a:rPr>
              <a:t>5-अन्य प्रकार</a:t>
            </a:r>
            <a:endParaRPr sz="2800" dirty="0">
              <a:solidFill>
                <a:schemeClr val="tx1"/>
              </a:solidFill>
              <a:latin typeface="Kruti Dev 010" pitchFamily="2" charset="0"/>
            </a:endParaRPr>
          </a:p>
          <a:p>
            <a:pPr marL="0" marR="0" lvl="0" indent="0" algn="just" rtl="0">
              <a:spcBef>
                <a:spcPts val="0"/>
              </a:spcBef>
              <a:spcAft>
                <a:spcPts val="0"/>
              </a:spcAft>
              <a:buNone/>
            </a:pPr>
            <a:r>
              <a:rPr lang="en-IN" sz="2800" dirty="0" err="1">
                <a:solidFill>
                  <a:schemeClr val="tx1"/>
                </a:solidFill>
                <a:latin typeface="Kruti Dev 010" pitchFamily="2" charset="0"/>
                <a:sym typeface="Arial"/>
              </a:rPr>
              <a:t>कुछ</a:t>
            </a:r>
            <a:r>
              <a:rPr lang="en-IN" sz="2800" dirty="0">
                <a:solidFill>
                  <a:schemeClr val="tx1"/>
                </a:solidFill>
                <a:latin typeface="Kruti Dev 010" pitchFamily="2" charset="0"/>
                <a:sym typeface="Arial"/>
              </a:rPr>
              <a:t> उपकरण ऊपर बताई गई चार श्रेणियों में से किसी में भी नहीं आते।</a:t>
            </a:r>
            <a:endParaRPr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endParaRPr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IN" sz="2800" dirty="0">
                <a:solidFill>
                  <a:schemeClr val="tx1"/>
                </a:solidFill>
                <a:latin typeface="Kruti Dev 010" pitchFamily="2" charset="0"/>
              </a:rPr>
              <a:t>इनके उदाहरणों में एसिटिलीन टॉर्च, कम-अलोंग और मल्टी केबल विंच शामिल हैं।</a:t>
            </a:r>
            <a:endParaRPr sz="2800" dirty="0">
              <a:solidFill>
                <a:schemeClr val="tx1"/>
              </a:solidFill>
              <a:latin typeface="Kruti Dev 010" pitchFamily="2" charset="0"/>
            </a:endParaRPr>
          </a:p>
        </p:txBody>
      </p:sp>
      <p:sp>
        <p:nvSpPr>
          <p:cNvPr id="1048708" name="Google Shape;262;p28"/>
          <p:cNvSpPr txBox="1"/>
          <p:nvPr/>
        </p:nvSpPr>
        <p:spPr>
          <a:xfrm>
            <a:off x="1384049" y="1747795"/>
            <a:ext cx="3385718"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2800" b="1" dirty="0">
                <a:solidFill>
                  <a:srgbClr val="FF0000"/>
                </a:solidFill>
                <a:latin typeface="Kruti Dev 010" pitchFamily="2" charset="0"/>
                <a:sym typeface="Arial"/>
              </a:rPr>
              <a:t>शक्ति स्रोत के अनुसार औजारों और उपकरणों का वर्गीकरण</a:t>
            </a:r>
            <a:endParaRPr lang="en-US" sz="2800" b="1" dirty="0">
              <a:solidFill>
                <a:srgbClr val="FF0000"/>
              </a:solidFill>
              <a:latin typeface="Kruti Dev 010" pitchFamily="2" charset="0"/>
              <a:sym typeface="Arial"/>
            </a:endParaRPr>
          </a:p>
        </p:txBody>
      </p:sp>
      <p:pic>
        <p:nvPicPr>
          <p:cNvPr id="2097172" name="Picture 2"/>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1048711" name="Google Shape;26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712" name="Google Shape;26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lang="en-US"/>
          </a:p>
        </p:txBody>
      </p:sp>
      <p:sp>
        <p:nvSpPr>
          <p:cNvPr id="1048713" name="Google Shape;270;p29"/>
          <p:cNvSpPr txBox="1"/>
          <p:nvPr/>
        </p:nvSpPr>
        <p:spPr>
          <a:xfrm>
            <a:off x="6566516" y="1672330"/>
            <a:ext cx="5522172" cy="353939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altLang="en-IN" sz="2800" dirty="0">
                <a:latin typeface="Open Sans"/>
              </a:rPr>
              <a:t>CSSR </a:t>
            </a:r>
            <a:r>
              <a:rPr lang="en-US" altLang="en-IN" sz="2800" dirty="0">
                <a:latin typeface="Kruti Dev 010" pitchFamily="2" charset="0"/>
              </a:rPr>
              <a:t>ऑपरेशन में किसी भी उपकरण या उपकरण का उपयोग करते समय आपको सात सामान्य चरणों का पालन करना चाहिए।</a:t>
            </a:r>
            <a:endParaRPr sz="2800" dirty="0">
              <a:latin typeface="Kruti Dev 010" pitchFamily="2" charset="0"/>
            </a:endParaRPr>
          </a:p>
          <a:p>
            <a:pPr marL="457200" marR="0" lvl="0" indent="-254000" algn="just" rtl="0">
              <a:spcBef>
                <a:spcPts val="0"/>
              </a:spcBef>
              <a:spcAft>
                <a:spcPts val="0"/>
              </a:spcAft>
              <a:buClr>
                <a:schemeClr val="dk1"/>
              </a:buClr>
              <a:buSzPts val="3200"/>
              <a:buFont typeface="Noto Sans Symbols"/>
              <a:buNone/>
            </a:pPr>
            <a:endParaRPr sz="2800" dirty="0">
              <a:solidFill>
                <a:schemeClr val="dk1"/>
              </a:solidFill>
              <a:latin typeface="Kruti Dev 010" pitchFamily="2" charset="0"/>
              <a:sym typeface="Arial"/>
            </a:endParaRPr>
          </a:p>
          <a:p>
            <a:pPr marL="457200" marR="0" lvl="0" indent="-457200" algn="just" rtl="0">
              <a:spcBef>
                <a:spcPts val="0"/>
              </a:spcBef>
              <a:spcAft>
                <a:spcPts val="0"/>
              </a:spcAft>
              <a:buClr>
                <a:schemeClr val="dk1"/>
              </a:buClr>
              <a:buSzPts val="3200"/>
              <a:buFont typeface="Noto Sans Symbols"/>
              <a:buChar char="▪"/>
            </a:pPr>
            <a:r>
              <a:rPr lang="en-IN" sz="2800" dirty="0">
                <a:latin typeface="Kruti Dev 010" pitchFamily="2" charset="0"/>
              </a:rPr>
              <a:t>ये चरण प्रत्येक विशेष उपकरण या उपकरण के लिए दिए गए विशिष्ट निर्देशों के अतिरिक्त हैं।</a:t>
            </a:r>
            <a:endParaRPr sz="2800" dirty="0">
              <a:latin typeface="Kruti Dev 010" pitchFamily="2" charset="0"/>
            </a:endParaRPr>
          </a:p>
        </p:txBody>
      </p:sp>
      <p:sp>
        <p:nvSpPr>
          <p:cNvPr id="1048714" name="Google Shape;271;p29"/>
          <p:cNvSpPr txBox="1"/>
          <p:nvPr/>
        </p:nvSpPr>
        <p:spPr>
          <a:xfrm>
            <a:off x="1783672" y="1672330"/>
            <a:ext cx="4022324" cy="107717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3200" b="1" dirty="0">
                <a:solidFill>
                  <a:srgbClr val="FF0000"/>
                </a:solidFill>
                <a:latin typeface="Kruti Dev 010" pitchFamily="2" charset="0"/>
                <a:sym typeface="Arial"/>
              </a:rPr>
              <a:t>उपयोग और रखरखाव के लिए सामान्य चरण</a:t>
            </a:r>
            <a:endParaRPr lang="en-US" sz="3200" b="1" dirty="0">
              <a:solidFill>
                <a:srgbClr val="FF0000"/>
              </a:solidFill>
              <a:latin typeface="Kruti Dev 010" pitchFamily="2" charset="0"/>
              <a:sym typeface="Arial"/>
            </a:endParaRPr>
          </a:p>
        </p:txBody>
      </p:sp>
      <p:pic>
        <p:nvPicPr>
          <p:cNvPr id="2097173"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1048717" name="Google Shape;27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718" name="Google Shape;2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lang="en-US"/>
          </a:p>
        </p:txBody>
      </p:sp>
      <p:sp>
        <p:nvSpPr>
          <p:cNvPr id="1048719" name="Google Shape;278;p30"/>
          <p:cNvSpPr txBox="1"/>
          <p:nvPr/>
        </p:nvSpPr>
        <p:spPr>
          <a:xfrm>
            <a:off x="5770485" y="1618571"/>
            <a:ext cx="6133730"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tx1"/>
                </a:solidFill>
                <a:latin typeface="Kruti Dev 010" pitchFamily="2" charset="0"/>
                <a:sym typeface="Arial"/>
              </a:rPr>
              <a:t> </a:t>
            </a:r>
            <a:r>
              <a:rPr lang="en-IN" sz="2800" dirty="0">
                <a:solidFill>
                  <a:schemeClr val="tx1"/>
                </a:solidFill>
                <a:latin typeface="Kruti Dev 010" pitchFamily="2" charset="0"/>
                <a:sym typeface="Arial"/>
              </a:rPr>
              <a:t>पहले</a:t>
            </a:r>
            <a:endParaRPr sz="2800" dirty="0">
              <a:solidFill>
                <a:schemeClr val="tx1"/>
              </a:solidFill>
              <a:latin typeface="Kruti Dev 010" pitchFamily="2" charset="0"/>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latin typeface="Kruti Dev 010" pitchFamily="2" charset="0"/>
                <a:sym typeface="Arial"/>
              </a:rPr>
              <a:t>सभी आवश्यक पीपीई पहनें।</a:t>
            </a:r>
            <a:endParaRPr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IN" sz="2800" dirty="0">
                <a:solidFill>
                  <a:schemeClr val="tx1"/>
                </a:solidFill>
                <a:latin typeface="Kruti Dev 010" pitchFamily="2" charset="0"/>
              </a:rPr>
              <a:t>ईंधन और बिजली स्रोतों की उपलब्धता की पुष्टि करें।</a:t>
            </a:r>
            <a:endParaRPr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IN" sz="2800" dirty="0">
                <a:solidFill>
                  <a:schemeClr val="tx1"/>
                </a:solidFill>
                <a:latin typeface="Kruti Dev 010" pitchFamily="2" charset="0"/>
              </a:rPr>
              <a:t>उपकरण के उचित संचालन की पुष्टि करें।</a:t>
            </a:r>
            <a:endParaRPr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IN" sz="2800" dirty="0">
                <a:solidFill>
                  <a:schemeClr val="tx1"/>
                </a:solidFill>
                <a:latin typeface="Kruti Dev 010" pitchFamily="2" charset="0"/>
              </a:rPr>
              <a:t>प्रत्येक उपकरण या उपकरण के लिए आवश्यक सहायक उपकरण की जांच करें।</a:t>
            </a:r>
            <a:endParaRPr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IN" sz="2800" dirty="0">
                <a:solidFill>
                  <a:schemeClr val="tx1"/>
                </a:solidFill>
                <a:latin typeface="Kruti Dev 010" pitchFamily="2" charset="0"/>
              </a:rPr>
              <a:t>सभी सुरक्षा नियमों का पालन करें (पाठ्यक्रम नियम और निर्माता </a:t>
            </a:r>
            <a:r>
              <a:rPr lang="en-IN" sz="2800" dirty="0" err="1">
                <a:solidFill>
                  <a:schemeClr val="tx1"/>
                </a:solidFill>
                <a:latin typeface="Kruti Dev 010" pitchFamily="2" charset="0"/>
              </a:rPr>
              <a:t>के</a:t>
            </a:r>
            <a:r>
              <a:rPr lang="en-IN" sz="2800" dirty="0">
                <a:solidFill>
                  <a:schemeClr val="tx1"/>
                </a:solidFill>
                <a:latin typeface="Kruti Dev 010" pitchFamily="2" charset="0"/>
              </a:rPr>
              <a:t> </a:t>
            </a:r>
            <a:r>
              <a:rPr lang="en-IN" sz="2800" dirty="0" err="1">
                <a:solidFill>
                  <a:schemeClr val="tx1"/>
                </a:solidFill>
                <a:latin typeface="Kruti Dev 010" pitchFamily="2" charset="0"/>
              </a:rPr>
              <a:t>नियम</a:t>
            </a:r>
            <a:r>
              <a:rPr lang="en-IN" sz="2800" dirty="0">
                <a:solidFill>
                  <a:schemeClr val="tx1"/>
                </a:solidFill>
                <a:latin typeface="Kruti Dev 010" pitchFamily="2" charset="0"/>
              </a:rPr>
              <a:t>-</a:t>
            </a:r>
            <a:endParaRPr sz="2800" dirty="0">
              <a:solidFill>
                <a:schemeClr val="tx1"/>
              </a:solidFill>
              <a:latin typeface="Kruti Dev 010" pitchFamily="2" charset="0"/>
            </a:endParaRPr>
          </a:p>
        </p:txBody>
      </p:sp>
      <p:sp>
        <p:nvSpPr>
          <p:cNvPr id="1048720" name="Google Shape;279;p30"/>
          <p:cNvSpPr txBox="1"/>
          <p:nvPr/>
        </p:nvSpPr>
        <p:spPr>
          <a:xfrm>
            <a:off x="1224251" y="1674714"/>
            <a:ext cx="4120106" cy="175428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3600" b="1" dirty="0">
                <a:solidFill>
                  <a:srgbClr val="FF0000"/>
                </a:solidFill>
                <a:latin typeface="Kruti Dev 010" pitchFamily="2" charset="0"/>
                <a:sym typeface="Arial"/>
              </a:rPr>
              <a:t>उपयोग और रखरखाव के लिए सामान्य चरण</a:t>
            </a:r>
            <a:endParaRPr lang="en-US" sz="3600" b="1" dirty="0">
              <a:solidFill>
                <a:srgbClr val="FF0000"/>
              </a:solidFill>
              <a:latin typeface="Kruti Dev 010" pitchFamily="2" charset="0"/>
              <a:sym typeface="Arial"/>
            </a:endParaRPr>
          </a:p>
        </p:txBody>
      </p:sp>
      <p:pic>
        <p:nvPicPr>
          <p:cNvPr id="2097174"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1048723" name="Google Shape;28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724" name="Google Shape;28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lang="en-US"/>
          </a:p>
        </p:txBody>
      </p:sp>
      <p:sp>
        <p:nvSpPr>
          <p:cNvPr id="1048725" name="Google Shape;286;p31"/>
          <p:cNvSpPr txBox="1"/>
          <p:nvPr/>
        </p:nvSpPr>
        <p:spPr>
          <a:xfrm>
            <a:off x="6427432" y="1797923"/>
            <a:ext cx="5578684"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tx1"/>
                </a:solidFill>
                <a:latin typeface="Kruti Dev 010" pitchFamily="2" charset="0"/>
                <a:sym typeface="Arial"/>
              </a:rPr>
              <a:t> </a:t>
            </a:r>
            <a:r>
              <a:rPr lang="en-IN" sz="2800" dirty="0">
                <a:solidFill>
                  <a:schemeClr val="tx1"/>
                </a:solidFill>
                <a:latin typeface="Kruti Dev 010" pitchFamily="2" charset="0"/>
                <a:sym typeface="Arial"/>
              </a:rPr>
              <a:t>दौरान</a:t>
            </a:r>
            <a:endParaRPr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latin typeface="Kruti Dev 010" pitchFamily="2" charset="0"/>
                <a:sym typeface="Arial"/>
              </a:rPr>
              <a:t>किसी उपकरण या साधन का उपयोग करते समय उचित तकनीक का प्रयोग करें।</a:t>
            </a:r>
            <a:endParaRPr sz="2800" dirty="0">
              <a:solidFill>
                <a:schemeClr val="tx1"/>
              </a:solidFill>
              <a:latin typeface="Kruti Dev 010" pitchFamily="2" charset="0"/>
            </a:endParaRPr>
          </a:p>
          <a:p>
            <a:pPr marL="0" marR="0" lvl="0" indent="0" algn="just" rtl="0">
              <a:spcBef>
                <a:spcPts val="0"/>
              </a:spcBef>
              <a:spcAft>
                <a:spcPts val="0"/>
              </a:spcAft>
              <a:buNone/>
            </a:pPr>
            <a:r>
              <a:rPr lang="en-IN" sz="2800" dirty="0">
                <a:solidFill>
                  <a:schemeClr val="tx1"/>
                </a:solidFill>
                <a:latin typeface="Kruti Dev 010" pitchFamily="2" charset="0"/>
                <a:sym typeface="Arial"/>
              </a:rPr>
              <a:t>बाद</a:t>
            </a:r>
            <a:endParaRPr sz="2800" dirty="0">
              <a:solidFill>
                <a:schemeClr val="tx1"/>
              </a:solidFill>
              <a:latin typeface="Kruti Dev 010" pitchFamily="2" charset="0"/>
              <a:sym typeface="Arial"/>
            </a:endParaRPr>
          </a:p>
          <a:p>
            <a:pPr marL="0" marR="0" lvl="0" indent="0" algn="just" rtl="0">
              <a:spcBef>
                <a:spcPts val="0"/>
              </a:spcBef>
              <a:spcAft>
                <a:spcPts val="0"/>
              </a:spcAft>
              <a:buNone/>
            </a:pPr>
            <a:r>
              <a:rPr lang="en-US" sz="2800" dirty="0">
                <a:solidFill>
                  <a:schemeClr val="tx1"/>
                </a:solidFill>
                <a:latin typeface="Kruti Dev 010" pitchFamily="2" charset="0"/>
                <a:sym typeface="Arial"/>
              </a:rPr>
              <a:t> </a:t>
            </a:r>
            <a:endParaRPr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IN" sz="2800" dirty="0">
                <a:solidFill>
                  <a:schemeClr val="tx1"/>
                </a:solidFill>
                <a:latin typeface="Kruti Dev 010" pitchFamily="2" charset="0"/>
              </a:rPr>
              <a:t>प्रत्येक उपकरण या उपकरण के लिए उचित सफाई और रखरखाव प्रक्रियाओं का पालन करें।</a:t>
            </a:r>
            <a:endParaRPr sz="2800" dirty="0">
              <a:solidFill>
                <a:schemeClr val="tx1"/>
              </a:solidFill>
              <a:latin typeface="Kruti Dev 010" pitchFamily="2" charset="0"/>
            </a:endParaRPr>
          </a:p>
        </p:txBody>
      </p:sp>
      <p:sp>
        <p:nvSpPr>
          <p:cNvPr id="1048726" name="Google Shape;287;p31"/>
          <p:cNvSpPr txBox="1"/>
          <p:nvPr/>
        </p:nvSpPr>
        <p:spPr>
          <a:xfrm>
            <a:off x="1212206" y="1797923"/>
            <a:ext cx="4599710"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3600" b="1" dirty="0">
                <a:solidFill>
                  <a:srgbClr val="FF0000"/>
                </a:solidFill>
                <a:latin typeface="Kruti Dev 010" pitchFamily="2" charset="0"/>
                <a:sym typeface="Arial"/>
              </a:rPr>
              <a:t>उपयोग और रखरखाव के लिए सामान्य चरण</a:t>
            </a:r>
            <a:endParaRPr lang="en-US" sz="3600" b="1" dirty="0">
              <a:solidFill>
                <a:srgbClr val="FF0000"/>
              </a:solidFill>
              <a:latin typeface="Kruti Dev 010" pitchFamily="2" charset="0"/>
              <a:sym typeface="Arial"/>
            </a:endParaRPr>
          </a:p>
        </p:txBody>
      </p:sp>
      <p:pic>
        <p:nvPicPr>
          <p:cNvPr id="2097175"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1048729" name="Google Shape;29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730" name="Google Shape;29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lang="en-US"/>
          </a:p>
        </p:txBody>
      </p:sp>
      <p:sp>
        <p:nvSpPr>
          <p:cNvPr id="1048731" name="Google Shape;294;p32"/>
          <p:cNvSpPr txBox="1"/>
          <p:nvPr/>
        </p:nvSpPr>
        <p:spPr>
          <a:xfrm>
            <a:off x="4270159" y="604861"/>
            <a:ext cx="6578354" cy="590927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IN" sz="2800" dirty="0">
                <a:latin typeface="Kruti Dev 010" pitchFamily="2" charset="0"/>
              </a:rPr>
              <a:t>विभिन्न उपकरणों का उपयोग करते समय इन महत्वपूर्ण दिशानिर्देशों का </a:t>
            </a:r>
            <a:r>
              <a:rPr lang="en-IN" sz="2800" dirty="0" err="1">
                <a:latin typeface="Kruti Dev 010" pitchFamily="2" charset="0"/>
              </a:rPr>
              <a:t>पालन</a:t>
            </a:r>
            <a:r>
              <a:rPr lang="en-IN" sz="2800" dirty="0">
                <a:latin typeface="Kruti Dev 010" pitchFamily="2" charset="0"/>
              </a:rPr>
              <a:t> </a:t>
            </a:r>
            <a:r>
              <a:rPr lang="en-IN" sz="2800" dirty="0" err="1">
                <a:latin typeface="Kruti Dev 010" pitchFamily="2" charset="0"/>
              </a:rPr>
              <a:t>करेंA</a:t>
            </a:r>
            <a:endParaRPr sz="2800" dirty="0">
              <a:latin typeface="Kruti Dev 010" pitchFamily="2" charset="0"/>
            </a:endParaRPr>
          </a:p>
          <a:p>
            <a:pPr marL="457200" marR="0" lvl="0" indent="-457200" algn="just" rtl="0">
              <a:lnSpc>
                <a:spcPct val="150000"/>
              </a:lnSpc>
              <a:spcBef>
                <a:spcPts val="0"/>
              </a:spcBef>
              <a:spcAft>
                <a:spcPts val="0"/>
              </a:spcAft>
              <a:buClr>
                <a:schemeClr val="dk1"/>
              </a:buClr>
              <a:buSzPts val="3200"/>
              <a:buFont typeface="Noto Sans Symbols"/>
              <a:buChar char="▪"/>
            </a:pPr>
            <a:r>
              <a:rPr lang="en-IN" sz="2800" dirty="0">
                <a:latin typeface="Kruti Dev 010" pitchFamily="2" charset="0"/>
              </a:rPr>
              <a:t>सामग्री को भेदने के लिए हमेशा उचित बिट या ब्लेड का उपयोग करें और संचालन से पहले यह सुनिश्चित कर लें कि वह उपकरण में मजबूती से स्थापित हो।</a:t>
            </a:r>
            <a:endParaRPr sz="2800" dirty="0">
              <a:latin typeface="Kruti Dev 010" pitchFamily="2" charset="0"/>
            </a:endParaRPr>
          </a:p>
          <a:p>
            <a:pPr marL="457200" marR="0" lvl="0" indent="-457200" algn="just" rtl="0">
              <a:lnSpc>
                <a:spcPct val="150000"/>
              </a:lnSpc>
              <a:spcBef>
                <a:spcPts val="0"/>
              </a:spcBef>
              <a:spcAft>
                <a:spcPts val="0"/>
              </a:spcAft>
              <a:buClr>
                <a:schemeClr val="dk1"/>
              </a:buClr>
              <a:buSzPts val="3200"/>
              <a:buFont typeface="Noto Sans Symbols"/>
              <a:buChar char="▪"/>
            </a:pPr>
            <a:r>
              <a:rPr lang="en-IN" sz="2800" dirty="0">
                <a:latin typeface="Kruti Dev 010" pitchFamily="2" charset="0"/>
              </a:rPr>
              <a:t>ड्रिल को तब तक न चलाएँ जब तक वह उस सामग्री के संपर्क में न आ जाए जिसमें प्रवेश करना है</a:t>
            </a:r>
            <a:endParaRPr sz="2800" dirty="0">
              <a:latin typeface="Kruti Dev 010" pitchFamily="2" charset="0"/>
            </a:endParaRPr>
          </a:p>
        </p:txBody>
      </p:sp>
      <p:sp>
        <p:nvSpPr>
          <p:cNvPr id="1048732" name="Google Shape;295;p32"/>
          <p:cNvSpPr txBox="1"/>
          <p:nvPr/>
        </p:nvSpPr>
        <p:spPr>
          <a:xfrm>
            <a:off x="838200" y="1825034"/>
            <a:ext cx="3569692" cy="193895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4000" b="1" dirty="0">
                <a:solidFill>
                  <a:srgbClr val="FF0000"/>
                </a:solidFill>
                <a:latin typeface="Kruti Dev 010" pitchFamily="2" charset="0"/>
                <a:sym typeface="Arial"/>
              </a:rPr>
              <a:t>उपकरण का उपयोग करने के लिए सुझाव</a:t>
            </a:r>
            <a:endParaRPr lang="en-US" sz="4000" b="1" dirty="0">
              <a:solidFill>
                <a:srgbClr val="FF0000"/>
              </a:solidFill>
              <a:latin typeface="Kruti Dev 010" pitchFamily="2" charset="0"/>
              <a:sym typeface="Arial"/>
            </a:endParaRPr>
          </a:p>
        </p:txBody>
      </p:sp>
      <p:pic>
        <p:nvPicPr>
          <p:cNvPr id="2097176"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048600" name="Google Shape;112;p15"/>
          <p:cNvSpPr txBox="1">
            <a:spLocks noGrp="1"/>
          </p:cNvSpPr>
          <p:nvPr>
            <p:ph type="title"/>
          </p:nvPr>
        </p:nvSpPr>
        <p:spPr>
          <a:xfrm>
            <a:off x="1437308" y="1512817"/>
            <a:ext cx="3572657" cy="8644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Kruti Dev 010" pitchFamily="2" charset="0"/>
                <a:ea typeface="Arial"/>
                <a:cs typeface="Arial"/>
                <a:sym typeface="Arial"/>
              </a:rPr>
              <a:t>उद्देश्य</a:t>
            </a:r>
            <a:endParaRPr lang="en-US" sz="4000" dirty="0">
              <a:solidFill>
                <a:srgbClr val="FF0000"/>
              </a:solidFill>
              <a:latin typeface="Kruti Dev 010" pitchFamily="2" charset="0"/>
            </a:endParaRPr>
          </a:p>
        </p:txBody>
      </p:sp>
      <p:sp>
        <p:nvSpPr>
          <p:cNvPr id="1048601" name="Google Shape;113;p15"/>
          <p:cNvSpPr txBox="1">
            <a:spLocks noGrp="1"/>
          </p:cNvSpPr>
          <p:nvPr>
            <p:ph type="body" idx="1"/>
          </p:nvPr>
        </p:nvSpPr>
        <p:spPr>
          <a:xfrm>
            <a:off x="7182036" y="1723851"/>
            <a:ext cx="4831050" cy="452596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3200"/>
              <a:buNone/>
            </a:pPr>
            <a:r>
              <a:rPr lang="en-IN" dirty="0">
                <a:latin typeface="Kruti Dev 010" pitchFamily="2" charset="0"/>
                <a:ea typeface="Arial"/>
                <a:cs typeface="Arial"/>
                <a:sym typeface="Arial"/>
              </a:rPr>
              <a:t>उपकरण, उपस्कर और सहायक उपकरण (टीईए) को परिभाषित करें।</a:t>
            </a:r>
            <a:endParaRPr dirty="0">
              <a:latin typeface="Kruti Dev 010" pitchFamily="2" charset="0"/>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Kruti Dev 010" pitchFamily="2" charset="0"/>
                <a:ea typeface="Arial"/>
                <a:cs typeface="Arial"/>
                <a:sym typeface="Arial"/>
              </a:rPr>
              <a:t>उपयोग के अनुसार टीईए की चार श्रेणियों की सूची </a:t>
            </a:r>
            <a:r>
              <a:rPr lang="en-US" dirty="0" err="1">
                <a:latin typeface="Kruti Dev 010" pitchFamily="2" charset="0"/>
                <a:ea typeface="Arial"/>
                <a:cs typeface="Arial"/>
                <a:sym typeface="Arial"/>
              </a:rPr>
              <a:t>बनाइए</a:t>
            </a:r>
            <a:r>
              <a:rPr lang="en-US" dirty="0">
                <a:latin typeface="Kruti Dev 010" pitchFamily="2" charset="0"/>
                <a:ea typeface="Arial"/>
                <a:cs typeface="Arial"/>
                <a:sym typeface="Arial"/>
              </a:rPr>
              <a:t>।</a:t>
            </a:r>
          </a:p>
          <a:p>
            <a:pPr marL="0" lvl="0" indent="0" algn="just" rtl="0">
              <a:lnSpc>
                <a:spcPct val="90000"/>
              </a:lnSpc>
              <a:spcBef>
                <a:spcPts val="1000"/>
              </a:spcBef>
              <a:spcAft>
                <a:spcPts val="0"/>
              </a:spcAft>
              <a:buClr>
                <a:schemeClr val="dk1"/>
              </a:buClr>
              <a:buSzPts val="3200"/>
              <a:buNone/>
            </a:pPr>
            <a:endParaRPr dirty="0">
              <a:latin typeface="Kruti Dev 010" pitchFamily="2" charset="0"/>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Kruti Dev 010" pitchFamily="2" charset="0"/>
                <a:ea typeface="Arial"/>
                <a:cs typeface="Arial"/>
                <a:sym typeface="Arial"/>
              </a:rPr>
              <a:t> उपकरणों और औजारों के लिए पाँच ऊर्जा स्रोतों की सूची बनाइए।</a:t>
            </a:r>
            <a:endParaRPr dirty="0">
              <a:latin typeface="Kruti Dev 010" pitchFamily="2" charset="0"/>
            </a:endParaRPr>
          </a:p>
        </p:txBody>
      </p:sp>
      <p:sp>
        <p:nvSpPr>
          <p:cNvPr id="1048602" name="Google Shape;1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Kruti Dev 010" pitchFamily="2" charset="0"/>
              </a:rPr>
              <a:t>5/25/2025</a:t>
            </a:r>
          </a:p>
        </p:txBody>
      </p:sp>
      <p:sp>
        <p:nvSpPr>
          <p:cNvPr id="1048603" name="Google Shape;11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Kruti Dev 010" pitchFamily="2" charset="0"/>
              </a:rPr>
              <a:t>2</a:t>
            </a:fld>
            <a:endParaRPr lang="en-US">
              <a:latin typeface="Kruti Dev 010" pitchFamily="2" charset="0"/>
            </a:endParaRPr>
          </a:p>
        </p:txBody>
      </p:sp>
      <p:sp>
        <p:nvSpPr>
          <p:cNvPr id="1048604" name="Google Shape;116;p15"/>
          <p:cNvSpPr txBox="1"/>
          <p:nvPr/>
        </p:nvSpPr>
        <p:spPr>
          <a:xfrm>
            <a:off x="1357408" y="2436484"/>
            <a:ext cx="402431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IN" sz="2400" dirty="0">
                <a:latin typeface="Kruti Dev 010" pitchFamily="2" charset="0"/>
              </a:rPr>
              <a:t>इस पाठ को पूरा करने पर, आप सक्षम हो जायेंगे</a:t>
            </a:r>
            <a:endParaRPr sz="2400" dirty="0">
              <a:latin typeface="Kruti Dev 010" pitchFamily="2" charset="0"/>
            </a:endParaRPr>
          </a:p>
        </p:txBody>
      </p:sp>
      <p:sp>
        <p:nvSpPr>
          <p:cNvPr id="1048605" name="Google Shape;117;p15"/>
          <p:cNvSpPr/>
          <p:nvPr/>
        </p:nvSpPr>
        <p:spPr>
          <a:xfrm>
            <a:off x="6491148" y="1756385"/>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Kruti Dev 010" pitchFamily="2" charset="0"/>
                <a:sym typeface="Arial"/>
              </a:rPr>
              <a:t>1</a:t>
            </a:r>
            <a:endParaRPr sz="4000" b="1" dirty="0">
              <a:solidFill>
                <a:srgbClr val="C00000"/>
              </a:solidFill>
              <a:latin typeface="Kruti Dev 010" pitchFamily="2" charset="0"/>
              <a:sym typeface="Arial"/>
            </a:endParaRPr>
          </a:p>
        </p:txBody>
      </p:sp>
      <p:sp>
        <p:nvSpPr>
          <p:cNvPr id="1048606" name="Google Shape;118;p15"/>
          <p:cNvSpPr/>
          <p:nvPr/>
        </p:nvSpPr>
        <p:spPr>
          <a:xfrm>
            <a:off x="6483813" y="3161520"/>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Kruti Dev 010" pitchFamily="2" charset="0"/>
                <a:sym typeface="Arial"/>
              </a:rPr>
              <a:t>2</a:t>
            </a:r>
            <a:endParaRPr sz="4000" b="1" dirty="0">
              <a:solidFill>
                <a:srgbClr val="C00000"/>
              </a:solidFill>
              <a:latin typeface="Kruti Dev 010" pitchFamily="2" charset="0"/>
              <a:sym typeface="Arial"/>
            </a:endParaRPr>
          </a:p>
        </p:txBody>
      </p:sp>
      <p:sp>
        <p:nvSpPr>
          <p:cNvPr id="1048607" name="Google Shape;119;p15"/>
          <p:cNvSpPr/>
          <p:nvPr/>
        </p:nvSpPr>
        <p:spPr>
          <a:xfrm>
            <a:off x="6483813" y="4564052"/>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Kruti Dev 010" pitchFamily="2" charset="0"/>
                <a:sym typeface="Arial"/>
              </a:rPr>
              <a:t>3</a:t>
            </a:r>
            <a:endParaRPr sz="4000" b="1" dirty="0">
              <a:solidFill>
                <a:srgbClr val="C00000"/>
              </a:solidFill>
              <a:latin typeface="Kruti Dev 010" pitchFamily="2" charset="0"/>
              <a:sym typeface="Arial"/>
            </a:endParaRPr>
          </a:p>
        </p:txBody>
      </p:sp>
      <p:pic>
        <p:nvPicPr>
          <p:cNvPr id="2097159"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1048735" name="Google Shape;30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736" name="Google Shape;3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lang="en-US"/>
          </a:p>
        </p:txBody>
      </p:sp>
      <p:sp>
        <p:nvSpPr>
          <p:cNvPr id="1048737" name="Google Shape;302;p33"/>
          <p:cNvSpPr txBox="1"/>
          <p:nvPr/>
        </p:nvSpPr>
        <p:spPr>
          <a:xfrm>
            <a:off x="4563123" y="1000456"/>
            <a:ext cx="6174932" cy="5078273"/>
          </a:xfrm>
          <a:prstGeom prst="rect">
            <a:avLst/>
          </a:prstGeom>
          <a:noFill/>
          <a:ln>
            <a:noFill/>
          </a:ln>
        </p:spPr>
        <p:txBody>
          <a:bodyPr spcFirstLastPara="1" wrap="square" lIns="91425" tIns="45700" rIns="91425" bIns="45700" anchor="t" anchorCtr="0">
            <a:spAutoFit/>
          </a:bodyPr>
          <a:lstStyle/>
          <a:p>
            <a:pPr marL="457200" marR="0" lvl="0" indent="-254000" algn="just" rtl="0">
              <a:lnSpc>
                <a:spcPct val="150000"/>
              </a:lnSpc>
              <a:spcBef>
                <a:spcPts val="0"/>
              </a:spcBef>
              <a:spcAft>
                <a:spcPts val="0"/>
              </a:spcAft>
              <a:buClr>
                <a:schemeClr val="dk1"/>
              </a:buClr>
              <a:buSzPts val="3200"/>
              <a:buFont typeface="Noto Sans Symbols"/>
              <a:buNone/>
            </a:pPr>
            <a:r>
              <a:rPr lang="en-IN" sz="2400" dirty="0">
                <a:solidFill>
                  <a:schemeClr val="dk1"/>
                </a:solidFill>
                <a:latin typeface="Kruti Dev 010" pitchFamily="2" charset="0"/>
                <a:sym typeface="Arial"/>
              </a:rPr>
              <a:t>  </a:t>
            </a:r>
            <a:r>
              <a:rPr lang="en-IN" sz="2400" dirty="0" err="1">
                <a:solidFill>
                  <a:schemeClr val="dk1"/>
                </a:solidFill>
                <a:latin typeface="Kruti Dev 010" pitchFamily="2" charset="0"/>
                <a:sym typeface="Arial"/>
              </a:rPr>
              <a:t>इसके</a:t>
            </a:r>
            <a:r>
              <a:rPr lang="en-IN" sz="2400" dirty="0">
                <a:solidFill>
                  <a:schemeClr val="dk1"/>
                </a:solidFill>
                <a:latin typeface="Kruti Dev 010" pitchFamily="2" charset="0"/>
                <a:sym typeface="Arial"/>
              </a:rPr>
              <a:t> </a:t>
            </a:r>
            <a:r>
              <a:rPr lang="en-IN" sz="2400" dirty="0" err="1">
                <a:solidFill>
                  <a:schemeClr val="dk1"/>
                </a:solidFill>
                <a:latin typeface="Kruti Dev 010" pitchFamily="2" charset="0"/>
                <a:sym typeface="Arial"/>
              </a:rPr>
              <a:t>विपरीत</a:t>
            </a:r>
            <a:r>
              <a:rPr lang="en-IN" sz="2400" dirty="0">
                <a:solidFill>
                  <a:schemeClr val="dk1"/>
                </a:solidFill>
                <a:latin typeface="Kruti Dev 010" pitchFamily="2" charset="0"/>
                <a:sym typeface="Arial"/>
              </a:rPr>
              <a:t>] जब रोटरी आरी </a:t>
            </a:r>
            <a:r>
              <a:rPr lang="en-IN" sz="2400" dirty="0" err="1">
                <a:solidFill>
                  <a:schemeClr val="dk1"/>
                </a:solidFill>
                <a:latin typeface="Kruti Dev 010" pitchFamily="2" charset="0"/>
                <a:sym typeface="Arial"/>
              </a:rPr>
              <a:t>का</a:t>
            </a:r>
            <a:r>
              <a:rPr lang="en-IN" sz="2400" dirty="0">
                <a:solidFill>
                  <a:schemeClr val="dk1"/>
                </a:solidFill>
                <a:latin typeface="Kruti Dev 010" pitchFamily="2" charset="0"/>
                <a:sym typeface="Arial"/>
              </a:rPr>
              <a:t> </a:t>
            </a:r>
            <a:r>
              <a:rPr lang="en-IN" sz="2400" dirty="0" err="1">
                <a:solidFill>
                  <a:schemeClr val="dk1"/>
                </a:solidFill>
                <a:latin typeface="Kruti Dev 010" pitchFamily="2" charset="0"/>
                <a:sym typeface="Arial"/>
              </a:rPr>
              <a:t>उपयोग</a:t>
            </a:r>
            <a:r>
              <a:rPr lang="en-IN" sz="2400" dirty="0">
                <a:solidFill>
                  <a:schemeClr val="dk1"/>
                </a:solidFill>
                <a:latin typeface="Kruti Dev 010" pitchFamily="2" charset="0"/>
              </a:rPr>
              <a:t> </a:t>
            </a:r>
            <a:r>
              <a:rPr lang="en-IN" sz="2400" dirty="0" err="1">
                <a:solidFill>
                  <a:schemeClr val="dk1"/>
                </a:solidFill>
                <a:latin typeface="Kruti Dev 010" pitchFamily="2" charset="0"/>
                <a:sym typeface="Arial"/>
              </a:rPr>
              <a:t>करें</a:t>
            </a:r>
            <a:r>
              <a:rPr lang="en-IN" sz="2400" dirty="0">
                <a:solidFill>
                  <a:schemeClr val="dk1"/>
                </a:solidFill>
                <a:latin typeface="Kruti Dev 010" pitchFamily="2" charset="0"/>
                <a:sym typeface="Arial"/>
              </a:rPr>
              <a:t>] तो जिस सामग्री में छेद </a:t>
            </a:r>
            <a:r>
              <a:rPr lang="en-IN" sz="2400" dirty="0" err="1">
                <a:solidFill>
                  <a:schemeClr val="dk1"/>
                </a:solidFill>
                <a:latin typeface="Kruti Dev 010" pitchFamily="2" charset="0"/>
                <a:sym typeface="Arial"/>
              </a:rPr>
              <a:t>करना</a:t>
            </a:r>
            <a:r>
              <a:rPr lang="en-IN" sz="2400" dirty="0">
                <a:solidFill>
                  <a:schemeClr val="dk1"/>
                </a:solidFill>
                <a:latin typeface="Kruti Dev 010" pitchFamily="2" charset="0"/>
                <a:sym typeface="Arial"/>
              </a:rPr>
              <a:t> </a:t>
            </a:r>
            <a:r>
              <a:rPr lang="en-IN" sz="2400" dirty="0" err="1">
                <a:solidFill>
                  <a:schemeClr val="dk1"/>
                </a:solidFill>
                <a:latin typeface="Kruti Dev 010" pitchFamily="2" charset="0"/>
                <a:sym typeface="Arial"/>
              </a:rPr>
              <a:t>है</a:t>
            </a:r>
            <a:r>
              <a:rPr lang="en-IN" sz="2400" dirty="0">
                <a:solidFill>
                  <a:schemeClr val="dk1"/>
                </a:solidFill>
                <a:latin typeface="Kruti Dev 010" pitchFamily="2" charset="0"/>
                <a:sym typeface="Arial"/>
              </a:rPr>
              <a:t>] उसके संपर्क में आने से पहले उसे पूरी गति पर ले आएं।</a:t>
            </a:r>
            <a:endParaRPr sz="2400" dirty="0">
              <a:solidFill>
                <a:schemeClr val="dk1"/>
              </a:solidFill>
              <a:latin typeface="Kruti Dev 010" pitchFamily="2" charset="0"/>
              <a:sym typeface="Arial"/>
            </a:endParaRPr>
          </a:p>
          <a:p>
            <a:pPr marL="457200" marR="0" lvl="0" indent="-457200" algn="just"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Kruti Dev 010" pitchFamily="2" charset="0"/>
                <a:sym typeface="Arial"/>
              </a:rPr>
              <a:t> ड्रिलिंग </a:t>
            </a:r>
            <a:r>
              <a:rPr lang="en-US" sz="2400" dirty="0" err="1">
                <a:solidFill>
                  <a:schemeClr val="dk1"/>
                </a:solidFill>
                <a:latin typeface="Kruti Dev 010" pitchFamily="2" charset="0"/>
                <a:sym typeface="Arial"/>
              </a:rPr>
              <a:t>करते</a:t>
            </a:r>
            <a:r>
              <a:rPr lang="en-US" sz="2400" dirty="0">
                <a:solidFill>
                  <a:schemeClr val="dk1"/>
                </a:solidFill>
                <a:latin typeface="Kruti Dev 010" pitchFamily="2" charset="0"/>
                <a:sym typeface="Arial"/>
              </a:rPr>
              <a:t> </a:t>
            </a:r>
            <a:r>
              <a:rPr lang="en-US" sz="2400" dirty="0" err="1">
                <a:solidFill>
                  <a:schemeClr val="dk1"/>
                </a:solidFill>
                <a:latin typeface="Kruti Dev 010" pitchFamily="2" charset="0"/>
                <a:sym typeface="Arial"/>
              </a:rPr>
              <a:t>समय</a:t>
            </a:r>
            <a:r>
              <a:rPr lang="en-US" sz="2400" dirty="0">
                <a:solidFill>
                  <a:schemeClr val="dk1"/>
                </a:solidFill>
                <a:latin typeface="Kruti Dev 010" pitchFamily="2" charset="0"/>
                <a:sym typeface="Arial"/>
              </a:rPr>
              <a:t>] जब तक बिट सामग्री के </a:t>
            </a:r>
            <a:r>
              <a:rPr lang="en-US" sz="2400" dirty="0" err="1">
                <a:solidFill>
                  <a:schemeClr val="dk1"/>
                </a:solidFill>
                <a:latin typeface="Kruti Dev 010" pitchFamily="2" charset="0"/>
                <a:sym typeface="Arial"/>
              </a:rPr>
              <a:t>अंदर</a:t>
            </a:r>
            <a:r>
              <a:rPr lang="en-US" sz="2400" dirty="0">
                <a:solidFill>
                  <a:schemeClr val="dk1"/>
                </a:solidFill>
                <a:latin typeface="Kruti Dev 010" pitchFamily="2" charset="0"/>
                <a:sym typeface="Arial"/>
              </a:rPr>
              <a:t> </a:t>
            </a:r>
            <a:r>
              <a:rPr lang="en-US" sz="2400" dirty="0" err="1">
                <a:solidFill>
                  <a:schemeClr val="dk1"/>
                </a:solidFill>
                <a:latin typeface="Kruti Dev 010" pitchFamily="2" charset="0"/>
                <a:sym typeface="Arial"/>
              </a:rPr>
              <a:t>हो</a:t>
            </a:r>
            <a:r>
              <a:rPr lang="en-US" sz="2400" dirty="0">
                <a:solidFill>
                  <a:schemeClr val="dk1"/>
                </a:solidFill>
                <a:latin typeface="Kruti Dev 010" pitchFamily="2" charset="0"/>
                <a:sym typeface="Arial"/>
              </a:rPr>
              <a:t>] ड्रिल को बंद न </a:t>
            </a:r>
            <a:r>
              <a:rPr lang="en-US" sz="2400" dirty="0" err="1">
                <a:solidFill>
                  <a:schemeClr val="dk1"/>
                </a:solidFill>
                <a:latin typeface="Kruti Dev 010" pitchFamily="2" charset="0"/>
                <a:sym typeface="Arial"/>
              </a:rPr>
              <a:t>करें</a:t>
            </a:r>
            <a:r>
              <a:rPr lang="en-US" sz="2400" dirty="0">
                <a:solidFill>
                  <a:schemeClr val="dk1"/>
                </a:solidFill>
                <a:latin typeface="Kruti Dev 010" pitchFamily="2" charset="0"/>
                <a:sym typeface="Arial"/>
              </a:rPr>
              <a:t> A ऐसा करने से बिट सामग्री में फँस सकता है। </a:t>
            </a:r>
            <a:r>
              <a:rPr lang="en-US" sz="2400" dirty="0" err="1">
                <a:solidFill>
                  <a:schemeClr val="dk1"/>
                </a:solidFill>
                <a:latin typeface="Kruti Dev 010" pitchFamily="2" charset="0"/>
                <a:sym typeface="Arial"/>
              </a:rPr>
              <a:t>इसी</a:t>
            </a:r>
            <a:r>
              <a:rPr lang="en-US" sz="2400" dirty="0">
                <a:solidFill>
                  <a:schemeClr val="dk1"/>
                </a:solidFill>
                <a:latin typeface="Kruti Dev 010" pitchFamily="2" charset="0"/>
                <a:sym typeface="Arial"/>
              </a:rPr>
              <a:t> </a:t>
            </a:r>
            <a:r>
              <a:rPr lang="en-US" sz="2400" dirty="0" err="1">
                <a:solidFill>
                  <a:schemeClr val="dk1"/>
                </a:solidFill>
                <a:latin typeface="Kruti Dev 010" pitchFamily="2" charset="0"/>
                <a:sym typeface="Arial"/>
              </a:rPr>
              <a:t>तरह</a:t>
            </a:r>
            <a:r>
              <a:rPr lang="en-US" sz="2400" dirty="0">
                <a:solidFill>
                  <a:schemeClr val="dk1"/>
                </a:solidFill>
                <a:latin typeface="Kruti Dev 010" pitchFamily="2" charset="0"/>
                <a:sym typeface="Arial"/>
              </a:rPr>
              <a:t>] सामग्री काटते समय रोटरी आरी के ब्लेड को रुकने न </a:t>
            </a:r>
            <a:r>
              <a:rPr lang="en-US" sz="2400" dirty="0" err="1">
                <a:solidFill>
                  <a:schemeClr val="dk1"/>
                </a:solidFill>
                <a:latin typeface="Kruti Dev 010" pitchFamily="2" charset="0"/>
                <a:sym typeface="Arial"/>
              </a:rPr>
              <a:t>दें</a:t>
            </a:r>
            <a:r>
              <a:rPr lang="en-US" sz="2400" dirty="0">
                <a:solidFill>
                  <a:schemeClr val="dk1"/>
                </a:solidFill>
                <a:latin typeface="Kruti Dev 010" pitchFamily="2" charset="0"/>
                <a:sym typeface="Arial"/>
              </a:rPr>
              <a:t>  पहले </a:t>
            </a:r>
            <a:r>
              <a:rPr lang="en-US" sz="2400" dirty="0" err="1">
                <a:solidFill>
                  <a:schemeClr val="dk1"/>
                </a:solidFill>
                <a:latin typeface="Kruti Dev 010" pitchFamily="2" charset="0"/>
                <a:sym typeface="Arial"/>
              </a:rPr>
              <a:t>उसे</a:t>
            </a:r>
            <a:r>
              <a:rPr lang="en-US" sz="2400" dirty="0">
                <a:solidFill>
                  <a:schemeClr val="dk1"/>
                </a:solidFill>
                <a:latin typeface="Kruti Dev 010" pitchFamily="2" charset="0"/>
                <a:sym typeface="Arial"/>
              </a:rPr>
              <a:t>  </a:t>
            </a:r>
            <a:r>
              <a:rPr lang="en-US" sz="2400" dirty="0" err="1">
                <a:solidFill>
                  <a:schemeClr val="dk1"/>
                </a:solidFill>
                <a:latin typeface="Kruti Dev 010" pitchFamily="2" charset="0"/>
                <a:sym typeface="Arial"/>
              </a:rPr>
              <a:t>पूरी</a:t>
            </a:r>
            <a:r>
              <a:rPr lang="en-US" sz="2400" dirty="0">
                <a:solidFill>
                  <a:schemeClr val="dk1"/>
                </a:solidFill>
                <a:latin typeface="Kruti Dev 010" pitchFamily="2" charset="0"/>
                <a:sym typeface="Arial"/>
              </a:rPr>
              <a:t> तरह से हटा दें।</a:t>
            </a:r>
            <a:endParaRPr sz="2400" dirty="0">
              <a:latin typeface="Kruti Dev 010" pitchFamily="2" charset="0"/>
            </a:endParaRPr>
          </a:p>
        </p:txBody>
      </p:sp>
      <p:sp>
        <p:nvSpPr>
          <p:cNvPr id="1048738" name="Google Shape;303;p33"/>
          <p:cNvSpPr txBox="1"/>
          <p:nvPr/>
        </p:nvSpPr>
        <p:spPr>
          <a:xfrm>
            <a:off x="1369993" y="1604138"/>
            <a:ext cx="3300134" cy="193895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4000" b="1" dirty="0">
                <a:solidFill>
                  <a:srgbClr val="FF0000"/>
                </a:solidFill>
                <a:latin typeface="Kruti Dev 010" pitchFamily="2" charset="0"/>
                <a:sym typeface="Arial"/>
              </a:rPr>
              <a:t>उपकरण का उपयोग करने के लिए सुझाव</a:t>
            </a:r>
            <a:endParaRPr lang="en-US" sz="4000" b="1" dirty="0">
              <a:solidFill>
                <a:srgbClr val="FF0000"/>
              </a:solidFill>
              <a:latin typeface="Kruti Dev 010" pitchFamily="2" charset="0"/>
              <a:sym typeface="Arial"/>
            </a:endParaRPr>
          </a:p>
        </p:txBody>
      </p:sp>
      <p:pic>
        <p:nvPicPr>
          <p:cNvPr id="2097177"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1048741" name="Google Shape;30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742" name="Google Shape;30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lang="en-US"/>
          </a:p>
        </p:txBody>
      </p:sp>
      <p:sp>
        <p:nvSpPr>
          <p:cNvPr id="1048743" name="Google Shape;310;p34"/>
          <p:cNvSpPr txBox="1"/>
          <p:nvPr/>
        </p:nvSpPr>
        <p:spPr>
          <a:xfrm>
            <a:off x="5636494" y="1396664"/>
            <a:ext cx="5948211" cy="461660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en-IN" sz="2800" dirty="0"/>
              <a:t>यदि ड्रिल बिट सामग्री में फंस जाए और आप उसे सामान्य ड्रिल क्रिया से निकालने में असमर्थ हों, तो पूरी ड्रिल को बिट पर लीवर की तरह प्रयोग न करें - ड्रिल को बिट से निकालें और हाथ के औजारों से उसे ढीला करने का प्रयास करें।</a:t>
            </a:r>
            <a:endParaRPr sz="2800" dirty="0"/>
          </a:p>
        </p:txBody>
      </p:sp>
      <p:sp>
        <p:nvSpPr>
          <p:cNvPr id="1048744" name="Google Shape;311;p34"/>
          <p:cNvSpPr txBox="1"/>
          <p:nvPr/>
        </p:nvSpPr>
        <p:spPr>
          <a:xfrm>
            <a:off x="1634015" y="2000346"/>
            <a:ext cx="4127593" cy="193895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4000" b="1" dirty="0">
                <a:solidFill>
                  <a:srgbClr val="FF0000"/>
                </a:solidFill>
                <a:latin typeface="Kruti Dev 010" pitchFamily="2" charset="0"/>
                <a:sym typeface="Arial"/>
              </a:rPr>
              <a:t>उपकरण का उपयोग करने के लिए सुझाव</a:t>
            </a:r>
            <a:endParaRPr lang="en-US" sz="4000" b="1" dirty="0">
              <a:solidFill>
                <a:srgbClr val="FF0000"/>
              </a:solidFill>
              <a:latin typeface="Kruti Dev 010" pitchFamily="2" charset="0"/>
              <a:sym typeface="Arial"/>
            </a:endParaRPr>
          </a:p>
        </p:txBody>
      </p:sp>
      <p:pic>
        <p:nvPicPr>
          <p:cNvPr id="2097178"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1048747" name="Google Shape;31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748" name="Google Shape;31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lang="en-US"/>
          </a:p>
        </p:txBody>
      </p:sp>
      <p:sp>
        <p:nvSpPr>
          <p:cNvPr id="1048749" name="Google Shape;318;p35"/>
          <p:cNvSpPr txBox="1"/>
          <p:nvPr/>
        </p:nvSpPr>
        <p:spPr>
          <a:xfrm>
            <a:off x="5377532" y="1659762"/>
            <a:ext cx="6466135" cy="4524275"/>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Symbols"/>
              <a:buChar char="▪"/>
            </a:pPr>
            <a:r>
              <a:rPr lang="en-IN" sz="2400" dirty="0">
                <a:latin typeface="Kruti Dev 010" pitchFamily="2" charset="0"/>
              </a:rPr>
              <a:t>अगले पृष्ठ पर दिया गया उपकरण निगरानी फ़ॉर्म किसी उपकरण की सभी गतिविधियों और उपयोग पर नज़र रखने के लिए एक नमूना है। रखरखाव लॉग और उपयोग लॉग के भागों को अलग-अलग पृष्ठों पर विभाजित किया जा </a:t>
            </a:r>
            <a:r>
              <a:rPr lang="en-IN" sz="2400" dirty="0" err="1">
                <a:latin typeface="Kruti Dev 010" pitchFamily="2" charset="0"/>
              </a:rPr>
              <a:t>सकता</a:t>
            </a:r>
            <a:r>
              <a:rPr lang="en-IN" sz="2400" dirty="0">
                <a:latin typeface="Kruti Dev 010" pitchFamily="2" charset="0"/>
              </a:rPr>
              <a:t> </a:t>
            </a:r>
            <a:r>
              <a:rPr lang="en-IN" sz="2400" dirty="0" err="1">
                <a:latin typeface="Kruti Dev 010" pitchFamily="2" charset="0"/>
              </a:rPr>
              <a:t>है</a:t>
            </a:r>
            <a:r>
              <a:rPr lang="en-IN" sz="2400" dirty="0">
                <a:latin typeface="Kruti Dev 010" pitchFamily="2" charset="0"/>
              </a:rPr>
              <a:t>] क्योंकि ये भाग लंबे हो सकते हैं। चूँकि यह फ़ॉर्म रखरखाव का रिकॉर्ड </a:t>
            </a:r>
            <a:r>
              <a:rPr lang="en-IN" sz="2400" dirty="0" err="1">
                <a:latin typeface="Kruti Dev 010" pitchFamily="2" charset="0"/>
              </a:rPr>
              <a:t>रखता</a:t>
            </a:r>
            <a:r>
              <a:rPr lang="en-IN" sz="2400" dirty="0">
                <a:latin typeface="Kruti Dev 010" pitchFamily="2" charset="0"/>
              </a:rPr>
              <a:t> </a:t>
            </a:r>
            <a:r>
              <a:rPr lang="en-IN" sz="2400" dirty="0" err="1">
                <a:latin typeface="Kruti Dev 010" pitchFamily="2" charset="0"/>
              </a:rPr>
              <a:t>है</a:t>
            </a:r>
            <a:r>
              <a:rPr lang="en-IN" sz="2400" dirty="0">
                <a:latin typeface="Kruti Dev 010" pitchFamily="2" charset="0"/>
              </a:rPr>
              <a:t>] इसलिए सुरक्षा की दृष्टि से यह आवश्यक है।</a:t>
            </a:r>
            <a:endParaRPr sz="2400" dirty="0">
              <a:latin typeface="Kruti Dev 010" pitchFamily="2" charset="0"/>
            </a:endParaRPr>
          </a:p>
        </p:txBody>
      </p:sp>
      <p:sp>
        <p:nvSpPr>
          <p:cNvPr id="1048750" name="Google Shape;319;p35"/>
          <p:cNvSpPr txBox="1"/>
          <p:nvPr/>
        </p:nvSpPr>
        <p:spPr>
          <a:xfrm>
            <a:off x="1216241" y="1779893"/>
            <a:ext cx="3524435" cy="13233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N" sz="4000" b="1" dirty="0">
                <a:solidFill>
                  <a:srgbClr val="FF0000"/>
                </a:solidFill>
                <a:latin typeface="Kruti Dev 010" pitchFamily="2" charset="0"/>
                <a:sym typeface="Arial"/>
              </a:rPr>
              <a:t>उपकरण निगरानी प्रपत्र</a:t>
            </a:r>
            <a:endParaRPr lang="en-US" sz="4000" b="1" dirty="0">
              <a:solidFill>
                <a:srgbClr val="FF0000"/>
              </a:solidFill>
              <a:latin typeface="Kruti Dev 010" pitchFamily="2" charset="0"/>
              <a:sym typeface="Arial"/>
            </a:endParaRPr>
          </a:p>
        </p:txBody>
      </p:sp>
      <p:pic>
        <p:nvPicPr>
          <p:cNvPr id="2097179"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1048753" name="Google Shape;3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754" name="Google Shape;32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lang="en-US"/>
          </a:p>
        </p:txBody>
      </p:sp>
      <p:pic>
        <p:nvPicPr>
          <p:cNvPr id="2097180" name="Google Shape;326;p36"/>
          <p:cNvPicPr preferRelativeResize="0">
            <a:picLocks/>
          </p:cNvPicPr>
          <p:nvPr/>
        </p:nvPicPr>
        <p:blipFill rotWithShape="1">
          <a:blip r:embed="rId3">
            <a:alphaModFix/>
          </a:blip>
          <a:srcRect/>
          <a:stretch>
            <a:fillRect/>
          </a:stretch>
        </p:blipFill>
        <p:spPr>
          <a:xfrm>
            <a:off x="5689719" y="1290997"/>
            <a:ext cx="3297717" cy="5311106"/>
          </a:xfrm>
          <a:prstGeom prst="rect">
            <a:avLst/>
          </a:prstGeom>
          <a:noFill/>
          <a:ln>
            <a:noFill/>
          </a:ln>
        </p:spPr>
      </p:pic>
      <p:pic>
        <p:nvPicPr>
          <p:cNvPr id="2097181" name="Google Shape;327;p36"/>
          <p:cNvPicPr preferRelativeResize="0">
            <a:picLocks/>
          </p:cNvPicPr>
          <p:nvPr/>
        </p:nvPicPr>
        <p:blipFill rotWithShape="1">
          <a:blip r:embed="rId4">
            <a:alphaModFix/>
          </a:blip>
          <a:srcRect/>
          <a:stretch>
            <a:fillRect/>
          </a:stretch>
        </p:blipFill>
        <p:spPr>
          <a:xfrm>
            <a:off x="8610600" y="1171623"/>
            <a:ext cx="3581400" cy="5311107"/>
          </a:xfrm>
          <a:prstGeom prst="rect">
            <a:avLst/>
          </a:prstGeom>
          <a:noFill/>
          <a:ln>
            <a:noFill/>
          </a:ln>
        </p:spPr>
      </p:pic>
      <p:pic>
        <p:nvPicPr>
          <p:cNvPr id="2097182" name="Picture 1"/>
          <p:cNvPicPr>
            <a:picLocks noChangeAspect="1" noChangeArrowheads="1"/>
          </p:cNvPicPr>
          <p:nvPr/>
        </p:nvPicPr>
        <p:blipFill>
          <a:blip r:embed="rId5" cstate="print"/>
          <a:srcRect/>
          <a:stretch>
            <a:fillRect/>
          </a:stretch>
        </p:blipFill>
        <p:spPr bwMode="auto">
          <a:xfrm>
            <a:off x="38100" y="38100"/>
            <a:ext cx="1345949" cy="1133523"/>
          </a:xfrm>
          <a:prstGeom prst="rect">
            <a:avLst/>
          </a:prstGeom>
          <a:noFill/>
        </p:spPr>
      </p:pic>
      <p:sp>
        <p:nvSpPr>
          <p:cNvPr id="1048755" name="TextBox 4"/>
          <p:cNvSpPr txBox="1"/>
          <p:nvPr/>
        </p:nvSpPr>
        <p:spPr>
          <a:xfrm>
            <a:off x="1384049" y="2201042"/>
            <a:ext cx="4305670" cy="1323439"/>
          </a:xfrm>
          <a:prstGeom prst="rect">
            <a:avLst/>
          </a:prstGeom>
          <a:noFill/>
        </p:spPr>
        <p:txBody>
          <a:bodyPr wrap="square" rtlCol="0">
            <a:spAutoFit/>
          </a:bodyPr>
          <a:lstStyle/>
          <a:p>
            <a:r>
              <a:rPr lang="en-IN" sz="4000" b="1" dirty="0">
                <a:solidFill>
                  <a:srgbClr val="FF0000"/>
                </a:solidFill>
                <a:latin typeface="Kruti Dev 010" pitchFamily="2" charset="0"/>
              </a:rPr>
              <a:t>उपकरण निगरानी प्रपत्र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1048758" name="Google Shape;332;p37"/>
          <p:cNvSpPr txBox="1">
            <a:spLocks noGrp="1"/>
          </p:cNvSpPr>
          <p:nvPr>
            <p:ph type="title"/>
          </p:nvPr>
        </p:nvSpPr>
        <p:spPr>
          <a:xfrm>
            <a:off x="1660342" y="1262929"/>
            <a:ext cx="2079551" cy="8644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dirty="0">
                <a:solidFill>
                  <a:srgbClr val="FF0000"/>
                </a:solidFill>
                <a:latin typeface="Kruti Dev 010" pitchFamily="2" charset="0"/>
              </a:rPr>
              <a:t> </a:t>
            </a:r>
            <a:r>
              <a:rPr lang="en-IN" dirty="0">
                <a:solidFill>
                  <a:srgbClr val="FF0000"/>
                </a:solidFill>
                <a:latin typeface="Kruti Dev 010" pitchFamily="2" charset="0"/>
              </a:rPr>
              <a:t>समीक्षा</a:t>
            </a:r>
            <a:endParaRPr lang="en-US" dirty="0">
              <a:solidFill>
                <a:srgbClr val="FF0000"/>
              </a:solidFill>
              <a:latin typeface="Kruti Dev 010" pitchFamily="2" charset="0"/>
            </a:endParaRPr>
          </a:p>
        </p:txBody>
      </p:sp>
      <p:sp>
        <p:nvSpPr>
          <p:cNvPr id="1048759" name="Google Shape;333;p37"/>
          <p:cNvSpPr txBox="1">
            <a:spLocks noGrp="1"/>
          </p:cNvSpPr>
          <p:nvPr>
            <p:ph type="body" idx="1"/>
          </p:nvPr>
        </p:nvSpPr>
        <p:spPr>
          <a:xfrm>
            <a:off x="7022237" y="1795932"/>
            <a:ext cx="4940976" cy="432304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3200"/>
              <a:buNone/>
            </a:pPr>
            <a:r>
              <a:rPr lang="en-IN" dirty="0" err="1">
                <a:latin typeface="Kruti Dev 010" pitchFamily="2" charset="0"/>
                <a:ea typeface="Arial"/>
                <a:cs typeface="Arial"/>
                <a:sym typeface="Arial"/>
              </a:rPr>
              <a:t>उपकरण</a:t>
            </a:r>
            <a:r>
              <a:rPr lang="en-IN" dirty="0">
                <a:latin typeface="Kruti Dev 010" pitchFamily="2" charset="0"/>
                <a:ea typeface="Arial"/>
                <a:cs typeface="Arial"/>
                <a:sym typeface="Arial"/>
              </a:rPr>
              <a:t>] उपस्कर और सहायक उपकरण (</a:t>
            </a:r>
            <a:r>
              <a:rPr lang="en-IN" dirty="0" err="1">
                <a:latin typeface="Kruti Dev 010" pitchFamily="2" charset="0"/>
                <a:ea typeface="Arial"/>
                <a:cs typeface="Arial"/>
                <a:sym typeface="Arial"/>
              </a:rPr>
              <a:t>टीईए</a:t>
            </a:r>
            <a:r>
              <a:rPr lang="en-IN" dirty="0">
                <a:latin typeface="Kruti Dev 010" pitchFamily="2" charset="0"/>
                <a:ea typeface="Arial"/>
                <a:cs typeface="Arial"/>
                <a:sym typeface="Arial"/>
              </a:rPr>
              <a:t>] को परिभाषित </a:t>
            </a:r>
            <a:r>
              <a:rPr lang="en-IN" dirty="0" err="1">
                <a:latin typeface="Kruti Dev 010" pitchFamily="2" charset="0"/>
                <a:ea typeface="Arial"/>
                <a:cs typeface="Arial"/>
                <a:sym typeface="Arial"/>
              </a:rPr>
              <a:t>करें</a:t>
            </a:r>
            <a:r>
              <a:rPr lang="en-IN" dirty="0">
                <a:latin typeface="Kruti Dev 010" pitchFamily="2" charset="0"/>
                <a:ea typeface="Arial"/>
                <a:cs typeface="Arial"/>
                <a:sym typeface="Arial"/>
              </a:rPr>
              <a:t>।</a:t>
            </a:r>
          </a:p>
          <a:p>
            <a:pPr marL="0" lvl="0" indent="0" algn="just" rtl="0">
              <a:lnSpc>
                <a:spcPct val="90000"/>
              </a:lnSpc>
              <a:spcBef>
                <a:spcPts val="1000"/>
              </a:spcBef>
              <a:spcAft>
                <a:spcPts val="0"/>
              </a:spcAft>
              <a:buClr>
                <a:schemeClr val="dk1"/>
              </a:buClr>
              <a:buSzPts val="3200"/>
              <a:buNone/>
            </a:pPr>
            <a:r>
              <a:rPr lang="en-US" dirty="0" err="1">
                <a:latin typeface="Kruti Dev 010" pitchFamily="2" charset="0"/>
                <a:ea typeface="Arial"/>
                <a:cs typeface="Arial"/>
                <a:sym typeface="Arial"/>
              </a:rPr>
              <a:t>उपयोग</a:t>
            </a:r>
            <a:r>
              <a:rPr lang="en-US" dirty="0">
                <a:latin typeface="Kruti Dev 010" pitchFamily="2" charset="0"/>
                <a:ea typeface="Arial"/>
                <a:cs typeface="Arial"/>
                <a:sym typeface="Arial"/>
              </a:rPr>
              <a:t> के अनुसार टीईए की चार श्रेणियों की सूची </a:t>
            </a:r>
            <a:r>
              <a:rPr lang="en-US" dirty="0" err="1">
                <a:latin typeface="Kruti Dev 010" pitchFamily="2" charset="0"/>
                <a:ea typeface="Arial"/>
                <a:cs typeface="Arial"/>
                <a:sym typeface="Arial"/>
              </a:rPr>
              <a:t>बनाइए</a:t>
            </a:r>
            <a:r>
              <a:rPr lang="en-US" dirty="0">
                <a:latin typeface="Kruti Dev 010" pitchFamily="2" charset="0"/>
                <a:ea typeface="Arial"/>
                <a:cs typeface="Arial"/>
                <a:sym typeface="Arial"/>
              </a:rPr>
              <a:t>।</a:t>
            </a:r>
          </a:p>
          <a:p>
            <a:pPr marL="0" lvl="0" indent="0" algn="just" rtl="0">
              <a:lnSpc>
                <a:spcPct val="90000"/>
              </a:lnSpc>
              <a:spcBef>
                <a:spcPts val="1000"/>
              </a:spcBef>
              <a:spcAft>
                <a:spcPts val="0"/>
              </a:spcAft>
              <a:buClr>
                <a:schemeClr val="dk1"/>
              </a:buClr>
              <a:buSzPts val="3200"/>
              <a:buNone/>
            </a:pPr>
            <a:endParaRPr dirty="0">
              <a:latin typeface="Kruti Dev 010" pitchFamily="2" charset="0"/>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Kruti Dev 010" pitchFamily="2" charset="0"/>
                <a:ea typeface="Arial"/>
                <a:cs typeface="Arial"/>
                <a:sym typeface="Arial"/>
              </a:rPr>
              <a:t> उपकरणों और औजारों के लिए पाँच ऊर्जा स्रोतों की सूची बनाइए।</a:t>
            </a:r>
            <a:endParaRPr dirty="0">
              <a:latin typeface="Kruti Dev 010" pitchFamily="2" charset="0"/>
            </a:endParaRPr>
          </a:p>
        </p:txBody>
      </p:sp>
      <p:sp>
        <p:nvSpPr>
          <p:cNvPr id="1048760" name="Google Shape;33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Kruti Dev 010" pitchFamily="2" charset="0"/>
              </a:rPr>
              <a:t>5/25/2025</a:t>
            </a:r>
          </a:p>
        </p:txBody>
      </p:sp>
      <p:sp>
        <p:nvSpPr>
          <p:cNvPr id="1048761" name="Google Shape;33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Kruti Dev 010" pitchFamily="2" charset="0"/>
              </a:rPr>
              <a:t>24</a:t>
            </a:fld>
            <a:endParaRPr lang="en-US">
              <a:latin typeface="Kruti Dev 010" pitchFamily="2" charset="0"/>
            </a:endParaRPr>
          </a:p>
        </p:txBody>
      </p:sp>
      <p:sp>
        <p:nvSpPr>
          <p:cNvPr id="1048762" name="Google Shape;336;p37"/>
          <p:cNvSpPr txBox="1"/>
          <p:nvPr/>
        </p:nvSpPr>
        <p:spPr>
          <a:xfrm>
            <a:off x="1529369" y="2127329"/>
            <a:ext cx="3522244"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IN" sz="2400" dirty="0">
                <a:latin typeface="Kruti Dev 010" pitchFamily="2" charset="0"/>
              </a:rPr>
              <a:t>इस पाठ को पूरा करने पर आप निम्न कार्य </a:t>
            </a:r>
            <a:r>
              <a:rPr lang="en-IN" sz="2400" dirty="0" err="1">
                <a:latin typeface="Kruti Dev 010" pitchFamily="2" charset="0"/>
              </a:rPr>
              <a:t>कर</a:t>
            </a:r>
            <a:r>
              <a:rPr lang="en-IN" sz="2400" dirty="0">
                <a:latin typeface="Kruti Dev 010" pitchFamily="2" charset="0"/>
              </a:rPr>
              <a:t> </a:t>
            </a:r>
            <a:r>
              <a:rPr lang="en-IN" sz="2400" dirty="0" err="1">
                <a:latin typeface="Kruti Dev 010" pitchFamily="2" charset="0"/>
              </a:rPr>
              <a:t>सकेंगेA</a:t>
            </a:r>
            <a:r>
              <a:rPr lang="en-IN" sz="2400" dirty="0">
                <a:latin typeface="Kruti Dev 010" pitchFamily="2" charset="0"/>
              </a:rPr>
              <a:t>-</a:t>
            </a:r>
            <a:endParaRPr sz="2400" dirty="0">
              <a:latin typeface="Kruti Dev 010" pitchFamily="2" charset="0"/>
            </a:endParaRPr>
          </a:p>
        </p:txBody>
      </p:sp>
      <p:sp>
        <p:nvSpPr>
          <p:cNvPr id="1048763" name="Google Shape;337;p37"/>
          <p:cNvSpPr/>
          <p:nvPr/>
        </p:nvSpPr>
        <p:spPr>
          <a:xfrm>
            <a:off x="6352922" y="1881551"/>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Kruti Dev 010" pitchFamily="2" charset="0"/>
                <a:sym typeface="Arial"/>
              </a:rPr>
              <a:t>1</a:t>
            </a:r>
            <a:endParaRPr sz="4000" b="1" dirty="0">
              <a:solidFill>
                <a:srgbClr val="C00000"/>
              </a:solidFill>
              <a:latin typeface="Kruti Dev 010" pitchFamily="2" charset="0"/>
              <a:sym typeface="Arial"/>
            </a:endParaRPr>
          </a:p>
        </p:txBody>
      </p:sp>
      <p:sp>
        <p:nvSpPr>
          <p:cNvPr id="1048764" name="Google Shape;338;p37"/>
          <p:cNvSpPr/>
          <p:nvPr/>
        </p:nvSpPr>
        <p:spPr>
          <a:xfrm>
            <a:off x="6326025" y="3247248"/>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Kruti Dev 010" pitchFamily="2" charset="0"/>
                <a:sym typeface="Arial"/>
              </a:rPr>
              <a:t>2</a:t>
            </a:r>
            <a:endParaRPr sz="4000" b="1" dirty="0">
              <a:solidFill>
                <a:srgbClr val="C00000"/>
              </a:solidFill>
              <a:latin typeface="Kruti Dev 010" pitchFamily="2" charset="0"/>
              <a:sym typeface="Arial"/>
            </a:endParaRPr>
          </a:p>
        </p:txBody>
      </p:sp>
      <p:sp>
        <p:nvSpPr>
          <p:cNvPr id="1048765" name="Google Shape;339;p37"/>
          <p:cNvSpPr/>
          <p:nvPr/>
        </p:nvSpPr>
        <p:spPr>
          <a:xfrm>
            <a:off x="6333360" y="4687366"/>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Kruti Dev 010" pitchFamily="2" charset="0"/>
                <a:sym typeface="Arial"/>
              </a:rPr>
              <a:t>3</a:t>
            </a:r>
            <a:endParaRPr sz="4000" b="1" dirty="0">
              <a:solidFill>
                <a:srgbClr val="C00000"/>
              </a:solidFill>
              <a:latin typeface="Kruti Dev 010" pitchFamily="2" charset="0"/>
              <a:sym typeface="Arial"/>
            </a:endParaRPr>
          </a:p>
        </p:txBody>
      </p:sp>
      <p:pic>
        <p:nvPicPr>
          <p:cNvPr id="2097183"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1048768" name="Google Shape;344;p38"/>
          <p:cNvSpPr txBox="1">
            <a:spLocks noGrp="1"/>
          </p:cNvSpPr>
          <p:nvPr>
            <p:ph type="body" idx="1"/>
          </p:nvPr>
        </p:nvSpPr>
        <p:spPr>
          <a:xfrm>
            <a:off x="6679578" y="1198027"/>
            <a:ext cx="5314154" cy="6024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Kruti Dev 010" pitchFamily="2" charset="0"/>
              <a:ea typeface="Arial"/>
              <a:cs typeface="Arial"/>
              <a:sym typeface="Arial"/>
            </a:endParaRPr>
          </a:p>
          <a:p>
            <a:pPr marL="0" lvl="0" indent="0" algn="just" rtl="0">
              <a:lnSpc>
                <a:spcPct val="150000"/>
              </a:lnSpc>
              <a:spcBef>
                <a:spcPts val="1000"/>
              </a:spcBef>
              <a:spcAft>
                <a:spcPts val="0"/>
              </a:spcAft>
              <a:buClr>
                <a:schemeClr val="dk1"/>
              </a:buClr>
              <a:buSzPts val="3200"/>
              <a:buNone/>
            </a:pPr>
            <a:r>
              <a:rPr lang="en-IN" dirty="0">
                <a:latin typeface="Kruti Dev 010" pitchFamily="2" charset="0"/>
              </a:rPr>
              <a:t>औजारों और उपकरणों के उपयोग और रखरखाव के लिए सामान्य चरणों की सूची बनाएं (उनके उपयोग </a:t>
            </a:r>
            <a:r>
              <a:rPr lang="en-IN" dirty="0" err="1">
                <a:latin typeface="Kruti Dev 010" pitchFamily="2" charset="0"/>
              </a:rPr>
              <a:t>से</a:t>
            </a:r>
            <a:r>
              <a:rPr lang="en-IN" dirty="0">
                <a:latin typeface="Kruti Dev 010" pitchFamily="2" charset="0"/>
              </a:rPr>
              <a:t> </a:t>
            </a:r>
            <a:r>
              <a:rPr lang="en-IN" dirty="0" err="1">
                <a:latin typeface="Kruti Dev 010" pitchFamily="2" charset="0"/>
              </a:rPr>
              <a:t>पहले</a:t>
            </a:r>
            <a:r>
              <a:rPr lang="en-IN" dirty="0">
                <a:latin typeface="Kruti Dev 010" pitchFamily="2" charset="0"/>
              </a:rPr>
              <a:t>] दौरान और </a:t>
            </a:r>
            <a:r>
              <a:rPr lang="en-IN" dirty="0" err="1">
                <a:latin typeface="Kruti Dev 010" pitchFamily="2" charset="0"/>
              </a:rPr>
              <a:t>बाद</a:t>
            </a:r>
            <a:r>
              <a:rPr lang="en-IN" dirty="0">
                <a:latin typeface="Kruti Dev 010" pitchFamily="2" charset="0"/>
              </a:rPr>
              <a:t> </a:t>
            </a:r>
            <a:r>
              <a:rPr lang="en-IN" dirty="0" err="1">
                <a:latin typeface="Kruti Dev 010" pitchFamily="2" charset="0"/>
              </a:rPr>
              <a:t>में</a:t>
            </a:r>
            <a:r>
              <a:rPr lang="en-IN" dirty="0">
                <a:latin typeface="Kruti Dev 010" pitchFamily="2" charset="0"/>
              </a:rPr>
              <a:t>।</a:t>
            </a:r>
            <a:endParaRPr dirty="0">
              <a:latin typeface="Kruti Dev 010" pitchFamily="2" charset="0"/>
            </a:endParaRPr>
          </a:p>
          <a:p>
            <a:pPr marL="0" lvl="0" indent="0" algn="just" rtl="0">
              <a:lnSpc>
                <a:spcPct val="150000"/>
              </a:lnSpc>
              <a:spcBef>
                <a:spcPts val="1000"/>
              </a:spcBef>
              <a:spcAft>
                <a:spcPts val="0"/>
              </a:spcAft>
              <a:buClr>
                <a:schemeClr val="dk1"/>
              </a:buClr>
              <a:buSzPts val="3200"/>
              <a:buNone/>
            </a:pPr>
            <a:endParaRPr dirty="0">
              <a:latin typeface="Kruti Dev 010" pitchFamily="2" charset="0"/>
              <a:ea typeface="Arial"/>
              <a:cs typeface="Arial"/>
              <a:sym typeface="Arial"/>
            </a:endParaRPr>
          </a:p>
          <a:p>
            <a:pPr marL="0" lvl="0" indent="0" algn="just" rtl="0">
              <a:lnSpc>
                <a:spcPct val="150000"/>
              </a:lnSpc>
              <a:spcBef>
                <a:spcPts val="1000"/>
              </a:spcBef>
              <a:spcAft>
                <a:spcPts val="0"/>
              </a:spcAft>
              <a:buClr>
                <a:schemeClr val="dk1"/>
              </a:buClr>
              <a:buSzPts val="3200"/>
              <a:buNone/>
            </a:pPr>
            <a:r>
              <a:rPr lang="en-US" dirty="0">
                <a:latin typeface="Kruti Dev 010" pitchFamily="2" charset="0"/>
                <a:ea typeface="Arial"/>
                <a:cs typeface="Arial"/>
                <a:sym typeface="Arial"/>
              </a:rPr>
              <a:t>चार व्यावहारिक अभ्यासों </a:t>
            </a:r>
            <a:r>
              <a:rPr lang="en-US" dirty="0" err="1">
                <a:latin typeface="Kruti Dev 010" pitchFamily="2" charset="0"/>
                <a:ea typeface="Arial"/>
                <a:cs typeface="Arial"/>
                <a:sym typeface="Arial"/>
              </a:rPr>
              <a:t>में</a:t>
            </a:r>
            <a:r>
              <a:rPr lang="en-US" dirty="0">
                <a:latin typeface="Kruti Dev 010" pitchFamily="2" charset="0"/>
                <a:ea typeface="Arial"/>
                <a:cs typeface="Arial"/>
                <a:sym typeface="Arial"/>
              </a:rPr>
              <a:t> </a:t>
            </a:r>
            <a:r>
              <a:rPr lang="en-US" dirty="0" err="1">
                <a:latin typeface="Kruti Dev 010" pitchFamily="2" charset="0"/>
                <a:ea typeface="Arial"/>
                <a:cs typeface="Arial"/>
                <a:sym typeface="Arial"/>
              </a:rPr>
              <a:t>टीईए</a:t>
            </a:r>
            <a:r>
              <a:rPr lang="en-US" dirty="0">
                <a:latin typeface="Kruti Dev 010" pitchFamily="2" charset="0"/>
                <a:ea typeface="Arial"/>
                <a:cs typeface="Arial"/>
                <a:sym typeface="Arial"/>
              </a:rPr>
              <a:t> के सही उपयोग का प्रदर्शन करें।</a:t>
            </a:r>
            <a:endParaRPr dirty="0">
              <a:latin typeface="Kruti Dev 010" pitchFamily="2" charset="0"/>
            </a:endParaRPr>
          </a:p>
        </p:txBody>
      </p:sp>
      <p:sp>
        <p:nvSpPr>
          <p:cNvPr id="1048769" name="Google Shape;34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Kruti Dev 010" pitchFamily="2" charset="0"/>
              </a:rPr>
              <a:t>5/25/2025</a:t>
            </a:r>
          </a:p>
        </p:txBody>
      </p:sp>
      <p:sp>
        <p:nvSpPr>
          <p:cNvPr id="1048770" name="Google Shape;34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Kruti Dev 010" pitchFamily="2" charset="0"/>
              </a:rPr>
              <a:t>25</a:t>
            </a:fld>
            <a:endParaRPr lang="en-US">
              <a:latin typeface="Kruti Dev 010" pitchFamily="2" charset="0"/>
            </a:endParaRPr>
          </a:p>
        </p:txBody>
      </p:sp>
      <p:sp>
        <p:nvSpPr>
          <p:cNvPr id="1048771" name="Google Shape;347;p38"/>
          <p:cNvSpPr/>
          <p:nvPr/>
        </p:nvSpPr>
        <p:spPr>
          <a:xfrm>
            <a:off x="6038162" y="1638217"/>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Kruti Dev 010" pitchFamily="2" charset="0"/>
                <a:sym typeface="Arial"/>
              </a:rPr>
              <a:t>4</a:t>
            </a:r>
            <a:endParaRPr sz="4000" b="1" dirty="0">
              <a:solidFill>
                <a:srgbClr val="C00000"/>
              </a:solidFill>
              <a:latin typeface="Kruti Dev 010" pitchFamily="2" charset="0"/>
              <a:sym typeface="Arial"/>
            </a:endParaRPr>
          </a:p>
        </p:txBody>
      </p:sp>
      <p:sp>
        <p:nvSpPr>
          <p:cNvPr id="1048772" name="Google Shape;348;p38"/>
          <p:cNvSpPr/>
          <p:nvPr/>
        </p:nvSpPr>
        <p:spPr>
          <a:xfrm>
            <a:off x="5894818" y="3770232"/>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Kruti Dev 010" pitchFamily="2" charset="0"/>
                <a:sym typeface="Arial"/>
              </a:rPr>
              <a:t>5</a:t>
            </a:r>
            <a:endParaRPr sz="4000" b="1">
              <a:solidFill>
                <a:srgbClr val="C00000"/>
              </a:solidFill>
              <a:latin typeface="Kruti Dev 010" pitchFamily="2" charset="0"/>
              <a:sym typeface="Arial"/>
            </a:endParaRPr>
          </a:p>
        </p:txBody>
      </p:sp>
      <p:pic>
        <p:nvPicPr>
          <p:cNvPr id="2097184" name="Picture 1"/>
          <p:cNvPicPr>
            <a:picLocks noChangeAspect="1" noChangeArrowheads="1"/>
          </p:cNvPicPr>
          <p:nvPr/>
        </p:nvPicPr>
        <p:blipFill>
          <a:blip r:embed="rId3" cstate="print"/>
          <a:srcRect/>
          <a:stretch>
            <a:fillRect/>
          </a:stretch>
        </p:blipFill>
        <p:spPr bwMode="auto">
          <a:xfrm>
            <a:off x="73611" y="0"/>
            <a:ext cx="1345949" cy="1133523"/>
          </a:xfrm>
          <a:prstGeom prst="rect">
            <a:avLst/>
          </a:prstGeom>
          <a:noFill/>
        </p:spPr>
      </p:pic>
      <p:sp>
        <p:nvSpPr>
          <p:cNvPr id="1048773" name="Google Shape;332;p37"/>
          <p:cNvSpPr txBox="1">
            <a:spLocks noGrp="1"/>
          </p:cNvSpPr>
          <p:nvPr>
            <p:ph type="title"/>
          </p:nvPr>
        </p:nvSpPr>
        <p:spPr>
          <a:xfrm>
            <a:off x="1660342" y="1262929"/>
            <a:ext cx="2079551" cy="8644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dirty="0">
                <a:solidFill>
                  <a:srgbClr val="FF0000"/>
                </a:solidFill>
                <a:latin typeface="Kruti Dev 010" pitchFamily="2" charset="0"/>
              </a:rPr>
              <a:t> </a:t>
            </a:r>
            <a:r>
              <a:rPr lang="en-IN" dirty="0">
                <a:solidFill>
                  <a:srgbClr val="FF0000"/>
                </a:solidFill>
                <a:latin typeface="Kruti Dev 010" pitchFamily="2" charset="0"/>
              </a:rPr>
              <a:t>समीक्षा</a:t>
            </a:r>
            <a:endParaRPr lang="en-US" dirty="0">
              <a:solidFill>
                <a:srgbClr val="FF0000"/>
              </a:solidFill>
              <a:latin typeface="Kruti Dev 010" pitchFamily="2" charset="0"/>
            </a:endParaRPr>
          </a:p>
        </p:txBody>
      </p:sp>
      <p:sp>
        <p:nvSpPr>
          <p:cNvPr id="1048774" name="Google Shape;336;p37"/>
          <p:cNvSpPr txBox="1"/>
          <p:nvPr/>
        </p:nvSpPr>
        <p:spPr>
          <a:xfrm>
            <a:off x="1608245" y="2040734"/>
            <a:ext cx="3522244"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chemeClr val="dk1"/>
              </a:buClr>
              <a:buSzPts val="3200"/>
              <a:buFont typeface="Arial"/>
              <a:buNone/>
            </a:pPr>
            <a:r>
              <a:rPr lang="en-IN" sz="2400" dirty="0">
                <a:latin typeface="Kruti Dev 010" pitchFamily="2" charset="0"/>
              </a:rPr>
              <a:t>इस पाठ को पूरा करने पर आप निम्न कार्य </a:t>
            </a:r>
            <a:r>
              <a:rPr lang="en-IN" sz="2400" dirty="0" err="1">
                <a:latin typeface="Kruti Dev 010" pitchFamily="2" charset="0"/>
              </a:rPr>
              <a:t>कर</a:t>
            </a:r>
            <a:r>
              <a:rPr lang="en-IN" sz="2400" dirty="0">
                <a:latin typeface="Kruti Dev 010" pitchFamily="2" charset="0"/>
              </a:rPr>
              <a:t> </a:t>
            </a:r>
            <a:r>
              <a:rPr lang="en-IN" sz="2400" dirty="0" err="1">
                <a:latin typeface="Kruti Dev 010" pitchFamily="2" charset="0"/>
              </a:rPr>
              <a:t>सकेंगेA</a:t>
            </a:r>
            <a:r>
              <a:rPr lang="en-IN" sz="2400" dirty="0">
                <a:latin typeface="Kruti Dev 010" pitchFamily="2" charset="0"/>
              </a:rPr>
              <a:t>-</a:t>
            </a:r>
            <a:endParaRPr sz="2400" dirty="0">
              <a:latin typeface="Kruti Dev 010"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Text Placeholder 2"/>
          <p:cNvSpPr>
            <a:spLocks noGrp="1"/>
          </p:cNvSpPr>
          <p:nvPr>
            <p:ph type="body" idx="1"/>
          </p:nvPr>
        </p:nvSpPr>
        <p:spPr>
          <a:noFill/>
        </p:spPr>
        <p:txBody>
          <a:bodyPr>
            <a:normAutofit/>
          </a:bodyPr>
          <a:lstStyle/>
          <a:p>
            <a:pPr marL="114300" indent="0">
              <a:buNone/>
            </a:pPr>
            <a:r>
              <a:rPr lang="en-US" sz="8000" dirty="0"/>
              <a:t>                </a:t>
            </a:r>
            <a:r>
              <a:rPr lang="en-US" sz="4000" b="1" dirty="0">
                <a:solidFill>
                  <a:srgbClr val="FF0000"/>
                </a:solidFill>
                <a:latin typeface="Open Sans"/>
              </a:rPr>
              <a:t>ANYQUESTIONS ?</a:t>
            </a:r>
            <a:endParaRPr lang="en-IN" sz="4000" b="1" dirty="0">
              <a:solidFill>
                <a:srgbClr val="FF0000"/>
              </a:solidFill>
              <a:latin typeface="Open Sans"/>
            </a:endParaRPr>
          </a:p>
        </p:txBody>
      </p:sp>
      <p:sp>
        <p:nvSpPr>
          <p:cNvPr id="1048778"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2097185" name="Picture 4"/>
          <p:cNvPicPr>
            <a:picLocks noChangeAspect="1" noChangeArrowheads="1"/>
          </p:cNvPicPr>
          <p:nvPr/>
        </p:nvPicPr>
        <p:blipFill>
          <a:blip r:embed="rId2"/>
          <a:srcRect/>
          <a:stretch>
            <a:fillRect/>
          </a:stretch>
        </p:blipFill>
        <p:spPr bwMode="auto">
          <a:xfrm>
            <a:off x="0" y="0"/>
            <a:ext cx="1345949" cy="1018306"/>
          </a:xfrm>
          <a:prstGeom prst="rect">
            <a:avLst/>
          </a:prstGeom>
          <a:noFill/>
        </p:spPr>
      </p:pic>
      <p:pic>
        <p:nvPicPr>
          <p:cNvPr id="2097186" name="Picture 4"/>
          <p:cNvPicPr>
            <a:picLocks noChangeAspect="1" noChangeArrowheads="1"/>
          </p:cNvPicPr>
          <p:nvPr/>
        </p:nvPicPr>
        <p:blipFill rotWithShape="1">
          <a:blip r:embed="rId3" cstate="print"/>
          <a:srcRect l="25001" r="23999"/>
          <a:stretch>
            <a:fillRect/>
          </a:stretch>
        </p:blipFill>
        <p:spPr bwMode="auto">
          <a:xfrm>
            <a:off x="10988040" y="-6927"/>
            <a:ext cx="1188719" cy="99059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Duties of…"/>
          <p:cNvSpPr txBox="1">
            <a:spLocks noChangeArrowheads="1"/>
          </p:cNvSpPr>
          <p:nvPr/>
        </p:nvSpPr>
        <p:spPr bwMode="auto">
          <a:xfrm>
            <a:off x="4548188" y="4975120"/>
            <a:ext cx="3724275" cy="693737"/>
          </a:xfrm>
          <a:prstGeom prst="rect">
            <a:avLst/>
          </a:prstGeom>
          <a:noFill/>
          <a:ln>
            <a:noFill/>
          </a:ln>
        </p:spPr>
        <p:txBody>
          <a:bodyPr lIns="39142" tIns="39142" rIns="39142" bIns="3914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000" b="1" dirty="0">
                <a:solidFill>
                  <a:srgbClr val="FF0000"/>
                </a:solidFill>
                <a:latin typeface="Open Sans"/>
              </a:rPr>
              <a:t>THANK YOU </a:t>
            </a:r>
            <a:r>
              <a:rPr lang="en-US" altLang="en-US" sz="4000" dirty="0">
                <a:solidFill>
                  <a:srgbClr val="FF0000"/>
                </a:solidFill>
                <a:latin typeface="Open Sans"/>
              </a:rPr>
              <a:t> </a:t>
            </a:r>
          </a:p>
        </p:txBody>
      </p:sp>
      <p:sp>
        <p:nvSpPr>
          <p:cNvPr id="1048781" name="Ensure your safety and the safety of your crew, the patient, and bystanders…"/>
          <p:cNvSpPr txBox="1">
            <a:spLocks noChangeArrowheads="1"/>
          </p:cNvSpPr>
          <p:nvPr/>
        </p:nvSpPr>
        <p:spPr bwMode="auto">
          <a:xfrm>
            <a:off x="5005388" y="1311275"/>
            <a:ext cx="6781800" cy="449263"/>
          </a:xfrm>
          <a:prstGeom prst="rect">
            <a:avLst/>
          </a:prstGeom>
          <a:noFill/>
          <a:ln>
            <a:noFill/>
          </a:ln>
        </p:spPr>
        <p:txBody>
          <a:bodyPr lIns="39142" tIns="39142" rIns="39142" bIns="39142">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Clr>
                <a:srgbClr val="000000"/>
              </a:buClr>
              <a:buSzPts val="3200"/>
              <a:buFont typeface="Noto Sans Symbols"/>
              <a:buChar char="▪"/>
            </a:pPr>
            <a:endParaRPr lang="en-US" altLang="en-US" sz="2400">
              <a:solidFill>
                <a:srgbClr val="000000"/>
              </a:solidFill>
              <a:latin typeface="Open Sans"/>
              <a:cs typeface="Times New Roman" panose="02020603050405020304" pitchFamily="18" charset="0"/>
            </a:endParaRPr>
          </a:p>
        </p:txBody>
      </p:sp>
      <p:pic>
        <p:nvPicPr>
          <p:cNvPr id="2097187" name="Picture 1"/>
          <p:cNvPicPr>
            <a:picLocks noChangeAspect="1"/>
          </p:cNvPicPr>
          <p:nvPr/>
        </p:nvPicPr>
        <p:blipFill>
          <a:blip r:embed="rId2"/>
          <a:srcRect/>
          <a:stretch>
            <a:fillRect/>
          </a:stretch>
        </p:blipFill>
        <p:spPr bwMode="auto">
          <a:xfrm>
            <a:off x="573088" y="6407150"/>
            <a:ext cx="641350" cy="276225"/>
          </a:xfrm>
          <a:prstGeom prst="rect">
            <a:avLst/>
          </a:prstGeom>
          <a:noFill/>
          <a:ln>
            <a:noFill/>
          </a:ln>
        </p:spPr>
      </p:pic>
      <p:pic>
        <p:nvPicPr>
          <p:cNvPr id="2097188" name="Picture 3"/>
          <p:cNvPicPr>
            <a:picLocks noChangeAspect="1"/>
          </p:cNvPicPr>
          <p:nvPr/>
        </p:nvPicPr>
        <p:blipFill>
          <a:blip r:embed="rId3"/>
          <a:srcRect/>
          <a:stretch>
            <a:fillRect/>
          </a:stretch>
        </p:blipFill>
        <p:spPr bwMode="auto">
          <a:xfrm>
            <a:off x="8815388" y="6378575"/>
            <a:ext cx="1749425" cy="347663"/>
          </a:xfrm>
          <a:prstGeom prst="rect">
            <a:avLst/>
          </a:prstGeom>
          <a:noFill/>
          <a:ln>
            <a:noFill/>
          </a:ln>
        </p:spPr>
      </p:pic>
      <p:sp>
        <p:nvSpPr>
          <p:cNvPr id="1048782" name="Rectangle 8"/>
          <p:cNvSpPr/>
          <p:nvPr/>
        </p:nvSpPr>
        <p:spPr>
          <a:xfrm>
            <a:off x="0" y="6207125"/>
            <a:ext cx="4548188"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pic>
        <p:nvPicPr>
          <p:cNvPr id="2097190" name="Picture 9"/>
          <p:cNvPicPr>
            <a:picLocks noChangeAspect="1"/>
          </p:cNvPicPr>
          <p:nvPr/>
        </p:nvPicPr>
        <p:blipFill>
          <a:blip r:embed="rId4"/>
          <a:srcRect/>
          <a:stretch>
            <a:fillRect/>
          </a:stretch>
        </p:blipFill>
        <p:spPr bwMode="auto">
          <a:xfrm>
            <a:off x="10668000" y="0"/>
            <a:ext cx="1524000" cy="1143000"/>
          </a:xfrm>
          <a:prstGeom prst="rect">
            <a:avLst/>
          </a:prstGeom>
          <a:noFill/>
          <a:ln>
            <a:noFill/>
          </a:ln>
        </p:spPr>
      </p:pic>
      <p:pic>
        <p:nvPicPr>
          <p:cNvPr id="2097191" name="Picture 9"/>
          <p:cNvPicPr>
            <a:picLocks noChangeAspect="1" noChangeArrowheads="1"/>
          </p:cNvPicPr>
          <p:nvPr/>
        </p:nvPicPr>
        <p:blipFill>
          <a:blip r:embed="rId5"/>
          <a:srcRect/>
          <a:stretch>
            <a:fillRect/>
          </a:stretch>
        </p:blipFill>
        <p:spPr bwMode="auto">
          <a:xfrm>
            <a:off x="0" y="0"/>
            <a:ext cx="1345949" cy="1018306"/>
          </a:xfrm>
          <a:prstGeom prst="rect">
            <a:avLst/>
          </a:prstGeom>
          <a:noFill/>
        </p:spPr>
      </p:pic>
      <p:pic>
        <p:nvPicPr>
          <p:cNvPr id="3" name="Picture 2">
            <a:extLst>
              <a:ext uri="{FF2B5EF4-FFF2-40B4-BE49-F238E27FC236}">
                <a16:creationId xmlns:a16="http://schemas.microsoft.com/office/drawing/2014/main" id="{E59B6FC5-B151-A05B-24A4-78606067388B}"/>
              </a:ext>
            </a:extLst>
          </p:cNvPr>
          <p:cNvPicPr>
            <a:picLocks noChangeAspect="1"/>
          </p:cNvPicPr>
          <p:nvPr/>
        </p:nvPicPr>
        <p:blipFill>
          <a:blip r:embed="rId6"/>
          <a:stretch>
            <a:fillRect/>
          </a:stretch>
        </p:blipFill>
        <p:spPr>
          <a:xfrm>
            <a:off x="3512514" y="245212"/>
            <a:ext cx="5485749" cy="4543720"/>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048610" name="Google Shape;124;p16"/>
          <p:cNvSpPr txBox="1">
            <a:spLocks noGrp="1"/>
          </p:cNvSpPr>
          <p:nvPr>
            <p:ph type="body" idx="1"/>
          </p:nvPr>
        </p:nvSpPr>
        <p:spPr>
          <a:xfrm>
            <a:off x="6329779" y="1274758"/>
            <a:ext cx="5238034" cy="6024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Kruti Dev 010" pitchFamily="2" charset="0"/>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Kruti Dev 010" pitchFamily="2" charset="0"/>
                <a:ea typeface="Arial"/>
                <a:cs typeface="Arial"/>
                <a:sym typeface="Arial"/>
              </a:rPr>
              <a:t> </a:t>
            </a:r>
            <a:r>
              <a:rPr lang="en-US" sz="2800" dirty="0">
                <a:latin typeface="Kruti Dev 010" pitchFamily="2" charset="0"/>
                <a:ea typeface="Arial"/>
                <a:cs typeface="Arial"/>
                <a:sym typeface="Arial"/>
              </a:rPr>
              <a:t>औजारों और उपकरणों के उपयोग और रखरखाव के लिए सामान्य चरणों की सूची बनाएं (उनके उपयोग </a:t>
            </a:r>
            <a:r>
              <a:rPr lang="en-US" sz="2800" dirty="0" err="1">
                <a:latin typeface="Kruti Dev 010" pitchFamily="2" charset="0"/>
                <a:ea typeface="Arial"/>
                <a:cs typeface="Arial"/>
                <a:sym typeface="Arial"/>
              </a:rPr>
              <a:t>से</a:t>
            </a:r>
            <a:r>
              <a:rPr lang="en-US" sz="2800" dirty="0">
                <a:latin typeface="Kruti Dev 010" pitchFamily="2" charset="0"/>
                <a:ea typeface="Arial"/>
                <a:cs typeface="Arial"/>
                <a:sym typeface="Arial"/>
              </a:rPr>
              <a:t> </a:t>
            </a:r>
            <a:r>
              <a:rPr lang="en-US" sz="2800" dirty="0" err="1">
                <a:latin typeface="Kruti Dev 010" pitchFamily="2" charset="0"/>
                <a:ea typeface="Arial"/>
                <a:cs typeface="Arial"/>
                <a:sym typeface="Arial"/>
              </a:rPr>
              <a:t>पहले</a:t>
            </a:r>
            <a:r>
              <a:rPr lang="en-US" sz="2800" dirty="0">
                <a:latin typeface="Kruti Dev 010" pitchFamily="2" charset="0"/>
                <a:ea typeface="Arial"/>
                <a:cs typeface="Arial"/>
                <a:sym typeface="Arial"/>
              </a:rPr>
              <a:t>] दौरान और </a:t>
            </a:r>
            <a:r>
              <a:rPr lang="en-US" sz="2800" dirty="0" err="1">
                <a:latin typeface="Kruti Dev 010" pitchFamily="2" charset="0"/>
                <a:ea typeface="Arial"/>
                <a:cs typeface="Arial"/>
                <a:sym typeface="Arial"/>
              </a:rPr>
              <a:t>बाद</a:t>
            </a:r>
            <a:r>
              <a:rPr lang="en-US" sz="2800" dirty="0">
                <a:latin typeface="Kruti Dev 010" pitchFamily="2" charset="0"/>
                <a:ea typeface="Arial"/>
                <a:cs typeface="Arial"/>
                <a:sym typeface="Arial"/>
              </a:rPr>
              <a:t> </a:t>
            </a:r>
            <a:r>
              <a:rPr lang="en-US" sz="2800" dirty="0" err="1">
                <a:latin typeface="Kruti Dev 010" pitchFamily="2" charset="0"/>
                <a:ea typeface="Arial"/>
                <a:cs typeface="Arial"/>
                <a:sym typeface="Arial"/>
              </a:rPr>
              <a:t>में</a:t>
            </a:r>
            <a:r>
              <a:rPr lang="en-US" sz="2800" dirty="0">
                <a:latin typeface="Kruti Dev 010" pitchFamily="2" charset="0"/>
                <a:ea typeface="Arial"/>
                <a:cs typeface="Arial"/>
                <a:sym typeface="Arial"/>
              </a:rPr>
              <a:t>।</a:t>
            </a:r>
            <a:endParaRPr dirty="0">
              <a:latin typeface="Kruti Dev 010" pitchFamily="2" charset="0"/>
            </a:endParaRPr>
          </a:p>
          <a:p>
            <a:pPr marL="0" lvl="0" indent="0" algn="just" rtl="0">
              <a:lnSpc>
                <a:spcPct val="90000"/>
              </a:lnSpc>
              <a:spcBef>
                <a:spcPts val="1000"/>
              </a:spcBef>
              <a:spcAft>
                <a:spcPts val="0"/>
              </a:spcAft>
              <a:buClr>
                <a:schemeClr val="dk1"/>
              </a:buClr>
              <a:buSzPts val="3200"/>
              <a:buNone/>
            </a:pPr>
            <a:endParaRPr dirty="0">
              <a:latin typeface="Kruti Dev 010" pitchFamily="2" charset="0"/>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Kruti Dev 010" pitchFamily="2" charset="0"/>
                <a:ea typeface="Arial"/>
                <a:cs typeface="Arial"/>
                <a:sym typeface="Arial"/>
              </a:rPr>
              <a:t>चार व्यावहारिक अभ्यासों </a:t>
            </a:r>
            <a:r>
              <a:rPr lang="en-US" dirty="0" err="1">
                <a:latin typeface="Kruti Dev 010" pitchFamily="2" charset="0"/>
                <a:ea typeface="Arial"/>
                <a:cs typeface="Arial"/>
                <a:sym typeface="Arial"/>
              </a:rPr>
              <a:t>में</a:t>
            </a:r>
            <a:r>
              <a:rPr lang="en-US" dirty="0">
                <a:latin typeface="Kruti Dev 010" pitchFamily="2" charset="0"/>
                <a:ea typeface="Arial"/>
                <a:cs typeface="Arial"/>
                <a:sym typeface="Arial"/>
              </a:rPr>
              <a:t> </a:t>
            </a:r>
            <a:r>
              <a:rPr lang="en-US" dirty="0" err="1">
                <a:latin typeface="Kruti Dev 010" pitchFamily="2" charset="0"/>
                <a:ea typeface="Arial"/>
                <a:cs typeface="Arial"/>
                <a:sym typeface="Arial"/>
              </a:rPr>
              <a:t>टीईए</a:t>
            </a:r>
            <a:r>
              <a:rPr lang="en-US" dirty="0">
                <a:latin typeface="Kruti Dev 010" pitchFamily="2" charset="0"/>
                <a:ea typeface="Arial"/>
                <a:cs typeface="Arial"/>
                <a:sym typeface="Arial"/>
              </a:rPr>
              <a:t> के सही उपयोग का प्रदर्शन करें।</a:t>
            </a:r>
            <a:endParaRPr dirty="0">
              <a:latin typeface="Kruti Dev 010" pitchFamily="2" charset="0"/>
            </a:endParaRPr>
          </a:p>
        </p:txBody>
      </p:sp>
      <p:sp>
        <p:nvSpPr>
          <p:cNvPr id="1048611" name="Google Shape;12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Kruti Dev 010" pitchFamily="2" charset="0"/>
              </a:rPr>
              <a:t>5/25/2025</a:t>
            </a:r>
          </a:p>
        </p:txBody>
      </p:sp>
      <p:sp>
        <p:nvSpPr>
          <p:cNvPr id="1048612" name="Google Shape;1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Kruti Dev 010" pitchFamily="2" charset="0"/>
              </a:rPr>
              <a:t>3</a:t>
            </a:fld>
            <a:endParaRPr lang="en-US">
              <a:latin typeface="Kruti Dev 010" pitchFamily="2" charset="0"/>
            </a:endParaRPr>
          </a:p>
        </p:txBody>
      </p:sp>
      <p:sp>
        <p:nvSpPr>
          <p:cNvPr id="1048613" name="Google Shape;127;p16"/>
          <p:cNvSpPr/>
          <p:nvPr/>
        </p:nvSpPr>
        <p:spPr>
          <a:xfrm>
            <a:off x="5688363" y="1713390"/>
            <a:ext cx="641416" cy="64747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Kruti Dev 010" pitchFamily="2" charset="0"/>
                <a:sym typeface="Arial"/>
              </a:rPr>
              <a:t>4</a:t>
            </a:r>
            <a:endParaRPr sz="4000" b="1" dirty="0">
              <a:solidFill>
                <a:srgbClr val="C00000"/>
              </a:solidFill>
              <a:latin typeface="Kruti Dev 010" pitchFamily="2" charset="0"/>
              <a:sym typeface="Arial"/>
            </a:endParaRPr>
          </a:p>
        </p:txBody>
      </p:sp>
      <p:sp>
        <p:nvSpPr>
          <p:cNvPr id="1048614" name="Google Shape;128;p16"/>
          <p:cNvSpPr/>
          <p:nvPr/>
        </p:nvSpPr>
        <p:spPr>
          <a:xfrm>
            <a:off x="5638891" y="3839962"/>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Kruti Dev 010" pitchFamily="2" charset="0"/>
                <a:sym typeface="Arial"/>
              </a:rPr>
              <a:t>5</a:t>
            </a:r>
            <a:endParaRPr sz="4000" b="1" dirty="0">
              <a:solidFill>
                <a:srgbClr val="C00000"/>
              </a:solidFill>
              <a:latin typeface="Kruti Dev 010" pitchFamily="2" charset="0"/>
              <a:sym typeface="Arial"/>
            </a:endParaRPr>
          </a:p>
        </p:txBody>
      </p:sp>
      <p:sp>
        <p:nvSpPr>
          <p:cNvPr id="1048615" name="TextBox 2"/>
          <p:cNvSpPr txBox="1"/>
          <p:nvPr/>
        </p:nvSpPr>
        <p:spPr>
          <a:xfrm>
            <a:off x="1214015" y="1842631"/>
            <a:ext cx="4128904" cy="707886"/>
          </a:xfrm>
          <a:prstGeom prst="rect">
            <a:avLst/>
          </a:prstGeom>
          <a:noFill/>
        </p:spPr>
        <p:txBody>
          <a:bodyPr wrap="square">
            <a:spAutoFit/>
          </a:bodyPr>
          <a:lstStyle/>
          <a:p>
            <a:r>
              <a:rPr lang="en-US" sz="4000" b="1" dirty="0">
                <a:solidFill>
                  <a:srgbClr val="FF0000"/>
                </a:solidFill>
                <a:latin typeface="Kruti Dev 010" pitchFamily="2" charset="0"/>
                <a:sym typeface="Arial"/>
              </a:rPr>
              <a:t>उद्देश्य</a:t>
            </a:r>
            <a:endParaRPr lang="en-IN" sz="4000" dirty="0">
              <a:solidFill>
                <a:srgbClr val="FF0000"/>
              </a:solidFill>
              <a:latin typeface="Kruti Dev 010" pitchFamily="2" charset="0"/>
            </a:endParaRPr>
          </a:p>
        </p:txBody>
      </p:sp>
      <p:pic>
        <p:nvPicPr>
          <p:cNvPr id="2097160" name="Picture 3"/>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048624" name="Google Shape;133;p17"/>
          <p:cNvSpPr txBox="1">
            <a:spLocks noGrp="1"/>
          </p:cNvSpPr>
          <p:nvPr>
            <p:ph type="title"/>
          </p:nvPr>
        </p:nvSpPr>
        <p:spPr>
          <a:xfrm>
            <a:off x="582013" y="1749942"/>
            <a:ext cx="3960456" cy="109550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b="1" dirty="0">
                <a:solidFill>
                  <a:srgbClr val="C00000"/>
                </a:solidFill>
                <a:latin typeface="Arial"/>
                <a:ea typeface="Arial"/>
                <a:cs typeface="Arial"/>
                <a:sym typeface="Arial"/>
              </a:rPr>
              <a:t>         </a:t>
            </a:r>
            <a:r>
              <a:rPr lang="en-US" sz="4000" b="1" dirty="0">
                <a:solidFill>
                  <a:srgbClr val="FF0000"/>
                </a:solidFill>
                <a:latin typeface="Kruti Dev 010" pitchFamily="2" charset="0"/>
                <a:ea typeface="Arial"/>
                <a:cs typeface="Arial"/>
                <a:sym typeface="Arial"/>
              </a:rPr>
              <a:t>औजार</a:t>
            </a:r>
            <a:endParaRPr lang="en-US" sz="4000" b="1" cap="none" dirty="0">
              <a:solidFill>
                <a:srgbClr val="FF0000"/>
              </a:solidFill>
              <a:latin typeface="Kruti Dev 010" pitchFamily="2" charset="0"/>
              <a:ea typeface="Arial"/>
              <a:cs typeface="Arial"/>
              <a:sym typeface="Arial"/>
            </a:endParaRPr>
          </a:p>
        </p:txBody>
      </p:sp>
      <p:sp>
        <p:nvSpPr>
          <p:cNvPr id="1048625" name="Google Shape;134;p17"/>
          <p:cNvSpPr txBox="1">
            <a:spLocks noGrp="1"/>
          </p:cNvSpPr>
          <p:nvPr>
            <p:ph type="body" idx="1"/>
          </p:nvPr>
        </p:nvSpPr>
        <p:spPr>
          <a:xfrm>
            <a:off x="6353451" y="850983"/>
            <a:ext cx="5171767" cy="253461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3200"/>
              <a:buNone/>
            </a:pPr>
            <a:r>
              <a:rPr lang="en-IN" sz="3200" dirty="0">
                <a:solidFill>
                  <a:schemeClr val="dk1"/>
                </a:solidFill>
                <a:latin typeface="Kruti Dev 010" pitchFamily="2" charset="0"/>
                <a:ea typeface="Arial"/>
                <a:cs typeface="Arial"/>
                <a:sym typeface="Arial"/>
              </a:rPr>
              <a:t>उपकरण एक ऐसा उपकरण है जिसका उपयोग केवल ऑपरेटर की शक्ति का उपयोग करके मैनुअल या मैकेनिकल कार्य करने या उसे सुविधाजनक बनाने के लिए किया जाता है।</a:t>
            </a:r>
            <a:endParaRPr sz="3200" dirty="0">
              <a:solidFill>
                <a:schemeClr val="dk1"/>
              </a:solidFill>
              <a:latin typeface="Kruti Dev 010" pitchFamily="2" charset="0"/>
              <a:ea typeface="Arial"/>
              <a:cs typeface="Arial"/>
              <a:sym typeface="Arial"/>
            </a:endParaRPr>
          </a:p>
        </p:txBody>
      </p:sp>
      <p:sp>
        <p:nvSpPr>
          <p:cNvPr id="1048626" name="Google Shape;13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627" name="Google Shape;1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lang="en-US"/>
          </a:p>
        </p:txBody>
      </p:sp>
      <p:sp>
        <p:nvSpPr>
          <p:cNvPr id="1048628" name="Google Shape;140;p17"/>
          <p:cNvSpPr txBox="1"/>
          <p:nvPr/>
        </p:nvSpPr>
        <p:spPr>
          <a:xfrm>
            <a:off x="6589063" y="4518254"/>
            <a:ext cx="235027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dirty="0">
                <a:solidFill>
                  <a:schemeClr val="tx1"/>
                </a:solidFill>
                <a:latin typeface="Kruti Dev 010" pitchFamily="2" charset="0"/>
                <a:ea typeface="Calibri"/>
                <a:cs typeface="Calibri"/>
                <a:sym typeface="Calibri"/>
              </a:rPr>
              <a:t>उदाहरण</a:t>
            </a:r>
            <a:endParaRPr sz="1800" dirty="0">
              <a:solidFill>
                <a:schemeClr val="tx1"/>
              </a:solidFill>
              <a:latin typeface="Kruti Dev 010" pitchFamily="2" charset="0"/>
              <a:ea typeface="Calibri"/>
              <a:cs typeface="Calibri"/>
              <a:sym typeface="Calibri"/>
            </a:endParaRPr>
          </a:p>
        </p:txBody>
      </p:sp>
      <p:sp>
        <p:nvSpPr>
          <p:cNvPr id="1048629" name="Google Shape;141;p17"/>
          <p:cNvSpPr/>
          <p:nvPr/>
        </p:nvSpPr>
        <p:spPr>
          <a:xfrm>
            <a:off x="9504597" y="3668944"/>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Crow Hammer</a:t>
            </a:r>
            <a:endParaRPr dirty="0"/>
          </a:p>
        </p:txBody>
      </p:sp>
      <p:sp>
        <p:nvSpPr>
          <p:cNvPr id="1048630" name="Google Shape;142;p17"/>
          <p:cNvSpPr/>
          <p:nvPr/>
        </p:nvSpPr>
        <p:spPr>
          <a:xfrm>
            <a:off x="9504597" y="5103030"/>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Hack Saw</a:t>
            </a:r>
            <a:endParaRPr dirty="0"/>
          </a:p>
        </p:txBody>
      </p:sp>
      <p:sp>
        <p:nvSpPr>
          <p:cNvPr id="1048631" name="Google Shape;143;p17"/>
          <p:cNvSpPr/>
          <p:nvPr/>
        </p:nvSpPr>
        <p:spPr>
          <a:xfrm>
            <a:off x="9504597" y="4383110"/>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Pick Mattock</a:t>
            </a:r>
            <a:endParaRPr dirty="0"/>
          </a:p>
        </p:txBody>
      </p:sp>
      <p:pic>
        <p:nvPicPr>
          <p:cNvPr id="2097161" name="Picture 2"/>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048637" name="Google Shape;14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638" name="Google Shape;1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lang="en-US"/>
          </a:p>
        </p:txBody>
      </p:sp>
      <p:sp>
        <p:nvSpPr>
          <p:cNvPr id="1048639" name="Google Shape;150;p18"/>
          <p:cNvSpPr txBox="1"/>
          <p:nvPr/>
        </p:nvSpPr>
        <p:spPr>
          <a:xfrm>
            <a:off x="1689063" y="1892616"/>
            <a:ext cx="344103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N" sz="4000" b="1" dirty="0">
                <a:solidFill>
                  <a:srgbClr val="FF0000"/>
                </a:solidFill>
                <a:latin typeface="Kruti Dev 010" pitchFamily="2" charset="0"/>
                <a:sym typeface="Arial"/>
              </a:rPr>
              <a:t>उपकरण</a:t>
            </a:r>
            <a:endParaRPr lang="en-US" sz="4000" b="1" dirty="0">
              <a:solidFill>
                <a:srgbClr val="FF0000"/>
              </a:solidFill>
              <a:latin typeface="Kruti Dev 010" pitchFamily="2" charset="0"/>
              <a:sym typeface="Arial"/>
            </a:endParaRPr>
          </a:p>
        </p:txBody>
      </p:sp>
      <p:sp>
        <p:nvSpPr>
          <p:cNvPr id="1048640" name="Google Shape;151;p18"/>
          <p:cNvSpPr txBox="1"/>
          <p:nvPr/>
        </p:nvSpPr>
        <p:spPr>
          <a:xfrm>
            <a:off x="5886449" y="1727362"/>
            <a:ext cx="6284125" cy="1815841"/>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IN" sz="2800" dirty="0">
                <a:solidFill>
                  <a:schemeClr val="dk1"/>
                </a:solidFill>
                <a:latin typeface="Kruti Dev 010" pitchFamily="2" charset="0"/>
                <a:sym typeface="Arial"/>
              </a:rPr>
              <a:t>उपकरण एक मशीन या उपकरण है जो एक भौतिक कार्य करता है, जिसका संचालन कार्य क्षमता बढ़ाने के लिए बाहरी शक्ति स्रोत पर निर्भर करता है।</a:t>
            </a:r>
            <a:endParaRPr sz="2800" dirty="0">
              <a:solidFill>
                <a:schemeClr val="dk1"/>
              </a:solidFill>
              <a:latin typeface="Kruti Dev 010" pitchFamily="2" charset="0"/>
              <a:sym typeface="Arial"/>
            </a:endParaRPr>
          </a:p>
        </p:txBody>
      </p:sp>
      <p:sp>
        <p:nvSpPr>
          <p:cNvPr id="1048641" name="Google Shape;155;p18"/>
          <p:cNvSpPr/>
          <p:nvPr/>
        </p:nvSpPr>
        <p:spPr>
          <a:xfrm>
            <a:off x="9728440" y="4646457"/>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Chain Saw</a:t>
            </a:r>
          </a:p>
        </p:txBody>
      </p:sp>
      <p:sp>
        <p:nvSpPr>
          <p:cNvPr id="1048642" name="Google Shape;156;p18"/>
          <p:cNvSpPr/>
          <p:nvPr/>
        </p:nvSpPr>
        <p:spPr>
          <a:xfrm>
            <a:off x="9728440" y="5822950"/>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Electric Drill</a:t>
            </a:r>
            <a:endParaRPr dirty="0"/>
          </a:p>
        </p:txBody>
      </p:sp>
      <p:sp>
        <p:nvSpPr>
          <p:cNvPr id="1048643" name="Google Shape;157;p18"/>
          <p:cNvSpPr/>
          <p:nvPr/>
        </p:nvSpPr>
        <p:spPr>
          <a:xfrm>
            <a:off x="9593580" y="5234703"/>
            <a:ext cx="259842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Chipping Hammer</a:t>
            </a:r>
            <a:endParaRPr dirty="0"/>
          </a:p>
        </p:txBody>
      </p:sp>
      <p:sp>
        <p:nvSpPr>
          <p:cNvPr id="1048644" name="Google Shape;158;p18"/>
          <p:cNvSpPr txBox="1"/>
          <p:nvPr/>
        </p:nvSpPr>
        <p:spPr>
          <a:xfrm>
            <a:off x="7240698" y="4485257"/>
            <a:ext cx="2585299"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N" sz="3200" b="1" dirty="0">
                <a:solidFill>
                  <a:schemeClr val="tx1"/>
                </a:solidFill>
                <a:latin typeface="Kruti Dev 010" pitchFamily="2" charset="0"/>
                <a:sym typeface="Arial"/>
              </a:rPr>
              <a:t>उदाहरण</a:t>
            </a:r>
            <a:endParaRPr sz="3200" b="1" dirty="0">
              <a:solidFill>
                <a:schemeClr val="tx1"/>
              </a:solidFill>
              <a:latin typeface="Kruti Dev 010" pitchFamily="2" charset="0"/>
              <a:sym typeface="Arial"/>
            </a:endParaRPr>
          </a:p>
        </p:txBody>
      </p:sp>
      <p:pic>
        <p:nvPicPr>
          <p:cNvPr id="2097162"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048647" name="Google Shape;16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648" name="Google Shape;1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lang="en-US"/>
          </a:p>
        </p:txBody>
      </p:sp>
      <p:sp>
        <p:nvSpPr>
          <p:cNvPr id="1048649" name="Google Shape;165;p19"/>
          <p:cNvSpPr txBox="1"/>
          <p:nvPr/>
        </p:nvSpPr>
        <p:spPr>
          <a:xfrm>
            <a:off x="4799856" y="1196752"/>
            <a:ext cx="6836922" cy="255450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IN" sz="3200" dirty="0">
                <a:solidFill>
                  <a:schemeClr val="dk1"/>
                </a:solidFill>
                <a:latin typeface="Kruti Dev 010" pitchFamily="2" charset="0"/>
                <a:sym typeface="Arial"/>
              </a:rPr>
              <a:t>सहायक उपकरण एक घटक है जो किसी उपकरण या उपकरण के टुकड़े को पूरक या पूर्ण करता है, और जो ऑपरेटर की कार्य करने की क्षमता को बढ़ाता है।</a:t>
            </a:r>
            <a:endParaRPr sz="3200" dirty="0">
              <a:solidFill>
                <a:schemeClr val="dk1"/>
              </a:solidFill>
              <a:latin typeface="Kruti Dev 010" pitchFamily="2" charset="0"/>
              <a:sym typeface="Arial"/>
            </a:endParaRPr>
          </a:p>
        </p:txBody>
      </p:sp>
      <p:sp>
        <p:nvSpPr>
          <p:cNvPr id="1048650" name="Google Shape;166;p19"/>
          <p:cNvSpPr txBox="1"/>
          <p:nvPr/>
        </p:nvSpPr>
        <p:spPr>
          <a:xfrm>
            <a:off x="838200" y="2244073"/>
            <a:ext cx="4073273"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N" sz="4000" b="1" dirty="0">
                <a:solidFill>
                  <a:srgbClr val="FF0000"/>
                </a:solidFill>
                <a:latin typeface="Kruti Dev 010" pitchFamily="2" charset="0"/>
                <a:sym typeface="Arial"/>
              </a:rPr>
              <a:t>सामान</a:t>
            </a:r>
            <a:endParaRPr lang="en-US" sz="4000" b="1" dirty="0">
              <a:solidFill>
                <a:srgbClr val="FF0000"/>
              </a:solidFill>
              <a:latin typeface="Kruti Dev 010" pitchFamily="2" charset="0"/>
              <a:sym typeface="Arial"/>
            </a:endParaRPr>
          </a:p>
        </p:txBody>
      </p:sp>
      <p:sp>
        <p:nvSpPr>
          <p:cNvPr id="1048651" name="Google Shape;167;p19"/>
          <p:cNvSpPr txBox="1"/>
          <p:nvPr/>
        </p:nvSpPr>
        <p:spPr>
          <a:xfrm>
            <a:off x="6327787" y="3751257"/>
            <a:ext cx="213661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b="1" dirty="0">
                <a:solidFill>
                  <a:schemeClr val="tx1"/>
                </a:solidFill>
                <a:latin typeface="Kruti Dev 010" pitchFamily="2" charset="0"/>
                <a:sym typeface="Arial"/>
              </a:rPr>
              <a:t>उदाहरण</a:t>
            </a:r>
            <a:endParaRPr sz="2800" b="1" dirty="0">
              <a:solidFill>
                <a:schemeClr val="tx1"/>
              </a:solidFill>
              <a:latin typeface="Kruti Dev 010" pitchFamily="2" charset="0"/>
              <a:sym typeface="Arial"/>
            </a:endParaRPr>
          </a:p>
        </p:txBody>
      </p:sp>
      <p:sp>
        <p:nvSpPr>
          <p:cNvPr id="1048652" name="Google Shape;171;p19"/>
          <p:cNvSpPr/>
          <p:nvPr/>
        </p:nvSpPr>
        <p:spPr>
          <a:xfrm>
            <a:off x="9271060" y="3832311"/>
            <a:ext cx="2789111"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Drill Bit</a:t>
            </a:r>
            <a:endParaRPr dirty="0"/>
          </a:p>
        </p:txBody>
      </p:sp>
      <p:sp>
        <p:nvSpPr>
          <p:cNvPr id="1048653" name="Google Shape;172;p19"/>
          <p:cNvSpPr/>
          <p:nvPr/>
        </p:nvSpPr>
        <p:spPr>
          <a:xfrm>
            <a:off x="9612018" y="4827630"/>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Hack Saw Blade</a:t>
            </a:r>
            <a:endParaRPr dirty="0"/>
          </a:p>
        </p:txBody>
      </p:sp>
      <p:sp>
        <p:nvSpPr>
          <p:cNvPr id="1048654" name="Google Shape;173;p19"/>
          <p:cNvSpPr/>
          <p:nvPr/>
        </p:nvSpPr>
        <p:spPr>
          <a:xfrm>
            <a:off x="9513090" y="5924228"/>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Hack Saw Blade</a:t>
            </a:r>
            <a:endParaRPr dirty="0"/>
          </a:p>
        </p:txBody>
      </p:sp>
      <p:pic>
        <p:nvPicPr>
          <p:cNvPr id="2097163" name="Picture 13"/>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048657" name="Google Shape;17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658" name="Google Shape;1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lang="en-US"/>
          </a:p>
        </p:txBody>
      </p:sp>
      <p:sp>
        <p:nvSpPr>
          <p:cNvPr id="1048659" name="Google Shape;180;p20"/>
          <p:cNvSpPr txBox="1"/>
          <p:nvPr/>
        </p:nvSpPr>
        <p:spPr>
          <a:xfrm>
            <a:off x="1223916" y="1816335"/>
            <a:ext cx="4537692"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3200" b="1" dirty="0" err="1">
                <a:solidFill>
                  <a:srgbClr val="FF0000"/>
                </a:solidFill>
                <a:latin typeface="Kruti Dev 010" pitchFamily="2" charset="0"/>
                <a:sym typeface="Arial"/>
              </a:rPr>
              <a:t>औजारों</a:t>
            </a:r>
            <a:r>
              <a:rPr lang="en-IN" sz="3200" b="1" dirty="0">
                <a:solidFill>
                  <a:srgbClr val="FF0000"/>
                </a:solidFill>
                <a:latin typeface="Kruti Dev 010" pitchFamily="2" charset="0"/>
                <a:sym typeface="Arial"/>
              </a:rPr>
              <a:t>] उपकरणों और सहायक उपकरणों को उनके उपयोग के अनुसार वर्गीकृत करना</a:t>
            </a:r>
            <a:endParaRPr lang="en-US" sz="3200" b="1" dirty="0">
              <a:solidFill>
                <a:srgbClr val="FF0000"/>
              </a:solidFill>
              <a:latin typeface="Kruti Dev 010" pitchFamily="2" charset="0"/>
              <a:sym typeface="Arial"/>
            </a:endParaRPr>
          </a:p>
        </p:txBody>
      </p:sp>
      <p:sp>
        <p:nvSpPr>
          <p:cNvPr id="1048660" name="Google Shape;183;p20"/>
          <p:cNvSpPr txBox="1"/>
          <p:nvPr/>
        </p:nvSpPr>
        <p:spPr>
          <a:xfrm>
            <a:off x="6270577" y="1321995"/>
            <a:ext cx="5921423"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800" b="1" dirty="0">
              <a:solidFill>
                <a:schemeClr val="tx1"/>
              </a:solidFill>
              <a:sym typeface="Arial"/>
            </a:endParaRPr>
          </a:p>
          <a:p>
            <a:pPr marL="0" marR="0" lvl="0" indent="0" algn="just" rtl="0">
              <a:spcBef>
                <a:spcPts val="0"/>
              </a:spcBef>
              <a:spcAft>
                <a:spcPts val="0"/>
              </a:spcAft>
              <a:buNone/>
            </a:pPr>
            <a:r>
              <a:rPr lang="en-US" sz="2800" b="1" dirty="0">
                <a:solidFill>
                  <a:schemeClr val="tx1"/>
                </a:solidFill>
                <a:latin typeface="Kruti Dev 010" pitchFamily="2" charset="0"/>
                <a:sym typeface="Arial"/>
              </a:rPr>
              <a:t>1</a:t>
            </a:r>
            <a:r>
              <a:rPr lang="hi-IN" sz="2800" b="1" dirty="0">
                <a:solidFill>
                  <a:schemeClr val="tx1"/>
                </a:solidFill>
                <a:latin typeface="Kruti Dev 010" pitchFamily="2" charset="0"/>
                <a:sym typeface="Arial"/>
              </a:rPr>
              <a:t>.टीईए खोजें</a:t>
            </a:r>
            <a:endParaRPr lang="hi-IN" sz="2800" dirty="0">
              <a:solidFill>
                <a:schemeClr val="tx1"/>
              </a:solidFill>
              <a:latin typeface="Kruti Dev 010" pitchFamily="2" charset="0"/>
            </a:endParaRPr>
          </a:p>
          <a:p>
            <a:pPr marL="0" marR="0" lvl="0" indent="0" algn="just" rtl="0">
              <a:spcBef>
                <a:spcPts val="0"/>
              </a:spcBef>
              <a:spcAft>
                <a:spcPts val="0"/>
              </a:spcAft>
              <a:buNone/>
            </a:pPr>
            <a:endParaRPr lang="hi-IN" sz="2800" dirty="0">
              <a:solidFill>
                <a:schemeClr val="tx1"/>
              </a:solidFill>
              <a:latin typeface="Kruti Dev 010" pitchFamily="2" charset="0"/>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hi-IN" sz="2800" dirty="0">
                <a:solidFill>
                  <a:schemeClr val="tx1"/>
                </a:solidFill>
                <a:latin typeface="Kruti Dev 010" pitchFamily="2" charset="0"/>
              </a:rPr>
              <a:t>खोजी औजारों, उपकरणों और सहायक उपकरणों का उपयोग संभावित रूप से फंसे हुए पीड़ितों की तलाश करने और ढही हुई संरचनाओं में उनका पता लगाने के लिए किया जाता है।</a:t>
            </a:r>
            <a:endParaRPr lang="en-US" sz="28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latin typeface="Kruti Dev 010" pitchFamily="2" charset="0"/>
                <a:sym typeface="Arial"/>
              </a:rPr>
              <a:t> </a:t>
            </a:r>
            <a:r>
              <a:rPr lang="hi-IN" sz="2800" dirty="0">
                <a:solidFill>
                  <a:schemeClr val="tx1"/>
                </a:solidFill>
                <a:latin typeface="Kruti Dev 010" pitchFamily="2" charset="0"/>
                <a:sym typeface="Arial"/>
              </a:rPr>
              <a:t>इनका उपयोग व्यक्तिगत रूप से या एक दूसरे के साथ संयोजन में किया जा सकता है।</a:t>
            </a:r>
          </a:p>
          <a:p>
            <a:pPr marL="457200" marR="0" lvl="0" indent="-457200" algn="just" rtl="0">
              <a:spcBef>
                <a:spcPts val="0"/>
              </a:spcBef>
              <a:spcAft>
                <a:spcPts val="0"/>
              </a:spcAft>
              <a:buClr>
                <a:schemeClr val="dk1"/>
              </a:buClr>
              <a:buSzPts val="3200"/>
              <a:buFont typeface="Noto Sans Symbols"/>
              <a:buChar char="▪"/>
            </a:pPr>
            <a:endParaRPr sz="2800" dirty="0"/>
          </a:p>
        </p:txBody>
      </p:sp>
      <p:pic>
        <p:nvPicPr>
          <p:cNvPr id="2097164"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048663" name="Google Shape;18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664" name="Google Shape;18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8</a:t>
            </a:fld>
            <a:endParaRPr lang="en-US"/>
          </a:p>
        </p:txBody>
      </p:sp>
      <p:sp>
        <p:nvSpPr>
          <p:cNvPr id="1048665" name="Google Shape;190;p21"/>
          <p:cNvSpPr txBox="1"/>
          <p:nvPr/>
        </p:nvSpPr>
        <p:spPr>
          <a:xfrm>
            <a:off x="6853562" y="1870103"/>
            <a:ext cx="4966125" cy="32931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rgbClr val="FF0000"/>
                </a:solidFill>
                <a:latin typeface="Open Sans"/>
                <a:sym typeface="Arial"/>
              </a:rPr>
              <a:t>2.बचाव </a:t>
            </a:r>
            <a:r>
              <a:rPr lang="en-US" altLang="en-IN" sz="2800" b="1" dirty="0">
                <a:solidFill>
                  <a:srgbClr val="FF0000"/>
                </a:solidFill>
                <a:latin typeface="Open Sans"/>
                <a:sym typeface="Arial"/>
              </a:rPr>
              <a:t>TEA</a:t>
            </a:r>
            <a:endParaRPr lang="en-US" sz="2800" dirty="0">
              <a:latin typeface="Open Sans"/>
            </a:endParaRPr>
          </a:p>
          <a:p>
            <a:pPr marL="0" marR="0" lvl="0" indent="0" algn="just" rtl="0">
              <a:spcBef>
                <a:spcPts val="0"/>
              </a:spcBef>
              <a:spcAft>
                <a:spcPts val="0"/>
              </a:spcAft>
              <a:buNone/>
            </a:pPr>
            <a:r>
              <a:rPr lang="en-IN" altLang="en-IN" sz="2800" dirty="0" err="1">
                <a:solidFill>
                  <a:schemeClr val="dk1"/>
                </a:solidFill>
                <a:latin typeface="Kruti Dev 010" pitchFamily="2" charset="0"/>
                <a:sym typeface="Arial"/>
              </a:rPr>
              <a:t>बचाव</a:t>
            </a:r>
            <a:r>
              <a:rPr lang="en-IN" altLang="en-IN" sz="2800" dirty="0">
                <a:solidFill>
                  <a:schemeClr val="dk1"/>
                </a:solidFill>
                <a:latin typeface="Kruti Dev 010" pitchFamily="2" charset="0"/>
                <a:sym typeface="Arial"/>
              </a:rPr>
              <a:t> </a:t>
            </a:r>
            <a:r>
              <a:rPr lang="en-IN" altLang="en-IN" sz="2800" dirty="0" err="1">
                <a:solidFill>
                  <a:schemeClr val="dk1"/>
                </a:solidFill>
                <a:latin typeface="Kruti Dev 010" pitchFamily="2" charset="0"/>
                <a:sym typeface="Arial"/>
              </a:rPr>
              <a:t>उपकरण</a:t>
            </a:r>
            <a:r>
              <a:rPr lang="en-IN" altLang="en-IN" sz="2800" dirty="0">
                <a:solidFill>
                  <a:schemeClr val="dk1"/>
                </a:solidFill>
                <a:latin typeface="Kruti Dev 010" pitchFamily="2" charset="0"/>
                <a:sym typeface="Arial"/>
              </a:rPr>
              <a:t>] उपकरण और सहायक उपकरण वे हैं जिनका उपयोग सीएसएसआर ऑपरेशन में किसी संरचना में प्रवेश करने और पीड़ित तक पहुंचने के लिए किया जाता है।</a:t>
            </a:r>
            <a:endParaRPr lang="en-US" sz="2800" dirty="0">
              <a:solidFill>
                <a:schemeClr val="dk1"/>
              </a:solidFill>
              <a:latin typeface="Kruti Dev 010" pitchFamily="2" charset="0"/>
              <a:sym typeface="Arial"/>
            </a:endParaRPr>
          </a:p>
          <a:p>
            <a:pPr marL="457200" marR="0" lvl="0" indent="-457200" algn="just" rtl="0">
              <a:spcBef>
                <a:spcPts val="0"/>
              </a:spcBef>
              <a:spcAft>
                <a:spcPts val="0"/>
              </a:spcAft>
              <a:buClr>
                <a:schemeClr val="dk1"/>
              </a:buClr>
              <a:buSzPts val="3200"/>
              <a:buFont typeface="Noto Sans Symbols"/>
              <a:buChar char="▪"/>
            </a:pPr>
            <a:endParaRPr lang="en-US" sz="1200" dirty="0"/>
          </a:p>
        </p:txBody>
      </p:sp>
      <p:pic>
        <p:nvPicPr>
          <p:cNvPr id="2097165" name="Picture 2"/>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
        <p:nvSpPr>
          <p:cNvPr id="1048666" name="Google Shape;180;p20"/>
          <p:cNvSpPr txBox="1"/>
          <p:nvPr/>
        </p:nvSpPr>
        <p:spPr>
          <a:xfrm>
            <a:off x="1384049" y="1920284"/>
            <a:ext cx="4537692"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3200" b="1" dirty="0" err="1">
                <a:solidFill>
                  <a:srgbClr val="FF0000"/>
                </a:solidFill>
                <a:latin typeface="Kruti Dev 010" pitchFamily="2" charset="0"/>
                <a:sym typeface="Arial"/>
              </a:rPr>
              <a:t>औजारों</a:t>
            </a:r>
            <a:r>
              <a:rPr lang="en-IN" sz="3200" b="1" dirty="0">
                <a:solidFill>
                  <a:srgbClr val="FF0000"/>
                </a:solidFill>
                <a:latin typeface="Kruti Dev 010" pitchFamily="2" charset="0"/>
                <a:sym typeface="Arial"/>
              </a:rPr>
              <a:t>] उपकरणों और सहायक उपकरणों को उनके उपयोग के अनुसार वर्गीकृत करना</a:t>
            </a:r>
            <a:endParaRPr lang="en-US" sz="3200" b="1" dirty="0">
              <a:solidFill>
                <a:srgbClr val="FF0000"/>
              </a:solidFill>
              <a:latin typeface="Kruti Dev 010" pitchFamily="2"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048669" name="Google Shape;19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048670" name="Google Shape;19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lang="en-US"/>
          </a:p>
        </p:txBody>
      </p:sp>
      <p:sp>
        <p:nvSpPr>
          <p:cNvPr id="1048671" name="Google Shape;200;p22"/>
          <p:cNvSpPr txBox="1"/>
          <p:nvPr/>
        </p:nvSpPr>
        <p:spPr>
          <a:xfrm>
            <a:off x="7341832" y="1859370"/>
            <a:ext cx="4850168" cy="45858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chemeClr val="tx1"/>
                </a:solidFill>
                <a:latin typeface="Arial"/>
                <a:ea typeface="Arial"/>
                <a:cs typeface="Arial"/>
                <a:sym typeface="Arial"/>
              </a:rPr>
              <a:t>3</a:t>
            </a:r>
            <a:r>
              <a:rPr lang="en-US" sz="3200" b="1" dirty="0">
                <a:solidFill>
                  <a:schemeClr val="tx1"/>
                </a:solidFill>
                <a:latin typeface="Kruti Dev 010" pitchFamily="2" charset="0"/>
                <a:ea typeface="Arial"/>
                <a:cs typeface="Arial"/>
              </a:rPr>
              <a:t>-</a:t>
            </a:r>
            <a:r>
              <a:rPr lang="en-US" sz="3200" b="1" dirty="0">
                <a:solidFill>
                  <a:schemeClr val="tx1"/>
                </a:solidFill>
                <a:latin typeface="Kruti Dev 010" pitchFamily="2" charset="0"/>
                <a:sym typeface="Arial"/>
              </a:rPr>
              <a:t>संचालन सहायता उपकरण और सहायक उपकरण</a:t>
            </a:r>
            <a:endParaRPr sz="3200" dirty="0">
              <a:solidFill>
                <a:schemeClr val="tx1"/>
              </a:solidFill>
              <a:latin typeface="Kruti Dev 010" pitchFamily="2" charset="0"/>
            </a:endParaRPr>
          </a:p>
          <a:p>
            <a:pPr marL="457200" marR="0" lvl="0" indent="-457200" algn="just" rtl="0">
              <a:spcBef>
                <a:spcPts val="0"/>
              </a:spcBef>
              <a:spcAft>
                <a:spcPts val="0"/>
              </a:spcAft>
              <a:buClr>
                <a:schemeClr val="dk1"/>
              </a:buClr>
              <a:buSzPts val="3200"/>
              <a:buFont typeface="Noto Sans Symbols"/>
              <a:buChar char="▪"/>
            </a:pPr>
            <a:r>
              <a:rPr lang="en-IN" sz="2800" dirty="0">
                <a:solidFill>
                  <a:schemeClr val="tx1"/>
                </a:solidFill>
                <a:latin typeface="Kruti Dev 010" pitchFamily="2" charset="0"/>
              </a:rPr>
              <a:t>इस श्रेणी में वे सभी वस्तुएं और उपकरण शामिल हैं जिनका उपयोग सीएसएसआर ऑपरेशन के संचालन में सहायता के लिए किया जाता है और जो बचाव गतिविधियों में सहायता करते हैं।</a:t>
            </a:r>
            <a:endParaRPr sz="2800" dirty="0">
              <a:solidFill>
                <a:schemeClr val="tx1"/>
              </a:solidFill>
              <a:latin typeface="Kruti Dev 010" pitchFamily="2" charset="0"/>
            </a:endParaRPr>
          </a:p>
        </p:txBody>
      </p:sp>
      <p:pic>
        <p:nvPicPr>
          <p:cNvPr id="2097166" name="Picture 1"/>
          <p:cNvPicPr>
            <a:picLocks noChangeAspect="1" noChangeArrowheads="1"/>
          </p:cNvPicPr>
          <p:nvPr/>
        </p:nvPicPr>
        <p:blipFill>
          <a:blip r:embed="rId3" cstate="print"/>
          <a:srcRect/>
          <a:stretch>
            <a:fillRect/>
          </a:stretch>
        </p:blipFill>
        <p:spPr bwMode="auto">
          <a:xfrm>
            <a:off x="38100" y="38100"/>
            <a:ext cx="1345949" cy="1133523"/>
          </a:xfrm>
          <a:prstGeom prst="rect">
            <a:avLst/>
          </a:prstGeom>
          <a:noFill/>
        </p:spPr>
      </p:pic>
      <p:sp>
        <p:nvSpPr>
          <p:cNvPr id="1048672" name="Google Shape;180;p20"/>
          <p:cNvSpPr txBox="1"/>
          <p:nvPr/>
        </p:nvSpPr>
        <p:spPr>
          <a:xfrm>
            <a:off x="1312554" y="1940622"/>
            <a:ext cx="4537692"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IN" sz="3200" b="1" dirty="0" err="1">
                <a:solidFill>
                  <a:srgbClr val="FF0000"/>
                </a:solidFill>
                <a:latin typeface="Kruti Dev 010" pitchFamily="2" charset="0"/>
                <a:sym typeface="Arial"/>
              </a:rPr>
              <a:t>औजारों</a:t>
            </a:r>
            <a:r>
              <a:rPr lang="en-IN" sz="3200" b="1" dirty="0">
                <a:solidFill>
                  <a:srgbClr val="FF0000"/>
                </a:solidFill>
                <a:latin typeface="Kruti Dev 010" pitchFamily="2" charset="0"/>
                <a:sym typeface="Arial"/>
              </a:rPr>
              <a:t>] उपकरणों और सहायक उपकरणों को उनके उपयोग के अनुसार वर्गीकृत करना</a:t>
            </a:r>
            <a:endParaRPr lang="en-US" sz="3200" b="1" dirty="0">
              <a:solidFill>
                <a:srgbClr val="FF0000"/>
              </a:solidFill>
              <a:latin typeface="Kruti Dev 010" pitchFamily="2" charset="0"/>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1254</Words>
  <Application>Microsoft Office PowerPoint</Application>
  <PresentationFormat>Widescreen</PresentationFormat>
  <Paragraphs>172</Paragraphs>
  <Slides>27</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Black</vt:lpstr>
      <vt:lpstr>Calibri</vt:lpstr>
      <vt:lpstr>Kristen ITC</vt:lpstr>
      <vt:lpstr>Kruti Dev 010</vt:lpstr>
      <vt:lpstr>Noto Sans Symbols</vt:lpstr>
      <vt:lpstr>Open Sans</vt:lpstr>
      <vt:lpstr>Open Sans SemiBold</vt:lpstr>
      <vt:lpstr>Office Theme</vt:lpstr>
      <vt:lpstr>PowerPoint Presentation</vt:lpstr>
      <vt:lpstr>उद्देश्य</vt:lpstr>
      <vt:lpstr>PowerPoint Presentation</vt:lpstr>
      <vt:lpstr>         औजार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समीक्षा</vt:lpstr>
      <vt:lpstr> समीक्षा</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Chetanbahadur</dc:creator>
  <cp:lastModifiedBy>Shiv Rai</cp:lastModifiedBy>
  <cp:revision>6</cp:revision>
  <dcterms:created xsi:type="dcterms:W3CDTF">2025-10-22T04:56:18Z</dcterms:created>
  <dcterms:modified xsi:type="dcterms:W3CDTF">2025-12-14T05:40:34Z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ec1c15259bb143af9e897911deee8860</vt:lpwstr>
  </property>
</Properties>
</file>