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1188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2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2562"/>
          <c:y val="7.3849100000000001E-2"/>
          <c:w val="0.88243799999999994"/>
          <c:h val="0.6792740000000000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Supervivencia (%)</c:v>
                </c:pt>
              </c:strCache>
            </c:strRef>
          </c:tx>
          <c:spPr>
            <a:ln w="25400" cap="flat">
              <a:solidFill>
                <a:srgbClr val="881920"/>
              </a:solidFill>
              <a:prstDash val="solid"/>
              <a:round/>
            </a:ln>
            <a:effectLst/>
          </c:spPr>
          <c:marker>
            <c:symbol val="circle"/>
            <c:size val="18"/>
            <c:spPr>
              <a:solidFill>
                <a:srgbClr val="881920"/>
              </a:solidFill>
              <a:ln w="25400" cap="flat">
                <a:solidFill>
                  <a:srgbClr val="881920"/>
                </a:solidFill>
                <a:prstDash val="solid"/>
                <a:round/>
              </a:ln>
              <a:effectLst/>
            </c:spPr>
          </c:marker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0" i="0" u="none" strike="noStrike">
                    <a:solidFill>
                      <a:srgbClr val="881920"/>
                    </a:solidFill>
                    <a:latin typeface="Open Sans Semibold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0.5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91</c:v>
                </c:pt>
                <c:pt idx="1">
                  <c:v>81</c:v>
                </c:pt>
                <c:pt idx="2">
                  <c:v>36.700000000000003</c:v>
                </c:pt>
                <c:pt idx="3">
                  <c:v>33.700000000000003</c:v>
                </c:pt>
                <c:pt idx="4">
                  <c:v>19</c:v>
                </c:pt>
                <c:pt idx="5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07-4454-8F48-1CB745CF8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712192"/>
        <c:axId val="138714112"/>
      </c:lineChart>
      <c:catAx>
        <c:axId val="13871219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4200" b="0" i="0" u="none" strike="noStrike">
                    <a:solidFill>
                      <a:srgbClr val="000000"/>
                    </a:solidFill>
                    <a:latin typeface="Open Sans Semibold"/>
                  </a:defRPr>
                </a:pPr>
                <a:r>
                  <a:rPr lang="en-IN" sz="4200" b="0" i="0" u="none" strike="noStrike">
                    <a:solidFill>
                      <a:srgbClr val="000000"/>
                    </a:solidFill>
                    <a:latin typeface="Open Sans Semibold"/>
                  </a:rPr>
                  <a:t>Time Elapsed (Hours)</a:t>
                </a:r>
              </a:p>
            </c:rich>
          </c:tx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Open Sans"/>
              </a:defRPr>
            </a:pPr>
            <a:endParaRPr lang="en-US"/>
          </a:p>
        </c:txPr>
        <c:crossAx val="138714112"/>
        <c:crosses val="autoZero"/>
        <c:auto val="1"/>
        <c:lblAlgn val="ctr"/>
        <c:lblOffset val="100"/>
        <c:noMultiLvlLbl val="1"/>
      </c:catAx>
      <c:valAx>
        <c:axId val="138714112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4200" b="0" i="0" u="none" strike="noStrike">
                    <a:solidFill>
                      <a:srgbClr val="000000"/>
                    </a:solidFill>
                    <a:latin typeface="Open Sans Semibold"/>
                  </a:defRPr>
                </a:pPr>
                <a:r>
                  <a:rPr lang="en-IN" sz="4200" b="0" i="0" u="none" strike="noStrike">
                    <a:solidFill>
                      <a:srgbClr val="000000"/>
                    </a:solidFill>
                    <a:latin typeface="Open Sans Semibold"/>
                  </a:rPr>
                  <a:t>Survival Rate  (%)</a:t>
                </a:r>
              </a:p>
            </c:rich>
          </c:tx>
          <c:overlay val="1"/>
        </c:title>
        <c:numFmt formatCode="0.#" sourceLinked="0"/>
        <c:majorTickMark val="out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000000"/>
                </a:solidFill>
                <a:latin typeface="Open Sans"/>
              </a:defRPr>
            </a:pPr>
            <a:endParaRPr lang="en-US"/>
          </a:p>
        </c:txPr>
        <c:crossAx val="13871219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0775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201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851571" y="12177503"/>
            <a:ext cx="508300" cy="502197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l" defTabSz="1662545">
              <a:defRPr sz="2400">
                <a:solidFill>
                  <a:srgbClr val="FFFF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28844" y="12343369"/>
            <a:ext cx="746356" cy="738662"/>
          </a:xfrm>
        </p:spPr>
        <p:txBody>
          <a:bodyPr/>
          <a:lstStyle/>
          <a:p>
            <a:fld id="{68AED0BF-B613-4EA2-A21D-6A60A5241C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3727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ESSON 1…"/>
          <p:cNvSpPr txBox="1"/>
          <p:nvPr/>
        </p:nvSpPr>
        <p:spPr>
          <a:xfrm>
            <a:off x="1200259" y="4083124"/>
            <a:ext cx="9545837" cy="2145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LESSON 1</a:t>
            </a:r>
          </a:p>
          <a:p>
            <a:pPr defTabSz="2438400">
              <a:lnSpc>
                <a:spcPct val="80000"/>
              </a:lnSpc>
              <a:defRPr sz="6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COURSE INTRODUCTION</a:t>
            </a:r>
          </a:p>
        </p:txBody>
      </p:sp>
      <p:sp>
        <p:nvSpPr>
          <p:cNvPr id="16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>
                <a:solidFill>
                  <a:srgbClr val="FF0000"/>
                </a:solidFill>
              </a:rPr>
              <a:t>PEER | CSSR | INDIA</a:t>
            </a:r>
          </a:p>
        </p:txBody>
      </p:sp>
      <p:sp>
        <p:nvSpPr>
          <p:cNvPr id="175" name="Rectangle"/>
          <p:cNvSpPr/>
          <p:nvPr/>
        </p:nvSpPr>
        <p:spPr>
          <a:xfrm>
            <a:off x="21539200" y="13512801"/>
            <a:ext cx="1879600" cy="203201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 dirty="0"/>
          </a:p>
        </p:txBody>
      </p:sp>
      <p:pic>
        <p:nvPicPr>
          <p:cNvPr id="169" name="CSSR-logo-white-01.png" descr="CSSR-logo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594" y="9546699"/>
            <a:ext cx="8714406" cy="322678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E3C00D-99B9-6CF6-2301-0BB16E944A71}"/>
              </a:ext>
            </a:extLst>
          </p:cNvPr>
          <p:cNvSpPr txBox="1"/>
          <p:nvPr/>
        </p:nvSpPr>
        <p:spPr>
          <a:xfrm>
            <a:off x="602390" y="4471001"/>
            <a:ext cx="11132820" cy="2650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LESSON 2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Organizing and Starting 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a CSSR Operation</a:t>
            </a:r>
          </a:p>
        </p:txBody>
      </p:sp>
      <p:pic>
        <p:nvPicPr>
          <p:cNvPr id="4" name="firefighters-went-rescue-fire-from-chimney.jpg" descr="firefighters-went-rescue-fire-from-chimney.jpg">
            <a:extLst>
              <a:ext uri="{FF2B5EF4-FFF2-40B4-BE49-F238E27FC236}">
                <a16:creationId xmlns:a16="http://schemas.microsoft.com/office/drawing/2014/main" id="{56D86C64-C114-F670-1F4C-44E3E09987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46"/>
          <a:stretch>
            <a:fillRect/>
          </a:stretch>
        </p:blipFill>
        <p:spPr>
          <a:xfrm>
            <a:off x="0" y="1606509"/>
            <a:ext cx="24401846" cy="12076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BADA77-5C7C-53F3-FE9A-88C61CAF92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5129" y="0"/>
            <a:ext cx="2678871" cy="2321117"/>
          </a:xfrm>
          <a:prstGeom prst="rect">
            <a:avLst/>
          </a:prstGeom>
        </p:spPr>
      </p:pic>
      <p:sp>
        <p:nvSpPr>
          <p:cNvPr id="167" name="Rectangle"/>
          <p:cNvSpPr/>
          <p:nvPr/>
        </p:nvSpPr>
        <p:spPr>
          <a:xfrm>
            <a:off x="26769" y="0"/>
            <a:ext cx="24384000" cy="13716000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pic>
        <p:nvPicPr>
          <p:cNvPr id="8" name="Image" descr="LESSON">
            <a:extLst>
              <a:ext uri="{FF2B5EF4-FFF2-40B4-BE49-F238E27FC236}">
                <a16:creationId xmlns:a16="http://schemas.microsoft.com/office/drawing/2014/main" id="{A18792FC-710C-A71E-000E-2252E3DA8E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0"/>
          </a:blip>
          <a:srcRect l="50481"/>
          <a:stretch>
            <a:fillRect/>
          </a:stretch>
        </p:blipFill>
        <p:spPr>
          <a:xfrm>
            <a:off x="-8923" y="4209721"/>
            <a:ext cx="16850777" cy="411963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</p:pic>
      <p:sp>
        <p:nvSpPr>
          <p:cNvPr id="165" name="Rectangle"/>
          <p:cNvSpPr/>
          <p:nvPr/>
        </p:nvSpPr>
        <p:spPr>
          <a:xfrm>
            <a:off x="110744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9" name="PPT 1-2">
            <a:extLst>
              <a:ext uri="{FF2B5EF4-FFF2-40B4-BE49-F238E27FC236}">
                <a16:creationId xmlns:a16="http://schemas.microsoft.com/office/drawing/2014/main" id="{9123D43C-C5A6-CA5D-EE11-670395A17A56}"/>
              </a:ext>
            </a:extLst>
          </p:cNvPr>
          <p:cNvSpPr txBox="1"/>
          <p:nvPr/>
        </p:nvSpPr>
        <p:spPr>
          <a:xfrm>
            <a:off x="21715470" y="12813338"/>
            <a:ext cx="1527060" cy="6197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 numCol="1" anchor="t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hi-IN" b="1" dirty="0"/>
              <a:t>6</a:t>
            </a:r>
            <a:r>
              <a:rPr b="1" dirty="0"/>
              <a:t>-</a:t>
            </a:r>
            <a:r>
              <a:rPr lang="en-US" b="1" dirty="0"/>
              <a:t>1</a:t>
            </a:r>
            <a:endParaRPr b="1" dirty="0"/>
          </a:p>
        </p:txBody>
      </p:sp>
      <p:sp>
        <p:nvSpPr>
          <p:cNvPr id="170" name="Shape"/>
          <p:cNvSpPr/>
          <p:nvPr/>
        </p:nvSpPr>
        <p:spPr>
          <a:xfrm flipH="1">
            <a:off x="0" y="-10161"/>
            <a:ext cx="2440686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866E3E0-DEED-6FEC-0E68-E49EA1B971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FBA4D5-658C-EC97-0282-E9ECBE9B18A2}"/>
              </a:ext>
            </a:extLst>
          </p:cNvPr>
          <p:cNvSpPr/>
          <p:nvPr/>
        </p:nvSpPr>
        <p:spPr>
          <a:xfrm>
            <a:off x="4170607" y="663389"/>
            <a:ext cx="16609133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COLLAPSED STRUCTURE SEARCH AND RESCUE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6" name="PEER | CSSR | INDIA">
            <a:extLst>
              <a:ext uri="{FF2B5EF4-FFF2-40B4-BE49-F238E27FC236}">
                <a16:creationId xmlns:a16="http://schemas.microsoft.com/office/drawing/2014/main" id="{B2B247E8-5421-6E69-1CE2-92458B552B4D}"/>
              </a:ext>
            </a:extLst>
          </p:cNvPr>
          <p:cNvSpPr txBox="1"/>
          <p:nvPr/>
        </p:nvSpPr>
        <p:spPr>
          <a:xfrm>
            <a:off x="663350" y="1296065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NDRF</a:t>
            </a:r>
            <a:r>
              <a:rPr dirty="0">
                <a:solidFill>
                  <a:srgbClr val="FF0000"/>
                </a:solidFill>
              </a:rPr>
              <a:t> | CSSR | INDIA</a:t>
            </a:r>
          </a:p>
        </p:txBody>
      </p:sp>
      <p:pic>
        <p:nvPicPr>
          <p:cNvPr id="11" name="CSSR-logo-white-01.png" descr="CSSR-logo-white-01.png">
            <a:extLst>
              <a:ext uri="{FF2B5EF4-FFF2-40B4-BE49-F238E27FC236}">
                <a16:creationId xmlns:a16="http://schemas.microsoft.com/office/drawing/2014/main" id="{83BEA193-7739-1E34-7891-6C30E067E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6994" y="9699099"/>
            <a:ext cx="8714406" cy="322678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ESSON 6…">
            <a:extLst>
              <a:ext uri="{FF2B5EF4-FFF2-40B4-BE49-F238E27FC236}">
                <a16:creationId xmlns:a16="http://schemas.microsoft.com/office/drawing/2014/main" id="{758E3C72-EAC9-5DE9-0AA2-F64148A93B41}"/>
              </a:ext>
            </a:extLst>
          </p:cNvPr>
          <p:cNvSpPr txBox="1"/>
          <p:nvPr/>
        </p:nvSpPr>
        <p:spPr>
          <a:xfrm>
            <a:off x="754790" y="4488436"/>
            <a:ext cx="9439975" cy="3156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LESSON 6</a:t>
            </a:r>
          </a:p>
          <a:p>
            <a:pPr defTabSz="2438400">
              <a:lnSpc>
                <a:spcPct val="80000"/>
              </a:lnSpc>
              <a:spcBef>
                <a:spcPts val="1000"/>
              </a:spcBef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Search and Location Techniques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6B84FB-5EFE-82D9-F938-51426B4ABF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B8149BE0-48EB-19A4-3A40-EE4DDCBE4320}"/>
              </a:ext>
            </a:extLst>
          </p:cNvPr>
          <p:cNvSpPr/>
          <p:nvPr/>
        </p:nvSpPr>
        <p:spPr>
          <a:xfrm>
            <a:off x="21554440" y="13505181"/>
            <a:ext cx="1879600" cy="203201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 dirty="0"/>
          </a:p>
        </p:txBody>
      </p:sp>
      <p:sp>
        <p:nvSpPr>
          <p:cNvPr id="3" name="Duties of…">
            <a:extLst>
              <a:ext uri="{FF2B5EF4-FFF2-40B4-BE49-F238E27FC236}">
                <a16:creationId xmlns:a16="http://schemas.microsoft.com/office/drawing/2014/main" id="{C777BE30-FEC3-3DEC-8AF2-49A7A103D7F8}"/>
              </a:ext>
            </a:extLst>
          </p:cNvPr>
          <p:cNvSpPr txBox="1"/>
          <p:nvPr/>
        </p:nvSpPr>
        <p:spPr>
          <a:xfrm>
            <a:off x="10746096" y="7575466"/>
            <a:ext cx="6165211" cy="44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9142" tIns="39142" rIns="39142" bIns="39142">
            <a:spAutoFit/>
          </a:bodyPr>
          <a:lstStyle/>
          <a:p>
            <a:pPr algn="ctr"/>
            <a:r>
              <a:rPr lang="en-US" sz="2400" b="1" dirty="0">
                <a:latin typeface="Open sans"/>
              </a:rPr>
              <a:t>Presented By:- Sachin Chauhan,2IC</a:t>
            </a:r>
            <a:endParaRPr lang="en-US" sz="2400" dirty="0">
              <a:latin typeface="Open san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35% victims…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5850095"/>
            <a:ext cx="6397907" cy="2557661"/>
          </a:xfrm>
          <a:prstGeom prst="rect">
            <a:avLst/>
          </a:prstGeom>
        </p:spPr>
        <p:txBody>
          <a:bodyPr lIns="89235" tIns="89235" rIns="89235" bIns="89235" anchor="t"/>
          <a:lstStyle/>
          <a:p>
            <a:pPr defTabSz="1896340">
              <a:spcBef>
                <a:spcPts val="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35% victims </a:t>
            </a:r>
          </a:p>
          <a:p>
            <a:pPr defTabSz="1896340">
              <a:spcBef>
                <a:spcPts val="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lightly trapped</a:t>
            </a:r>
          </a:p>
        </p:txBody>
      </p:sp>
      <p:sp>
        <p:nvSpPr>
          <p:cNvPr id="19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9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5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9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198" name="Drawing2" descr="Drawin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897" y="1710550"/>
            <a:ext cx="12895088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F602F4DB-1323-C24B-A132-13B5DE2778F8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6969B7A-CC10-9D16-33A7-6DC4ED972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A4EC2-1C5A-24AF-789E-339DF577D9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0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2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0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05" name="Drawing1" descr="Drawin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162" y="1134328"/>
            <a:ext cx="14049366" cy="1203034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50% victims…"/>
          <p:cNvSpPr txBox="1"/>
          <p:nvPr/>
        </p:nvSpPr>
        <p:spPr>
          <a:xfrm>
            <a:off x="1144986" y="5850095"/>
            <a:ext cx="6397907" cy="255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50% victims 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on surface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D99D4D1-F01D-66BF-1CD1-1D24959034E0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56678871-F0D7-E6FE-5B19-D6317E50C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CECB8-1293-299A-5040-014D8B515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0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0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1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213" name="Steps to Search and Locate"/>
          <p:cNvSpPr txBox="1"/>
          <p:nvPr/>
        </p:nvSpPr>
        <p:spPr>
          <a:xfrm>
            <a:off x="1016000" y="3046520"/>
            <a:ext cx="7449138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Steps to Search and Locate</a:t>
            </a:r>
          </a:p>
        </p:txBody>
      </p:sp>
      <p:sp>
        <p:nvSpPr>
          <p:cNvPr id="214" name="Make markings on the structure.…"/>
          <p:cNvSpPr txBox="1"/>
          <p:nvPr/>
        </p:nvSpPr>
        <p:spPr>
          <a:xfrm>
            <a:off x="8861680" y="5201502"/>
            <a:ext cx="14760078" cy="571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Make markings on the structure.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Create a diagram.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Select search area.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 startAt="5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Select search method.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D9F5F13D-CEA5-BBBF-24FF-BB998A61670A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2BAF3FD5-11CC-F2A1-03B2-CFD182509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10A22-817C-F032-23B8-310CA2008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1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1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1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21" name="Steps to Search and Locate"/>
          <p:cNvSpPr txBox="1"/>
          <p:nvPr/>
        </p:nvSpPr>
        <p:spPr>
          <a:xfrm>
            <a:off x="765942" y="2977940"/>
            <a:ext cx="7449138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Steps to Search and Locate</a:t>
            </a:r>
          </a:p>
        </p:txBody>
      </p:sp>
      <p:sp>
        <p:nvSpPr>
          <p:cNvPr id="222" name="Conduct search and place INSARAG markings on structure and diagram.…"/>
          <p:cNvSpPr txBox="1"/>
          <p:nvPr/>
        </p:nvSpPr>
        <p:spPr>
          <a:xfrm>
            <a:off x="8179662" y="5125722"/>
            <a:ext cx="15438396" cy="6824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Conduct search and place INSARAG markings on structure and diagram.</a:t>
            </a:r>
          </a:p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Analyse results and re-evaluate.</a:t>
            </a:r>
          </a:p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Pre-hospital treatment.</a:t>
            </a:r>
          </a:p>
          <a:p>
            <a:pPr marL="1524000" indent="-1524000" defTabSz="1896340">
              <a:spcBef>
                <a:spcPts val="3000"/>
              </a:spcBef>
              <a:buSzPct val="100000"/>
              <a:buAutoNum type="arabicParenR" startAt="9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Confirm potential victim location.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6375D4C8-2B38-10C7-5ED0-99E2DD028634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1AA91EF-D107-D572-B746-C69E10888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7F2139-3084-6736-C800-DB62E1C7C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2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6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2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229" name="Void1" descr="Void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7002203" y="2454634"/>
            <a:ext cx="15389311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Void Spaces"/>
          <p:cNvSpPr txBox="1">
            <a:spLocks noGrp="1"/>
          </p:cNvSpPr>
          <p:nvPr>
            <p:ph type="body" sz="quarter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Void Spaces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07AD2D6-5F9B-29FA-6469-B784C38E226B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2D0F0DF-1746-8BAB-F531-5B8712128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88F13-DD8E-E1E6-C644-E2AEDA4DC2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5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238" name="Possible Location of Void Spaces"/>
          <p:cNvSpPr txBox="1"/>
          <p:nvPr/>
        </p:nvSpPr>
        <p:spPr>
          <a:xfrm>
            <a:off x="1016000" y="2635040"/>
            <a:ext cx="7449138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Possible Location of Void Spaces</a:t>
            </a:r>
          </a:p>
        </p:txBody>
      </p:sp>
      <p:sp>
        <p:nvSpPr>
          <p:cNvPr id="239" name="Structurally resistant areas:…"/>
          <p:cNvSpPr txBox="1"/>
          <p:nvPr/>
        </p:nvSpPr>
        <p:spPr>
          <a:xfrm>
            <a:off x="10857821" y="3260923"/>
            <a:ext cx="11867507" cy="813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defTabSz="1896340">
              <a:spcBef>
                <a:spcPts val="3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8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Structurally resistant areas: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Basements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Elevator shafts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Bathrooms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Inside hallways</a:t>
            </a:r>
          </a:p>
          <a:p>
            <a:pPr marL="1016000" indent="-1016000" defTabSz="1896340">
              <a:spcBef>
                <a:spcPts val="2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Concrete walls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F57A367-D0BC-4345-3D4B-ED130D7D9ED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837A99FB-F0E2-E9AF-2578-D6D66EA96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A5284-B88A-98D3-84F1-61E71A770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4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3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4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98D50C63-A43D-5013-2BEC-0C96A370CE7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32C49-FA71-A9B3-A310-7F24147BA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0" y="1257300"/>
            <a:ext cx="17990820" cy="10207752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205FDEE-C44D-C786-72E8-813813739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82FD7-A5B7-A638-EC64-118E5E63B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4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0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253" name="Rubble2" descr="Rubbl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43000"/>
            <a:ext cx="15240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72B1EA45-793B-76B8-3D40-40DD07CE2D88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26651F7-0EAF-163C-3310-F73F9AED8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04A15-2FAE-08C0-A14D-3E04C3407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5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7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260" name="Rubble3" descr="Rubbl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0" y="1142999"/>
            <a:ext cx="85725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A0A6CB1F-2E35-D9AE-0258-B507A9A8D5F5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460C3622-655D-7D30-0FCC-ECA25B86F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99B627-1A75-CB58-230F-28197952A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6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4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6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267" name="Rubble4" descr="Rubble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42999"/>
            <a:ext cx="15240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14E405E-4D2A-74F8-F7D2-1669481D94C1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81100-8CAF-74AF-63BF-6CAFB0E65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42999"/>
            <a:ext cx="15240001" cy="11430001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C4815AB-B621-1434-69B8-B71C1A98A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A97FF2-B3E4-A9A1-23B2-0D94C1BD5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sp>
        <p:nvSpPr>
          <p:cNvPr id="10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7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0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0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16000" y="4142641"/>
            <a:ext cx="7627217" cy="237010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11" name="OBJECTIVES"/>
          <p:cNvSpPr txBox="1"/>
          <p:nvPr/>
        </p:nvSpPr>
        <p:spPr>
          <a:xfrm>
            <a:off x="1003148" y="2632937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grpSp>
        <p:nvGrpSpPr>
          <p:cNvPr id="114" name="Group"/>
          <p:cNvGrpSpPr/>
          <p:nvPr/>
        </p:nvGrpSpPr>
        <p:grpSpPr>
          <a:xfrm>
            <a:off x="10013073" y="4486713"/>
            <a:ext cx="1219201" cy="1681958"/>
            <a:chOff x="0" y="115975"/>
            <a:chExt cx="1219200" cy="1681957"/>
          </a:xfrm>
        </p:grpSpPr>
        <p:sp>
          <p:nvSpPr>
            <p:cNvPr id="11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7" name="Group"/>
          <p:cNvGrpSpPr/>
          <p:nvPr/>
        </p:nvGrpSpPr>
        <p:grpSpPr>
          <a:xfrm>
            <a:off x="10013073" y="7547329"/>
            <a:ext cx="1219201" cy="1681958"/>
            <a:chOff x="0" y="115975"/>
            <a:chExt cx="1219200" cy="1681957"/>
          </a:xfrm>
        </p:grpSpPr>
        <p:sp>
          <p:nvSpPr>
            <p:cNvPr id="115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6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20" name="Group"/>
          <p:cNvGrpSpPr/>
          <p:nvPr/>
        </p:nvGrpSpPr>
        <p:grpSpPr>
          <a:xfrm>
            <a:off x="9998227" y="9925150"/>
            <a:ext cx="1219201" cy="1681958"/>
            <a:chOff x="0" y="115975"/>
            <a:chExt cx="1219200" cy="1681957"/>
          </a:xfrm>
        </p:grpSpPr>
        <p:sp>
          <p:nvSpPr>
            <p:cNvPr id="11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121" name="Define search and location and describe its importance in the success of a CSSR operation.…"/>
          <p:cNvSpPr txBox="1"/>
          <p:nvPr/>
        </p:nvSpPr>
        <p:spPr>
          <a:xfrm>
            <a:off x="11835645" y="4570216"/>
            <a:ext cx="11875355" cy="792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Define search and location and describe its importance in the success of a CSSR operation.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Describe the composition of a search team and the basic equipment used.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and describe the steps for searching and locating.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E2227D9B-81EE-6C24-46AC-13BD4EF1B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D4AF8A-5CBD-419F-47AD-ADA79C421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7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1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7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274" name="Rubble5" descr="Rubbl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42999"/>
            <a:ext cx="1524000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E0BE11FF-FF18-944D-9CDC-7F961A3557DB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E13BE-2E27-36FC-2482-90724BE3A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142999"/>
            <a:ext cx="15240001" cy="11430001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8D4C9457-B5DA-37B4-AC82-F098A3927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5C4B6-4597-B242-193F-311CE2C6A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7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81" name="Rubble6" descr="Rubble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69" y="1142999"/>
            <a:ext cx="15238862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68289948-3956-6A97-5C57-84F7D6C263EB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0FD64-0269-02F8-FEBC-FF9964306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69" y="1142999"/>
            <a:ext cx="15238862" cy="11430001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92FC350-2F9A-EA01-F50F-D311648C1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C7523-3E4D-3F58-7577-7D4F6EC647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8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5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8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288" name="Rubble7" descr="Rubble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95" y="1142999"/>
            <a:ext cx="15238810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02D6A73-BD7B-AADB-030D-BF94CB595C0C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2DCFA-A48D-1E8B-1225-D105888DE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95" y="1142999"/>
            <a:ext cx="15238810" cy="11430001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4A44466F-4747-8157-6909-C295F54DA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E5C2AB-42F5-8EEA-2757-2E758AB1E3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9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2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9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pic>
        <p:nvPicPr>
          <p:cNvPr id="295" name="Rubble8" descr="Rubbl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85" y="1143000"/>
            <a:ext cx="15238830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F8936013-321D-7F7C-337B-0FEFEBD583E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F8B0C-BC16-7568-C66D-3F8B12F84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85" y="1142999"/>
            <a:ext cx="15238829" cy="11430001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5B000038-6D81-9138-E89D-B1B39437AB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83AE1B-A512-C3C1-3097-C244E7C0F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9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99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0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302" name="Rubble9" descr="Rubbl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985" y="1142999"/>
            <a:ext cx="16798030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FB2AC99F-8A62-4452-DF20-5EDF78AEEEC7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EF7F8-4B12-E9BA-8E75-FD06F6F7A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85" y="1142999"/>
            <a:ext cx="16798030" cy="11490294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96C15EC-B549-D7E3-EC8D-272AB21A3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CD204-1370-BBFC-B66E-4510D98B34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0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6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0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pic>
        <p:nvPicPr>
          <p:cNvPr id="309" name="Rubble10" descr="Rubble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13" y="1143000"/>
            <a:ext cx="17154574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D21FA52F-0237-6DE1-3A97-8635E926FB45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FBFB9D6-7BB6-F649-CD1A-8F57E32E8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43D5E-B095-686D-E3C6-7FA187E3B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3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316" name="Search Modalities"/>
          <p:cNvSpPr txBox="1"/>
          <p:nvPr/>
        </p:nvSpPr>
        <p:spPr>
          <a:xfrm>
            <a:off x="9037688" y="1361561"/>
            <a:ext cx="6308623" cy="21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dirty="0"/>
              <a:t>Search Modalities</a:t>
            </a:r>
          </a:p>
        </p:txBody>
      </p:sp>
      <p:sp>
        <p:nvSpPr>
          <p:cNvPr id="317" name="Rounded Rectangle"/>
          <p:cNvSpPr/>
          <p:nvPr/>
        </p:nvSpPr>
        <p:spPr>
          <a:xfrm>
            <a:off x="2677288" y="7023316"/>
            <a:ext cx="8890001" cy="3048001"/>
          </a:xfrm>
          <a:prstGeom prst="roundRect">
            <a:avLst>
              <a:gd name="adj" fmla="val 4167"/>
            </a:avLst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18" name="Hasty search"/>
          <p:cNvSpPr txBox="1"/>
          <p:nvPr/>
        </p:nvSpPr>
        <p:spPr>
          <a:xfrm>
            <a:off x="3607006" y="7944066"/>
            <a:ext cx="703056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Hasty search</a:t>
            </a:r>
          </a:p>
        </p:txBody>
      </p:sp>
      <p:sp>
        <p:nvSpPr>
          <p:cNvPr id="319" name="Rounded Rectangle"/>
          <p:cNvSpPr/>
          <p:nvPr/>
        </p:nvSpPr>
        <p:spPr>
          <a:xfrm>
            <a:off x="12816711" y="7023316"/>
            <a:ext cx="8890001" cy="3048001"/>
          </a:xfrm>
          <a:prstGeom prst="roundRect">
            <a:avLst>
              <a:gd name="adj" fmla="val 4167"/>
            </a:avLst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20" name="Extensive search"/>
          <p:cNvSpPr txBox="1"/>
          <p:nvPr/>
        </p:nvSpPr>
        <p:spPr>
          <a:xfrm>
            <a:off x="13565108" y="7944067"/>
            <a:ext cx="739320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Extensive search</a:t>
            </a:r>
          </a:p>
        </p:txBody>
      </p:sp>
      <p:grpSp>
        <p:nvGrpSpPr>
          <p:cNvPr id="323" name="Group"/>
          <p:cNvGrpSpPr/>
          <p:nvPr/>
        </p:nvGrpSpPr>
        <p:grpSpPr>
          <a:xfrm>
            <a:off x="6512688" y="5168731"/>
            <a:ext cx="1219201" cy="1681958"/>
            <a:chOff x="0" y="115975"/>
            <a:chExt cx="1219200" cy="1681957"/>
          </a:xfrm>
        </p:grpSpPr>
        <p:sp>
          <p:nvSpPr>
            <p:cNvPr id="32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88192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22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26" name="Group"/>
          <p:cNvGrpSpPr/>
          <p:nvPr/>
        </p:nvGrpSpPr>
        <p:grpSpPr>
          <a:xfrm>
            <a:off x="16652111" y="5168731"/>
            <a:ext cx="1219201" cy="1681958"/>
            <a:chOff x="0" y="115975"/>
            <a:chExt cx="1219200" cy="1681957"/>
          </a:xfrm>
        </p:grpSpPr>
        <p:sp>
          <p:nvSpPr>
            <p:cNvPr id="32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88192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25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EBB6F49-37B8-4C07-97C0-B2CD879FDAB2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7169C1B-68D4-E48E-A381-75CE91E66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F9B54-D7C3-2BEB-ABAE-FCA6121C6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2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0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3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sp>
        <p:nvSpPr>
          <p:cNvPr id="333" name="Search Methods"/>
          <p:cNvSpPr txBox="1"/>
          <p:nvPr/>
        </p:nvSpPr>
        <p:spPr>
          <a:xfrm>
            <a:off x="9765260" y="851960"/>
            <a:ext cx="4980478" cy="21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dirty="0"/>
              <a:t>Search Methods</a:t>
            </a:r>
          </a:p>
        </p:txBody>
      </p:sp>
      <p:sp>
        <p:nvSpPr>
          <p:cNvPr id="334" name="Rounded Rectangle"/>
          <p:cNvSpPr/>
          <p:nvPr/>
        </p:nvSpPr>
        <p:spPr>
          <a:xfrm>
            <a:off x="1313252" y="6982042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5" name="Physical search"/>
          <p:cNvSpPr txBox="1"/>
          <p:nvPr/>
        </p:nvSpPr>
        <p:spPr>
          <a:xfrm>
            <a:off x="1830969" y="7442417"/>
            <a:ext cx="5314567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 Physical search</a:t>
            </a:r>
          </a:p>
        </p:txBody>
      </p:sp>
      <p:sp>
        <p:nvSpPr>
          <p:cNvPr id="336" name="Rounded Rectangle"/>
          <p:cNvSpPr/>
          <p:nvPr/>
        </p:nvSpPr>
        <p:spPr>
          <a:xfrm>
            <a:off x="9017000" y="7023317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37" name="Canine search"/>
          <p:cNvSpPr txBox="1"/>
          <p:nvPr/>
        </p:nvSpPr>
        <p:spPr>
          <a:xfrm>
            <a:off x="9693220" y="7442417"/>
            <a:ext cx="4997560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Canine search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3878652" y="5168731"/>
            <a:ext cx="1219201" cy="1681958"/>
            <a:chOff x="0" y="115975"/>
            <a:chExt cx="1219200" cy="1681957"/>
          </a:xfrm>
        </p:grpSpPr>
        <p:sp>
          <p:nvSpPr>
            <p:cNvPr id="338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39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41" name="Rounded Rectangle"/>
          <p:cNvSpPr/>
          <p:nvPr/>
        </p:nvSpPr>
        <p:spPr>
          <a:xfrm>
            <a:off x="16720747" y="7023317"/>
            <a:ext cx="635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42" name="Technical search"/>
          <p:cNvSpPr txBox="1"/>
          <p:nvPr/>
        </p:nvSpPr>
        <p:spPr>
          <a:xfrm>
            <a:off x="17453728" y="7442417"/>
            <a:ext cx="4884039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Technical search</a:t>
            </a:r>
          </a:p>
        </p:txBody>
      </p:sp>
      <p:grpSp>
        <p:nvGrpSpPr>
          <p:cNvPr id="345" name="Group"/>
          <p:cNvGrpSpPr/>
          <p:nvPr/>
        </p:nvGrpSpPr>
        <p:grpSpPr>
          <a:xfrm>
            <a:off x="11582399" y="5168731"/>
            <a:ext cx="1219201" cy="1681958"/>
            <a:chOff x="0" y="115975"/>
            <a:chExt cx="1219200" cy="1681957"/>
          </a:xfrm>
        </p:grpSpPr>
        <p:sp>
          <p:nvSpPr>
            <p:cNvPr id="34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44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48" name="Group"/>
          <p:cNvGrpSpPr/>
          <p:nvPr/>
        </p:nvGrpSpPr>
        <p:grpSpPr>
          <a:xfrm>
            <a:off x="19286147" y="5168731"/>
            <a:ext cx="1219201" cy="1681958"/>
            <a:chOff x="0" y="115975"/>
            <a:chExt cx="1219200" cy="1681957"/>
          </a:xfrm>
        </p:grpSpPr>
        <p:sp>
          <p:nvSpPr>
            <p:cNvPr id="346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347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5E9A1338-3DCF-A611-D28A-C23ACE25778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A8038EA-29F5-CFFF-B192-675FAE70E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4411B-A9B6-98B9-C2DD-9BCF6E80D6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5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2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5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sp>
        <p:nvSpPr>
          <p:cNvPr id="356" name="Physical Search"/>
          <p:cNvSpPr txBox="1">
            <a:spLocks noGrp="1"/>
          </p:cNvSpPr>
          <p:nvPr>
            <p:ph type="body" sz="quarter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Physical Search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E57F2289-1049-8235-0F90-BAC8E20AF999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A525D-5F0A-B584-38E1-E84950AD4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97" y="1777999"/>
            <a:ext cx="13918074" cy="10182194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5FBA9F9E-166D-0F6E-9BCF-A1B935CF8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482D6-6E78-5529-8600-579619249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5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0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6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364" name="Void Search"/>
          <p:cNvSpPr txBox="1">
            <a:spLocks noGrp="1"/>
          </p:cNvSpPr>
          <p:nvPr>
            <p:ph type="body" sz="quarter" idx="4294967295"/>
          </p:nvPr>
        </p:nvSpPr>
        <p:spPr>
          <a:xfrm>
            <a:off x="1258656" y="5850095"/>
            <a:ext cx="6397906" cy="25576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Void Search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10A6AF4-30CF-95AF-3657-78C31122899A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1A2D98-C6FD-01D8-CD12-94B11484F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94" y="1705673"/>
            <a:ext cx="14580886" cy="10204387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48EEB67-73F4-37CD-F429-C08980D99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212A3-1912-3563-1760-1199ADB84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5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8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077422" y="3941310"/>
            <a:ext cx="7627217" cy="269014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Upon completing this lesson, you will be able to:</a:t>
            </a:r>
          </a:p>
        </p:txBody>
      </p:sp>
      <p:sp>
        <p:nvSpPr>
          <p:cNvPr id="129" name="OBJECTIVES"/>
          <p:cNvSpPr txBox="1"/>
          <p:nvPr/>
        </p:nvSpPr>
        <p:spPr>
          <a:xfrm>
            <a:off x="1077422" y="2431606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30" name="Define void space and identify probable locations in the four basic collapse patterns.…"/>
          <p:cNvSpPr txBox="1"/>
          <p:nvPr/>
        </p:nvSpPr>
        <p:spPr>
          <a:xfrm>
            <a:off x="11860613" y="3769263"/>
            <a:ext cx="11606301" cy="8792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Define void space and identify probable locations in the four basic collapse patterns.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List and describe the steps for searching and locating.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t>Demonstrate in two practical exercises the steps for a physical search and location, using two different patterns.	</a:t>
            </a:r>
          </a:p>
        </p:txBody>
      </p:sp>
      <p:grpSp>
        <p:nvGrpSpPr>
          <p:cNvPr id="133" name="Group"/>
          <p:cNvGrpSpPr/>
          <p:nvPr/>
        </p:nvGrpSpPr>
        <p:grpSpPr>
          <a:xfrm>
            <a:off x="10013073" y="3604422"/>
            <a:ext cx="1219201" cy="1681958"/>
            <a:chOff x="0" y="115975"/>
            <a:chExt cx="1219200" cy="1681957"/>
          </a:xfrm>
        </p:grpSpPr>
        <p:sp>
          <p:nvSpPr>
            <p:cNvPr id="131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2" name="4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36" name="Group"/>
          <p:cNvGrpSpPr/>
          <p:nvPr/>
        </p:nvGrpSpPr>
        <p:grpSpPr>
          <a:xfrm>
            <a:off x="10013073" y="6944155"/>
            <a:ext cx="1219201" cy="1681958"/>
            <a:chOff x="0" y="115975"/>
            <a:chExt cx="1219200" cy="1681957"/>
          </a:xfrm>
        </p:grpSpPr>
        <p:sp>
          <p:nvSpPr>
            <p:cNvPr id="13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5" name="5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39" name="Group"/>
          <p:cNvGrpSpPr/>
          <p:nvPr/>
        </p:nvGrpSpPr>
        <p:grpSpPr>
          <a:xfrm>
            <a:off x="10013073" y="9534603"/>
            <a:ext cx="1219201" cy="1681958"/>
            <a:chOff x="0" y="115975"/>
            <a:chExt cx="1219200" cy="1681957"/>
          </a:xfrm>
        </p:grpSpPr>
        <p:sp>
          <p:nvSpPr>
            <p:cNvPr id="13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8" name="6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650E9E53-0A74-442E-476C-991061931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E910EB-3F68-BDE3-6407-A909CE023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6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6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6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sp>
        <p:nvSpPr>
          <p:cNvPr id="371" name="“We are rescuers – make some noise so we can hear you!!”"/>
          <p:cNvSpPr txBox="1"/>
          <p:nvPr/>
        </p:nvSpPr>
        <p:spPr>
          <a:xfrm>
            <a:off x="1213363" y="4916787"/>
            <a:ext cx="6631150" cy="2654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>
            <a:normAutofit/>
          </a:bodyPr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“We are rescuers – make some noise so we can hear you!!”</a:t>
            </a:r>
          </a:p>
        </p:txBody>
      </p:sp>
      <p:sp>
        <p:nvSpPr>
          <p:cNvPr id="372" name="Silence is essential"/>
          <p:cNvSpPr txBox="1"/>
          <p:nvPr/>
        </p:nvSpPr>
        <p:spPr>
          <a:xfrm>
            <a:off x="990273" y="7864472"/>
            <a:ext cx="9236008" cy="1270672"/>
          </a:xfrm>
          <a:prstGeom prst="rect">
            <a:avLst/>
          </a:prstGeom>
          <a:ln w="50800">
            <a:solidFill>
              <a:srgbClr val="58575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ctr">
            <a:norm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000" cap="all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 Silence is essential</a:t>
            </a:r>
          </a:p>
        </p:txBody>
      </p:sp>
      <p:pic>
        <p:nvPicPr>
          <p:cNvPr id="373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854" y="698190"/>
            <a:ext cx="11666299" cy="1270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Hailing Method"/>
          <p:cNvSpPr txBox="1"/>
          <p:nvPr/>
        </p:nvSpPr>
        <p:spPr>
          <a:xfrm>
            <a:off x="1016000" y="3200591"/>
            <a:ext cx="7868195" cy="126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Hailing Method      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31DF1460-EF1C-D9AE-6DE0-6F6A8150CE5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C20E63C1-DB9D-4CC8-4DE1-AB292B1E7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F0D358-CECD-1DFF-948A-C3E158D44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381" name="“Go right,…"/>
          <p:cNvSpPr txBox="1"/>
          <p:nvPr/>
        </p:nvSpPr>
        <p:spPr>
          <a:xfrm>
            <a:off x="1285549" y="5638464"/>
            <a:ext cx="6109230" cy="2439072"/>
          </a:xfrm>
          <a:prstGeom prst="rect">
            <a:avLst/>
          </a:prstGeom>
          <a:ln w="50800">
            <a:solidFill>
              <a:srgbClr val="58575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ctr">
            <a:normAutofit/>
          </a:bodyPr>
          <a:lstStyle/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 cap="all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“Go right,</a:t>
            </a:r>
          </a:p>
          <a:p>
            <a: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6400" cap="all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stay right.”</a:t>
            </a:r>
          </a:p>
        </p:txBody>
      </p:sp>
      <p:pic>
        <p:nvPicPr>
          <p:cNvPr id="382" name="Search go right" descr="Search go r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195" y="1279716"/>
            <a:ext cx="12348811" cy="1143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earch Patterns:…"/>
          <p:cNvSpPr txBox="1"/>
          <p:nvPr/>
        </p:nvSpPr>
        <p:spPr>
          <a:xfrm>
            <a:off x="1016000" y="2955080"/>
            <a:ext cx="7868195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Search Patterns:</a:t>
            </a:r>
          </a:p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Multiple Rooms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C5F0527A-8B4B-6994-D854-FA3FCF7CF7A5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DA9E260E-09FC-4AEF-15AB-138D85C91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413B3A-F825-1A0C-800C-BC0D763B8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86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7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88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pic>
        <p:nvPicPr>
          <p:cNvPr id="390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62" y="2614676"/>
            <a:ext cx="14927553" cy="9732595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earch Patterns: Line Search"/>
          <p:cNvSpPr txBox="1"/>
          <p:nvPr/>
        </p:nvSpPr>
        <p:spPr>
          <a:xfrm>
            <a:off x="897240" y="2614676"/>
            <a:ext cx="7868195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Search Patterns:</a:t>
            </a:r>
            <a:br>
              <a:rPr dirty="0"/>
            </a:br>
            <a:r>
              <a:rPr dirty="0"/>
              <a:t>Line Search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8F5C6133-1F05-9A52-F4F5-DE47FC05C38C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DC14350B-9A5F-15DD-C533-0BBD28108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D1D484-015D-89EA-45E3-2FABD9A8E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9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95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9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398" name="Victim Management"/>
          <p:cNvSpPr txBox="1"/>
          <p:nvPr/>
        </p:nvSpPr>
        <p:spPr>
          <a:xfrm>
            <a:off x="897240" y="3039447"/>
            <a:ext cx="7868195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Victim Management</a:t>
            </a:r>
          </a:p>
        </p:txBody>
      </p:sp>
      <p:sp>
        <p:nvSpPr>
          <p:cNvPr id="399" name="Rounded Rectangle"/>
          <p:cNvSpPr/>
          <p:nvPr/>
        </p:nvSpPr>
        <p:spPr>
          <a:xfrm>
            <a:off x="10267366" y="4557090"/>
            <a:ext cx="1270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00" name="Precautions during a search"/>
          <p:cNvSpPr txBox="1"/>
          <p:nvPr/>
        </p:nvSpPr>
        <p:spPr>
          <a:xfrm>
            <a:off x="10785082" y="5525567"/>
            <a:ext cx="1108600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Precautions during a search</a:t>
            </a:r>
          </a:p>
        </p:txBody>
      </p:sp>
      <p:sp>
        <p:nvSpPr>
          <p:cNvPr id="401" name="Rounded Rectangle"/>
          <p:cNvSpPr/>
          <p:nvPr/>
        </p:nvSpPr>
        <p:spPr>
          <a:xfrm>
            <a:off x="10267366" y="8311573"/>
            <a:ext cx="12700001" cy="3048001"/>
          </a:xfrm>
          <a:prstGeom prst="roundRect">
            <a:avLst>
              <a:gd name="adj" fmla="val 4167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02" name="Steps for initial contact with a located victim"/>
          <p:cNvSpPr txBox="1"/>
          <p:nvPr/>
        </p:nvSpPr>
        <p:spPr>
          <a:xfrm>
            <a:off x="10943586" y="8730673"/>
            <a:ext cx="9144001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Steps for initial contact with a located victim</a:t>
            </a:r>
          </a:p>
        </p:txBody>
      </p:sp>
      <p:grpSp>
        <p:nvGrpSpPr>
          <p:cNvPr id="405" name="Group"/>
          <p:cNvGrpSpPr/>
          <p:nvPr/>
        </p:nvGrpSpPr>
        <p:grpSpPr>
          <a:xfrm>
            <a:off x="8210200" y="5240111"/>
            <a:ext cx="1219201" cy="1681958"/>
            <a:chOff x="0" y="115975"/>
            <a:chExt cx="1219200" cy="1681957"/>
          </a:xfrm>
        </p:grpSpPr>
        <p:sp>
          <p:nvSpPr>
            <p:cNvPr id="403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404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408" name="Group"/>
          <p:cNvGrpSpPr/>
          <p:nvPr/>
        </p:nvGrpSpPr>
        <p:grpSpPr>
          <a:xfrm>
            <a:off x="8210200" y="8994594"/>
            <a:ext cx="1219201" cy="1681958"/>
            <a:chOff x="0" y="115975"/>
            <a:chExt cx="1219200" cy="1681957"/>
          </a:xfrm>
        </p:grpSpPr>
        <p:sp>
          <p:nvSpPr>
            <p:cNvPr id="406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407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BD81DB09-5404-1C88-C509-4E8550F0905D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01A91D0-2385-76F6-AD59-77BDAFBFE5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D2F4C-05B9-DBA4-9F13-C758FEA79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1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12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413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416" name="Victim Contact"/>
          <p:cNvSpPr txBox="1"/>
          <p:nvPr/>
        </p:nvSpPr>
        <p:spPr>
          <a:xfrm>
            <a:off x="602391" y="6330573"/>
            <a:ext cx="7094362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Victim Contact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0806AA2A-87D9-894D-307D-52D34E8F1833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5A59C-681D-978F-B48F-125DD972B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752" y="2408043"/>
            <a:ext cx="14023617" cy="10126533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2A59896E-79E7-1C36-C107-9F6F68F06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955DD-2A5E-6728-C551-5CF477885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7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IN" sz="72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37402" y="12737071"/>
            <a:ext cx="701472" cy="738662"/>
          </a:xfrm>
        </p:spPr>
        <p:txBody>
          <a:bodyPr/>
          <a:lstStyle/>
          <a:p>
            <a:fld id="{2BB1E14F-796C-409E-9B94-89634ADD74DA}" type="slidenum">
              <a:rPr lang="en-IN" smtClean="0"/>
              <a:t>35</a:t>
            </a:fld>
            <a:endParaRPr lang="en-IN"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endParaRPr sz="4800">
              <a:latin typeface="Open Sans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5" y="6460429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/>
            <a:r>
              <a:rPr lang="en-US" sz="8000" b="1" dirty="0">
                <a:latin typeface="Open sans"/>
              </a:rPr>
              <a:t>THANK YOU </a:t>
            </a:r>
            <a:r>
              <a:rPr lang="en-US" sz="8000" dirty="0">
                <a:latin typeface="Open san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5DFA0-FA40-1268-9BDA-EE87700A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4880698" cy="292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5644E-1651-5CBA-BB13-D20A4859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236" y="13239"/>
            <a:ext cx="2774164" cy="24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986" y="1266064"/>
            <a:ext cx="11478776" cy="1069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06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sp>
        <p:nvSpPr>
          <p:cNvPr id="14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4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47" name="Searching and Locating"/>
          <p:cNvSpPr txBox="1"/>
          <p:nvPr/>
        </p:nvSpPr>
        <p:spPr>
          <a:xfrm>
            <a:off x="935139" y="3274248"/>
            <a:ext cx="6437675" cy="2255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Searching and Locating</a:t>
            </a:r>
          </a:p>
        </p:txBody>
      </p:sp>
      <p:sp>
        <p:nvSpPr>
          <p:cNvPr id="148" name="A set of techniques and procedures whose purpose is to obtain a response or indication of the presence of live victims in a void space within…"/>
          <p:cNvSpPr txBox="1"/>
          <p:nvPr/>
        </p:nvSpPr>
        <p:spPr>
          <a:xfrm>
            <a:off x="9985055" y="5674042"/>
            <a:ext cx="13178107" cy="5176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896340">
              <a:lnSpc>
                <a:spcPct val="11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A set of techniques and procedures whose purpose is to obtain a response or indication of the presence of live victims in a void space within </a:t>
            </a:r>
          </a:p>
          <a:p>
            <a:pPr defTabSz="1896340">
              <a:lnSpc>
                <a:spcPct val="11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a collapsed structure.</a:t>
            </a:r>
          </a:p>
        </p:txBody>
      </p:sp>
      <p:sp>
        <p:nvSpPr>
          <p:cNvPr id="149" name="Line"/>
          <p:cNvSpPr/>
          <p:nvPr/>
        </p:nvSpPr>
        <p:spPr>
          <a:xfrm>
            <a:off x="7544229" y="3619648"/>
            <a:ext cx="17011186" cy="782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0"/>
                </a:moveTo>
                <a:lnTo>
                  <a:pt x="3367" y="225"/>
                </a:lnTo>
                <a:lnTo>
                  <a:pt x="4367" y="21600"/>
                </a:lnTo>
                <a:lnTo>
                  <a:pt x="5360" y="0"/>
                </a:lnTo>
                <a:lnTo>
                  <a:pt x="21600" y="152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E5FBB886-6842-D289-A3B6-087356897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AED50-D164-56F9-F1F1-D8D984C1B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sp>
        <p:nvSpPr>
          <p:cNvPr id="15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3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5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aphicFrame>
        <p:nvGraphicFramePr>
          <p:cNvPr id="156" name="2D Line Chart"/>
          <p:cNvGraphicFramePr/>
          <p:nvPr/>
        </p:nvGraphicFramePr>
        <p:xfrm>
          <a:off x="2248285" y="3668374"/>
          <a:ext cx="19887430" cy="842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7" name="Survival Rate"/>
          <p:cNvSpPr txBox="1"/>
          <p:nvPr/>
        </p:nvSpPr>
        <p:spPr>
          <a:xfrm>
            <a:off x="8973162" y="1019163"/>
            <a:ext cx="6437675" cy="193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dirty="0"/>
              <a:t>Survival Rate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F105347C-71D8-37EA-1EBD-2CF7A8F09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3F481-A633-30A7-D1D1-0C85BDC5D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sp>
        <p:nvSpPr>
          <p:cNvPr id="16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1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6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162" y="4688200"/>
            <a:ext cx="18755676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earch Squad"/>
          <p:cNvSpPr txBox="1"/>
          <p:nvPr/>
        </p:nvSpPr>
        <p:spPr>
          <a:xfrm>
            <a:off x="8874664" y="806240"/>
            <a:ext cx="6634672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 spc="64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Search Squad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C4459F61-F3F8-69CA-679E-FC443D23F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3370A-8F44-3F34-4B1C-03020C6E2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ounded Rectangle"/>
          <p:cNvSpPr/>
          <p:nvPr/>
        </p:nvSpPr>
        <p:spPr>
          <a:xfrm>
            <a:off x="9096987" y="-29078"/>
            <a:ext cx="15389175" cy="1388844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68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6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0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7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73" name="Basic Equipment for Physical Search"/>
          <p:cNvSpPr txBox="1"/>
          <p:nvPr/>
        </p:nvSpPr>
        <p:spPr>
          <a:xfrm>
            <a:off x="1016000" y="3092240"/>
            <a:ext cx="7868195" cy="325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64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Basic Equipment for Physical Search</a:t>
            </a:r>
          </a:p>
        </p:txBody>
      </p:sp>
      <p:sp>
        <p:nvSpPr>
          <p:cNvPr id="174" name="Personal protective equipment…"/>
          <p:cNvSpPr txBox="1"/>
          <p:nvPr/>
        </p:nvSpPr>
        <p:spPr>
          <a:xfrm>
            <a:off x="9978105" y="3547784"/>
            <a:ext cx="11057802" cy="864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Personal protective equipment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Personal supplies (unassisted for 12 hours)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Marking supplies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Communication devices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Warning and alert devices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Reconnaissance and vision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9DE77AB4-781B-A80A-9F1E-D6980B0C47EE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906815E-CE88-2218-3227-760B320222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99358-5F4D-D27D-8A50-4666DFF95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77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78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79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81" name="Steps to Search and Locate"/>
          <p:cNvSpPr txBox="1"/>
          <p:nvPr/>
        </p:nvSpPr>
        <p:spPr>
          <a:xfrm>
            <a:off x="1016000" y="3216551"/>
            <a:ext cx="7449138" cy="364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Steps to Search and Locate</a:t>
            </a:r>
          </a:p>
        </p:txBody>
      </p:sp>
      <p:sp>
        <p:nvSpPr>
          <p:cNvPr id="182" name="Compile and analyse information.…"/>
          <p:cNvSpPr txBox="1"/>
          <p:nvPr/>
        </p:nvSpPr>
        <p:spPr>
          <a:xfrm>
            <a:off x="8861679" y="5201502"/>
            <a:ext cx="14760079" cy="571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Compile and analyse information. 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Secure the scene.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Inspect and evaluate the structure.</a:t>
            </a:r>
          </a:p>
          <a:p>
            <a:pPr marL="1016000" indent="-1016000" defTabSz="1896340">
              <a:spcBef>
                <a:spcPts val="3000"/>
              </a:spcBef>
              <a:buSzPct val="100000"/>
              <a:buAutoNum type="arabicParenR"/>
              <a:tabLst>
                <a:tab pos="2286000" algn="l"/>
                <a:tab pos="3644900" algn="l"/>
                <a:tab pos="5029200" algn="l"/>
                <a:tab pos="6388100" algn="l"/>
              </a:tabLst>
              <a:defRPr sz="6400">
                <a:latin typeface="Open Sans"/>
                <a:ea typeface="Open Sans"/>
                <a:cs typeface="Open Sans"/>
                <a:sym typeface="Open Sans"/>
              </a:defRPr>
            </a:pPr>
            <a:r>
              <a:t>Rescue surface victims.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0D650299-9CAA-07A5-D9BA-873CB966D966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3B09706-AF0E-255B-3C5D-9C6D278CF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3CEC3-CCE2-DE48-DF90-743683432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8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6" name="PPT 6 -"/>
          <p:cNvSpPr txBox="1"/>
          <p:nvPr/>
        </p:nvSpPr>
        <p:spPr>
          <a:xfrm>
            <a:off x="21512909" y="12813338"/>
            <a:ext cx="139878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6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8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189" name="Drawing3" descr="Drawin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7408543" y="2454863"/>
            <a:ext cx="15415663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15% victims trapped in void spaces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5850095"/>
            <a:ext cx="6397907" cy="2557661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i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15% victims trapped in void spaces</a:t>
            </a:r>
          </a:p>
        </p:txBody>
      </p:sp>
      <p:sp>
        <p:nvSpPr>
          <p:cNvPr id="2" name="PEER | CSSR | INDIA">
            <a:extLst>
              <a:ext uri="{FF2B5EF4-FFF2-40B4-BE49-F238E27FC236}">
                <a16:creationId xmlns:a16="http://schemas.microsoft.com/office/drawing/2014/main" id="{773DD656-18CE-5109-8ED2-F18ED311991E}"/>
              </a:ext>
            </a:extLst>
          </p:cNvPr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/>
              <a:t>NDRF</a:t>
            </a:r>
            <a:r>
              <a:rPr dirty="0"/>
              <a:t> | CSSR | INDIA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94235E21-1C64-5B29-0880-5D7B38D32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3258094" cy="2219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2ABCB-2FD6-6149-C0B5-AA3A8F421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369" y="152400"/>
            <a:ext cx="2678871" cy="23211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861</Words>
  <Application>Microsoft Office PowerPoint</Application>
  <PresentationFormat>Custom</PresentationFormat>
  <Paragraphs>231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Black</vt:lpstr>
      <vt:lpstr>Calibri</vt:lpstr>
      <vt:lpstr>HelveticaNeueLT Std Lt</vt:lpstr>
      <vt:lpstr>Open Sans</vt:lpstr>
      <vt:lpstr>Open Sans</vt:lpstr>
      <vt:lpstr>Open Sans SemiBold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NDRF ACADEMY</cp:lastModifiedBy>
  <cp:revision>10</cp:revision>
  <dcterms:modified xsi:type="dcterms:W3CDTF">2026-01-05T13:34:10Z</dcterms:modified>
</cp:coreProperties>
</file>