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24384000" cy="13716000"/>
  <p:notesSz cx="6858000" cy="9144000"/>
  <p:embeddedFontLst>
    <p:embeddedFont>
      <p:font typeface="Arial Black" panose="020B0A04020102020204" pitchFamily="34" charset="0"/>
      <p:regular r:id="rId37"/>
      <p:bold r:id="rId38"/>
    </p:embeddedFont>
    <p:embeddedFont>
      <p:font typeface="Helvetica Neue" panose="020B0604020202020204" charset="0"/>
      <p:regular r:id="rId39"/>
      <p:bold r:id="rId40"/>
      <p:italic r:id="rId41"/>
      <p:boldItalic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Open Sans SemiBold" panose="020B0706030804020204" pitchFamily="34" charset="0"/>
      <p:regular r:id="rId47"/>
      <p:bold r:id="rId48"/>
      <p:italic r:id="rId49"/>
      <p:boldItalic r:id="rId50"/>
    </p:embeddedFont>
    <p:embeddedFont>
      <p:font typeface="Verdana" panose="020B060403050404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" name="Google Shape;4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6" name="Google Shape;3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9" name="Google Shape;41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2" name="Google Shape;44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4" name="Google Shape;48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8" name="Google Shape;49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4" name="Google Shape;51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9" name="Google Shape;52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3" name="Google Shape;54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6" name="Google Shape;56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01" type="tx">
  <p:cSld name="TITLE_AND_BODY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02">
  <p:cSld name="Default 02">
    <p:bg>
      <p:bgPr>
        <a:solidFill>
          <a:srgbClr val="FFFF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03">
  <p:cSld name="Default 03">
    <p:bg>
      <p:bgPr>
        <a:solidFill>
          <a:srgbClr val="881920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4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8851571" y="12177503"/>
            <a:ext cx="508300" cy="50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with Caption">
  <p:cSld name="Table with 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4200"/>
              <a:buFont typeface="Verdana"/>
              <a:buNone/>
              <a:defRPr sz="4200" b="1" i="0">
                <a:solidFill>
                  <a:srgbClr val="C00000"/>
                </a:solidFill>
              </a:defRPr>
            </a:lvl1pPr>
            <a:lvl2pPr marL="914400" lvl="1" indent="-495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4200"/>
              <a:buFont typeface="Verdana"/>
              <a:buChar char="–"/>
              <a:defRPr sz="4200" b="1" i="0">
                <a:solidFill>
                  <a:srgbClr val="C00000"/>
                </a:solidFill>
              </a:defRPr>
            </a:lvl2pPr>
            <a:lvl3pPr marL="1371600" lvl="2" indent="-495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4200"/>
              <a:buFont typeface="Verdana"/>
              <a:buChar char="•"/>
              <a:defRPr sz="4200" b="1" i="0">
                <a:solidFill>
                  <a:srgbClr val="C00000"/>
                </a:solidFill>
              </a:defRPr>
            </a:lvl3pPr>
            <a:lvl4pPr marL="1828800" lvl="3" indent="-495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4200"/>
              <a:buFont typeface="Verdana"/>
              <a:buChar char="–"/>
              <a:defRPr sz="4200" b="1" i="0">
                <a:solidFill>
                  <a:srgbClr val="C00000"/>
                </a:solidFill>
              </a:defRPr>
            </a:lvl4pPr>
            <a:lvl5pPr marL="2286000" lvl="4" indent="-495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4200"/>
              <a:buFont typeface="Verdana"/>
              <a:buChar char="»"/>
              <a:defRPr sz="4200" b="1" i="0">
                <a:solidFill>
                  <a:srgbClr val="C00000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3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4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 Section Header">
  <p:cSld name="1_Red 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6" descr="Picture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3594" y="2825551"/>
            <a:ext cx="3793068" cy="269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6" descr="Picture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2847" y="8184445"/>
            <a:ext cx="3781780" cy="334151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Verdana"/>
              <a:buNone/>
              <a:defRPr sz="6400" i="0"/>
            </a:lvl1pPr>
            <a:lvl2pPr marL="914400" lvl="1" indent="-635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Verdana"/>
              <a:buChar char="–"/>
              <a:defRPr sz="6400" i="0"/>
            </a:lvl2pPr>
            <a:lvl3pPr marL="1371600" lvl="2" indent="-635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Verdana"/>
              <a:buChar char="•"/>
              <a:defRPr sz="6400" i="0"/>
            </a:lvl3pPr>
            <a:lvl4pPr marL="1828800" lvl="3" indent="-635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Verdana"/>
              <a:buChar char="–"/>
              <a:defRPr sz="6400" i="0"/>
            </a:lvl4pPr>
            <a:lvl5pPr marL="2286000" lvl="4" indent="-635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Verdana"/>
              <a:buChar char="»"/>
              <a:defRPr sz="6400" i="0"/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3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Urban Resilence">
  <p:cSld name="Cover Slide - Urban Resilenc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/>
        </p:nvSpPr>
        <p:spPr>
          <a:xfrm>
            <a:off x="1200259" y="4083124"/>
            <a:ext cx="9545837" cy="214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Open Sans"/>
              <a:buNone/>
            </a:pPr>
            <a:r>
              <a:rPr lang="hi-IN" sz="6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LESSON 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Open Sans"/>
              <a:buNone/>
            </a:pPr>
            <a:r>
              <a:rPr lang="hi-IN" sz="6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COURSE INTRODUCTION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8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8"/>
          <p:cNvSpPr/>
          <p:nvPr/>
        </p:nvSpPr>
        <p:spPr>
          <a:xfrm>
            <a:off x="21539200" y="13512801"/>
            <a:ext cx="1879600" cy="2032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8" descr="CSSR-logo-white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64594" y="9546699"/>
            <a:ext cx="8714406" cy="322678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/>
          <p:nvPr/>
        </p:nvSpPr>
        <p:spPr>
          <a:xfrm>
            <a:off x="602390" y="4471001"/>
            <a:ext cx="11132820" cy="265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Open Sans"/>
              <a:buNone/>
            </a:pPr>
            <a:r>
              <a:rPr lang="hi-IN" sz="6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LESSON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Open Sans"/>
              <a:buNone/>
            </a:pPr>
            <a:r>
              <a:rPr lang="hi-IN" sz="6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ORGANIZING AND STARTING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Open Sans"/>
              <a:buNone/>
            </a:pPr>
            <a:r>
              <a:rPr lang="hi-IN" sz="6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CSSR OPERATION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8" descr="firefighters-went-rescue-fire-from-chimney.jpg"/>
          <p:cNvPicPr preferRelativeResize="0"/>
          <p:nvPr/>
        </p:nvPicPr>
        <p:blipFill rotWithShape="1">
          <a:blip r:embed="rId4">
            <a:alphaModFix/>
          </a:blip>
          <a:srcRect t="25746"/>
          <a:stretch/>
        </p:blipFill>
        <p:spPr>
          <a:xfrm>
            <a:off x="0" y="1606509"/>
            <a:ext cx="24401846" cy="1207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05129" y="0"/>
            <a:ext cx="2678871" cy="2321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8" descr="LESSON"/>
          <p:cNvPicPr preferRelativeResize="0"/>
          <p:nvPr/>
        </p:nvPicPr>
        <p:blipFill rotWithShape="1">
          <a:blip r:embed="rId6">
            <a:alphaModFix amt="90000"/>
          </a:blip>
          <a:srcRect l="50481"/>
          <a:stretch/>
        </p:blipFill>
        <p:spPr>
          <a:xfrm>
            <a:off x="-8923" y="4851736"/>
            <a:ext cx="16850777" cy="4119632"/>
          </a:xfrm>
          <a:prstGeom prst="rect">
            <a:avLst/>
          </a:prstGeom>
          <a:solidFill>
            <a:srgbClr val="E36C09"/>
          </a:solidFill>
          <a:ln>
            <a:noFill/>
          </a:ln>
        </p:spPr>
      </p:pic>
      <p:sp>
        <p:nvSpPr>
          <p:cNvPr id="54" name="Google Shape;54;p8"/>
          <p:cNvSpPr/>
          <p:nvPr/>
        </p:nvSpPr>
        <p:spPr>
          <a:xfrm>
            <a:off x="110744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8"/>
          <p:cNvSpPr txBox="1"/>
          <p:nvPr/>
        </p:nvSpPr>
        <p:spPr>
          <a:xfrm>
            <a:off x="21715470" y="12813338"/>
            <a:ext cx="1527060" cy="6197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6-1</a:t>
            </a:r>
            <a:endParaRPr sz="3000" b="1" i="0" u="none" strike="noStrike" cap="none">
              <a:solidFill>
                <a:srgbClr val="53535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" name="Google Shape;56;p8"/>
          <p:cNvSpPr/>
          <p:nvPr/>
        </p:nvSpPr>
        <p:spPr>
          <a:xfrm flipH="1">
            <a:off x="40385" y="74793"/>
            <a:ext cx="24406860" cy="252214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BD4B4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7" name="Google Shape;57;p8" descr="A logo with text on it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/>
          <p:nvPr/>
        </p:nvSpPr>
        <p:spPr>
          <a:xfrm>
            <a:off x="3615019" y="2669017"/>
            <a:ext cx="16609133" cy="180940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12700" dir="2700000" rotWithShape="0">
              <a:srgbClr val="000000"/>
            </a:outerShdw>
          </a:effectLst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 Black"/>
              <a:buNone/>
            </a:pPr>
            <a:r>
              <a:rPr lang="hi-IN" sz="48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                     ढही हुई संरचना में खोज और बचाव </a:t>
            </a:r>
            <a:endParaRPr sz="48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 Black"/>
              <a:buNone/>
            </a:pPr>
            <a:r>
              <a:rPr lang="hi-IN" sz="48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COLLAPSED STRUCTURE SEARCH AND RESCUE</a:t>
            </a:r>
            <a:endParaRPr sz="48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9" name="Google Shape;59;p8"/>
          <p:cNvSpPr txBox="1"/>
          <p:nvPr/>
        </p:nvSpPr>
        <p:spPr>
          <a:xfrm>
            <a:off x="663350" y="12960658"/>
            <a:ext cx="4642558" cy="52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8" descr="CSSR-logo-white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16994" y="9699099"/>
            <a:ext cx="8714406" cy="322678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/>
          <p:nvPr/>
        </p:nvSpPr>
        <p:spPr>
          <a:xfrm>
            <a:off x="830605" y="5802600"/>
            <a:ext cx="9439975" cy="212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Open Sans"/>
              <a:buNone/>
            </a:pPr>
            <a:r>
              <a:rPr lang="hi-IN" sz="6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पाठ 6 : खोज एवं स्थान तकनीकें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8"/>
          <p:cNvSpPr/>
          <p:nvPr/>
        </p:nvSpPr>
        <p:spPr>
          <a:xfrm>
            <a:off x="21554440" y="13505181"/>
            <a:ext cx="1879600" cy="2032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8"/>
          <p:cNvSpPr/>
          <p:nvPr/>
        </p:nvSpPr>
        <p:spPr>
          <a:xfrm>
            <a:off x="9966960" y="833768"/>
            <a:ext cx="4553711" cy="106250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12700" dir="2700000" rotWithShape="0">
              <a:srgbClr val="000000"/>
            </a:outerShdw>
          </a:effectLst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 Black"/>
              <a:buNone/>
            </a:pPr>
            <a:r>
              <a:rPr lang="hi-IN" sz="54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LESSON-06</a:t>
            </a:r>
            <a:endParaRPr sz="88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5" name="Google Shape;65;p8"/>
          <p:cNvSpPr/>
          <p:nvPr/>
        </p:nvSpPr>
        <p:spPr>
          <a:xfrm>
            <a:off x="8416465" y="12590122"/>
            <a:ext cx="8558784" cy="81414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12700" dir="2700000" rotWithShape="0">
              <a:srgbClr val="000000"/>
            </a:outerShdw>
          </a:effectLst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 Black"/>
              <a:buNone/>
            </a:pPr>
            <a:r>
              <a:rPr lang="hi-IN" sz="36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By:- INSP/GD-DEEPAK KUMAR</a:t>
            </a:r>
            <a:endParaRPr sz="80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"/>
          <p:cNvSpPr txBox="1">
            <a:spLocks noGrp="1"/>
          </p:cNvSpPr>
          <p:nvPr>
            <p:ph type="body" idx="4294967295"/>
          </p:nvPr>
        </p:nvSpPr>
        <p:spPr>
          <a:xfrm>
            <a:off x="1144986" y="5850095"/>
            <a:ext cx="6397907" cy="255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25" tIns="89225" rIns="89225" bIns="892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Open Sans SemiBold"/>
              <a:buNone/>
            </a:pPr>
            <a:r>
              <a:rPr lang="hi-IN">
                <a:solidFill>
                  <a:srgbClr val="FF0000"/>
                </a:solidFill>
              </a:rPr>
              <a:t>35% पीड़ित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Open Sans SemiBold"/>
              <a:buNone/>
            </a:pPr>
            <a:r>
              <a:rPr lang="hi-IN">
                <a:solidFill>
                  <a:srgbClr val="FF0000"/>
                </a:solidFill>
              </a:rPr>
              <a:t>हल्के से फँसे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01" name="Google Shape;201;p17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7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7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7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7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10</a:t>
            </a:fld>
            <a:endParaRPr/>
          </a:p>
        </p:txBody>
      </p:sp>
      <p:pic>
        <p:nvPicPr>
          <p:cNvPr id="206" name="Google Shape;206;p17" descr="Drawing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97" y="1710550"/>
            <a:ext cx="12895088" cy="1143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7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17" descr="A logo with text on i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8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8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8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8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11</a:t>
            </a:fld>
            <a:endParaRPr/>
          </a:p>
        </p:txBody>
      </p:sp>
      <p:pic>
        <p:nvPicPr>
          <p:cNvPr id="219" name="Google Shape;219;p18" descr="Drawing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1162" y="1134328"/>
            <a:ext cx="14049366" cy="1203034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8"/>
          <p:cNvSpPr txBox="1"/>
          <p:nvPr/>
        </p:nvSpPr>
        <p:spPr>
          <a:xfrm>
            <a:off x="1144986" y="5850095"/>
            <a:ext cx="3258095" cy="255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25" tIns="89225" rIns="89225" bIns="892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Open Sans SemiBold"/>
              <a:buNone/>
            </a:pPr>
            <a:r>
              <a:rPr lang="hi-IN" sz="48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50% पीड़ित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Open Sans SemiBold"/>
              <a:buNone/>
            </a:pPr>
            <a:r>
              <a:rPr lang="hi-IN" sz="48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सतह पर</a:t>
            </a:r>
            <a:endParaRPr sz="36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8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18" descr="A logo with text on i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9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9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9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9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12</a:t>
            </a:fld>
            <a:endParaRPr/>
          </a:p>
        </p:txBody>
      </p:sp>
      <p:sp>
        <p:nvSpPr>
          <p:cNvPr id="233" name="Google Shape;233;p19"/>
          <p:cNvSpPr txBox="1"/>
          <p:nvPr/>
        </p:nvSpPr>
        <p:spPr>
          <a:xfrm>
            <a:off x="1016000" y="3046520"/>
            <a:ext cx="7449138" cy="2179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खोज एवं स्थान की प्रक्रिया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Google Shape;234;p19"/>
          <p:cNvSpPr txBox="1"/>
          <p:nvPr/>
        </p:nvSpPr>
        <p:spPr>
          <a:xfrm>
            <a:off x="8861680" y="5201502"/>
            <a:ext cx="14760078" cy="525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1016000" marR="0" lvl="0" indent="-10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Open Sans"/>
              <a:buAutoNum type="arabicParenR" startAt="5"/>
            </a:pPr>
            <a:r>
              <a:rPr lang="hi-IN" sz="6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संरचना पर चिह्न लगाना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16000" marR="0" lvl="0" indent="-10160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Open Sans"/>
              <a:buAutoNum type="arabicParenR" startAt="5"/>
            </a:pPr>
            <a:r>
              <a:rPr lang="hi-IN" sz="6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आरेख तैयार करना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16000" marR="0" lvl="0" indent="-10160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Open Sans"/>
              <a:buAutoNum type="arabicParenR" startAt="5"/>
            </a:pPr>
            <a:r>
              <a:rPr lang="hi-IN" sz="6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खोज क्षेत्र चुनना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16000" marR="0" lvl="0" indent="-10160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Open Sans"/>
              <a:buAutoNum type="arabicParenR" startAt="5"/>
            </a:pPr>
            <a:r>
              <a:rPr lang="hi-IN" sz="6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खोज विधि चुनना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9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9" descr="A logo with text o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0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0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0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0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13</a:t>
            </a:fld>
            <a:endParaRPr/>
          </a:p>
        </p:txBody>
      </p:sp>
      <p:sp>
        <p:nvSpPr>
          <p:cNvPr id="247" name="Google Shape;247;p20"/>
          <p:cNvSpPr txBox="1"/>
          <p:nvPr/>
        </p:nvSpPr>
        <p:spPr>
          <a:xfrm>
            <a:off x="765942" y="2977940"/>
            <a:ext cx="7449138" cy="2179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खोज एवं स्थान की प्रक्रिया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p20"/>
          <p:cNvSpPr txBox="1"/>
          <p:nvPr/>
        </p:nvSpPr>
        <p:spPr>
          <a:xfrm>
            <a:off x="8179662" y="5125722"/>
            <a:ext cx="15438396" cy="6236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1524000" marR="0" lvl="0" indent="-152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Open Sans"/>
              <a:buAutoNum type="arabicParenR" startAt="9"/>
            </a:pPr>
            <a:r>
              <a:rPr lang="hi-IN" sz="6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खोज करना एवं INSARAG चिह्न लगाना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0" marR="0" lvl="0" indent="-15240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Open Sans"/>
              <a:buAutoNum type="arabicParenR" startAt="9"/>
            </a:pPr>
            <a:r>
              <a:rPr lang="hi-IN" sz="6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परिणामों का विश्लेषण एवं पुनर्मूल्यांकन करना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0" marR="0" lvl="0" indent="-15240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Open Sans"/>
              <a:buAutoNum type="arabicParenR" startAt="9"/>
            </a:pPr>
            <a:r>
              <a:rPr lang="hi-IN" sz="6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अस्पताल-पूर्व उपचार देना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0" marR="0" lvl="0" indent="-15240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Open Sans"/>
              <a:buAutoNum type="arabicParenR" startAt="9"/>
            </a:pPr>
            <a:r>
              <a:rPr lang="hi-IN" sz="6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संभावित पीड़ित स्थान की पुष्टि करना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0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20" descr="A logo with text o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1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1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1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1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1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14</a:t>
            </a:fld>
            <a:endParaRPr/>
          </a:p>
        </p:txBody>
      </p:sp>
      <p:pic>
        <p:nvPicPr>
          <p:cNvPr id="261" name="Google Shape;261;p21" descr="Void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0000">
            <a:off x="7002203" y="2454634"/>
            <a:ext cx="15389311" cy="1016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1"/>
          <p:cNvSpPr txBox="1">
            <a:spLocks noGrp="1"/>
          </p:cNvSpPr>
          <p:nvPr>
            <p:ph type="body" idx="4294967295"/>
          </p:nvPr>
        </p:nvSpPr>
        <p:spPr>
          <a:xfrm>
            <a:off x="1258656" y="5850095"/>
            <a:ext cx="6397906" cy="255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25" tIns="89225" rIns="89225" bIns="892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Open Sans SemiBold"/>
              <a:buNone/>
            </a:pPr>
            <a:r>
              <a:rPr lang="hi-IN" i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Void Spaces</a:t>
            </a:r>
            <a:endParaRPr/>
          </a:p>
        </p:txBody>
      </p:sp>
      <p:sp>
        <p:nvSpPr>
          <p:cNvPr id="263" name="Google Shape;263;p21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21" descr="A logo with text on i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"/>
          <p:cNvSpPr/>
          <p:nvPr/>
        </p:nvSpPr>
        <p:spPr>
          <a:xfrm>
            <a:off x="9096987" y="-29078"/>
            <a:ext cx="15389175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2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2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2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2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2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15</a:t>
            </a:fld>
            <a:endParaRPr/>
          </a:p>
        </p:txBody>
      </p:sp>
      <p:sp>
        <p:nvSpPr>
          <p:cNvPr id="276" name="Google Shape;276;p22"/>
          <p:cNvSpPr txBox="1"/>
          <p:nvPr/>
        </p:nvSpPr>
        <p:spPr>
          <a:xfrm>
            <a:off x="1016000" y="2635040"/>
            <a:ext cx="7449138" cy="2179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खाली  जगहों का संभावित स्थान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7" name="Google Shape;277;p22"/>
          <p:cNvSpPr txBox="1"/>
          <p:nvPr/>
        </p:nvSpPr>
        <p:spPr>
          <a:xfrm>
            <a:off x="10857821" y="3260923"/>
            <a:ext cx="11802308" cy="741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800"/>
              <a:buFont typeface="Open Sans SemiBold"/>
              <a:buNone/>
            </a:pPr>
            <a:r>
              <a:rPr lang="hi-IN" sz="6800" b="0" i="0" u="none" strike="noStrike" cap="none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संरचनात्मक रूप से प्रतिरोधी क्षेत्र: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16000" marR="0" lvl="0" indent="-10160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Open Sans"/>
              <a:buAutoNum type="arabicParenR"/>
            </a:pPr>
            <a:r>
              <a:rPr lang="hi-IN" sz="6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तहखाने (Basements)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16000" marR="0" lvl="0" indent="-10160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Open Sans"/>
              <a:buAutoNum type="arabicParenR"/>
            </a:pPr>
            <a:r>
              <a:rPr lang="hi-IN" sz="6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लिफ्ट शाफ्ट (Elevator Shafts)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16000" marR="0" lvl="0" indent="-10160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Open Sans"/>
              <a:buAutoNum type="arabicParenR"/>
            </a:pPr>
            <a:r>
              <a:rPr lang="hi-IN" sz="6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बाथरूम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16000" marR="0" lvl="0" indent="-10160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Open Sans"/>
              <a:buAutoNum type="arabicParenR"/>
            </a:pPr>
            <a:r>
              <a:rPr lang="hi-IN" sz="6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गलियारे (Hallways)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16000" marR="0" lvl="0" indent="-10160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Open Sans"/>
              <a:buAutoNum type="arabicParenR"/>
            </a:pPr>
            <a:r>
              <a:rPr lang="hi-IN" sz="6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कंक्रीट दीवारों के पास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2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22" descr="A logo with text o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3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3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3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3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3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16</a:t>
            </a:fld>
            <a:endParaRPr/>
          </a:p>
        </p:txBody>
      </p:sp>
      <p:sp>
        <p:nvSpPr>
          <p:cNvPr id="290" name="Google Shape;290;p23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6140" y="1257300"/>
            <a:ext cx="17990820" cy="1020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3" descr="A logo with text on i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4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4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17</a:t>
            </a:fld>
            <a:endParaRPr/>
          </a:p>
        </p:txBody>
      </p:sp>
      <p:pic>
        <p:nvPicPr>
          <p:cNvPr id="303" name="Google Shape;303;p24" descr="Rubble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999" y="1143000"/>
            <a:ext cx="15240001" cy="11430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4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24" descr="A logo with text on i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5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5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5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5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5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18</a:t>
            </a:fld>
            <a:endParaRPr/>
          </a:p>
        </p:txBody>
      </p:sp>
      <p:pic>
        <p:nvPicPr>
          <p:cNvPr id="316" name="Google Shape;316;p25" descr="Rubble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5750" y="1142999"/>
            <a:ext cx="8572501" cy="11430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5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25" descr="A logo with text on i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6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6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26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6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6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19</a:t>
            </a:fld>
            <a:endParaRPr/>
          </a:p>
        </p:txBody>
      </p:sp>
      <p:pic>
        <p:nvPicPr>
          <p:cNvPr id="329" name="Google Shape;329;p26" descr="Rubble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999" y="1142999"/>
            <a:ext cx="15240001" cy="11430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6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999" y="1142999"/>
            <a:ext cx="15240001" cy="1143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6" descr="A logo with text on i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9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9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9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9"/>
          <p:cNvSpPr txBox="1">
            <a:spLocks noGrp="1"/>
          </p:cNvSpPr>
          <p:nvPr>
            <p:ph type="sldNum" idx="1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</a:t>
            </a:fld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body" idx="4294967295"/>
          </p:nvPr>
        </p:nvSpPr>
        <p:spPr>
          <a:xfrm>
            <a:off x="1016000" y="4142641"/>
            <a:ext cx="7627217" cy="237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25" tIns="89225" rIns="89225" bIns="892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314"/>
              </a:buClr>
              <a:buSzPts val="4200"/>
              <a:buFont typeface="Arial"/>
              <a:buNone/>
            </a:pPr>
            <a:r>
              <a:rPr lang="hi-IN" sz="4200" b="0" i="0" u="none" strike="noStrike" cap="none">
                <a:solidFill>
                  <a:srgbClr val="1313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इस पाठ को पूरा करने पर, आप निम्न में सक्षम होंगे:</a:t>
            </a:r>
            <a:endParaRPr sz="42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" name="Google Shape;76;p9"/>
          <p:cNvSpPr txBox="1"/>
          <p:nvPr/>
        </p:nvSpPr>
        <p:spPr>
          <a:xfrm>
            <a:off x="7728250" y="1087979"/>
            <a:ext cx="10029397" cy="12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उद्देश्यों (Objectives)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7" name="Google Shape;77;p9"/>
          <p:cNvGrpSpPr/>
          <p:nvPr/>
        </p:nvGrpSpPr>
        <p:grpSpPr>
          <a:xfrm>
            <a:off x="10013073" y="4486713"/>
            <a:ext cx="1219201" cy="1681959"/>
            <a:chOff x="0" y="115975"/>
            <a:chExt cx="1219200" cy="1681958"/>
          </a:xfrm>
        </p:grpSpPr>
        <p:sp>
          <p:nvSpPr>
            <p:cNvPr id="78" name="Google Shape;78;p9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9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80;p9"/>
          <p:cNvGrpSpPr/>
          <p:nvPr/>
        </p:nvGrpSpPr>
        <p:grpSpPr>
          <a:xfrm>
            <a:off x="10013073" y="7547329"/>
            <a:ext cx="1219201" cy="1681959"/>
            <a:chOff x="0" y="115975"/>
            <a:chExt cx="1219200" cy="1681958"/>
          </a:xfrm>
        </p:grpSpPr>
        <p:sp>
          <p:nvSpPr>
            <p:cNvPr id="81" name="Google Shape;81;p9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9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" name="Google Shape;83;p9"/>
          <p:cNvGrpSpPr/>
          <p:nvPr/>
        </p:nvGrpSpPr>
        <p:grpSpPr>
          <a:xfrm>
            <a:off x="9998227" y="9925150"/>
            <a:ext cx="1219201" cy="1681959"/>
            <a:chOff x="0" y="115975"/>
            <a:chExt cx="1219200" cy="1681958"/>
          </a:xfrm>
        </p:grpSpPr>
        <p:sp>
          <p:nvSpPr>
            <p:cNvPr id="84" name="Google Shape;84;p9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9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86;p9"/>
          <p:cNvSpPr txBox="1"/>
          <p:nvPr/>
        </p:nvSpPr>
        <p:spPr>
          <a:xfrm>
            <a:off x="11835645" y="4570216"/>
            <a:ext cx="11875355" cy="7083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Open Sans"/>
              <a:buNone/>
            </a:pPr>
            <a:r>
              <a:rPr lang="hi-IN" sz="5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खोज और स्थान की परिभाषा देना तथा CSSR ऑपरेशन की सफलता में इसकी महत्ता बताना।.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Open Sans"/>
              <a:buNone/>
            </a:pPr>
            <a:r>
              <a:rPr lang="hi-IN" sz="5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खोज दल की संरचना और उपयोग किए जाने वाले मूल उपकरणों का वर्णन करना।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Open Sans"/>
              <a:buNone/>
            </a:pPr>
            <a:r>
              <a:rPr lang="hi-IN" sz="5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खोज एवं स्थान की चरणबद्ध प्रक्रिया सूचीबद्ध करना और समझाना।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9" descr="A logo with text o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7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7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7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7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7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20</a:t>
            </a:fld>
            <a:endParaRPr/>
          </a:p>
        </p:txBody>
      </p:sp>
      <p:pic>
        <p:nvPicPr>
          <p:cNvPr id="343" name="Google Shape;343;p27" descr="Rubble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999" y="1142999"/>
            <a:ext cx="15240001" cy="11430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7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999" y="1142999"/>
            <a:ext cx="15240001" cy="1143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7" descr="A logo with text on i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8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8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8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8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8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21</a:t>
            </a:fld>
            <a:endParaRPr/>
          </a:p>
        </p:txBody>
      </p:sp>
      <p:pic>
        <p:nvPicPr>
          <p:cNvPr id="357" name="Google Shape;357;p28" descr="Rubble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569" y="1142999"/>
            <a:ext cx="15238862" cy="11430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8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Google Shape;35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569" y="1142999"/>
            <a:ext cx="15238862" cy="1143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8" descr="A logo with text on i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9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9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9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9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9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22</a:t>
            </a:fld>
            <a:endParaRPr/>
          </a:p>
        </p:txBody>
      </p:sp>
      <p:pic>
        <p:nvPicPr>
          <p:cNvPr id="371" name="Google Shape;371;p29" descr="Rubble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595" y="1142999"/>
            <a:ext cx="15238810" cy="11430001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9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595" y="1142999"/>
            <a:ext cx="15238810" cy="1143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9" descr="A logo with text on i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0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0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30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30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30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23</a:t>
            </a:fld>
            <a:endParaRPr/>
          </a:p>
        </p:txBody>
      </p:sp>
      <p:pic>
        <p:nvPicPr>
          <p:cNvPr id="385" name="Google Shape;385;p30" descr="Rubble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585" y="1143000"/>
            <a:ext cx="15238830" cy="11430001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0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585" y="1142999"/>
            <a:ext cx="15238829" cy="1143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0" descr="A logo with text on i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1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1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31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31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24</a:t>
            </a:fld>
            <a:endParaRPr/>
          </a:p>
        </p:txBody>
      </p:sp>
      <p:pic>
        <p:nvPicPr>
          <p:cNvPr id="399" name="Google Shape;399;p31" descr="Rubble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2985" y="1142999"/>
            <a:ext cx="16798030" cy="11430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1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2985" y="1142999"/>
            <a:ext cx="16798030" cy="11490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1" descr="A logo with text on i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2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2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2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2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2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25</a:t>
            </a:fld>
            <a:endParaRPr/>
          </a:p>
        </p:txBody>
      </p:sp>
      <p:pic>
        <p:nvPicPr>
          <p:cNvPr id="413" name="Google Shape;413;p32" descr="Rubble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4713" y="1143000"/>
            <a:ext cx="17154574" cy="11430001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2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32" descr="A logo with text on i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3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3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3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3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3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26</a:t>
            </a:fld>
            <a:endParaRPr/>
          </a:p>
        </p:txBody>
      </p:sp>
      <p:sp>
        <p:nvSpPr>
          <p:cNvPr id="426" name="Google Shape;426;p33"/>
          <p:cNvSpPr txBox="1"/>
          <p:nvPr/>
        </p:nvSpPr>
        <p:spPr>
          <a:xfrm>
            <a:off x="7597085" y="1361561"/>
            <a:ext cx="10761253" cy="215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खोज के प्रकार 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(SEARCH MODALITIES)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7" name="Google Shape;427;p33"/>
          <p:cNvSpPr/>
          <p:nvPr/>
        </p:nvSpPr>
        <p:spPr>
          <a:xfrm>
            <a:off x="2677288" y="7023316"/>
            <a:ext cx="8890001" cy="3048001"/>
          </a:xfrm>
          <a:prstGeom prst="roundRect">
            <a:avLst>
              <a:gd name="adj" fmla="val 4167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3"/>
          <p:cNvSpPr txBox="1"/>
          <p:nvPr/>
        </p:nvSpPr>
        <p:spPr>
          <a:xfrm>
            <a:off x="3607005" y="7741309"/>
            <a:ext cx="7030565" cy="209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Open Sans SemiBold"/>
              <a:buNone/>
            </a:pPr>
            <a:r>
              <a:rPr lang="hi-IN" sz="6400" b="0" i="0" u="none" strike="noStrike" cap="non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त्वरित खोज </a:t>
            </a:r>
            <a:endParaRPr sz="6400" b="0" i="0" u="none" strike="noStrike" cap="none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Open Sans SemiBold"/>
              <a:buNone/>
            </a:pPr>
            <a:r>
              <a:rPr lang="hi-IN" sz="6400" b="0" i="0" u="none" strike="noStrike" cap="non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(Hasty Search)</a:t>
            </a:r>
            <a:endParaRPr sz="6400" b="0" i="0" u="none" strike="noStrike" cap="none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29" name="Google Shape;429;p33"/>
          <p:cNvSpPr/>
          <p:nvPr/>
        </p:nvSpPr>
        <p:spPr>
          <a:xfrm>
            <a:off x="12816711" y="7023316"/>
            <a:ext cx="8890001" cy="3048001"/>
          </a:xfrm>
          <a:prstGeom prst="roundRect">
            <a:avLst>
              <a:gd name="adj" fmla="val 4167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33"/>
          <p:cNvSpPr txBox="1"/>
          <p:nvPr/>
        </p:nvSpPr>
        <p:spPr>
          <a:xfrm>
            <a:off x="13565107" y="7627443"/>
            <a:ext cx="7393207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Open Sans SemiBold"/>
              <a:buNone/>
            </a:pPr>
            <a:r>
              <a:rPr lang="hi-IN" sz="6400" b="0" i="0" u="none" strike="noStrike" cap="non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व्यापक खोज (Extensive Search)</a:t>
            </a:r>
            <a:endParaRPr sz="6400" b="0" i="0" u="none" strike="noStrike" cap="none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grpSp>
        <p:nvGrpSpPr>
          <p:cNvPr id="431" name="Google Shape;431;p33"/>
          <p:cNvGrpSpPr/>
          <p:nvPr/>
        </p:nvGrpSpPr>
        <p:grpSpPr>
          <a:xfrm>
            <a:off x="6512688" y="5168731"/>
            <a:ext cx="1219201" cy="1681959"/>
            <a:chOff x="0" y="115975"/>
            <a:chExt cx="1219200" cy="1681958"/>
          </a:xfrm>
        </p:grpSpPr>
        <p:sp>
          <p:nvSpPr>
            <p:cNvPr id="432" name="Google Shape;432;p33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881920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33"/>
          <p:cNvGrpSpPr/>
          <p:nvPr/>
        </p:nvGrpSpPr>
        <p:grpSpPr>
          <a:xfrm>
            <a:off x="16652111" y="5168731"/>
            <a:ext cx="1219201" cy="1681959"/>
            <a:chOff x="0" y="115975"/>
            <a:chExt cx="1219200" cy="1681958"/>
          </a:xfrm>
        </p:grpSpPr>
        <p:sp>
          <p:nvSpPr>
            <p:cNvPr id="435" name="Google Shape;435;p33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881920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7" name="Google Shape;437;p33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33" descr="A logo with text o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4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34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34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4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34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27</a:t>
            </a:fld>
            <a:endParaRPr/>
          </a:p>
        </p:txBody>
      </p:sp>
      <p:sp>
        <p:nvSpPr>
          <p:cNvPr id="449" name="Google Shape;449;p34"/>
          <p:cNvSpPr txBox="1"/>
          <p:nvPr/>
        </p:nvSpPr>
        <p:spPr>
          <a:xfrm>
            <a:off x="6094990" y="423494"/>
            <a:ext cx="12321017" cy="215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खोज विधियाँ 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(SEARCH METHODS)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0" name="Google Shape;450;p34"/>
          <p:cNvSpPr/>
          <p:nvPr/>
        </p:nvSpPr>
        <p:spPr>
          <a:xfrm>
            <a:off x="1313252" y="6982042"/>
            <a:ext cx="635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34"/>
          <p:cNvSpPr txBox="1"/>
          <p:nvPr/>
        </p:nvSpPr>
        <p:spPr>
          <a:xfrm>
            <a:off x="1830969" y="7442417"/>
            <a:ext cx="5314567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840"/>
              </a:buClr>
              <a:buSzPts val="6400"/>
              <a:buFont typeface="Open Sans SemiBold"/>
              <a:buNone/>
            </a:pPr>
            <a:r>
              <a:rPr lang="hi-IN" sz="6400" b="0" i="0" u="none" strike="noStrike" cap="none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भौतिक खोज</a:t>
            </a:r>
            <a:endParaRPr sz="6400" b="0" i="0" u="none" strike="noStrike" cap="none">
              <a:solidFill>
                <a:srgbClr val="33384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52" name="Google Shape;452;p34"/>
          <p:cNvSpPr/>
          <p:nvPr/>
        </p:nvSpPr>
        <p:spPr>
          <a:xfrm>
            <a:off x="9017000" y="7023317"/>
            <a:ext cx="635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34"/>
          <p:cNvSpPr txBox="1"/>
          <p:nvPr/>
        </p:nvSpPr>
        <p:spPr>
          <a:xfrm>
            <a:off x="9693220" y="7442417"/>
            <a:ext cx="499756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840"/>
              </a:buClr>
              <a:buSzPts val="6400"/>
              <a:buFont typeface="Open Sans SemiBold"/>
              <a:buNone/>
            </a:pPr>
            <a:r>
              <a:rPr lang="hi-IN" sz="6400" b="0" i="0" u="none" strike="noStrike" cap="none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कैनाइन खोज</a:t>
            </a:r>
            <a:endParaRPr sz="6400" b="0" i="0" u="none" strike="noStrike" cap="none">
              <a:solidFill>
                <a:srgbClr val="33384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grpSp>
        <p:nvGrpSpPr>
          <p:cNvPr id="454" name="Google Shape;454;p34"/>
          <p:cNvGrpSpPr/>
          <p:nvPr/>
        </p:nvGrpSpPr>
        <p:grpSpPr>
          <a:xfrm>
            <a:off x="3878652" y="5168731"/>
            <a:ext cx="1219201" cy="1681959"/>
            <a:chOff x="0" y="115975"/>
            <a:chExt cx="1219200" cy="1681958"/>
          </a:xfrm>
        </p:grpSpPr>
        <p:sp>
          <p:nvSpPr>
            <p:cNvPr id="455" name="Google Shape;455;p34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34"/>
          <p:cNvSpPr/>
          <p:nvPr/>
        </p:nvSpPr>
        <p:spPr>
          <a:xfrm>
            <a:off x="16720747" y="7023317"/>
            <a:ext cx="635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34"/>
          <p:cNvSpPr txBox="1"/>
          <p:nvPr/>
        </p:nvSpPr>
        <p:spPr>
          <a:xfrm>
            <a:off x="17453728" y="7442417"/>
            <a:ext cx="4884039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840"/>
              </a:buClr>
              <a:buSzPts val="6400"/>
              <a:buFont typeface="Open Sans SemiBold"/>
              <a:buNone/>
            </a:pPr>
            <a:r>
              <a:rPr lang="hi-IN" sz="6400" b="0" i="0" u="none" strike="noStrike" cap="none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तकनीकी खोज</a:t>
            </a:r>
            <a:endParaRPr sz="6400" b="0" i="0" u="none" strike="noStrike" cap="none">
              <a:solidFill>
                <a:srgbClr val="33384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grpSp>
        <p:nvGrpSpPr>
          <p:cNvPr id="459" name="Google Shape;459;p34"/>
          <p:cNvGrpSpPr/>
          <p:nvPr/>
        </p:nvGrpSpPr>
        <p:grpSpPr>
          <a:xfrm>
            <a:off x="11582399" y="5168731"/>
            <a:ext cx="1219201" cy="1681959"/>
            <a:chOff x="0" y="115975"/>
            <a:chExt cx="1219200" cy="1681958"/>
          </a:xfrm>
        </p:grpSpPr>
        <p:sp>
          <p:nvSpPr>
            <p:cNvPr id="460" name="Google Shape;460;p34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2" name="Google Shape;462;p34"/>
          <p:cNvGrpSpPr/>
          <p:nvPr/>
        </p:nvGrpSpPr>
        <p:grpSpPr>
          <a:xfrm>
            <a:off x="19286147" y="5168731"/>
            <a:ext cx="1219201" cy="1681959"/>
            <a:chOff x="0" y="115975"/>
            <a:chExt cx="1219200" cy="1681958"/>
          </a:xfrm>
        </p:grpSpPr>
        <p:sp>
          <p:nvSpPr>
            <p:cNvPr id="463" name="Google Shape;463;p34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34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34" descr="A logo with text o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5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35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35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35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5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28</a:t>
            </a:fld>
            <a:endParaRPr/>
          </a:p>
        </p:txBody>
      </p:sp>
      <p:sp>
        <p:nvSpPr>
          <p:cNvPr id="477" name="Google Shape;477;p35"/>
          <p:cNvSpPr txBox="1">
            <a:spLocks noGrp="1"/>
          </p:cNvSpPr>
          <p:nvPr>
            <p:ph type="body" idx="4294967295"/>
          </p:nvPr>
        </p:nvSpPr>
        <p:spPr>
          <a:xfrm>
            <a:off x="1258656" y="5850095"/>
            <a:ext cx="6397906" cy="255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25" tIns="89225" rIns="89225" bIns="892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Open Sans SemiBold"/>
              <a:buNone/>
            </a:pPr>
            <a:r>
              <a:rPr lang="hi-IN" sz="4800" b="0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भौतिक खोज</a:t>
            </a:r>
            <a:endParaRPr sz="4800" b="0" i="0" u="none" strike="noStrike" cap="none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78" name="Google Shape;478;p35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8597" y="1777999"/>
            <a:ext cx="13918074" cy="1018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5" descr="A logo with text on i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6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6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6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6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6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29</a:t>
            </a:fld>
            <a:endParaRPr/>
          </a:p>
        </p:txBody>
      </p:sp>
      <p:sp>
        <p:nvSpPr>
          <p:cNvPr id="491" name="Google Shape;491;p36"/>
          <p:cNvSpPr txBox="1">
            <a:spLocks noGrp="1"/>
          </p:cNvSpPr>
          <p:nvPr>
            <p:ph type="body" idx="4294967295"/>
          </p:nvPr>
        </p:nvSpPr>
        <p:spPr>
          <a:xfrm>
            <a:off x="1258656" y="5850095"/>
            <a:ext cx="3242649" cy="255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25" tIns="89225" rIns="89225" bIns="892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Open Sans SemiBold"/>
              <a:buNone/>
            </a:pPr>
            <a:r>
              <a:rPr lang="hi-IN" sz="4800" b="0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खाली स्थानों </a:t>
            </a:r>
            <a:endParaRPr sz="4800" b="0" i="0" u="none" strike="noStrike" cap="none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Open Sans SemiBold"/>
              <a:buNone/>
            </a:pPr>
            <a:r>
              <a:rPr lang="hi-IN" sz="4800" b="0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   में खोज</a:t>
            </a:r>
            <a:endParaRPr sz="4800" b="0" i="0" u="none" strike="noStrike" cap="none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92" name="Google Shape;492;p36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0394" y="1705673"/>
            <a:ext cx="14580886" cy="1020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6" descr="A logo with text on i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0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0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0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0"/>
          <p:cNvSpPr txBox="1">
            <a:spLocks noGrp="1"/>
          </p:cNvSpPr>
          <p:nvPr>
            <p:ph type="sldNum" idx="1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3</a:t>
            </a:fld>
            <a:endParaRPr/>
          </a:p>
        </p:txBody>
      </p:sp>
      <p:sp>
        <p:nvSpPr>
          <p:cNvPr id="98" name="Google Shape;98;p10"/>
          <p:cNvSpPr txBox="1">
            <a:spLocks noGrp="1"/>
          </p:cNvSpPr>
          <p:nvPr>
            <p:ph type="body" idx="4294967295"/>
          </p:nvPr>
        </p:nvSpPr>
        <p:spPr>
          <a:xfrm>
            <a:off x="1077422" y="3941310"/>
            <a:ext cx="7627217" cy="2690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25" tIns="89225" rIns="89225" bIns="892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Open Sans"/>
              <a:buNone/>
            </a:pPr>
            <a:r>
              <a:rPr lang="hi-IN" sz="4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इस पाठ को पूरा करने पर, आप निम्न में सक्षम होंगे:</a:t>
            </a:r>
            <a:endParaRPr/>
          </a:p>
        </p:txBody>
      </p:sp>
      <p:sp>
        <p:nvSpPr>
          <p:cNvPr id="99" name="Google Shape;99;p10"/>
          <p:cNvSpPr txBox="1"/>
          <p:nvPr/>
        </p:nvSpPr>
        <p:spPr>
          <a:xfrm>
            <a:off x="8006058" y="645020"/>
            <a:ext cx="9788165" cy="12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उद्देश्यों /OBJECTIVES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0"/>
          <p:cNvSpPr txBox="1"/>
          <p:nvPr/>
        </p:nvSpPr>
        <p:spPr>
          <a:xfrm>
            <a:off x="11860613" y="3769263"/>
            <a:ext cx="11606301" cy="7852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Open Sans"/>
              <a:buNone/>
            </a:pPr>
            <a:r>
              <a:rPr lang="hi-IN" sz="5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“Void Space” (खाली स्थान) की परिभाषा देना तथा चार मूलभूत ध्वंस पैटर्न में संभावित स्थानों की पहचान करना।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Open Sans"/>
              <a:buNone/>
            </a:pPr>
            <a:r>
              <a:rPr lang="hi-IN" sz="5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खोज और स्थान की चरणबद्ध प्रक्रिया का वर्णन करना।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</a:pPr>
            <a:endParaRPr sz="4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Open Sans"/>
              <a:buNone/>
            </a:pPr>
            <a:r>
              <a:rPr lang="hi-IN" sz="5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खोज और स्थान की चरणबद्ध प्रक्रिया का वर्णन करना।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" name="Google Shape;101;p10"/>
          <p:cNvGrpSpPr/>
          <p:nvPr/>
        </p:nvGrpSpPr>
        <p:grpSpPr>
          <a:xfrm>
            <a:off x="10013073" y="3604422"/>
            <a:ext cx="1219201" cy="1681959"/>
            <a:chOff x="0" y="115975"/>
            <a:chExt cx="1219200" cy="1681958"/>
          </a:xfrm>
        </p:grpSpPr>
        <p:sp>
          <p:nvSpPr>
            <p:cNvPr id="102" name="Google Shape;102;p10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0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10"/>
          <p:cNvGrpSpPr/>
          <p:nvPr/>
        </p:nvGrpSpPr>
        <p:grpSpPr>
          <a:xfrm>
            <a:off x="10013073" y="6944155"/>
            <a:ext cx="1219201" cy="1681959"/>
            <a:chOff x="0" y="115975"/>
            <a:chExt cx="1219200" cy="1681958"/>
          </a:xfrm>
        </p:grpSpPr>
        <p:sp>
          <p:nvSpPr>
            <p:cNvPr id="105" name="Google Shape;105;p10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0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07;p10"/>
          <p:cNvGrpSpPr/>
          <p:nvPr/>
        </p:nvGrpSpPr>
        <p:grpSpPr>
          <a:xfrm>
            <a:off x="10013073" y="9534603"/>
            <a:ext cx="1219201" cy="1681959"/>
            <a:chOff x="0" y="115975"/>
            <a:chExt cx="1219200" cy="1681958"/>
          </a:xfrm>
        </p:grpSpPr>
        <p:sp>
          <p:nvSpPr>
            <p:cNvPr id="108" name="Google Shape;108;p10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0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0" name="Google Shape;110;p10" descr="A logo with text o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7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7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37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37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7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30</a:t>
            </a:fld>
            <a:endParaRPr/>
          </a:p>
        </p:txBody>
      </p:sp>
      <p:sp>
        <p:nvSpPr>
          <p:cNvPr id="505" name="Google Shape;505;p37"/>
          <p:cNvSpPr txBox="1"/>
          <p:nvPr/>
        </p:nvSpPr>
        <p:spPr>
          <a:xfrm>
            <a:off x="1213363" y="4916787"/>
            <a:ext cx="6631150" cy="2654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25" tIns="89225" rIns="89225" bIns="892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Open Sans SemiBold"/>
              <a:buNone/>
            </a:pPr>
            <a:r>
              <a:rPr lang="hi-IN" sz="4800" b="0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“हम बचावकर्मी हैं – शोर करें ताकि हम आपको सुन सकें।”</a:t>
            </a:r>
            <a:endParaRPr sz="4800" b="0" i="0" u="none" strike="noStrike" cap="none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06" name="Google Shape;506;p37"/>
          <p:cNvSpPr txBox="1"/>
          <p:nvPr/>
        </p:nvSpPr>
        <p:spPr>
          <a:xfrm>
            <a:off x="990272" y="7864471"/>
            <a:ext cx="9796611" cy="2650937"/>
          </a:xfrm>
          <a:prstGeom prst="rect">
            <a:avLst/>
          </a:prstGeom>
          <a:noFill/>
          <a:ln w="50800" cap="flat" cmpd="sng">
            <a:solidFill>
              <a:srgbClr val="58575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89225" tIns="89225" rIns="89225" bIns="89225" anchor="ctr" anchorCtr="0">
            <a:normAutofit fontScale="9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ct val="100000"/>
              <a:buFont typeface="Open Sans SemiBold"/>
              <a:buNone/>
            </a:pPr>
            <a:r>
              <a:rPr lang="hi-IN" sz="60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SILENCE IS ESSENTIAL</a:t>
            </a:r>
            <a:endParaRPr sz="6000" b="0" i="0" u="none" strike="noStrike" cap="none">
              <a:solidFill>
                <a:srgbClr val="53535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ct val="100000"/>
              <a:buFont typeface="Open Sans SemiBold"/>
              <a:buNone/>
            </a:pPr>
            <a:r>
              <a:rPr lang="hi-IN" sz="6000" b="0" i="1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(लेकिन चुप्पी बनाए रखना ज़रूरी है</a:t>
            </a:r>
            <a:r>
              <a:rPr lang="hi-IN" sz="60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)</a:t>
            </a:r>
            <a:endParaRPr sz="6000" b="0" i="0" u="none" strike="noStrike" cap="none">
              <a:solidFill>
                <a:srgbClr val="53535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507" name="Google Shape;507;p37" descr="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44854" y="698190"/>
            <a:ext cx="11666299" cy="12700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7"/>
          <p:cNvSpPr txBox="1"/>
          <p:nvPr/>
        </p:nvSpPr>
        <p:spPr>
          <a:xfrm>
            <a:off x="602390" y="2546218"/>
            <a:ext cx="12028196" cy="1653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Open Sans"/>
              <a:buNone/>
            </a:pPr>
            <a:r>
              <a:rPr lang="hi-IN" sz="54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आवाज देकर पीड़ित को पता करने का तरीका</a:t>
            </a:r>
            <a:endParaRPr sz="54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Open Sans"/>
              <a:buNone/>
            </a:pPr>
            <a:r>
              <a:rPr lang="hi-IN" sz="54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HAILING METHOD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7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37" descr="A logo with text on i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8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8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8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8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8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31</a:t>
            </a:fld>
            <a:endParaRPr/>
          </a:p>
        </p:txBody>
      </p:sp>
      <p:sp>
        <p:nvSpPr>
          <p:cNvPr id="521" name="Google Shape;521;p38"/>
          <p:cNvSpPr txBox="1"/>
          <p:nvPr/>
        </p:nvSpPr>
        <p:spPr>
          <a:xfrm>
            <a:off x="1285549" y="5638464"/>
            <a:ext cx="6109230" cy="2439072"/>
          </a:xfrm>
          <a:prstGeom prst="rect">
            <a:avLst/>
          </a:prstGeom>
          <a:noFill/>
          <a:ln w="50800" cap="flat" cmpd="sng">
            <a:solidFill>
              <a:srgbClr val="58575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89225" tIns="89225" rIns="89225" bIns="892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6400"/>
              <a:buFont typeface="Open Sans SemiBold"/>
              <a:buNone/>
            </a:pPr>
            <a:r>
              <a:rPr lang="hi-IN" sz="6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“दाएँ जाओ, दाएँ ही रहो।”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p38" descr="Search go righ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4195" y="1279716"/>
            <a:ext cx="12348811" cy="11430001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38"/>
          <p:cNvSpPr txBox="1"/>
          <p:nvPr/>
        </p:nvSpPr>
        <p:spPr>
          <a:xfrm>
            <a:off x="1016000" y="2955080"/>
            <a:ext cx="7868195" cy="195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400"/>
              <a:buFont typeface="Open Sans"/>
              <a:buNone/>
            </a:pPr>
            <a:r>
              <a:rPr lang="hi-IN" sz="64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खोज पैटर्न एक से ज्यादा कमरे में -कक्ष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8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5" name="Google Shape;525;p38" descr="A logo with text on i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9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39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39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39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39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32</a:t>
            </a:fld>
            <a:endParaRPr/>
          </a:p>
        </p:txBody>
      </p:sp>
      <p:pic>
        <p:nvPicPr>
          <p:cNvPr id="536" name="Google Shape;536;p39" descr="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42462" y="2614676"/>
            <a:ext cx="14927553" cy="973259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39"/>
          <p:cNvSpPr txBox="1"/>
          <p:nvPr/>
        </p:nvSpPr>
        <p:spPr>
          <a:xfrm>
            <a:off x="897240" y="2614676"/>
            <a:ext cx="7868195" cy="372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400"/>
              <a:buFont typeface="Open Sans"/>
              <a:buNone/>
            </a:pPr>
            <a:r>
              <a:rPr lang="hi-IN" sz="64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खोज पैटर्न: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Open Sans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Open Sans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000"/>
              <a:buFont typeface="Open Sans"/>
              <a:buNone/>
            </a:pPr>
            <a:r>
              <a:rPr lang="hi-IN" sz="60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लाइन खोज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39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39" descr="A logo with text on i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0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40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0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40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40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33</a:t>
            </a:fld>
            <a:endParaRPr/>
          </a:p>
        </p:txBody>
      </p:sp>
      <p:sp>
        <p:nvSpPr>
          <p:cNvPr id="550" name="Google Shape;550;p40"/>
          <p:cNvSpPr txBox="1"/>
          <p:nvPr/>
        </p:nvSpPr>
        <p:spPr>
          <a:xfrm>
            <a:off x="897240" y="3039447"/>
            <a:ext cx="7868195" cy="193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400"/>
              <a:buFont typeface="Open Sans"/>
              <a:buNone/>
            </a:pPr>
            <a:r>
              <a:rPr lang="hi-IN" sz="64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पीड़ित प्रबंधन (VICTIM MANAGEMENT)</a:t>
            </a:r>
            <a:endParaRPr sz="64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1" name="Google Shape;551;p40"/>
          <p:cNvSpPr/>
          <p:nvPr/>
        </p:nvSpPr>
        <p:spPr>
          <a:xfrm>
            <a:off x="10267366" y="4557090"/>
            <a:ext cx="1270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40"/>
          <p:cNvSpPr txBox="1"/>
          <p:nvPr/>
        </p:nvSpPr>
        <p:spPr>
          <a:xfrm>
            <a:off x="10785082" y="5525567"/>
            <a:ext cx="11086006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840"/>
              </a:buClr>
              <a:buSzPts val="6400"/>
              <a:buFont typeface="Open Sans SemiBold"/>
              <a:buNone/>
            </a:pPr>
            <a:r>
              <a:rPr lang="hi-IN" sz="6400" b="0" i="0" u="none" strike="noStrike" cap="none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खोज के दौरान सावधानियाँ</a:t>
            </a:r>
            <a:endParaRPr sz="6400" b="0" i="0" u="none" strike="noStrike" cap="none">
              <a:solidFill>
                <a:srgbClr val="33384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53" name="Google Shape;553;p40"/>
          <p:cNvSpPr/>
          <p:nvPr/>
        </p:nvSpPr>
        <p:spPr>
          <a:xfrm>
            <a:off x="10267366" y="8311573"/>
            <a:ext cx="1270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40"/>
          <p:cNvSpPr txBox="1"/>
          <p:nvPr/>
        </p:nvSpPr>
        <p:spPr>
          <a:xfrm>
            <a:off x="10943586" y="8730673"/>
            <a:ext cx="9144001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840"/>
              </a:buClr>
              <a:buSzPts val="6400"/>
              <a:buFont typeface="Open Sans SemiBold"/>
              <a:buNone/>
            </a:pPr>
            <a:r>
              <a:rPr lang="hi-IN" sz="6400" b="0" i="0" u="none" strike="noStrike" cap="none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पीड़ित से प्रथम संपर्क करने के चरण</a:t>
            </a:r>
            <a:endParaRPr sz="6400" b="0" i="0" u="none" strike="noStrike" cap="none">
              <a:solidFill>
                <a:srgbClr val="33384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grpSp>
        <p:nvGrpSpPr>
          <p:cNvPr id="555" name="Google Shape;555;p40"/>
          <p:cNvGrpSpPr/>
          <p:nvPr/>
        </p:nvGrpSpPr>
        <p:grpSpPr>
          <a:xfrm>
            <a:off x="8210200" y="5240111"/>
            <a:ext cx="1219201" cy="1681959"/>
            <a:chOff x="0" y="115975"/>
            <a:chExt cx="1219200" cy="1681958"/>
          </a:xfrm>
        </p:grpSpPr>
        <p:sp>
          <p:nvSpPr>
            <p:cNvPr id="556" name="Google Shape;556;p40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40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8" name="Google Shape;558;p40"/>
          <p:cNvGrpSpPr/>
          <p:nvPr/>
        </p:nvGrpSpPr>
        <p:grpSpPr>
          <a:xfrm>
            <a:off x="8210200" y="8994594"/>
            <a:ext cx="1219201" cy="1681959"/>
            <a:chOff x="0" y="115975"/>
            <a:chExt cx="1219200" cy="1681958"/>
          </a:xfrm>
        </p:grpSpPr>
        <p:sp>
          <p:nvSpPr>
            <p:cNvPr id="559" name="Google Shape;559;p40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40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1" name="Google Shape;561;p40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40" descr="A logo with text o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1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41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41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41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41"/>
          <p:cNvSpPr txBox="1">
            <a:spLocks noGrp="1"/>
          </p:cNvSpPr>
          <p:nvPr>
            <p:ph type="sldNum" idx="1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34</a:t>
            </a:fld>
            <a:endParaRPr/>
          </a:p>
        </p:txBody>
      </p:sp>
      <p:sp>
        <p:nvSpPr>
          <p:cNvPr id="573" name="Google Shape;573;p41"/>
          <p:cNvSpPr txBox="1"/>
          <p:nvPr/>
        </p:nvSpPr>
        <p:spPr>
          <a:xfrm>
            <a:off x="602391" y="6330573"/>
            <a:ext cx="7094362" cy="195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400"/>
              <a:buFont typeface="Open Sans"/>
              <a:buNone/>
            </a:pPr>
            <a:r>
              <a:rPr lang="hi-IN" sz="64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पीड़ित से संपर्क स्थापित करना </a:t>
            </a:r>
            <a:endParaRPr sz="64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4" name="Google Shape;574;p41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6752" y="2408043"/>
            <a:ext cx="14023617" cy="1012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41" descr="A logo with text on i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"/>
          <p:cNvSpPr/>
          <p:nvPr/>
        </p:nvSpPr>
        <p:spPr>
          <a:xfrm>
            <a:off x="8167732" y="18661"/>
            <a:ext cx="16216268" cy="13716001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1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1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1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1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4</a:t>
            </a:fld>
            <a:endParaRPr/>
          </a:p>
        </p:txBody>
      </p:sp>
      <p:sp>
        <p:nvSpPr>
          <p:cNvPr id="122" name="Google Shape;122;p11"/>
          <p:cNvSpPr txBox="1"/>
          <p:nvPr/>
        </p:nvSpPr>
        <p:spPr>
          <a:xfrm>
            <a:off x="935139" y="3274248"/>
            <a:ext cx="6437675" cy="370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400"/>
              <a:buFont typeface="Open Sans"/>
              <a:buNone/>
            </a:pPr>
            <a:r>
              <a:rPr lang="hi-IN" sz="64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खोज और स्थान (SEARCHING AND LOCATING)</a:t>
            </a:r>
            <a:endParaRPr sz="64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23;p11"/>
          <p:cNvSpPr txBox="1"/>
          <p:nvPr/>
        </p:nvSpPr>
        <p:spPr>
          <a:xfrm>
            <a:off x="9985055" y="5674042"/>
            <a:ext cx="13178107" cy="37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Open Sans SemiBold"/>
              <a:buNone/>
            </a:pPr>
            <a:r>
              <a:rPr lang="hi-IN" sz="5400" b="0" i="0" u="none" strike="noStrike" cap="non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ऐसी तकनीकों और प्रक्रियाओं का समूह, जिनका उद्देश्य ध्वस्त संरचना के खाली स्थान (Void Space) में जीवित पीड़ितों की उपस्थिति की प्रतिक्रिया/संकेत प्राप्त करना है।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1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1" descr="A logo with text o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2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2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2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2"/>
          <p:cNvSpPr txBox="1">
            <a:spLocks noGrp="1"/>
          </p:cNvSpPr>
          <p:nvPr>
            <p:ph type="sldNum" idx="1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5</a:t>
            </a:fld>
            <a:endParaRPr/>
          </a:p>
        </p:txBody>
      </p:sp>
      <p:pic>
        <p:nvPicPr>
          <p:cNvPr id="136" name="Google Shape;13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8285" y="3668374"/>
            <a:ext cx="19887430" cy="842664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2"/>
          <p:cNvSpPr txBox="1"/>
          <p:nvPr/>
        </p:nvSpPr>
        <p:spPr>
          <a:xfrm>
            <a:off x="8973162" y="1019163"/>
            <a:ext cx="8470776" cy="193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400"/>
              <a:buFont typeface="Open Sans"/>
              <a:buNone/>
            </a:pPr>
            <a:r>
              <a:rPr lang="hi-IN" sz="64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जीवित रहने की दर (SURVIVAL RATE)</a:t>
            </a:r>
            <a:endParaRPr sz="64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8" name="Google Shape;138;p12" descr="A logo with text on i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3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3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3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3"/>
          <p:cNvSpPr txBox="1">
            <a:spLocks noGrp="1"/>
          </p:cNvSpPr>
          <p:nvPr>
            <p:ph type="sldNum" idx="1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6</a:t>
            </a:fld>
            <a:endParaRPr/>
          </a:p>
        </p:txBody>
      </p:sp>
      <p:pic>
        <p:nvPicPr>
          <p:cNvPr id="149" name="Google Shape;149;p1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4162" y="4688200"/>
            <a:ext cx="18755676" cy="609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3"/>
          <p:cNvSpPr txBox="1"/>
          <p:nvPr/>
        </p:nvSpPr>
        <p:spPr>
          <a:xfrm>
            <a:off x="8874664" y="806240"/>
            <a:ext cx="9131982" cy="193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400"/>
              <a:buFont typeface="Open Sans"/>
              <a:buNone/>
            </a:pPr>
            <a:r>
              <a:rPr lang="hi-IN" sz="64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       खोज दल </a:t>
            </a:r>
            <a:endParaRPr sz="64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400"/>
              <a:buFont typeface="Open Sans"/>
              <a:buNone/>
            </a:pPr>
            <a:r>
              <a:rPr lang="hi-IN" sz="64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(SEARCH SQUAD)</a:t>
            </a:r>
            <a:endParaRPr sz="64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1" name="Google Shape;151;p13" descr="A logo with text on i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4"/>
          <p:cNvSpPr/>
          <p:nvPr/>
        </p:nvSpPr>
        <p:spPr>
          <a:xfrm>
            <a:off x="9096987" y="-29078"/>
            <a:ext cx="15389175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4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4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4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4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4"/>
          <p:cNvSpPr txBox="1">
            <a:spLocks noGrp="1"/>
          </p:cNvSpPr>
          <p:nvPr>
            <p:ph type="sldNum" idx="1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7</a:t>
            </a:fld>
            <a:endParaRPr/>
          </a:p>
        </p:txBody>
      </p:sp>
      <p:sp>
        <p:nvSpPr>
          <p:cNvPr id="163" name="Google Shape;163;p14"/>
          <p:cNvSpPr txBox="1"/>
          <p:nvPr/>
        </p:nvSpPr>
        <p:spPr>
          <a:xfrm>
            <a:off x="1016000" y="3092240"/>
            <a:ext cx="7868195" cy="195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400"/>
              <a:buFont typeface="Open Sans"/>
              <a:buNone/>
            </a:pPr>
            <a:r>
              <a:rPr lang="hi-IN" sz="64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भौतिक खोज के लिए मूलभूत उपकरण</a:t>
            </a:r>
            <a:endParaRPr sz="64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" name="Google Shape;164;p14"/>
          <p:cNvSpPr txBox="1"/>
          <p:nvPr/>
        </p:nvSpPr>
        <p:spPr>
          <a:xfrm>
            <a:off x="9978105" y="3547784"/>
            <a:ext cx="11057802" cy="751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6096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Open Sans"/>
              <a:buChar char="•"/>
            </a:pPr>
            <a:r>
              <a:rPr lang="hi-IN" sz="5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व्यक्तिगत सुरक्षा उपकरण (PPE)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600" marR="0" lvl="0" indent="-6096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Open Sans"/>
              <a:buChar char="•"/>
            </a:pPr>
            <a:r>
              <a:rPr lang="hi-IN" sz="5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व्यक्तिगत आपूर्ति (कम से कम 12 घंटे तक स्वावलंबी रहने हेतु)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600" marR="0" lvl="0" indent="-6096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Open Sans"/>
              <a:buChar char="•"/>
            </a:pPr>
            <a:r>
              <a:rPr lang="hi-IN" sz="5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चिह्नांकन सामग्री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600" marR="0" lvl="0" indent="-6096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Open Sans"/>
              <a:buChar char="•"/>
            </a:pPr>
            <a:r>
              <a:rPr lang="hi-IN" sz="5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संचार उपकरण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600" marR="0" lvl="0" indent="-6096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Open Sans"/>
              <a:buChar char="•"/>
            </a:pPr>
            <a:r>
              <a:rPr lang="hi-IN" sz="5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चेतावनी एवं अलर्ट उपकरणटोही एवं दृष्टि संबंधित उपकरण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4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14" descr="A logo with text o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5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5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5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5"/>
          <p:cNvSpPr txBox="1">
            <a:spLocks noGrp="1"/>
          </p:cNvSpPr>
          <p:nvPr>
            <p:ph type="sldNum" idx="1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8</a:t>
            </a:fld>
            <a:endParaRPr/>
          </a:p>
        </p:txBody>
      </p:sp>
      <p:sp>
        <p:nvSpPr>
          <p:cNvPr id="177" name="Google Shape;177;p15"/>
          <p:cNvSpPr txBox="1"/>
          <p:nvPr/>
        </p:nvSpPr>
        <p:spPr>
          <a:xfrm>
            <a:off x="1016000" y="3216551"/>
            <a:ext cx="7449138" cy="2179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खोज एवं स्थान की प्रक्रिया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15"/>
          <p:cNvSpPr txBox="1"/>
          <p:nvPr/>
        </p:nvSpPr>
        <p:spPr>
          <a:xfrm>
            <a:off x="8861679" y="5201502"/>
            <a:ext cx="14760079" cy="525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1016000" marR="0" lvl="0" indent="-10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Open Sans"/>
              <a:buAutoNum type="arabicParenR"/>
            </a:pPr>
            <a:r>
              <a:rPr lang="hi-IN" sz="6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सूचना एकत्र एवं विश्लेषण करना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16000" marR="0" lvl="0" indent="-10160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Open Sans"/>
              <a:buAutoNum type="arabicParenR"/>
            </a:pPr>
            <a:r>
              <a:rPr lang="hi-IN" sz="6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स्थल को सुरक्षित करना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16000" marR="0" lvl="0" indent="-10160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Open Sans"/>
              <a:buAutoNum type="arabicParenR"/>
            </a:pPr>
            <a:r>
              <a:rPr lang="hi-IN" sz="6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संरचना का निरीक्षण और मूल्यांकन करना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16000" marR="0" lvl="0" indent="-10160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Open Sans"/>
              <a:buAutoNum type="arabicParenR"/>
            </a:pPr>
            <a:r>
              <a:rPr lang="hi-IN" sz="6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सतही पीड़ितों को बचाना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5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15" descr="A logo with text o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6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6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6 -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6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6"/>
          <p:cNvSpPr txBox="1">
            <a:spLocks noGrp="1"/>
          </p:cNvSpPr>
          <p:nvPr>
            <p:ph type="sldNum" idx="1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9</a:t>
            </a:fld>
            <a:endParaRPr/>
          </a:p>
        </p:txBody>
      </p:sp>
      <p:pic>
        <p:nvPicPr>
          <p:cNvPr id="191" name="Google Shape;191;p16" descr="Drawing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0000">
            <a:off x="7408543" y="2454863"/>
            <a:ext cx="15415663" cy="1016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6"/>
          <p:cNvSpPr txBox="1">
            <a:spLocks noGrp="1"/>
          </p:cNvSpPr>
          <p:nvPr>
            <p:ph type="body" idx="4294967295"/>
          </p:nvPr>
        </p:nvSpPr>
        <p:spPr>
          <a:xfrm>
            <a:off x="1144986" y="5850095"/>
            <a:ext cx="6397907" cy="255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25" tIns="89225" rIns="89225" bIns="892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Open Sans SemiBold"/>
              <a:buNone/>
            </a:pPr>
            <a:r>
              <a:rPr lang="hi-IN" sz="4800" b="0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15% पीड़ित खाली जगहों में फंसे होते है|</a:t>
            </a:r>
            <a:endParaRPr sz="4800" b="0" i="0" u="none" strike="noStrike" cap="none">
              <a:solidFill>
                <a:srgbClr val="FF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93" name="Google Shape;193;p16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CSSR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16" descr="A logo with text on i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600"/>
            <a:ext cx="3258094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20369" y="152400"/>
            <a:ext cx="2678871" cy="232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950</Words>
  <Application>Microsoft Office PowerPoint</Application>
  <PresentationFormat>Custom</PresentationFormat>
  <Paragraphs>236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Calibri</vt:lpstr>
      <vt:lpstr>Arial</vt:lpstr>
      <vt:lpstr>Open Sans SemiBold</vt:lpstr>
      <vt:lpstr>Verdana</vt:lpstr>
      <vt:lpstr>Helvetica Neue</vt:lpstr>
      <vt:lpstr>Open Sans</vt:lpstr>
      <vt:lpstr>Arial Black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NDRF HQ</dc:creator>
  <cp:lastModifiedBy>NDRF HQ</cp:lastModifiedBy>
  <cp:revision>1</cp:revision>
  <dcterms:modified xsi:type="dcterms:W3CDTF">2026-01-08T07:09:11Z</dcterms:modified>
</cp:coreProperties>
</file>