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73" r:id="rId2"/>
    <p:sldId id="258" r:id="rId3"/>
    <p:sldId id="274" r:id="rId4"/>
    <p:sldId id="259" r:id="rId5"/>
    <p:sldId id="262" r:id="rId6"/>
    <p:sldId id="263" r:id="rId7"/>
    <p:sldId id="261" r:id="rId8"/>
    <p:sldId id="264" r:id="rId9"/>
    <p:sldId id="265" r:id="rId10"/>
    <p:sldId id="260" r:id="rId11"/>
    <p:sldId id="266" r:id="rId12"/>
    <p:sldId id="280" r:id="rId13"/>
    <p:sldId id="268" r:id="rId14"/>
    <p:sldId id="269" r:id="rId15"/>
    <p:sldId id="275" r:id="rId16"/>
    <p:sldId id="270" r:id="rId17"/>
    <p:sldId id="271" r:id="rId18"/>
    <p:sldId id="272" r:id="rId19"/>
    <p:sldId id="278" r:id="rId20"/>
    <p:sldId id="279" r:id="rId21"/>
    <p:sldId id="281" r:id="rId22"/>
  </p:sldIdLst>
  <p:sldSz cx="12192000" cy="68580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000066"/>
    <a:srgbClr val="0066FF"/>
    <a:srgbClr val="66CC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062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395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702C86B2-A2CF-623B-0F2A-CADFE7DAE4D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005" tIns="49003" rIns="98005" bIns="49003" numCol="1" anchor="t" anchorCtr="0" compatLnSpc="1">
            <a:prstTxWarp prst="textNoShape">
              <a:avLst/>
            </a:prstTxWarp>
          </a:bodyPr>
          <a:lstStyle>
            <a:lvl1pPr defTabSz="979488">
              <a:defRPr sz="13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49CEA07B-ED7E-2967-CED1-E3FD5CDD47F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005" tIns="49003" rIns="98005" bIns="49003" numCol="1" anchor="t" anchorCtr="0" compatLnSpc="1">
            <a:prstTxWarp prst="textNoShape">
              <a:avLst/>
            </a:prstTxWarp>
          </a:bodyPr>
          <a:lstStyle>
            <a:lvl1pPr algn="r" defTabSz="979488">
              <a:defRPr sz="13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6D8F674D-8AF0-5DB0-D450-5EBF4BE4DDE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005" tIns="49003" rIns="98005" bIns="49003" numCol="1" anchor="b" anchorCtr="0" compatLnSpc="1">
            <a:prstTxWarp prst="textNoShape">
              <a:avLst/>
            </a:prstTxWarp>
          </a:bodyPr>
          <a:lstStyle>
            <a:lvl1pPr defTabSz="979488">
              <a:defRPr sz="13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EEE82372-EDB3-D0F2-359E-35A6FF000B9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005" tIns="49003" rIns="98005" bIns="49003" numCol="1" anchor="b" anchorCtr="0" compatLnSpc="1">
            <a:prstTxWarp prst="textNoShape">
              <a:avLst/>
            </a:prstTxWarp>
          </a:bodyPr>
          <a:lstStyle>
            <a:lvl1pPr algn="r" defTabSz="979488">
              <a:defRPr sz="13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C6A212A0-D40C-47AA-8B3C-59350963B8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F35626B-1CE3-AE4F-5E98-AE640CED7E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02C7DD-ADC9-F349-71C4-946A2AA2B7A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BA830D1-30DB-4C4A-A1E6-FCC6C2762D6A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1EE1F5F-9D05-9D96-4719-760FA59B978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56748DA-53B3-B73A-341C-BB50A5E6D8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28DB54-7A13-0EF7-ED68-CDF4C980A71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CEAD7D-91F2-54CD-EDA6-05CAF297C7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1C57A61-5B83-4B28-8679-8D3E2A986E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7600" y="1740931"/>
            <a:ext cx="10363200" cy="830997"/>
          </a:xfrm>
        </p:spPr>
        <p:txBody>
          <a:bodyPr/>
          <a:lstStyle>
            <a:lvl1pPr>
              <a:defRPr sz="480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7600" y="3177193"/>
            <a:ext cx="10363200" cy="1569660"/>
          </a:xfrm>
        </p:spPr>
        <p:txBody>
          <a:bodyPr/>
          <a:lstStyle>
            <a:lvl1pPr marL="0" indent="0" algn="ctr">
              <a:buNone/>
              <a:defRPr lang="en-US" altLang="en-US" sz="4800" b="1" dirty="0">
                <a:solidFill>
                  <a:srgbClr val="262699"/>
                </a:solidFill>
                <a:latin typeface="Arial Black" pitchFamily="34" charset="0"/>
                <a:ea typeface="+mj-ea"/>
                <a:cs typeface="+mj-cs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48834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28950" y="2057401"/>
            <a:ext cx="3951851" cy="44073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087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98123" y="966791"/>
            <a:ext cx="2031325" cy="34940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9559" y="966791"/>
            <a:ext cx="6167842" cy="34940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8276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76390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2343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40011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5594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397126"/>
            <a:ext cx="3962400" cy="2431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4000" y="2397126"/>
            <a:ext cx="3962400" cy="2431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5492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82416"/>
            <a:ext cx="10972800" cy="70788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904447"/>
            <a:ext cx="5386917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17543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904447"/>
            <a:ext cx="5389033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17543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0109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44866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7784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70788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22837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2279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4001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6"/>
            <a:ext cx="7315200" cy="584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3165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3099A82-453E-BDFB-45B7-C97FEF8BAF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20800" y="736600"/>
            <a:ext cx="10160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D7414E4-FC5A-848C-85D3-8F9221327D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320800" y="2057400"/>
            <a:ext cx="10160000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level Second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Text Box 9">
            <a:extLst>
              <a:ext uri="{FF2B5EF4-FFF2-40B4-BE49-F238E27FC236}">
                <a16:creationId xmlns:a16="http://schemas.microsoft.com/office/drawing/2014/main" id="{5D6E1B4E-CFF7-231E-642F-203295F35E8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57600" y="6278563"/>
            <a:ext cx="4876800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200" b="1"/>
              <a:t>Training for Instructors</a:t>
            </a:r>
          </a:p>
        </p:txBody>
      </p:sp>
      <p:sp>
        <p:nvSpPr>
          <p:cNvPr id="1029" name="AutoShape 11">
            <a:extLst>
              <a:ext uri="{FF2B5EF4-FFF2-40B4-BE49-F238E27FC236}">
                <a16:creationId xmlns:a16="http://schemas.microsoft.com/office/drawing/2014/main" id="{C2C02CF2-171C-12DA-9118-72A0FFF7A47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206375"/>
            <a:ext cx="11590338" cy="6042025"/>
          </a:xfrm>
          <a:prstGeom prst="roundRect">
            <a:avLst>
              <a:gd name="adj" fmla="val 1699"/>
            </a:avLst>
          </a:prstGeom>
          <a:noFill/>
          <a:ln w="57150" cmpd="thinThick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Text Box 6">
            <a:extLst>
              <a:ext uri="{FF2B5EF4-FFF2-40B4-BE49-F238E27FC236}">
                <a16:creationId xmlns:a16="http://schemas.microsoft.com/office/drawing/2014/main" id="{455B6686-CC76-0956-D4A6-5EA46366C2B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6400" y="6291263"/>
            <a:ext cx="2032000" cy="2619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100" b="1"/>
              <a:t>PEER 2022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US" altLang="en-US" sz="4000" b="1" dirty="0">
          <a:solidFill>
            <a:srgbClr val="262699"/>
          </a:solidFill>
          <a:latin typeface="Arial Black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511175" indent="-16192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1pPr>
      <a:lvl2pPr marL="858838" indent="-17462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2pPr>
      <a:lvl3pPr marL="1201738" indent="-16827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id="{06760A1A-BF7F-728E-9BB2-2CCDFC22EAF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57400" y="2054225"/>
            <a:ext cx="7772400" cy="830263"/>
          </a:xfrm>
        </p:spPr>
        <p:txBody>
          <a:bodyPr/>
          <a:lstStyle/>
          <a:p>
            <a:r>
              <a:rPr lang="hi-IN">
                <a:solidFill>
                  <a:schemeClr val="tx1"/>
                </a:solidFill>
                <a:latin typeface="Open sans" panose="020B0606030504020204" pitchFamily="34" charset="0"/>
              </a:rPr>
              <a:t>इकाई </a:t>
            </a:r>
            <a:r>
              <a:rPr lang="en-IN">
                <a:solidFill>
                  <a:schemeClr val="tx1"/>
                </a:solidFill>
                <a:latin typeface="Open sans" panose="020B0606030504020204" pitchFamily="34" charset="0"/>
              </a:rPr>
              <a:t>5</a:t>
            </a:r>
            <a:endParaRPr>
              <a:solidFill>
                <a:schemeClr val="tx1"/>
              </a:solidFill>
              <a:latin typeface="Open sans" panose="020B0606030504020204" pitchFamily="34" charset="0"/>
            </a:endParaRPr>
          </a:p>
        </p:txBody>
      </p:sp>
      <p:sp>
        <p:nvSpPr>
          <p:cNvPr id="2051" name="Rectangle 5">
            <a:extLst>
              <a:ext uri="{FF2B5EF4-FFF2-40B4-BE49-F238E27FC236}">
                <a16:creationId xmlns:a16="http://schemas.microsoft.com/office/drawing/2014/main" id="{AD459764-1219-0EF2-4948-FB65CEE2371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09800" y="3230563"/>
            <a:ext cx="7772400" cy="1570037"/>
          </a:xfrm>
        </p:spPr>
        <p:txBody>
          <a:bodyPr/>
          <a:lstStyle/>
          <a:p>
            <a:pPr indent="349250">
              <a:defRPr/>
            </a:pPr>
            <a:r>
              <a:rPr lang="hi-IN">
                <a:solidFill>
                  <a:schemeClr val="accent2"/>
                </a:solidFill>
                <a:latin typeface="Open sans"/>
              </a:rPr>
              <a:t>सुविधाएं और पाठ्यक्रम समन्वय</a:t>
            </a:r>
            <a:endParaRPr>
              <a:solidFill>
                <a:schemeClr val="accent2"/>
              </a:solidFill>
              <a:latin typeface="Open sans"/>
            </a:endParaRPr>
          </a:p>
        </p:txBody>
      </p:sp>
      <p:pic>
        <p:nvPicPr>
          <p:cNvPr id="4100" name="Picture 19">
            <a:extLst>
              <a:ext uri="{FF2B5EF4-FFF2-40B4-BE49-F238E27FC236}">
                <a16:creationId xmlns:a16="http://schemas.microsoft.com/office/drawing/2014/main" id="{8A7C61D7-EBD1-892F-AA17-9150B43D14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30511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>
            <a:extLst>
              <a:ext uri="{FF2B5EF4-FFF2-40B4-BE49-F238E27FC236}">
                <a16:creationId xmlns:a16="http://schemas.microsoft.com/office/drawing/2014/main" id="{B3AF9763-6AD8-CBFB-83EB-D677437092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609600"/>
            <a:ext cx="3322638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5">
            <a:extLst>
              <a:ext uri="{FF2B5EF4-FFF2-40B4-BE49-F238E27FC236}">
                <a16:creationId xmlns:a16="http://schemas.microsoft.com/office/drawing/2014/main" id="{406DBAB7-A016-0AC2-0BD4-9B3AFB3943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5">
            <a:extLst>
              <a:ext uri="{FF2B5EF4-FFF2-40B4-BE49-F238E27FC236}">
                <a16:creationId xmlns:a16="http://schemas.microsoft.com/office/drawing/2014/main" id="{A0076E27-1264-F0F2-09D5-4A203A8469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88" y="277813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TextBox 1">
            <a:extLst>
              <a:ext uri="{FF2B5EF4-FFF2-40B4-BE49-F238E27FC236}">
                <a16:creationId xmlns:a16="http://schemas.microsoft.com/office/drawing/2014/main" id="{0FADA8D0-C2FE-B6F1-E3ED-99C39494A7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6913" y="5486400"/>
            <a:ext cx="4800600" cy="584200"/>
          </a:xfrm>
          <a:prstGeom prst="rect">
            <a:avLst/>
          </a:prstGeom>
          <a:noFill/>
          <a:ln w="28575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58838" indent="-174625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1738" indent="-168275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3200">
                <a:solidFill>
                  <a:srgbClr val="C00000"/>
                </a:solidFill>
                <a:latin typeface="Kruti Dev 010" pitchFamily="2" charset="0"/>
              </a:rPr>
              <a:t>Hkk"k.k %&amp; fujh{kd fnus'k voLFkh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5" descr="Auditorium or theater setups">
            <a:extLst>
              <a:ext uri="{FF2B5EF4-FFF2-40B4-BE49-F238E27FC236}">
                <a16:creationId xmlns:a16="http://schemas.microsoft.com/office/drawing/2014/main" id="{E33CA4C5-B06F-5796-6849-F5F67DF4B8AA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9200" y="838200"/>
            <a:ext cx="4953000" cy="4491038"/>
          </a:xfrm>
          <a:noFill/>
        </p:spPr>
      </p:pic>
      <p:sp>
        <p:nvSpPr>
          <p:cNvPr id="13315" name="Text Box 8">
            <a:extLst>
              <a:ext uri="{FF2B5EF4-FFF2-40B4-BE49-F238E27FC236}">
                <a16:creationId xmlns:a16="http://schemas.microsoft.com/office/drawing/2014/main" id="{C2E1C497-04C1-E5E4-B0AD-0EA1673B1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819400"/>
            <a:ext cx="121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वर्ग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3316" name="Text Box 12">
            <a:extLst>
              <a:ext uri="{FF2B5EF4-FFF2-40B4-BE49-F238E27FC236}">
                <a16:creationId xmlns:a16="http://schemas.microsoft.com/office/drawing/2014/main" id="{BF108404-F1D3-903A-8315-4D465208F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2863850"/>
            <a:ext cx="1981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अर्द्ध परिपत्र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3317" name="Text Box 13">
            <a:extLst>
              <a:ext uri="{FF2B5EF4-FFF2-40B4-BE49-F238E27FC236}">
                <a16:creationId xmlns:a16="http://schemas.microsoft.com/office/drawing/2014/main" id="{CCD9496B-3E94-6C48-1C2C-66EAC7D71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5378450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वि आकार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3318" name="Text Box 14">
            <a:extLst>
              <a:ext uri="{FF2B5EF4-FFF2-40B4-BE49-F238E27FC236}">
                <a16:creationId xmlns:a16="http://schemas.microsoft.com/office/drawing/2014/main" id="{62D9B365-E127-0D28-8537-66BCD72AFE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667000"/>
            <a:ext cx="2895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sz="2800" b="1">
                <a:solidFill>
                  <a:schemeClr val="accent2"/>
                </a:solidFill>
                <a:latin typeface="Open sans" panose="020B0606030504020204" pitchFamily="34" charset="0"/>
              </a:rPr>
              <a:t>ऑडिटोरियम या थिएटर सेट-अप</a:t>
            </a:r>
            <a:endParaRPr lang="en-US" altLang="en-US" sz="2800" b="1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3319" name="Text Box 4">
            <a:extLst>
              <a:ext uri="{FF2B5EF4-FFF2-40B4-BE49-F238E27FC236}">
                <a16:creationId xmlns:a16="http://schemas.microsoft.com/office/drawing/2014/main" id="{7388E7D7-3419-AE48-3FB4-E3088F7489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9-9</a:t>
            </a:r>
          </a:p>
        </p:txBody>
      </p:sp>
      <p:pic>
        <p:nvPicPr>
          <p:cNvPr id="13320" name="Picture 5">
            <a:extLst>
              <a:ext uri="{FF2B5EF4-FFF2-40B4-BE49-F238E27FC236}">
                <a16:creationId xmlns:a16="http://schemas.microsoft.com/office/drawing/2014/main" id="{B18F00B7-83B9-C0EB-4A1C-00846192FC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5">
            <a:extLst>
              <a:ext uri="{FF2B5EF4-FFF2-40B4-BE49-F238E27FC236}">
                <a16:creationId xmlns:a16="http://schemas.microsoft.com/office/drawing/2014/main" id="{714E95F6-B32C-4ECE-0B5E-91408ECBC3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88" y="277813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D902C3D2-A32F-5154-8DE9-28B0A3D722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4600" y="728663"/>
            <a:ext cx="75438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कार्मिक आवश्यकताएँ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AC6CF83F-983F-C7DF-90E5-857F5FF76B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90800" y="1524000"/>
            <a:ext cx="7086600" cy="4432300"/>
          </a:xfrm>
        </p:spPr>
        <p:txBody>
          <a:bodyPr/>
          <a:lstStyle/>
          <a:p>
            <a:pPr marL="682625" indent="-333375">
              <a:buClr>
                <a:srgbClr val="000066"/>
              </a:buClr>
              <a:defRPr/>
            </a:pPr>
            <a:r>
              <a:rPr lang="hi-IN" sz="3000">
                <a:latin typeface="Open sans"/>
              </a:rPr>
              <a:t>पाठ्यक्रम समन्वयक</a:t>
            </a:r>
          </a:p>
          <a:p>
            <a:pPr marL="682625" indent="-333375">
              <a:buClr>
                <a:srgbClr val="000066"/>
              </a:buClr>
              <a:defRPr/>
            </a:pPr>
            <a:r>
              <a:rPr lang="hi-IN" sz="3000">
                <a:latin typeface="Open sans"/>
              </a:rPr>
              <a:t>प्रशिक्षक/सहायक प्रशिक्षक</a:t>
            </a:r>
          </a:p>
          <a:p>
            <a:pPr>
              <a:buClr>
                <a:srgbClr val="000066"/>
              </a:buClr>
              <a:buFont typeface="Wingdings" panose="05000000000000000000" pitchFamily="2" charset="2"/>
              <a:buChar char="ü"/>
              <a:defRPr/>
            </a:pPr>
            <a:r>
              <a:rPr lang="hi-IN" sz="3000">
                <a:latin typeface="Open sans"/>
              </a:rPr>
              <a:t>लॉजिस्टिक्स समन्वयक</a:t>
            </a:r>
          </a:p>
          <a:p>
            <a:pPr>
              <a:buClr>
                <a:srgbClr val="000066"/>
              </a:buClr>
              <a:buFont typeface="Wingdings" panose="05000000000000000000" pitchFamily="2" charset="2"/>
              <a:buChar char="ü"/>
              <a:defRPr/>
            </a:pPr>
            <a:r>
              <a:rPr lang="hi-IN" sz="3000">
                <a:latin typeface="Open sans"/>
              </a:rPr>
              <a:t>कक्षा प्रबंधक</a:t>
            </a:r>
          </a:p>
          <a:p>
            <a:pPr>
              <a:buClr>
                <a:srgbClr val="000066"/>
              </a:buClr>
              <a:buFont typeface="Wingdings" panose="05000000000000000000" pitchFamily="2" charset="2"/>
              <a:buChar char="ü"/>
              <a:defRPr/>
            </a:pPr>
            <a:r>
              <a:rPr lang="hi-IN" sz="3000">
                <a:latin typeface="Open sans"/>
              </a:rPr>
              <a:t>प्रशिक्षण सामग्री</a:t>
            </a:r>
          </a:p>
          <a:p>
            <a:pPr>
              <a:buClr>
                <a:srgbClr val="000066"/>
              </a:buClr>
              <a:buFont typeface="Wingdings" panose="05000000000000000000" pitchFamily="2" charset="2"/>
              <a:buChar char="ü"/>
              <a:defRPr/>
            </a:pPr>
            <a:r>
              <a:rPr lang="hi-IN" sz="3000">
                <a:latin typeface="Open sans"/>
              </a:rPr>
              <a:t>एवी उपकरण समन्वयक</a:t>
            </a:r>
          </a:p>
          <a:p>
            <a:pPr>
              <a:buClr>
                <a:srgbClr val="000066"/>
              </a:buClr>
              <a:buFont typeface="Wingdings" panose="05000000000000000000" pitchFamily="2" charset="2"/>
              <a:buChar char="ü"/>
              <a:defRPr/>
            </a:pPr>
            <a:r>
              <a:rPr lang="hi-IN" sz="3000">
                <a:latin typeface="Open sans"/>
              </a:rPr>
              <a:t>गतिविधि समन्वयक (विशिष्ट)</a:t>
            </a:r>
          </a:p>
          <a:p>
            <a:pPr marL="682625" indent="-333375">
              <a:buClr>
                <a:srgbClr val="000066"/>
              </a:buClr>
              <a:defRPr/>
            </a:pPr>
            <a:r>
              <a:rPr lang="hi-IN" sz="3000">
                <a:latin typeface="Open sans"/>
              </a:rPr>
              <a:t>सचिव</a:t>
            </a:r>
            <a:endParaRPr sz="3000">
              <a:latin typeface="Open sans"/>
            </a:endParaRPr>
          </a:p>
        </p:txBody>
      </p:sp>
      <p:sp>
        <p:nvSpPr>
          <p:cNvPr id="14340" name="Text Box 4">
            <a:extLst>
              <a:ext uri="{FF2B5EF4-FFF2-40B4-BE49-F238E27FC236}">
                <a16:creationId xmlns:a16="http://schemas.microsoft.com/office/drawing/2014/main" id="{25F60EB2-0A62-6393-8F8C-6F6FCE681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9-10</a:t>
            </a:r>
          </a:p>
        </p:txBody>
      </p:sp>
      <p:pic>
        <p:nvPicPr>
          <p:cNvPr id="14341" name="Picture 5">
            <a:extLst>
              <a:ext uri="{FF2B5EF4-FFF2-40B4-BE49-F238E27FC236}">
                <a16:creationId xmlns:a16="http://schemas.microsoft.com/office/drawing/2014/main" id="{E83EBC68-1F44-1206-D41B-278A15BEFB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5">
            <a:extLst>
              <a:ext uri="{FF2B5EF4-FFF2-40B4-BE49-F238E27FC236}">
                <a16:creationId xmlns:a16="http://schemas.microsoft.com/office/drawing/2014/main" id="{EE7929D6-4D8D-31D5-6438-D493829040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88" y="277813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CA8A4BF-9189-F06A-728B-D1B003D1D7A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4800" y="228600"/>
          <a:ext cx="11734800" cy="6162675"/>
        </p:xfrm>
        <a:graphic>
          <a:graphicData uri="http://schemas.openxmlformats.org/drawingml/2006/table">
            <a:tbl>
              <a:tblPr/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0557">
                <a:tc>
                  <a:txBody>
                    <a:bodyPr/>
                    <a:lstStyle/>
                    <a:p>
                      <a:pPr algn="l"/>
                      <a:r>
                        <a:rPr lang="hi-IN" sz="1600" b="1" dirty="0">
                          <a:effectLst/>
                        </a:rPr>
                        <a:t>प्रशिक्षक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400" b="1">
                          <a:effectLst/>
                        </a:rPr>
                        <a:t>सौंपा गया पाठ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400" b="1">
                          <a:effectLst/>
                        </a:rPr>
                        <a:t>असाइनमेंट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400" b="1">
                          <a:effectLst/>
                        </a:rPr>
                        <a:t>दैनिक मूल्यांकन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400" b="1">
                          <a:effectLst/>
                        </a:rPr>
                        <a:t>इकाई परीक्षण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400" b="1" dirty="0">
                          <a:effectLst/>
                        </a:rPr>
                        <a:t>जिम्मेदारियां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691"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श्री प्रणव श्रीवास्तव, कोर्स मॉनिटर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 dirty="0">
                          <a:effectLst/>
                        </a:rPr>
                        <a:t>कोर्स मॉनिटर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5699">
                <a:tc>
                  <a:txBody>
                    <a:bodyPr/>
                    <a:lstStyle/>
                    <a:p>
                      <a:pPr algn="l"/>
                      <a:r>
                        <a:rPr lang="hi-IN" sz="1200" dirty="0">
                          <a:effectLst/>
                        </a:rPr>
                        <a:t>श्री ब्रिजेश कुमार उपाध्याय (8 बट.), कोर्स समन्वयक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कोर्स समन्वयक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600"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निरीक्षक जे.पी. कुमार (8 बट.), सहायक प्रशिक्षक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 dirty="0">
                          <a:effectLst/>
                        </a:rPr>
                        <a:t>मुद्रित सामग्रियों का सुधार एवं 1वीं ग्रुप प्रस्तुति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691">
                <a:tc>
                  <a:txBody>
                    <a:bodyPr/>
                    <a:lstStyle/>
                    <a:p>
                      <a:pPr algn="l"/>
                      <a:r>
                        <a:rPr lang="hi-IN" sz="1200" dirty="0">
                          <a:effectLst/>
                        </a:rPr>
                        <a:t>निरीक्षक रामा संग्राम सिंह (8 बट.)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 dirty="0">
                          <a:effectLst/>
                        </a:rPr>
                        <a:t>2, 1, 1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1, 1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1, 1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2, 1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2वीं ग्रुप प्रस्तुति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5699"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निरीक्षक विनोद कुमार बौन्मुखी (8 बट.), सहायक प्रशिक्षक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3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1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2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ऑडियो-वीडियो समन्वयन, प्री एवं पोस्ट टेस्ट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4691"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निरीक्षक दिनेश कुमार (8 बट.), मुख्य प्रशिक्षक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1, 2, 3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1, 2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3, 1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 dirty="0">
                          <a:effectLst/>
                        </a:rPr>
                        <a:t>ग्रुप प्रस्तुति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4691"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निरीक्षक मुकेश सिंह (8 बट.), सहायक प्रशिक्षक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1, 2, 2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2, 3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2, 1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टाइमकीपर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9259"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निरीक्षक चंद्रकांत तिवारी (8 बट.), सहायक प्रशिक्षक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7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5, 1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6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 dirty="0">
                          <a:effectLst/>
                        </a:rPr>
                        <a:t>लॉजिस्टिक्स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4691"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निरीक्षक जयवीर चौहान (8 बट.), सहायक प्रशिक्षक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2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2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 dirty="0">
                          <a:effectLst/>
                        </a:rPr>
                        <a:t>1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 dirty="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सचिवालय एवं क्लासरूम व्यवस्थापक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01725"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सहायक उपनिरीक्षक महेश्वर राजभोईक (8 बट.), सहायक प्रशिक्षक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9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6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100">
                          <a:effectLst/>
                        </a:rPr>
                        <a:t>8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 dirty="0">
                          <a:effectLst/>
                        </a:rPr>
                        <a:t>प्रशासनिक सहायक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83538">
                <a:tc>
                  <a:txBody>
                    <a:bodyPr/>
                    <a:lstStyle/>
                    <a:p>
                      <a:pPr algn="l"/>
                      <a:r>
                        <a:rPr lang="hi-IN" sz="1200">
                          <a:effectLst/>
                        </a:rPr>
                        <a:t>सहायक उपनिरीक्षक आनंद कुमार सिंह (8 बट.), सहायक प्रशिक्षक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 dirty="0">
                          <a:effectLst/>
                        </a:rPr>
                        <a:t>डोक्युमेंटर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873140">
                <a:tc>
                  <a:txBody>
                    <a:bodyPr/>
                    <a:lstStyle/>
                    <a:p>
                      <a:pPr algn="l"/>
                      <a:r>
                        <a:rPr lang="hi-IN" sz="1200" dirty="0">
                          <a:effectLst/>
                        </a:rPr>
                        <a:t>निरीक्षक नयनजीत कुमार (कोर्स 50) तथा अन्य सहयोगी सेना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 dirty="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 dirty="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 dirty="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i-IN" sz="1100">
                        <a:effectLst/>
                      </a:endParaRP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i-IN" sz="1200" dirty="0">
                          <a:effectLst/>
                        </a:rPr>
                        <a:t>सहयोगी स्टाफ</a:t>
                      </a:r>
                    </a:p>
                  </a:txBody>
                  <a:tcPr marL="16932" marR="16932" marT="16929" marB="16929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C9CA407C-EEC1-29DF-1BDC-F9544FFE75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1038225"/>
            <a:ext cx="71628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पाठ्यक्रम समन्वयक का कार्य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DF04AD09-C381-7190-9431-E68A333D4B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2236788"/>
            <a:ext cx="8229600" cy="3859212"/>
          </a:xfrm>
        </p:spPr>
        <p:txBody>
          <a:bodyPr/>
          <a:lstStyle/>
          <a:p>
            <a:pPr marL="682625" indent="-333375" algn="just">
              <a:buClrTx/>
            </a:pPr>
            <a:r>
              <a:rPr lang="hi-IN">
                <a:latin typeface="Open sans" panose="020B0606030504020204" pitchFamily="34" charset="0"/>
              </a:rPr>
              <a:t>पाठ्यक्रम परिचय प्रस्तुत करना</a:t>
            </a:r>
          </a:p>
          <a:p>
            <a:pPr marL="682625" indent="-333375" algn="just">
              <a:buClrTx/>
            </a:pPr>
            <a:r>
              <a:rPr lang="hi-IN">
                <a:latin typeface="Open sans" panose="020B0606030504020204" pitchFamily="34" charset="0"/>
              </a:rPr>
              <a:t>समस्या समाधान</a:t>
            </a:r>
          </a:p>
          <a:p>
            <a:pPr marL="682625" indent="-333375" algn="just">
              <a:buClrTx/>
            </a:pPr>
            <a:r>
              <a:rPr lang="hi-IN">
                <a:latin typeface="Open sans" panose="020B0606030504020204" pitchFamily="34" charset="0"/>
              </a:rPr>
              <a:t>प्रशिक्षकों की बैठकों का नेतृत्व करना</a:t>
            </a:r>
          </a:p>
          <a:p>
            <a:pPr marL="682625" indent="-333375" algn="just">
              <a:buClrTx/>
            </a:pPr>
            <a:r>
              <a:rPr lang="hi-IN">
                <a:latin typeface="Open sans" panose="020B0606030504020204" pitchFamily="34" charset="0"/>
              </a:rPr>
              <a:t>पाठ्यक्रम समाप्ति बैठकों का नेतृत्व करना</a:t>
            </a:r>
          </a:p>
          <a:p>
            <a:pPr marL="682625" indent="-333375" algn="just">
              <a:buClrTx/>
            </a:pPr>
            <a:r>
              <a:rPr lang="hi-IN">
                <a:latin typeface="Open sans" panose="020B0606030504020204" pitchFamily="34" charset="0"/>
              </a:rPr>
              <a:t>कार्य-पश्चात रिपोर्ट तैयार करना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16388" name="Text Box 4">
            <a:extLst>
              <a:ext uri="{FF2B5EF4-FFF2-40B4-BE49-F238E27FC236}">
                <a16:creationId xmlns:a16="http://schemas.microsoft.com/office/drawing/2014/main" id="{5319357C-431A-D029-3345-1A5F5C8D6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9-12</a:t>
            </a:r>
          </a:p>
        </p:txBody>
      </p:sp>
      <p:pic>
        <p:nvPicPr>
          <p:cNvPr id="16389" name="Picture 5">
            <a:extLst>
              <a:ext uri="{FF2B5EF4-FFF2-40B4-BE49-F238E27FC236}">
                <a16:creationId xmlns:a16="http://schemas.microsoft.com/office/drawing/2014/main" id="{59D9FDDC-72D0-C4BA-62DB-06C07C437F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5">
            <a:extLst>
              <a:ext uri="{FF2B5EF4-FFF2-40B4-BE49-F238E27FC236}">
                <a16:creationId xmlns:a16="http://schemas.microsoft.com/office/drawing/2014/main" id="{94583FEC-C0BC-027C-957B-1D1D259165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540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3F5AC97F-DEC1-1432-BB2C-EA9030EC87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395288"/>
            <a:ext cx="7924800" cy="132397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अनिवार्यता के बुनियादी वैज्ञानिक नियम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0FFFFFF0-4094-FC71-9800-5B9CCD7867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828800"/>
            <a:ext cx="8001000" cy="3498850"/>
          </a:xfrm>
        </p:spPr>
        <p:txBody>
          <a:bodyPr/>
          <a:lstStyle/>
          <a:p>
            <a:pPr marL="342900" indent="-120650">
              <a:lnSpc>
                <a:spcPct val="90000"/>
              </a:lnSpc>
              <a:buClr>
                <a:srgbClr val="000066"/>
              </a:buClr>
              <a:buFontTx/>
              <a:buNone/>
              <a:defRPr/>
            </a:pPr>
            <a:r>
              <a:rPr lang="hi-IN" sz="3200" b="1">
                <a:solidFill>
                  <a:srgbClr val="333399"/>
                </a:solidFill>
                <a:latin typeface="Open sans"/>
              </a:rPr>
              <a:t>मर्फी के नियम:</a:t>
            </a:r>
          </a:p>
          <a:p>
            <a:pPr marL="679450" indent="-457200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§"/>
              <a:defRPr/>
            </a:pPr>
            <a:r>
              <a:rPr lang="hi-IN" sz="3200" b="1">
                <a:latin typeface="Open sans"/>
              </a:rPr>
              <a:t>अगर कुछ गलत हो सकता है...तो होगा ही।</a:t>
            </a:r>
          </a:p>
          <a:p>
            <a:pPr marL="679450" indent="-457200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§"/>
              <a:defRPr/>
            </a:pPr>
            <a:r>
              <a:rPr lang="hi-IN" sz="3200" b="1">
                <a:latin typeface="Open sans"/>
              </a:rPr>
              <a:t>जब सब कुछ ठीक चल रहा हो...तो कुछ न कुछ गलत होगा ही।</a:t>
            </a:r>
          </a:p>
          <a:p>
            <a:pPr marL="679450" indent="-457200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§"/>
              <a:defRPr/>
            </a:pPr>
            <a:r>
              <a:rPr lang="hi-IN" sz="3200" b="1">
                <a:latin typeface="Open sans"/>
              </a:rPr>
              <a:t>अगर कुछ गलत हो ही नहीं सकता...तो भी होगा ही।</a:t>
            </a:r>
            <a:endParaRPr>
              <a:latin typeface="Open sans"/>
            </a:endParaRPr>
          </a:p>
        </p:txBody>
      </p:sp>
      <p:sp>
        <p:nvSpPr>
          <p:cNvPr id="17412" name="Text Box 4">
            <a:extLst>
              <a:ext uri="{FF2B5EF4-FFF2-40B4-BE49-F238E27FC236}">
                <a16:creationId xmlns:a16="http://schemas.microsoft.com/office/drawing/2014/main" id="{ED787F7A-72DF-0E82-A0FC-6871AF4E7E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9-13</a:t>
            </a:r>
          </a:p>
        </p:txBody>
      </p:sp>
      <p:pic>
        <p:nvPicPr>
          <p:cNvPr id="17413" name="Picture 5">
            <a:extLst>
              <a:ext uri="{FF2B5EF4-FFF2-40B4-BE49-F238E27FC236}">
                <a16:creationId xmlns:a16="http://schemas.microsoft.com/office/drawing/2014/main" id="{B2F0AE7A-0D4B-6BEF-4997-D47F329421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5">
            <a:extLst>
              <a:ext uri="{FF2B5EF4-FFF2-40B4-BE49-F238E27FC236}">
                <a16:creationId xmlns:a16="http://schemas.microsoft.com/office/drawing/2014/main" id="{E605A2FF-812B-E082-E536-0A0C3B1662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63" y="228600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8961EEAF-6DAA-A332-E9D4-BE6F82A5CD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395288"/>
            <a:ext cx="7924800" cy="132397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अनिवार्यता के बुनियादी वैज्ञानिक नियम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0FA091FF-6595-4016-DCE2-BC73ADBB13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2098675"/>
            <a:ext cx="7772400" cy="2957513"/>
          </a:xfrm>
        </p:spPr>
        <p:txBody>
          <a:bodyPr/>
          <a:lstStyle/>
          <a:p>
            <a:pPr marL="342900" indent="-120650">
              <a:lnSpc>
                <a:spcPct val="90000"/>
              </a:lnSpc>
              <a:buClr>
                <a:srgbClr val="000066"/>
              </a:buClr>
              <a:buFontTx/>
              <a:buNone/>
              <a:defRPr/>
            </a:pPr>
            <a:r>
              <a:rPr lang="hi-IN" sz="3200" b="1">
                <a:solidFill>
                  <a:srgbClr val="333399"/>
                </a:solidFill>
                <a:latin typeface="Open sans"/>
              </a:rPr>
              <a:t>मर्फी के नियम:</a:t>
            </a:r>
          </a:p>
          <a:p>
            <a:pPr marL="679450" indent="-457200">
              <a:lnSpc>
                <a:spcPct val="90000"/>
              </a:lnSpc>
              <a:buClr>
                <a:srgbClr val="000066"/>
              </a:buClr>
              <a:defRPr/>
            </a:pPr>
            <a:r>
              <a:rPr lang="hi-IN" sz="3200" b="1">
                <a:latin typeface="Open sans"/>
              </a:rPr>
              <a:t>जब चीज़ें और बदतर नहीं हो सकतीं...तो वे हमेशा बदतर हो जाती हैं।</a:t>
            </a:r>
          </a:p>
          <a:p>
            <a:pPr marL="679450" indent="-457200">
              <a:lnSpc>
                <a:spcPct val="90000"/>
              </a:lnSpc>
              <a:buClr>
                <a:srgbClr val="000066"/>
              </a:buClr>
              <a:defRPr/>
            </a:pPr>
            <a:r>
              <a:rPr lang="hi-IN" sz="3200" b="1">
                <a:latin typeface="Open sans"/>
              </a:rPr>
              <a:t>जब भी चीज़ें बेहतर होती हुई दिखाई देती हैं, तो आपने कुछ नज़रअंदाज़ कर दिया है।</a:t>
            </a:r>
            <a:endParaRPr>
              <a:latin typeface="Open sans"/>
            </a:endParaRPr>
          </a:p>
        </p:txBody>
      </p:sp>
      <p:sp>
        <p:nvSpPr>
          <p:cNvPr id="18436" name="Text Box 4">
            <a:extLst>
              <a:ext uri="{FF2B5EF4-FFF2-40B4-BE49-F238E27FC236}">
                <a16:creationId xmlns:a16="http://schemas.microsoft.com/office/drawing/2014/main" id="{87916621-06E4-19CC-459E-7FD1E2FB23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9-14</a:t>
            </a:r>
          </a:p>
        </p:txBody>
      </p:sp>
      <p:pic>
        <p:nvPicPr>
          <p:cNvPr id="18437" name="Picture 5">
            <a:extLst>
              <a:ext uri="{FF2B5EF4-FFF2-40B4-BE49-F238E27FC236}">
                <a16:creationId xmlns:a16="http://schemas.microsoft.com/office/drawing/2014/main" id="{D5F9F08C-09A0-2F9F-CBF5-1FA1C8216E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5">
            <a:extLst>
              <a:ext uri="{FF2B5EF4-FFF2-40B4-BE49-F238E27FC236}">
                <a16:creationId xmlns:a16="http://schemas.microsoft.com/office/drawing/2014/main" id="{6A8B175D-DB11-39DE-A106-E64E4471B2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88" y="314325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7DF91B6F-3C29-FAC6-0319-B6617D5D61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i-IN">
                <a:solidFill>
                  <a:schemeClr val="accent2"/>
                </a:solidFill>
                <a:latin typeface="+mn-lt"/>
              </a:rPr>
              <a:t>अनिवार्यता के बुनियादी वैज्ञानिक नियम</a:t>
            </a:r>
            <a:endParaRPr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84BBE117-1009-0B86-E35B-5410E6C4A56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2057400"/>
            <a:ext cx="9220200" cy="3194050"/>
          </a:xfrm>
        </p:spPr>
        <p:txBody>
          <a:bodyPr/>
          <a:lstStyle/>
          <a:p>
            <a:pPr algn="just">
              <a:buFontTx/>
              <a:buNone/>
            </a:pPr>
            <a:r>
              <a:rPr lang="hi-IN" b="1">
                <a:solidFill>
                  <a:srgbClr val="333399"/>
                </a:solidFill>
              </a:rPr>
              <a:t>लोवेरी का पहला नियम:</a:t>
            </a:r>
          </a:p>
          <a:p>
            <a:pPr algn="just">
              <a:buFontTx/>
              <a:buNone/>
            </a:pPr>
            <a:endParaRPr lang="hi-IN" b="1">
              <a:solidFill>
                <a:srgbClr val="333399"/>
              </a:solidFill>
            </a:endParaRPr>
          </a:p>
          <a:p>
            <a:pPr algn="just"/>
            <a:r>
              <a:rPr lang="hi-IN" b="1"/>
              <a:t>अगर यह जाम हो जाए...तो इसे ज़बरदस्ती लगाओ! अगर यह टूट जाए, तो इसे बदलने की ज़रूरत है।</a:t>
            </a:r>
            <a:endParaRPr/>
          </a:p>
        </p:txBody>
      </p:sp>
      <p:sp>
        <p:nvSpPr>
          <p:cNvPr id="19461" name="Text Box 4">
            <a:extLst>
              <a:ext uri="{FF2B5EF4-FFF2-40B4-BE49-F238E27FC236}">
                <a16:creationId xmlns:a16="http://schemas.microsoft.com/office/drawing/2014/main" id="{1D573610-3539-3EF5-C2DF-75C2616D62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200">
                <a:latin typeface="+mn-lt"/>
              </a:rPr>
              <a:t>PPT  9-15</a:t>
            </a: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2171F37A-65A4-8156-E4FB-7FFE3DB765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5">
            <a:extLst>
              <a:ext uri="{FF2B5EF4-FFF2-40B4-BE49-F238E27FC236}">
                <a16:creationId xmlns:a16="http://schemas.microsoft.com/office/drawing/2014/main" id="{49A80E21-648B-E21E-2437-EF76545CBD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30956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>
            <a:extLst>
              <a:ext uri="{FF2B5EF4-FFF2-40B4-BE49-F238E27FC236}">
                <a16:creationId xmlns:a16="http://schemas.microsoft.com/office/drawing/2014/main" id="{B0FA17D9-F35F-6686-8CC7-2A48364029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2057400"/>
            <a:ext cx="9220200" cy="3084513"/>
          </a:xfrm>
        </p:spPr>
        <p:txBody>
          <a:bodyPr/>
          <a:lstStyle/>
          <a:p>
            <a:pPr algn="just">
              <a:buClr>
                <a:srgbClr val="000066"/>
              </a:buClr>
              <a:buFontTx/>
              <a:buNone/>
            </a:pPr>
            <a:r>
              <a:rPr lang="hi-IN" b="1">
                <a:solidFill>
                  <a:srgbClr val="333399"/>
                </a:solidFill>
                <a:latin typeface="Open sans" panose="020B0606030504020204" pitchFamily="34" charset="0"/>
              </a:rPr>
              <a:t>ज़ुमवाल्ट का नियम:</a:t>
            </a:r>
          </a:p>
          <a:p>
            <a:pPr algn="just">
              <a:buClr>
                <a:srgbClr val="000066"/>
              </a:buClr>
              <a:buFontTx/>
              <a:buNone/>
            </a:pPr>
            <a:endParaRPr lang="hi-IN" b="1">
              <a:solidFill>
                <a:srgbClr val="333399"/>
              </a:solidFill>
              <a:latin typeface="Open sans" panose="020B0606030504020204" pitchFamily="34" charset="0"/>
            </a:endParaRPr>
          </a:p>
          <a:p>
            <a:pPr algn="just">
              <a:buClr>
                <a:srgbClr val="000066"/>
              </a:buClr>
            </a:pPr>
            <a:r>
              <a:rPr lang="hi-IN" b="1">
                <a:latin typeface="Open sans" panose="020B0606030504020204" pitchFamily="34" charset="0"/>
              </a:rPr>
              <a:t>असफलता की संभावना देखने वाले लोगों की संख्या और महत्व के सीधे आनुपातिक होती है।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20483" name="Rectangle 6">
            <a:extLst>
              <a:ext uri="{FF2B5EF4-FFF2-40B4-BE49-F238E27FC236}">
                <a16:creationId xmlns:a16="http://schemas.microsoft.com/office/drawing/2014/main" id="{08529E7A-C58C-89BF-1E7E-45BB09EDE5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0" y="619125"/>
            <a:ext cx="7848600" cy="1323975"/>
          </a:xfrm>
          <a:noFill/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अनिवार्यता के बुनियादी वैज्ञानिक नियम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20484" name="Text Box 4">
            <a:extLst>
              <a:ext uri="{FF2B5EF4-FFF2-40B4-BE49-F238E27FC236}">
                <a16:creationId xmlns:a16="http://schemas.microsoft.com/office/drawing/2014/main" id="{E8D2824E-5A8A-0A4E-8AE3-4C973D878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9-16</a:t>
            </a:r>
          </a:p>
        </p:txBody>
      </p:sp>
      <p:pic>
        <p:nvPicPr>
          <p:cNvPr id="20485" name="Picture 5">
            <a:extLst>
              <a:ext uri="{FF2B5EF4-FFF2-40B4-BE49-F238E27FC236}">
                <a16:creationId xmlns:a16="http://schemas.microsoft.com/office/drawing/2014/main" id="{02457B44-1E7C-EED5-CF3E-289645B09A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5">
            <a:extLst>
              <a:ext uri="{FF2B5EF4-FFF2-40B4-BE49-F238E27FC236}">
                <a16:creationId xmlns:a16="http://schemas.microsoft.com/office/drawing/2014/main" id="{0383CA52-4F7F-E8EC-8E52-152408F633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" y="293688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>
            <a:extLst>
              <a:ext uri="{FF2B5EF4-FFF2-40B4-BE49-F238E27FC236}">
                <a16:creationId xmlns:a16="http://schemas.microsoft.com/office/drawing/2014/main" id="{464B9CEF-E374-9236-7DB7-C091D9355E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2397125"/>
            <a:ext cx="9220200" cy="2530475"/>
          </a:xfrm>
        </p:spPr>
        <p:txBody>
          <a:bodyPr/>
          <a:lstStyle/>
          <a:p>
            <a:pPr>
              <a:buClr>
                <a:srgbClr val="333399"/>
              </a:buClr>
              <a:buFontTx/>
              <a:buNone/>
            </a:pPr>
            <a:r>
              <a:rPr lang="hi-IN" b="1">
                <a:solidFill>
                  <a:srgbClr val="333399"/>
                </a:solidFill>
                <a:latin typeface="Open sans" panose="020B0606030504020204" pitchFamily="34" charset="0"/>
              </a:rPr>
              <a:t>हार्वे की परिकल्पना:</a:t>
            </a:r>
          </a:p>
          <a:p>
            <a:pPr>
              <a:buClr>
                <a:srgbClr val="333399"/>
              </a:buClr>
              <a:buFontTx/>
              <a:buNone/>
            </a:pPr>
            <a:endParaRPr lang="hi-IN" b="1">
              <a:solidFill>
                <a:srgbClr val="333399"/>
              </a:solidFill>
              <a:latin typeface="Open sans" panose="020B0606030504020204" pitchFamily="34" charset="0"/>
            </a:endParaRPr>
          </a:p>
          <a:p>
            <a:pPr>
              <a:buClr>
                <a:srgbClr val="333399"/>
              </a:buClr>
            </a:pPr>
            <a:r>
              <a:rPr lang="hi-IN" b="1">
                <a:latin typeface="Open sans" panose="020B0606030504020204" pitchFamily="34" charset="0"/>
              </a:rPr>
              <a:t>चिंता करने का कोई फायदा नहीं है... कुछ भी ठीक नहीं होने वाला।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21507" name="Rectangle 6">
            <a:extLst>
              <a:ext uri="{FF2B5EF4-FFF2-40B4-BE49-F238E27FC236}">
                <a16:creationId xmlns:a16="http://schemas.microsoft.com/office/drawing/2014/main" id="{A7E7F8C7-7140-1192-65B6-204789C668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95600" y="619125"/>
            <a:ext cx="7239000" cy="1323975"/>
          </a:xfrm>
          <a:noFill/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अनिवार्यता के बुनियादी वैज्ञानिक नियम</a:t>
            </a:r>
            <a:endParaRPr sz="2400">
              <a:latin typeface="Open sans" panose="020B0606030504020204" pitchFamily="34" charset="0"/>
            </a:endParaRPr>
          </a:p>
        </p:txBody>
      </p:sp>
      <p:sp>
        <p:nvSpPr>
          <p:cNvPr id="21508" name="Text Box 4">
            <a:extLst>
              <a:ext uri="{FF2B5EF4-FFF2-40B4-BE49-F238E27FC236}">
                <a16:creationId xmlns:a16="http://schemas.microsoft.com/office/drawing/2014/main" id="{44235ADC-6DB3-90D8-0438-DC4B1AC3E3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9-17</a:t>
            </a:r>
          </a:p>
        </p:txBody>
      </p:sp>
      <p:pic>
        <p:nvPicPr>
          <p:cNvPr id="21509" name="Picture 5">
            <a:extLst>
              <a:ext uri="{FF2B5EF4-FFF2-40B4-BE49-F238E27FC236}">
                <a16:creationId xmlns:a16="http://schemas.microsoft.com/office/drawing/2014/main" id="{8C1BEF7C-079D-2D97-7ECC-73E631100F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5">
            <a:extLst>
              <a:ext uri="{FF2B5EF4-FFF2-40B4-BE49-F238E27FC236}">
                <a16:creationId xmlns:a16="http://schemas.microsoft.com/office/drawing/2014/main" id="{C7F9C09F-00D8-083E-BB53-4A81BBD2F8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3810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32CE494-3556-1BFC-D214-98DC17E7CB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4600" y="612775"/>
            <a:ext cx="76200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इकाई 9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0A80C8E0-3CCF-3803-0337-8B15599EED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524000"/>
            <a:ext cx="9220200" cy="3638550"/>
          </a:xfrm>
        </p:spPr>
        <p:txBody>
          <a:bodyPr/>
          <a:lstStyle/>
          <a:p>
            <a:pPr marL="0" indent="0" algn="just">
              <a:buClrTx/>
              <a:buFontTx/>
              <a:buNone/>
            </a:pPr>
            <a:r>
              <a:rPr lang="hi-IN">
                <a:latin typeface="Open sans" panose="020B0606030504020204" pitchFamily="34" charset="0"/>
              </a:rPr>
              <a:t>इस इकाई के पूरा होने पर, आप निम्नलिखित कार्य कर सकेंगे:</a:t>
            </a:r>
          </a:p>
          <a:p>
            <a:pPr marL="0" indent="0" algn="just">
              <a:buClrTx/>
              <a:buFontTx/>
              <a:buNone/>
            </a:pPr>
            <a:endParaRPr lang="hi-IN">
              <a:latin typeface="Open sans" panose="020B0606030504020204" pitchFamily="34" charset="0"/>
            </a:endParaRPr>
          </a:p>
          <a:p>
            <a:pPr marL="0" indent="0" algn="just">
              <a:buClrTx/>
              <a:buFontTx/>
              <a:buAutoNum type="arabicPeriod"/>
            </a:pPr>
            <a:r>
              <a:rPr lang="hi-IN">
                <a:latin typeface="Open sans" panose="020B0606030504020204" pitchFamily="34" charset="0"/>
              </a:rPr>
              <a:t>आयोजित की जाने वाली प्रशिक्षण गतिविधि की आवश्यकताओं को पूरा करने के लिए एक सुविधा का चयन करें।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22532" name="Text Box 4">
            <a:extLst>
              <a:ext uri="{FF2B5EF4-FFF2-40B4-BE49-F238E27FC236}">
                <a16:creationId xmlns:a16="http://schemas.microsoft.com/office/drawing/2014/main" id="{199B0C68-7EAE-B37E-4182-65D00DCD7E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9-18</a:t>
            </a:r>
          </a:p>
        </p:txBody>
      </p:sp>
      <p:pic>
        <p:nvPicPr>
          <p:cNvPr id="22533" name="Picture 5">
            <a:extLst>
              <a:ext uri="{FF2B5EF4-FFF2-40B4-BE49-F238E27FC236}">
                <a16:creationId xmlns:a16="http://schemas.microsoft.com/office/drawing/2014/main" id="{911C290F-C678-AB5A-09BC-C7BDA1C78A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5">
            <a:extLst>
              <a:ext uri="{FF2B5EF4-FFF2-40B4-BE49-F238E27FC236}">
                <a16:creationId xmlns:a16="http://schemas.microsoft.com/office/drawing/2014/main" id="{F985138D-6AE1-8CDE-9DAB-B5846D8271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88" y="277813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E5C2128-549A-EE99-D9EA-700ED31197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62200" y="533400"/>
            <a:ext cx="76200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इकाई 9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41A1D36-D619-8DB4-D4E7-ECF655A46F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57400" y="1981200"/>
            <a:ext cx="8077200" cy="4192588"/>
          </a:xfrm>
        </p:spPr>
        <p:txBody>
          <a:bodyPr/>
          <a:lstStyle/>
          <a:p>
            <a:pPr marL="0" indent="0" algn="just">
              <a:buClrTx/>
              <a:buFontTx/>
              <a:buNone/>
            </a:pPr>
            <a:r>
              <a:rPr lang="hi-IN">
                <a:latin typeface="Open sans" panose="020B0606030504020204" pitchFamily="34" charset="0"/>
              </a:rPr>
              <a:t>इस इकाई के पूरा होने पर, आप निम्नलिखित कार्य कर सकेंगे:</a:t>
            </a:r>
          </a:p>
          <a:p>
            <a:pPr marL="0" indent="0" algn="just">
              <a:buClrTx/>
              <a:buFontTx/>
              <a:buNone/>
            </a:pPr>
            <a:endParaRPr lang="hi-IN">
              <a:latin typeface="Open sans" panose="020B0606030504020204" pitchFamily="34" charset="0"/>
            </a:endParaRPr>
          </a:p>
          <a:p>
            <a:pPr marL="0" indent="0" algn="just">
              <a:buClrTx/>
              <a:buFontTx/>
              <a:buAutoNum type="arabicPeriod"/>
            </a:pPr>
            <a:r>
              <a:rPr lang="hi-IN">
                <a:latin typeface="Open sans" panose="020B0606030504020204" pitchFamily="34" charset="0"/>
              </a:rPr>
              <a:t>आयोजित की जाने वाली प्रशिक्षण गतिविधि की आवश्यकताओं को पूरा करने के लिए एक सुविधा का चयन करें।</a:t>
            </a:r>
            <a:endParaRPr sz="3200">
              <a:latin typeface="Open sans" panose="020B0606030504020204" pitchFamily="34" charset="0"/>
            </a:endParaRPr>
          </a:p>
        </p:txBody>
      </p:sp>
      <p:sp>
        <p:nvSpPr>
          <p:cNvPr id="5124" name="Text Box 4">
            <a:extLst>
              <a:ext uri="{FF2B5EF4-FFF2-40B4-BE49-F238E27FC236}">
                <a16:creationId xmlns:a16="http://schemas.microsoft.com/office/drawing/2014/main" id="{3FFED279-0C52-EBE1-96CB-2A812FC77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9-1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E5CEA54-2644-258D-03EF-AACD7431B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55626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more…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5126" name="Picture 5">
            <a:extLst>
              <a:ext uri="{FF2B5EF4-FFF2-40B4-BE49-F238E27FC236}">
                <a16:creationId xmlns:a16="http://schemas.microsoft.com/office/drawing/2014/main" id="{E455DB8C-0A61-4452-933E-74C98A919E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6">
            <a:extLst>
              <a:ext uri="{FF2B5EF4-FFF2-40B4-BE49-F238E27FC236}">
                <a16:creationId xmlns:a16="http://schemas.microsoft.com/office/drawing/2014/main" id="{472316EE-8B49-1DF5-E7F5-C71008ACA9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25" y="2286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5993168B-3C06-4CAC-B89D-8A05F17CA6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4600" y="612775"/>
            <a:ext cx="76200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इकाई 9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31F67FE0-8AAC-AEC0-B89E-B7202377833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524000"/>
            <a:ext cx="9220200" cy="3638550"/>
          </a:xfrm>
        </p:spPr>
        <p:txBody>
          <a:bodyPr/>
          <a:lstStyle/>
          <a:p>
            <a:pPr marL="982663" lvl="2" indent="-742950" algn="just">
              <a:buFontTx/>
              <a:buAutoNum type="arabicPeriod" startAt="2"/>
            </a:pPr>
            <a:r>
              <a:rPr lang="hi-IN">
                <a:latin typeface="Open sans" panose="020B0606030504020204" pitchFamily="34" charset="0"/>
              </a:rPr>
              <a:t>प्रशिक्षण प्रस्तुति और उपयोग में आने वाले दृश्य-श्रव्य साधनों के लिए एक कक्षा की व्यवस्था करें।</a:t>
            </a:r>
          </a:p>
          <a:p>
            <a:pPr marL="982663" lvl="2" indent="-742950" algn="just">
              <a:buFontTx/>
              <a:buAutoNum type="arabicPeriod" startAt="2"/>
            </a:pPr>
            <a:endParaRPr lang="hi-IN">
              <a:latin typeface="Open sans" panose="020B0606030504020204" pitchFamily="34" charset="0"/>
            </a:endParaRPr>
          </a:p>
          <a:p>
            <a:pPr marL="982663" lvl="2" indent="-742950" algn="just">
              <a:buFontTx/>
              <a:buAutoNum type="arabicPeriod" startAt="2"/>
            </a:pPr>
            <a:r>
              <a:rPr lang="hi-IN">
                <a:latin typeface="Open sans" panose="020B0606030504020204" pitchFamily="34" charset="0"/>
              </a:rPr>
              <a:t>सुविधा व्यवस्था में आने वाली सबसे आम समस्याओं का वर्णन करें।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23556" name="Text Box 4">
            <a:extLst>
              <a:ext uri="{FF2B5EF4-FFF2-40B4-BE49-F238E27FC236}">
                <a16:creationId xmlns:a16="http://schemas.microsoft.com/office/drawing/2014/main" id="{F66AEA26-52BC-2D3D-CB11-1C00AB842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9-19</a:t>
            </a:r>
          </a:p>
        </p:txBody>
      </p:sp>
      <p:pic>
        <p:nvPicPr>
          <p:cNvPr id="23557" name="Picture 5">
            <a:extLst>
              <a:ext uri="{FF2B5EF4-FFF2-40B4-BE49-F238E27FC236}">
                <a16:creationId xmlns:a16="http://schemas.microsoft.com/office/drawing/2014/main" id="{C3F5B92E-0C3C-A001-365C-9B7E832065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5">
            <a:extLst>
              <a:ext uri="{FF2B5EF4-FFF2-40B4-BE49-F238E27FC236}">
                <a16:creationId xmlns:a16="http://schemas.microsoft.com/office/drawing/2014/main" id="{64E8B070-65CD-271E-1ACF-92146C025F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88" y="246063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AB6488E3-8A70-FB41-8C52-92AC707B5D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20800" y="2563813"/>
            <a:ext cx="10160000" cy="1323975"/>
          </a:xfrm>
        </p:spPr>
        <p:txBody>
          <a:bodyPr/>
          <a:lstStyle/>
          <a:p>
            <a:r>
              <a:rPr lang="hi-IN" sz="8000"/>
              <a:t>धन्यवाद </a:t>
            </a:r>
            <a:endParaRPr sz="8000"/>
          </a:p>
        </p:txBody>
      </p:sp>
      <p:pic>
        <p:nvPicPr>
          <p:cNvPr id="24579" name="Picture 2">
            <a:extLst>
              <a:ext uri="{FF2B5EF4-FFF2-40B4-BE49-F238E27FC236}">
                <a16:creationId xmlns:a16="http://schemas.microsoft.com/office/drawing/2014/main" id="{2001F057-4F58-7C68-7F9E-51BD64E46D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0" name="Picture 3">
            <a:extLst>
              <a:ext uri="{FF2B5EF4-FFF2-40B4-BE49-F238E27FC236}">
                <a16:creationId xmlns:a16="http://schemas.microsoft.com/office/drawing/2014/main" id="{52076EA0-90E6-1E3E-8FC7-9709043953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0400" y="3048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AFC78AF-7CB3-182A-EBF6-4CA883C77A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4600" y="815975"/>
            <a:ext cx="76200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इकाई 9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6175F9E-DA68-F422-212B-7B4A50B6CA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901825"/>
            <a:ext cx="9220200" cy="3243263"/>
          </a:xfrm>
        </p:spPr>
        <p:txBody>
          <a:bodyPr/>
          <a:lstStyle/>
          <a:p>
            <a:pPr marL="982663" lvl="2" indent="-742950" algn="just">
              <a:buFontTx/>
              <a:buAutoNum type="arabicPeriod" startAt="2"/>
            </a:pPr>
            <a:r>
              <a:rPr lang="hi-IN" sz="3200">
                <a:latin typeface="Open sans" panose="020B0606030504020204" pitchFamily="34" charset="0"/>
              </a:rPr>
              <a:t>प्रशिक्षण प्रस्तुति और उपयोग में आने वाले दृश्य-श्रव्य साधनों के लिए एक कक्षा की व्यवस्था करें।</a:t>
            </a:r>
          </a:p>
          <a:p>
            <a:pPr marL="982663" lvl="2" indent="-742950" algn="just">
              <a:buFontTx/>
              <a:buAutoNum type="arabicPeriod" startAt="2"/>
            </a:pPr>
            <a:endParaRPr lang="hi-IN" sz="3200">
              <a:latin typeface="Open sans" panose="020B0606030504020204" pitchFamily="34" charset="0"/>
            </a:endParaRPr>
          </a:p>
          <a:p>
            <a:pPr marL="982663" lvl="2" indent="-742950" algn="just">
              <a:buFontTx/>
              <a:buAutoNum type="arabicPeriod" startAt="2"/>
            </a:pPr>
            <a:r>
              <a:rPr lang="hi-IN" sz="3200">
                <a:latin typeface="Open sans" panose="020B0606030504020204" pitchFamily="34" charset="0"/>
              </a:rPr>
              <a:t>सुविधा व्यवस्था में आने वाली सबसे आम समस्याओं का वर्णन करें।</a:t>
            </a:r>
            <a:endParaRPr sz="3200">
              <a:latin typeface="Open sans" panose="020B0606030504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980CB7B-1254-4E4C-9EF7-C3D0FA8AE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048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cont’d.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sp>
        <p:nvSpPr>
          <p:cNvPr id="6149" name="Text Box 4">
            <a:extLst>
              <a:ext uri="{FF2B5EF4-FFF2-40B4-BE49-F238E27FC236}">
                <a16:creationId xmlns:a16="http://schemas.microsoft.com/office/drawing/2014/main" id="{BC02A708-6243-FB93-DB98-8A3969238A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9-2</a:t>
            </a:r>
          </a:p>
        </p:txBody>
      </p:sp>
      <p:pic>
        <p:nvPicPr>
          <p:cNvPr id="6150" name="Picture 5">
            <a:extLst>
              <a:ext uri="{FF2B5EF4-FFF2-40B4-BE49-F238E27FC236}">
                <a16:creationId xmlns:a16="http://schemas.microsoft.com/office/drawing/2014/main" id="{80803F96-B423-9721-D293-83EDA6DDB1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>
            <a:extLst>
              <a:ext uri="{FF2B5EF4-FFF2-40B4-BE49-F238E27FC236}">
                <a16:creationId xmlns:a16="http://schemas.microsoft.com/office/drawing/2014/main" id="{DC2D52A3-2A05-49D5-F1F4-FC0BCC5E09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206375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1">
            <a:extLst>
              <a:ext uri="{FF2B5EF4-FFF2-40B4-BE49-F238E27FC236}">
                <a16:creationId xmlns:a16="http://schemas.microsoft.com/office/drawing/2014/main" id="{D57824F3-D1E1-7248-6142-0F38E25360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724400"/>
            <a:ext cx="152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यू-आकार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7171" name="Text Box 17">
            <a:extLst>
              <a:ext uri="{FF2B5EF4-FFF2-40B4-BE49-F238E27FC236}">
                <a16:creationId xmlns:a16="http://schemas.microsoft.com/office/drawing/2014/main" id="{1A463183-80BE-A7FA-E8E5-E450B78949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00" y="4724400"/>
            <a:ext cx="30099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बॉक्स का आकार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(वर्ग या आयत)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7172" name="Text Box 18">
            <a:extLst>
              <a:ext uri="{FF2B5EF4-FFF2-40B4-BE49-F238E27FC236}">
                <a16:creationId xmlns:a16="http://schemas.microsoft.com/office/drawing/2014/main" id="{97292474-6F82-A1F5-8952-02739814C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42925"/>
            <a:ext cx="441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b="1">
                <a:solidFill>
                  <a:schemeClr val="accent2"/>
                </a:solidFill>
                <a:latin typeface="Open sans" panose="020B0606030504020204" pitchFamily="34" charset="0"/>
              </a:rPr>
              <a:t>सम्मेलन की व्यवस्था</a:t>
            </a:r>
            <a:endParaRPr lang="en-US" altLang="en-US" b="1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pic>
        <p:nvPicPr>
          <p:cNvPr id="7173" name="Picture 20" descr="box">
            <a:extLst>
              <a:ext uri="{FF2B5EF4-FFF2-40B4-BE49-F238E27FC236}">
                <a16:creationId xmlns:a16="http://schemas.microsoft.com/office/drawing/2014/main" id="{23BA74CA-4981-81EA-53B3-25A0B83E6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600200"/>
            <a:ext cx="586740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 Box 4">
            <a:extLst>
              <a:ext uri="{FF2B5EF4-FFF2-40B4-BE49-F238E27FC236}">
                <a16:creationId xmlns:a16="http://schemas.microsoft.com/office/drawing/2014/main" id="{35E4FB7B-3316-B6CF-48C8-F9574851C9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9-3</a:t>
            </a:r>
          </a:p>
        </p:txBody>
      </p:sp>
      <p:pic>
        <p:nvPicPr>
          <p:cNvPr id="7175" name="Picture 5">
            <a:extLst>
              <a:ext uri="{FF2B5EF4-FFF2-40B4-BE49-F238E27FC236}">
                <a16:creationId xmlns:a16="http://schemas.microsoft.com/office/drawing/2014/main" id="{B70743CF-2E8A-0D3F-6C4F-9337713007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5">
            <a:extLst>
              <a:ext uri="{FF2B5EF4-FFF2-40B4-BE49-F238E27FC236}">
                <a16:creationId xmlns:a16="http://schemas.microsoft.com/office/drawing/2014/main" id="{578157E3-A2BB-4B8F-69C2-241CD35EFF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4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>
            <a:extLst>
              <a:ext uri="{FF2B5EF4-FFF2-40B4-BE49-F238E27FC236}">
                <a16:creationId xmlns:a16="http://schemas.microsoft.com/office/drawing/2014/main" id="{18074128-A2AF-D884-75D7-5D1A7AA1C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648200"/>
            <a:ext cx="2057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यू-आकार का टियर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8195" name="Text Box 5">
            <a:extLst>
              <a:ext uri="{FF2B5EF4-FFF2-40B4-BE49-F238E27FC236}">
                <a16:creationId xmlns:a16="http://schemas.microsoft.com/office/drawing/2014/main" id="{5E801526-F166-3FD0-55E4-B616331E9F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61645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ई-आकार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8196" name="Text Box 6">
            <a:extLst>
              <a:ext uri="{FF2B5EF4-FFF2-40B4-BE49-F238E27FC236}">
                <a16:creationId xmlns:a16="http://schemas.microsoft.com/office/drawing/2014/main" id="{3C283B50-77E8-D901-4832-D692A4C4BE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609600"/>
            <a:ext cx="5257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b="1">
                <a:solidFill>
                  <a:schemeClr val="accent2"/>
                </a:solidFill>
                <a:latin typeface="Open sans" panose="020B0606030504020204" pitchFamily="34" charset="0"/>
              </a:rPr>
              <a:t>सम्मेलन की व्यवस्था</a:t>
            </a:r>
            <a:endParaRPr lang="en-US" altLang="en-US" b="1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pic>
        <p:nvPicPr>
          <p:cNvPr id="8197" name="Picture 7" descr="Ushape-Tier">
            <a:extLst>
              <a:ext uri="{FF2B5EF4-FFF2-40B4-BE49-F238E27FC236}">
                <a16:creationId xmlns:a16="http://schemas.microsoft.com/office/drawing/2014/main" id="{58A33B4F-20C5-D898-871E-6C51AEFCF3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87" t="2042"/>
          <a:stretch>
            <a:fillRect/>
          </a:stretch>
        </p:blipFill>
        <p:spPr bwMode="auto">
          <a:xfrm>
            <a:off x="2743200" y="1676400"/>
            <a:ext cx="2819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Text Box 4">
            <a:extLst>
              <a:ext uri="{FF2B5EF4-FFF2-40B4-BE49-F238E27FC236}">
                <a16:creationId xmlns:a16="http://schemas.microsoft.com/office/drawing/2014/main" id="{542C0A0B-604A-D294-7466-1F7B70339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9-4</a:t>
            </a:r>
          </a:p>
        </p:txBody>
      </p:sp>
      <p:pic>
        <p:nvPicPr>
          <p:cNvPr id="8199" name="Picture 7" descr="Ushape-Tier">
            <a:extLst>
              <a:ext uri="{FF2B5EF4-FFF2-40B4-BE49-F238E27FC236}">
                <a16:creationId xmlns:a16="http://schemas.microsoft.com/office/drawing/2014/main" id="{6D57040F-069F-AE2A-50E3-F45AA6BAA7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418" r="24490"/>
          <a:stretch>
            <a:fillRect/>
          </a:stretch>
        </p:blipFill>
        <p:spPr bwMode="auto">
          <a:xfrm>
            <a:off x="6943725" y="1212850"/>
            <a:ext cx="227647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5">
            <a:extLst>
              <a:ext uri="{FF2B5EF4-FFF2-40B4-BE49-F238E27FC236}">
                <a16:creationId xmlns:a16="http://schemas.microsoft.com/office/drawing/2014/main" id="{60DF025F-BBD7-693D-A02B-BE4DD01E0B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5">
            <a:extLst>
              <a:ext uri="{FF2B5EF4-FFF2-40B4-BE49-F238E27FC236}">
                <a16:creationId xmlns:a16="http://schemas.microsoft.com/office/drawing/2014/main" id="{75DEFDAC-7F5F-4679-73B5-EE39F85168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22066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>
            <a:extLst>
              <a:ext uri="{FF2B5EF4-FFF2-40B4-BE49-F238E27FC236}">
                <a16:creationId xmlns:a16="http://schemas.microsoft.com/office/drawing/2014/main" id="{2B025466-AFBF-89A9-7063-CE23C756CA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9530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टी आकार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9219" name="Text Box 5">
            <a:extLst>
              <a:ext uri="{FF2B5EF4-FFF2-40B4-BE49-F238E27FC236}">
                <a16:creationId xmlns:a16="http://schemas.microsoft.com/office/drawing/2014/main" id="{258D51B2-EAF4-D9AD-D149-B7AC53B4FD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5029200"/>
            <a:ext cx="977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अंडाकार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9220" name="Text Box 6">
            <a:extLst>
              <a:ext uri="{FF2B5EF4-FFF2-40B4-BE49-F238E27FC236}">
                <a16:creationId xmlns:a16="http://schemas.microsoft.com/office/drawing/2014/main" id="{A49E2AC1-E572-FD60-F7B4-70AD91AC65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4933950"/>
            <a:ext cx="2209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निदेशक मंडल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9221" name="Text Box 7">
            <a:extLst>
              <a:ext uri="{FF2B5EF4-FFF2-40B4-BE49-F238E27FC236}">
                <a16:creationId xmlns:a16="http://schemas.microsoft.com/office/drawing/2014/main" id="{7E5E08F5-BC02-6793-94E5-63A70F9782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762000"/>
            <a:ext cx="441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b="1">
                <a:solidFill>
                  <a:schemeClr val="accent2"/>
                </a:solidFill>
                <a:latin typeface="Open sans" panose="020B0606030504020204" pitchFamily="34" charset="0"/>
              </a:rPr>
              <a:t>सम्मेलन की व्यवस्था</a:t>
            </a:r>
            <a:endParaRPr lang="en-US" altLang="en-US" b="1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9222" name="Rectangle 9">
            <a:extLst>
              <a:ext uri="{FF2B5EF4-FFF2-40B4-BE49-F238E27FC236}">
                <a16:creationId xmlns:a16="http://schemas.microsoft.com/office/drawing/2014/main" id="{F8F934BD-DB05-DC66-1936-1328C9C29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233613"/>
            <a:ext cx="184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pic>
        <p:nvPicPr>
          <p:cNvPr id="9223" name="Picture 8" descr="oval">
            <a:extLst>
              <a:ext uri="{FF2B5EF4-FFF2-40B4-BE49-F238E27FC236}">
                <a16:creationId xmlns:a16="http://schemas.microsoft.com/office/drawing/2014/main" id="{557AAF2F-F07F-7A16-8873-301BF267B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8725" y="1676400"/>
            <a:ext cx="21336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4" name="Rectangle 10">
            <a:extLst>
              <a:ext uri="{FF2B5EF4-FFF2-40B4-BE49-F238E27FC236}">
                <a16:creationId xmlns:a16="http://schemas.microsoft.com/office/drawing/2014/main" id="{BD871B8B-FFC4-E6AC-6E63-10B532929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624388"/>
            <a:ext cx="184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pic>
        <p:nvPicPr>
          <p:cNvPr id="9225" name="Picture 11" descr="u">
            <a:extLst>
              <a:ext uri="{FF2B5EF4-FFF2-40B4-BE49-F238E27FC236}">
                <a16:creationId xmlns:a16="http://schemas.microsoft.com/office/drawing/2014/main" id="{600E0516-AF62-695F-8FB8-BCA71CD88B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47" t="5556"/>
          <a:stretch>
            <a:fillRect/>
          </a:stretch>
        </p:blipFill>
        <p:spPr bwMode="auto">
          <a:xfrm>
            <a:off x="2971800" y="2209800"/>
            <a:ext cx="1700213" cy="2590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6" name="Picture 12" descr="board">
            <a:extLst>
              <a:ext uri="{FF2B5EF4-FFF2-40B4-BE49-F238E27FC236}">
                <a16:creationId xmlns:a16="http://schemas.microsoft.com/office/drawing/2014/main" id="{7CEEF019-C5D9-C279-900D-FDF4B8887E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0925" y="3200400"/>
            <a:ext cx="22002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7" name="Text Box 4">
            <a:extLst>
              <a:ext uri="{FF2B5EF4-FFF2-40B4-BE49-F238E27FC236}">
                <a16:creationId xmlns:a16="http://schemas.microsoft.com/office/drawing/2014/main" id="{317CE71A-6110-A09C-7BB1-DD57545D14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9-5</a:t>
            </a:r>
          </a:p>
        </p:txBody>
      </p:sp>
      <p:pic>
        <p:nvPicPr>
          <p:cNvPr id="9228" name="Picture 5">
            <a:extLst>
              <a:ext uri="{FF2B5EF4-FFF2-40B4-BE49-F238E27FC236}">
                <a16:creationId xmlns:a16="http://schemas.microsoft.com/office/drawing/2014/main" id="{6049B499-4ED5-E726-B0DD-4D1F1FD0032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9" name="Picture 5">
            <a:extLst>
              <a:ext uri="{FF2B5EF4-FFF2-40B4-BE49-F238E27FC236}">
                <a16:creationId xmlns:a16="http://schemas.microsoft.com/office/drawing/2014/main" id="{A31CE188-20CD-6790-7C7F-19CDED682E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7">
            <a:extLst>
              <a:ext uri="{FF2B5EF4-FFF2-40B4-BE49-F238E27FC236}">
                <a16:creationId xmlns:a16="http://schemas.microsoft.com/office/drawing/2014/main" id="{3F31388F-538F-94B5-B90D-ACE0FB09F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572000"/>
            <a:ext cx="2362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हीरे का आकार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0243" name="Text Box 8">
            <a:extLst>
              <a:ext uri="{FF2B5EF4-FFF2-40B4-BE49-F238E27FC236}">
                <a16:creationId xmlns:a16="http://schemas.microsoft.com/office/drawing/2014/main" id="{2EA1952D-F301-C352-9ED7-9C6F9ED6BC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4648200"/>
            <a:ext cx="2057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गोल मेज़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0244" name="Text Box 17">
            <a:extLst>
              <a:ext uri="{FF2B5EF4-FFF2-40B4-BE49-F238E27FC236}">
                <a16:creationId xmlns:a16="http://schemas.microsoft.com/office/drawing/2014/main" id="{8358654F-AC20-9EFA-B219-EA2E4B9EEB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685800"/>
            <a:ext cx="5486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sz="3200" b="1">
                <a:solidFill>
                  <a:schemeClr val="accent2"/>
                </a:solidFill>
                <a:latin typeface="Open sans" panose="020B0606030504020204" pitchFamily="34" charset="0"/>
              </a:rPr>
              <a:t>छोटे समूह सेट-अप</a:t>
            </a:r>
            <a:endParaRPr lang="en-US" altLang="en-US" sz="3200" b="1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pic>
        <p:nvPicPr>
          <p:cNvPr id="10245" name="Picture 20" descr="Diamond">
            <a:extLst>
              <a:ext uri="{FF2B5EF4-FFF2-40B4-BE49-F238E27FC236}">
                <a16:creationId xmlns:a16="http://schemas.microsoft.com/office/drawing/2014/main" id="{6483B20B-2599-CD3C-F534-6497F61524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676400"/>
            <a:ext cx="69500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Text Box 4">
            <a:extLst>
              <a:ext uri="{FF2B5EF4-FFF2-40B4-BE49-F238E27FC236}">
                <a16:creationId xmlns:a16="http://schemas.microsoft.com/office/drawing/2014/main" id="{EF83F627-3071-BA66-3475-3BB8D7D4F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9-6</a:t>
            </a:r>
          </a:p>
        </p:txBody>
      </p:sp>
      <p:pic>
        <p:nvPicPr>
          <p:cNvPr id="10247" name="Picture 5">
            <a:extLst>
              <a:ext uri="{FF2B5EF4-FFF2-40B4-BE49-F238E27FC236}">
                <a16:creationId xmlns:a16="http://schemas.microsoft.com/office/drawing/2014/main" id="{C7BF94D8-FDE8-2C29-2D79-2BFE7BE19A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7">
            <a:extLst>
              <a:ext uri="{FF2B5EF4-FFF2-40B4-BE49-F238E27FC236}">
                <a16:creationId xmlns:a16="http://schemas.microsoft.com/office/drawing/2014/main" id="{0094F02D-1B22-A32A-85BB-8C57920D54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88" y="222250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>
            <a:extLst>
              <a:ext uri="{FF2B5EF4-FFF2-40B4-BE49-F238E27FC236}">
                <a16:creationId xmlns:a16="http://schemas.microsoft.com/office/drawing/2014/main" id="{B4DEC18F-AE1A-8B37-F564-AD3408247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495800"/>
            <a:ext cx="23622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वृत्त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(बिना मेज के)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1267" name="Text Box 5">
            <a:extLst>
              <a:ext uri="{FF2B5EF4-FFF2-40B4-BE49-F238E27FC236}">
                <a16:creationId xmlns:a16="http://schemas.microsoft.com/office/drawing/2014/main" id="{0E0C19AC-93D1-AA44-D7DC-BF23B146F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572000"/>
            <a:ext cx="1676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2000" b="1">
                <a:latin typeface="Open sans" panose="020B0606030504020204" pitchFamily="34" charset="0"/>
              </a:rPr>
              <a:t>V (</a:t>
            </a:r>
            <a:r>
              <a:rPr lang="hi-IN" altLang="en-US" sz="2000" b="1">
                <a:latin typeface="Open sans" panose="020B0606030504020204" pitchFamily="34" charset="0"/>
              </a:rPr>
              <a:t>या </a:t>
            </a:r>
            <a:r>
              <a:rPr lang="en-US" altLang="en-US" sz="2000" b="1">
                <a:latin typeface="Open sans" panose="020B0606030504020204" pitchFamily="34" charset="0"/>
              </a:rPr>
              <a:t>L) </a:t>
            </a:r>
            <a:r>
              <a:rPr lang="hi-IN" altLang="en-US" sz="2000" b="1">
                <a:latin typeface="Open sans" panose="020B0606030504020204" pitchFamily="34" charset="0"/>
              </a:rPr>
              <a:t>आकार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1268" name="Text Box 6">
            <a:extLst>
              <a:ext uri="{FF2B5EF4-FFF2-40B4-BE49-F238E27FC236}">
                <a16:creationId xmlns:a16="http://schemas.microsoft.com/office/drawing/2014/main" id="{A9C27D52-801F-88DE-5BD6-E0BCADEEDA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4724400"/>
            <a:ext cx="167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त्रिकोण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1269" name="Text Box 7">
            <a:extLst>
              <a:ext uri="{FF2B5EF4-FFF2-40B4-BE49-F238E27FC236}">
                <a16:creationId xmlns:a16="http://schemas.microsoft.com/office/drawing/2014/main" id="{FA341527-4556-C884-C19F-1C932323F6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685800"/>
            <a:ext cx="4953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sz="3200" b="1">
                <a:solidFill>
                  <a:schemeClr val="accent2"/>
                </a:solidFill>
                <a:latin typeface="Open sans" panose="020B0606030504020204" pitchFamily="34" charset="0"/>
              </a:rPr>
              <a:t>छोटे समूह सेट-अप</a:t>
            </a:r>
            <a:endParaRPr lang="en-US" altLang="en-US" sz="3200" b="1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pic>
        <p:nvPicPr>
          <p:cNvPr id="11270" name="Picture 8" descr="cir">
            <a:extLst>
              <a:ext uri="{FF2B5EF4-FFF2-40B4-BE49-F238E27FC236}">
                <a16:creationId xmlns:a16="http://schemas.microsoft.com/office/drawing/2014/main" id="{5B0FC7AD-62CA-9EB5-087D-2BB5212D92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600200"/>
            <a:ext cx="7548563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Text Box 4">
            <a:extLst>
              <a:ext uri="{FF2B5EF4-FFF2-40B4-BE49-F238E27FC236}">
                <a16:creationId xmlns:a16="http://schemas.microsoft.com/office/drawing/2014/main" id="{B63F7E89-CB10-A877-9A62-1514850C1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9-7</a:t>
            </a:r>
          </a:p>
        </p:txBody>
      </p:sp>
      <p:pic>
        <p:nvPicPr>
          <p:cNvPr id="11272" name="Picture 5">
            <a:extLst>
              <a:ext uri="{FF2B5EF4-FFF2-40B4-BE49-F238E27FC236}">
                <a16:creationId xmlns:a16="http://schemas.microsoft.com/office/drawing/2014/main" id="{92D7700D-FA12-EA4C-0879-A6D8DF1DEA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5">
            <a:extLst>
              <a:ext uri="{FF2B5EF4-FFF2-40B4-BE49-F238E27FC236}">
                <a16:creationId xmlns:a16="http://schemas.microsoft.com/office/drawing/2014/main" id="{E57D3394-D9BE-5B74-6A49-08963290B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93688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>
            <a:extLst>
              <a:ext uri="{FF2B5EF4-FFF2-40B4-BE49-F238E27FC236}">
                <a16:creationId xmlns:a16="http://schemas.microsoft.com/office/drawing/2014/main" id="{8EBAB80B-07B8-6BE8-65DF-EC6D458D96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343400"/>
            <a:ext cx="106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वर्ग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2291" name="Text Box 5">
            <a:extLst>
              <a:ext uri="{FF2B5EF4-FFF2-40B4-BE49-F238E27FC236}">
                <a16:creationId xmlns:a16="http://schemas.microsoft.com/office/drawing/2014/main" id="{D5F234BB-ACCC-4D5E-B862-C88A827CE0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419600"/>
            <a:ext cx="1600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आयत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2292" name="Text Box 6">
            <a:extLst>
              <a:ext uri="{FF2B5EF4-FFF2-40B4-BE49-F238E27FC236}">
                <a16:creationId xmlns:a16="http://schemas.microsoft.com/office/drawing/2014/main" id="{3EBD54E5-EA00-6D4D-8F5F-6D2DD9737B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356100"/>
            <a:ext cx="1168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अंडाकार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2293" name="Text Box 7">
            <a:extLst>
              <a:ext uri="{FF2B5EF4-FFF2-40B4-BE49-F238E27FC236}">
                <a16:creationId xmlns:a16="http://schemas.microsoft.com/office/drawing/2014/main" id="{122CE410-1585-062A-8BC6-A88C8A73B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4325938"/>
            <a:ext cx="17907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hi-IN" altLang="en-US" sz="2000" b="1">
                <a:latin typeface="Open sans" panose="020B0606030504020204" pitchFamily="34" charset="0"/>
              </a:rPr>
              <a:t>समलम्बाकार</a:t>
            </a:r>
            <a:endParaRPr lang="en-US" altLang="en-US" sz="2000" b="1">
              <a:latin typeface="Open sans" panose="020B0606030504020204" pitchFamily="34" charset="0"/>
            </a:endParaRPr>
          </a:p>
        </p:txBody>
      </p:sp>
      <p:sp>
        <p:nvSpPr>
          <p:cNvPr id="12294" name="Text Box 8">
            <a:extLst>
              <a:ext uri="{FF2B5EF4-FFF2-40B4-BE49-F238E27FC236}">
                <a16:creationId xmlns:a16="http://schemas.microsoft.com/office/drawing/2014/main" id="{10D4B8A9-65D7-B82D-0DE8-CC375FB32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1304925"/>
            <a:ext cx="449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hi-IN" altLang="en-US" sz="3200" b="1">
                <a:solidFill>
                  <a:schemeClr val="accent2"/>
                </a:solidFill>
                <a:latin typeface="Open sans" panose="020B0606030504020204" pitchFamily="34" charset="0"/>
              </a:rPr>
              <a:t>छोटे समूह सेट-अप</a:t>
            </a:r>
            <a:endParaRPr lang="en-US" altLang="en-US" sz="3200" b="1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pic>
        <p:nvPicPr>
          <p:cNvPr id="12295" name="Picture 9" descr="squ">
            <a:extLst>
              <a:ext uri="{FF2B5EF4-FFF2-40B4-BE49-F238E27FC236}">
                <a16:creationId xmlns:a16="http://schemas.microsoft.com/office/drawing/2014/main" id="{A3AF1533-2856-68E5-DCFE-76045CBD56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5" t="21211" r="6178"/>
          <a:stretch>
            <a:fillRect/>
          </a:stretch>
        </p:blipFill>
        <p:spPr bwMode="auto">
          <a:xfrm>
            <a:off x="2362200" y="2362200"/>
            <a:ext cx="7772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Text Box 4">
            <a:extLst>
              <a:ext uri="{FF2B5EF4-FFF2-40B4-BE49-F238E27FC236}">
                <a16:creationId xmlns:a16="http://schemas.microsoft.com/office/drawing/2014/main" id="{83B7406D-F897-3F84-5210-CEB24840A6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 9-8</a:t>
            </a:r>
          </a:p>
        </p:txBody>
      </p:sp>
      <p:pic>
        <p:nvPicPr>
          <p:cNvPr id="12297" name="Picture 5">
            <a:extLst>
              <a:ext uri="{FF2B5EF4-FFF2-40B4-BE49-F238E27FC236}">
                <a16:creationId xmlns:a16="http://schemas.microsoft.com/office/drawing/2014/main" id="{17C4F53F-C757-EEF4-8C02-74D61BC789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5">
            <a:extLst>
              <a:ext uri="{FF2B5EF4-FFF2-40B4-BE49-F238E27FC236}">
                <a16:creationId xmlns:a16="http://schemas.microsoft.com/office/drawing/2014/main" id="{00A2F116-B8CF-C119-B7B7-7A8A357B93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921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911</TotalTime>
  <Words>691</Words>
  <Application>Microsoft Office PowerPoint</Application>
  <PresentationFormat>Widescreen</PresentationFormat>
  <Paragraphs>156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Arial Black</vt:lpstr>
      <vt:lpstr>Calibri</vt:lpstr>
      <vt:lpstr>Times</vt:lpstr>
      <vt:lpstr>Open sans</vt:lpstr>
      <vt:lpstr>Kruti Dev 010</vt:lpstr>
      <vt:lpstr>Wingdings</vt:lpstr>
      <vt:lpstr>Default Design</vt:lpstr>
      <vt:lpstr>इकाई 5</vt:lpstr>
      <vt:lpstr>इकाई 9 उद्देश्य</vt:lpstr>
      <vt:lpstr>इकाई 9 उद्देश्य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कार्मिक आवश्यकताएँ</vt:lpstr>
      <vt:lpstr>PowerPoint Presentation</vt:lpstr>
      <vt:lpstr>पाठ्यक्रम समन्वयक का कार्य</vt:lpstr>
      <vt:lpstr>अनिवार्यता के बुनियादी वैज्ञानिक नियम</vt:lpstr>
      <vt:lpstr>अनिवार्यता के बुनियादी वैज्ञानिक नियम</vt:lpstr>
      <vt:lpstr>अनिवार्यता के बुनियादी वैज्ञानिक नियम</vt:lpstr>
      <vt:lpstr>अनिवार्यता के बुनियादी वैज्ञानिक नियम</vt:lpstr>
      <vt:lpstr>अनिवार्यता के बुनियादी वैज्ञानिक नियम</vt:lpstr>
      <vt:lpstr>इकाई 9 उद्देश्य</vt:lpstr>
      <vt:lpstr>इकाई 9 उद्देश्य</vt:lpstr>
      <vt:lpstr>धन्यवाद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OBJECTIVES:</dc:title>
  <dc:creator>Jerry and Dee Williams</dc:creator>
  <cp:lastModifiedBy>NDRF NDRF</cp:lastModifiedBy>
  <cp:revision>106</cp:revision>
  <cp:lastPrinted>1999-09-05T17:13:14Z</cp:lastPrinted>
  <dcterms:created xsi:type="dcterms:W3CDTF">1999-09-05T16:05:50Z</dcterms:created>
  <dcterms:modified xsi:type="dcterms:W3CDTF">2026-01-06T12:24:49Z</dcterms:modified>
</cp:coreProperties>
</file>