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996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nam Kakde" userId="062a1f6c98b7ff00" providerId="LiveId" clId="{7DEB32EB-C9BB-429E-B3EA-BE582D8A8F28}"/>
    <pc:docChg chg="modSld">
      <pc:chgData name="Poonam Kakde" userId="062a1f6c98b7ff00" providerId="LiveId" clId="{7DEB32EB-C9BB-429E-B3EA-BE582D8A8F28}" dt="2025-09-23T12:24:48.864" v="0"/>
      <pc:docMkLst>
        <pc:docMk/>
      </pc:docMkLst>
      <pc:sldChg chg="modSp">
        <pc:chgData name="Poonam Kakde" userId="062a1f6c98b7ff00" providerId="LiveId" clId="{7DEB32EB-C9BB-429E-B3EA-BE582D8A8F28}" dt="2025-09-23T12:24:48.864" v="0"/>
        <pc:sldMkLst>
          <pc:docMk/>
          <pc:sldMk cId="0" sldId="263"/>
        </pc:sldMkLst>
        <pc:spChg chg="mod">
          <ac:chgData name="Poonam Kakde" userId="062a1f6c98b7ff00" providerId="LiveId" clId="{7DEB32EB-C9BB-429E-B3EA-BE582D8A8F28}" dt="2025-09-23T12:24:48.864" v="0"/>
          <ac:spMkLst>
            <pc:docMk/>
            <pc:sldMk cId="0" sldId="263"/>
            <ac:spMk id="1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4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44661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42062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"/>
          <p:cNvSpPr/>
          <p:nvPr/>
        </p:nvSpPr>
        <p:spPr>
          <a:xfrm flipH="1">
            <a:off x="-1" y="11193859"/>
            <a:ext cx="24434802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78" name="male-paramedic-putting-oxygen-mask-injured-woman-road.jpg" descr="male-paramedic-putting-oxygen-mask-injured-woman-road.jpg"/>
          <p:cNvPicPr>
            <a:picLocks noChangeAspect="1"/>
          </p:cNvPicPr>
          <p:nvPr/>
        </p:nvPicPr>
        <p:blipFill>
          <a:blip r:embed="rId2" cstate="print"/>
          <a:srcRect t="15865" r="28624" b="28457"/>
          <a:stretch>
            <a:fillRect/>
          </a:stretch>
        </p:blipFill>
        <p:spPr>
          <a:xfrm>
            <a:off x="24634" y="-97670"/>
            <a:ext cx="24434802" cy="12133586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पीयर | एमएफआर | भारत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4 -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5" name="Shape"/>
          <p:cNvSpPr/>
          <p:nvPr/>
        </p:nvSpPr>
        <p:spPr>
          <a:xfrm>
            <a:off x="0" y="3880189"/>
            <a:ext cx="12905661" cy="2565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4…"/>
          <p:cNvSpPr txBox="1"/>
          <p:nvPr/>
        </p:nvSpPr>
        <p:spPr>
          <a:xfrm>
            <a:off x="1200259" y="4083124"/>
            <a:ext cx="2474435" cy="194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7200" dirty="0" err="1"/>
              <a:t>पाठ</a:t>
            </a:r>
            <a:r>
              <a:rPr sz="7200" dirty="0"/>
              <a:t> 4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7200" dirty="0" err="1"/>
              <a:t>घटना</a:t>
            </a:r>
            <a:endParaRPr sz="7200" dirty="0"/>
          </a:p>
        </p:txBody>
      </p: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फ्रीपिक्स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824126" y="-457200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4C4CB5-8F75-50FD-9C55-1149741E1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0" y="0"/>
            <a:ext cx="2354810" cy="2389231"/>
          </a:xfrm>
          <a:prstGeom prst="rect">
            <a:avLst/>
          </a:prstGeom>
        </p:spPr>
      </p:pic>
      <p:grpSp>
        <p:nvGrpSpPr>
          <p:cNvPr id="2" name="Group">
            <a:extLst>
              <a:ext uri="{FF2B5EF4-FFF2-40B4-BE49-F238E27FC236}">
                <a16:creationId xmlns:a16="http://schemas.microsoft.com/office/drawing/2014/main" id="{ECB895A0-C439-3ED6-1CCA-60CA4773BC99}"/>
              </a:ext>
            </a:extLst>
          </p:cNvPr>
          <p:cNvGrpSpPr/>
          <p:nvPr/>
        </p:nvGrpSpPr>
        <p:grpSpPr>
          <a:xfrm>
            <a:off x="25398" y="11193858"/>
            <a:ext cx="24434802" cy="2522142"/>
            <a:chOff x="0" y="0"/>
            <a:chExt cx="24434801" cy="252214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9078DE7B-0619-E474-F0B8-C52F596D7D18}"/>
                </a:ext>
              </a:extLst>
            </p:cNvPr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66254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166254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166254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166254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166254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0" algn="l" defTabSz="166254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0" algn="l" defTabSz="166254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0" algn="l" defTabSz="166254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0" algn="l" defTabSz="166254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81A22D10-18AD-BCE8-34B5-5C9A54AE6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NDMA India.png">
              <a:extLst>
                <a:ext uri="{FF2B5EF4-FFF2-40B4-BE49-F238E27FC236}">
                  <a16:creationId xmlns:a16="http://schemas.microsoft.com/office/drawing/2014/main" id="{40A5E898-A9C4-9EFD-4317-E86F5F516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12114" y="349865"/>
              <a:ext cx="1764513" cy="1764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12954000" y="12039600"/>
            <a:ext cx="83150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800" b="1" dirty="0">
                <a:solidFill>
                  <a:schemeClr val="tx1"/>
                </a:solidFill>
              </a:rPr>
              <a:t>निरीक्षक</a:t>
            </a:r>
            <a:r>
              <a:rPr lang="en-US" sz="4800" b="1" dirty="0">
                <a:solidFill>
                  <a:schemeClr val="tx1"/>
                </a:solidFill>
              </a:rPr>
              <a:t>(</a:t>
            </a:r>
            <a:r>
              <a:rPr lang="hi-IN" sz="4800" b="1" dirty="0">
                <a:solidFill>
                  <a:schemeClr val="tx1"/>
                </a:solidFill>
              </a:rPr>
              <a:t>एनबीआर</a:t>
            </a:r>
            <a:r>
              <a:rPr lang="en-US" sz="4800" b="1" dirty="0">
                <a:solidFill>
                  <a:schemeClr val="tx1"/>
                </a:solidFill>
              </a:rPr>
              <a:t>) </a:t>
            </a:r>
            <a:r>
              <a:rPr lang="hi-IN" sz="4800" b="1" dirty="0">
                <a:solidFill>
                  <a:schemeClr val="tx1"/>
                </a:solidFill>
              </a:rPr>
              <a:t>राघवेंद्र वर्मा</a:t>
            </a:r>
            <a:endParaRPr lang="en-IN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grpSp>
        <p:nvGrpSpPr>
          <p:cNvPr id="213" name="Group"/>
          <p:cNvGrpSpPr/>
          <p:nvPr/>
        </p:nvGrpSpPr>
        <p:grpSpPr>
          <a:xfrm>
            <a:off x="1737136" y="501137"/>
            <a:ext cx="20909728" cy="12073706"/>
            <a:chOff x="0" y="0"/>
            <a:chExt cx="20909726" cy="12073704"/>
          </a:xfrm>
        </p:grpSpPr>
        <p:pic>
          <p:nvPicPr>
            <p:cNvPr id="204" name="image.png" descr="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1840" y="0"/>
              <a:ext cx="3815339" cy="3959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image.jpeg" descr="image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549" y="366353"/>
              <a:ext cx="4723222" cy="2750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image.png" descr="imag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4615" y="518983"/>
              <a:ext cx="4520557" cy="29217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image.png" descr="imag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130488"/>
              <a:ext cx="6973982" cy="285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image.png" descr="imag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54835" y="4390474"/>
              <a:ext cx="3695823" cy="2761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age.png" descr="imag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3549" y="4491014"/>
              <a:ext cx="5671807" cy="3366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image.png" descr="imag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3288" y="7529563"/>
              <a:ext cx="4520557" cy="45441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image.png" descr="imag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9628" y="8770545"/>
              <a:ext cx="6372690" cy="2733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image.png" descr="imag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7013662">
              <a:off x="16380621" y="6917005"/>
              <a:ext cx="3059680" cy="543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0" y="114438"/>
            <a:ext cx="1449091" cy="1811364"/>
          </a:xfrm>
          <a:prstGeom prst="rect">
            <a:avLst/>
          </a:prstGeom>
        </p:spPr>
      </p:pic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28F4B401-18EF-D8F0-29BA-37C2282B159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grpSp>
        <p:nvGrpSpPr>
          <p:cNvPr id="226" name="Group"/>
          <p:cNvGrpSpPr/>
          <p:nvPr/>
        </p:nvGrpSpPr>
        <p:grpSpPr>
          <a:xfrm>
            <a:off x="1978922" y="1083107"/>
            <a:ext cx="19551529" cy="11549786"/>
            <a:chOff x="0" y="0"/>
            <a:chExt cx="19551527" cy="11549784"/>
          </a:xfrm>
        </p:grpSpPr>
        <p:pic>
          <p:nvPicPr>
            <p:cNvPr id="220" name="image.png" descr="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45717" y="0"/>
              <a:ext cx="3905811" cy="544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age.png" descr="ima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5879"/>
              <a:ext cx="8658663" cy="26764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image.png" descr="imag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7120" y="155879"/>
              <a:ext cx="1982318" cy="7541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image.png" descr="imag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397" y="3111706"/>
              <a:ext cx="4796970" cy="4796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image.jpeg" descr="image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57968" y="5752834"/>
              <a:ext cx="3335233" cy="5796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image.png" descr="imag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5984" y="7722797"/>
              <a:ext cx="8532195" cy="33058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4" y="177425"/>
            <a:ext cx="1449091" cy="1811364"/>
          </a:xfrm>
          <a:prstGeom prst="rect">
            <a:avLst/>
          </a:prstGeom>
        </p:spPr>
      </p:pic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D2B0F83E-61A6-4863-82EB-BE60DECA610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G-3642.JPG" descr="IMG-3642.JPG"/>
          <p:cNvPicPr>
            <a:picLocks noChangeAspect="1"/>
          </p:cNvPicPr>
          <p:nvPr/>
        </p:nvPicPr>
        <p:blipFill>
          <a:blip r:embed="rId2" cstate="print"/>
          <a:srcRect l="25406"/>
          <a:stretch>
            <a:fillRect/>
          </a:stretch>
        </p:blipFill>
        <p:spPr>
          <a:xfrm flipH="1">
            <a:off x="0" y="0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C6A26-9D2B-4408-AF68-AEF08623B7CD}"/>
              </a:ext>
            </a:extLst>
          </p:cNvPr>
          <p:cNvSpPr txBox="1"/>
          <p:nvPr/>
        </p:nvSpPr>
        <p:spPr>
          <a:xfrm>
            <a:off x="14401800" y="4995952"/>
            <a:ext cx="7848600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13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धन्यवाद</a:t>
            </a:r>
            <a:r>
              <a:rPr lang="en-IN" sz="13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pic>
        <p:nvPicPr>
          <p:cNvPr id="4" name="MFR-logo-02.png" descr="MFR-logo-02.png">
            <a:extLst>
              <a:ext uri="{FF2B5EF4-FFF2-40B4-BE49-F238E27FC236}">
                <a16:creationId xmlns:a16="http://schemas.microsoft.com/office/drawing/2014/main" id="{583EC388-69DB-A92A-DDFC-AE8E7BF29A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9560377" y="152400"/>
            <a:ext cx="4518823" cy="221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351987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77422" y="202783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06" name="List the five items of information to obtain when receiving a call for assistance.…"/>
          <p:cNvSpPr txBox="1"/>
          <p:nvPr/>
        </p:nvSpPr>
        <p:spPr>
          <a:xfrm>
            <a:off x="11201400" y="4495800"/>
            <a:ext cx="12328439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सहायता के लिए कॉल प्राप्त करते समय प्राप्त की जाने वाली पाँच जानकारियों की </a:t>
            </a:r>
            <a:r>
              <a:rPr dirty="0" err="1"/>
              <a:t>सूची</a:t>
            </a:r>
            <a:r>
              <a:rPr dirty="0"/>
              <a:t> ब</a:t>
            </a:r>
            <a:r>
              <a:rPr lang="hi-IN" dirty="0"/>
              <a:t>नाना</a:t>
            </a:r>
            <a:r>
              <a:rPr dirty="0"/>
              <a:t>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किसी</a:t>
            </a:r>
            <a:r>
              <a:rPr dirty="0"/>
              <a:t> कॉल का जवाब देते समय विचार करने योग्य पांच कारकों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</a:t>
            </a:r>
            <a:r>
              <a:rPr lang="hi-IN" dirty="0"/>
              <a:t>ना</a:t>
            </a:r>
            <a:r>
              <a:rPr dirty="0"/>
              <a:t>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 उचित क्रम मे</a:t>
            </a:r>
            <a:r>
              <a:rPr lang="en-US" dirty="0"/>
              <a:t> </a:t>
            </a:r>
            <a:r>
              <a:rPr dirty="0" err="1"/>
              <a:t>दृश्य</a:t>
            </a:r>
            <a:r>
              <a:rPr dirty="0"/>
              <a:t> आकार निर्धारण के लिए तीन चरणों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</a:t>
            </a:r>
            <a:r>
              <a:rPr lang="hi-IN" dirty="0"/>
              <a:t>ना</a:t>
            </a:r>
            <a:r>
              <a:rPr lang="en-IN" dirty="0"/>
              <a:t> </a:t>
            </a:r>
            <a:r>
              <a:rPr lang="en-US" dirty="0"/>
              <a:t>।</a:t>
            </a:r>
            <a:endParaRPr dirty="0"/>
          </a:p>
        </p:txBody>
      </p:sp>
      <p:grpSp>
        <p:nvGrpSpPr>
          <p:cNvPr id="109" name="Group"/>
          <p:cNvGrpSpPr/>
          <p:nvPr/>
        </p:nvGrpSpPr>
        <p:grpSpPr>
          <a:xfrm>
            <a:off x="9844663" y="4639512"/>
            <a:ext cx="1219201" cy="1685088"/>
            <a:chOff x="0" y="265245"/>
            <a:chExt cx="1219200" cy="168508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268374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7543800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2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9844663" y="9677400"/>
            <a:ext cx="1219201" cy="1681958"/>
            <a:chOff x="0" y="115975"/>
            <a:chExt cx="1219200" cy="1681957"/>
          </a:xfrm>
        </p:grpSpPr>
        <p:sp>
          <p:nvSpPr>
            <p:cNvPr id="11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3"/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3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6" y="152400"/>
            <a:ext cx="1449091" cy="1811364"/>
          </a:xfrm>
          <a:prstGeom prst="rect">
            <a:avLst/>
          </a:prstGeom>
        </p:spPr>
      </p:pic>
      <p:pic>
        <p:nvPicPr>
          <p:cNvPr id="5" name="MFR-logo-02.png" descr="MFR-logo-02.png">
            <a:extLst>
              <a:ext uri="{FF2B5EF4-FFF2-40B4-BE49-F238E27FC236}">
                <a16:creationId xmlns:a16="http://schemas.microsoft.com/office/drawing/2014/main" id="{8E798535-7637-BC4E-8CF2-0D9CE285EE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2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382467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इस पाठ को पूरा करने पर आप निम्नलिखित से परिचित हो जायेंगे:</a:t>
            </a:r>
          </a:p>
        </p:txBody>
      </p:sp>
      <p:sp>
        <p:nvSpPr>
          <p:cNvPr id="123" name="OBJECTIVES"/>
          <p:cNvSpPr txBox="1"/>
          <p:nvPr/>
        </p:nvSpPr>
        <p:spPr>
          <a:xfrm>
            <a:off x="1077422" y="210403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24" name="List the six items of information that should be included in the initial report when arriving at the scene.…"/>
          <p:cNvSpPr txBox="1"/>
          <p:nvPr/>
        </p:nvSpPr>
        <p:spPr>
          <a:xfrm>
            <a:off x="11656862" y="4648200"/>
            <a:ext cx="11179778" cy="6067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घटनास्थल</a:t>
            </a:r>
            <a:r>
              <a:rPr dirty="0"/>
              <a:t> पर पहुंचने पर प्रारंभिक रिपोर्ट में शामिल की जाने वाली छह सूचनाओं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lang="hi-IN" dirty="0"/>
              <a:t>बनाना </a:t>
            </a:r>
            <a:r>
              <a:rPr dirty="0"/>
              <a:t>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घटनास्थल</a:t>
            </a:r>
            <a:r>
              <a:rPr dirty="0"/>
              <a:t> को सुरक्षित करते समय तीन प्राथमिकताएं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dirty="0" err="1"/>
              <a:t>कर</a:t>
            </a:r>
            <a:r>
              <a:rPr lang="hi-IN" dirty="0"/>
              <a:t>ना</a:t>
            </a:r>
            <a:r>
              <a:rPr dirty="0"/>
              <a:t>।</a:t>
            </a:r>
          </a:p>
        </p:txBody>
      </p:sp>
      <p:grpSp>
        <p:nvGrpSpPr>
          <p:cNvPr id="127" name="Group"/>
          <p:cNvGrpSpPr/>
          <p:nvPr/>
        </p:nvGrpSpPr>
        <p:grpSpPr>
          <a:xfrm>
            <a:off x="9829800" y="5404641"/>
            <a:ext cx="1219201" cy="1681959"/>
            <a:chOff x="0" y="232405"/>
            <a:chExt cx="1219200" cy="1681958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28600" y="23240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9844663" y="9135311"/>
            <a:ext cx="1219201" cy="1685089"/>
            <a:chOff x="0" y="265245"/>
            <a:chExt cx="1219200" cy="168508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268374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5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6" y="176244"/>
            <a:ext cx="1449091" cy="1811364"/>
          </a:xfrm>
          <a:prstGeom prst="rect">
            <a:avLst/>
          </a:prstGeom>
        </p:spPr>
      </p:pic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348EB403-0E13-3861-7DDD-A43E2B2524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367227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077422" y="202783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39" name="List five basic tools used to gain access to a patient trapped in a vehicle.…"/>
          <p:cNvSpPr txBox="1"/>
          <p:nvPr/>
        </p:nvSpPr>
        <p:spPr>
          <a:xfrm>
            <a:off x="11546216" y="5257800"/>
            <a:ext cx="11679397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वाहन में फंसे मरीज तक पहुंचने के लिए उपयोग किए जाने वाले पांच बुनियादी उपकरणों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lang="hi-IN" dirty="0"/>
              <a:t>बनाना </a:t>
            </a:r>
            <a:r>
              <a:rPr dirty="0"/>
              <a:t>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वाहन</a:t>
            </a:r>
            <a:r>
              <a:rPr dirty="0"/>
              <a:t> में फंसे मरीज तक पहुंचने के दो </a:t>
            </a:r>
            <a:r>
              <a:rPr dirty="0" err="1"/>
              <a:t>तरीके</a:t>
            </a:r>
            <a:r>
              <a:rPr dirty="0"/>
              <a:t> </a:t>
            </a:r>
            <a:r>
              <a:rPr dirty="0" err="1"/>
              <a:t>बता</a:t>
            </a:r>
            <a:r>
              <a:rPr lang="hi-IN" dirty="0"/>
              <a:t>ना</a:t>
            </a:r>
            <a:r>
              <a:rPr dirty="0"/>
              <a:t>।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9844663" y="8909842"/>
            <a:ext cx="1219201" cy="1681958"/>
            <a:chOff x="0" y="115975"/>
            <a:chExt cx="1219200" cy="1681957"/>
          </a:xfrm>
        </p:grpSpPr>
        <p:sp>
          <p:nvSpPr>
            <p:cNvPr id="1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7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8" y="152400"/>
            <a:ext cx="1449091" cy="1811364"/>
          </a:xfrm>
          <a:prstGeom prst="rect">
            <a:avLst/>
          </a:prstGeom>
        </p:spPr>
      </p:pic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0CF061BE-D357-B281-D496-CAEF5D7911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61122" y="12813338"/>
            <a:ext cx="371295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53" name="Incident"/>
          <p:cNvSpPr txBox="1"/>
          <p:nvPr/>
        </p:nvSpPr>
        <p:spPr>
          <a:xfrm>
            <a:off x="1077422" y="2384509"/>
            <a:ext cx="711311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घटना</a:t>
            </a:r>
          </a:p>
        </p:txBody>
      </p:sp>
      <p:sp>
        <p:nvSpPr>
          <p:cNvPr id="154" name="An event caused by a natural phenomenon or human activity that requires the intervention of emergency service personnel to prevent or mitigate loss of life and damage to property and the environment."/>
          <p:cNvSpPr txBox="1"/>
          <p:nvPr/>
        </p:nvSpPr>
        <p:spPr>
          <a:xfrm>
            <a:off x="8915400" y="5715000"/>
            <a:ext cx="14859000" cy="364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2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dirty="0">
                <a:latin typeface="Open Sans"/>
              </a:rPr>
              <a:t>प्राकृतिक घटना या मानवीय गतिविधि के कारण होने वाली घटना जिसमें जान-माल की हानि और पर्यावरण को होने वाली क्षति को </a:t>
            </a:r>
            <a:r>
              <a:rPr b="1" dirty="0">
                <a:solidFill>
                  <a:srgbClr val="FFFF00"/>
                </a:solidFill>
                <a:latin typeface="Open Sans"/>
              </a:rPr>
              <a:t>रोकने या कम करने के लिए आपातकालीन </a:t>
            </a:r>
            <a:r>
              <a:rPr b="1" dirty="0">
                <a:latin typeface="Open Sans"/>
              </a:rPr>
              <a:t>सेवा </a:t>
            </a:r>
            <a:r>
              <a:rPr dirty="0">
                <a:latin typeface="Open Sans"/>
              </a:rPr>
              <a:t>कर्मियों के हस्तक्षेप की आवश्यकता होती है।</a:t>
            </a:r>
          </a:p>
        </p:txBody>
      </p:sp>
      <p:sp>
        <p:nvSpPr>
          <p:cNvPr id="155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6" y="247174"/>
            <a:ext cx="1449091" cy="1811364"/>
          </a:xfrm>
          <a:prstGeom prst="rect">
            <a:avLst/>
          </a:prstGeom>
        </p:spPr>
      </p:pic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CCC1C4D9-092B-AF79-9879-B9B8EC4C50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63" name="Steps to Assess…"/>
          <p:cNvSpPr txBox="1"/>
          <p:nvPr/>
        </p:nvSpPr>
        <p:spPr>
          <a:xfrm>
            <a:off x="1077422" y="2349909"/>
            <a:ext cx="1020017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latin typeface="Open Sans"/>
              </a:rPr>
              <a:t>दृश्य</a:t>
            </a:r>
            <a:r>
              <a:rPr lang="en-US" dirty="0">
                <a:latin typeface="Open Sans"/>
              </a:rPr>
              <a:t> </a:t>
            </a:r>
            <a:r>
              <a:rPr dirty="0" err="1">
                <a:latin typeface="Open Sans"/>
              </a:rPr>
              <a:t>मूल्यांकन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के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चरण</a:t>
            </a:r>
            <a:r>
              <a:rPr lang="en-US" dirty="0">
                <a:latin typeface="Open Sans"/>
              </a:rPr>
              <a:t>:</a:t>
            </a:r>
            <a:endParaRPr dirty="0">
              <a:latin typeface="Open Sans"/>
            </a:endParaRPr>
          </a:p>
        </p:txBody>
      </p:sp>
      <p:sp>
        <p:nvSpPr>
          <p:cNvPr id="164" name="What is the current situation?…"/>
          <p:cNvSpPr txBox="1"/>
          <p:nvPr/>
        </p:nvSpPr>
        <p:spPr>
          <a:xfrm>
            <a:off x="10134600" y="4378996"/>
            <a:ext cx="14173200" cy="575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1016000" indent="-1016000" defTabSz="1896340">
              <a:lnSpc>
                <a:spcPct val="150000"/>
              </a:lnSpc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 err="1">
                <a:latin typeface="Open Sans"/>
              </a:rPr>
              <a:t>वर्तमान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स्थिति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क्या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है</a:t>
            </a:r>
            <a:r>
              <a:rPr sz="4800" dirty="0">
                <a:latin typeface="Open Sans"/>
              </a:rPr>
              <a:t>?</a:t>
            </a:r>
          </a:p>
          <a:p>
            <a:pPr marL="1016000" indent="-1016000" defTabSz="1896340">
              <a:lnSpc>
                <a:spcPct val="150000"/>
              </a:lnSpc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 err="1">
                <a:latin typeface="Open Sans"/>
              </a:rPr>
              <a:t>ये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कहां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जा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रहा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है</a:t>
            </a:r>
            <a:r>
              <a:rPr sz="4800" dirty="0">
                <a:latin typeface="Open Sans"/>
              </a:rPr>
              <a:t>?</a:t>
            </a:r>
          </a:p>
          <a:p>
            <a:pPr marL="1016000" indent="-1016000" defTabSz="1896340">
              <a:lnSpc>
                <a:spcPct val="150000"/>
              </a:lnSpc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 err="1">
                <a:latin typeface="Open Sans"/>
              </a:rPr>
              <a:t>मैं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इसे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कैसे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नियंत्रित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करूँ</a:t>
            </a:r>
            <a:r>
              <a:rPr sz="4800" dirty="0">
                <a:latin typeface="Open Sans"/>
              </a:rPr>
              <a:t>? </a:t>
            </a:r>
            <a:br>
              <a:rPr lang="en-IN" sz="4800" dirty="0">
                <a:latin typeface="Open Sans"/>
              </a:rPr>
            </a:br>
            <a:r>
              <a:rPr sz="4800" dirty="0">
                <a:latin typeface="Open Sans"/>
              </a:rPr>
              <a:t>(</a:t>
            </a:r>
            <a:r>
              <a:rPr sz="4800" dirty="0" err="1">
                <a:latin typeface="Open Sans"/>
              </a:rPr>
              <a:t>आवश्यक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संचालन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और</a:t>
            </a:r>
            <a:r>
              <a:rPr sz="4800" dirty="0">
                <a:latin typeface="Open Sans"/>
              </a:rPr>
              <a:t> </a:t>
            </a:r>
            <a:r>
              <a:rPr sz="4800" dirty="0" err="1">
                <a:latin typeface="Open Sans"/>
              </a:rPr>
              <a:t>संसाधन</a:t>
            </a:r>
            <a:r>
              <a:rPr sz="4800" dirty="0">
                <a:latin typeface="Open Sans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6" y="169836"/>
            <a:ext cx="1449091" cy="1811364"/>
          </a:xfrm>
          <a:prstGeom prst="rect">
            <a:avLst/>
          </a:prstGeom>
        </p:spPr>
      </p:pic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33D36A0F-259F-314A-7310-1E3C128B28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porting"/>
          <p:cNvSpPr txBox="1"/>
          <p:nvPr/>
        </p:nvSpPr>
        <p:spPr>
          <a:xfrm>
            <a:off x="1915622" y="2426109"/>
            <a:ext cx="760937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रिपोर्टिंग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67" name="Address/Location…"/>
          <p:cNvSpPr txBox="1"/>
          <p:nvPr/>
        </p:nvSpPr>
        <p:spPr>
          <a:xfrm>
            <a:off x="9753600" y="3864590"/>
            <a:ext cx="13207169" cy="7708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685800" indent="-685800" defTabSz="1896340">
              <a:spcBef>
                <a:spcPts val="4000"/>
              </a:spcBef>
              <a:buSzPct val="100000"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पता/स्थान</a:t>
            </a:r>
          </a:p>
          <a:p>
            <a:pPr marL="685800" indent="-685800" defTabSz="1896340">
              <a:spcBef>
                <a:spcPts val="4000"/>
              </a:spcBef>
              <a:buSzPct val="100000"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घटना का प्रकार</a:t>
            </a:r>
          </a:p>
          <a:p>
            <a:pPr marL="685800" indent="-685800" defTabSz="1896340">
              <a:spcBef>
                <a:spcPts val="4000"/>
              </a:spcBef>
              <a:buSzPct val="100000"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पर्यावरणीय परिस्थितियाँ</a:t>
            </a:r>
          </a:p>
          <a:p>
            <a:pPr marL="685800" indent="-685800" defTabSz="1896340">
              <a:spcBef>
                <a:spcPts val="4000"/>
              </a:spcBef>
              <a:buSzPct val="100000"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वर्तमान स्थिति</a:t>
            </a:r>
          </a:p>
          <a:p>
            <a:pPr marL="685800" indent="-685800" defTabSz="1896340">
              <a:spcBef>
                <a:spcPts val="4000"/>
              </a:spcBef>
              <a:buSzPct val="100000"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पीड़ितों की संख्या</a:t>
            </a:r>
          </a:p>
          <a:p>
            <a:pPr marL="685800" indent="-685800" defTabSz="1896340">
              <a:spcBef>
                <a:spcPts val="4000"/>
              </a:spcBef>
              <a:buSzPct val="100000"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आवश्यक संसाधन</a:t>
            </a:r>
          </a:p>
        </p:txBody>
      </p:sp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6" y="212987"/>
            <a:ext cx="1449091" cy="1811364"/>
          </a:xfrm>
          <a:prstGeom prst="rect">
            <a:avLst/>
          </a:prstGeom>
        </p:spPr>
      </p:pic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DA492A44-F44F-EDF3-87E4-B23AB9BFD8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Securing…"/>
          <p:cNvSpPr txBox="1"/>
          <p:nvPr/>
        </p:nvSpPr>
        <p:spPr>
          <a:xfrm>
            <a:off x="1077422" y="2239861"/>
            <a:ext cx="1195277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घटनास्थल को सुरक्षित करना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80" name="Place vehicle properly…"/>
          <p:cNvSpPr txBox="1"/>
          <p:nvPr/>
        </p:nvSpPr>
        <p:spPr>
          <a:xfrm>
            <a:off x="9675641" y="5206048"/>
            <a:ext cx="13870159" cy="3933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1016000" indent="-1016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/>
              <a:t>वाहन को उचित स्थान पर रखें</a:t>
            </a:r>
          </a:p>
          <a:p>
            <a:pPr marL="1016000" indent="-1016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/>
              <a:t>दृश्य को अलग करें और चिह्नित करें</a:t>
            </a:r>
          </a:p>
          <a:p>
            <a:pPr marL="1016000" indent="-1016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/>
              <a:t>जोखिम कम करें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6" y="163127"/>
            <a:ext cx="1449091" cy="1811364"/>
          </a:xfrm>
          <a:prstGeom prst="rect">
            <a:avLst/>
          </a:prstGeom>
        </p:spPr>
      </p:pic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35DBF15E-93A7-CF74-44CF-419DD3817E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188" name="Basic Tools"/>
          <p:cNvSpPr txBox="1"/>
          <p:nvPr/>
        </p:nvSpPr>
        <p:spPr>
          <a:xfrm>
            <a:off x="2676486" y="1705709"/>
            <a:ext cx="728825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बुनियादी</a:t>
            </a:r>
            <a:r>
              <a:rPr dirty="0"/>
              <a:t> </a:t>
            </a:r>
            <a:r>
              <a:rPr dirty="0" err="1"/>
              <a:t>उपकरण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89" name="Pliers…"/>
          <p:cNvSpPr txBox="1"/>
          <p:nvPr/>
        </p:nvSpPr>
        <p:spPr>
          <a:xfrm>
            <a:off x="4864643" y="3583950"/>
            <a:ext cx="5422357" cy="87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चिमटा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पेचकस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टिन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स्निप्स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हथौड़ा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चाकू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रस्सी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केली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उपकरण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ताला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हटानेवाला</a:t>
            </a:r>
            <a:endParaRPr dirty="0">
              <a:latin typeface="Open Sans"/>
            </a:endParaRPr>
          </a:p>
        </p:txBody>
      </p:sp>
      <p:sp>
        <p:nvSpPr>
          <p:cNvPr id="190" name="Pry bar…"/>
          <p:cNvSpPr txBox="1"/>
          <p:nvPr/>
        </p:nvSpPr>
        <p:spPr>
          <a:xfrm>
            <a:off x="14344307" y="3564335"/>
            <a:ext cx="9125293" cy="76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प्राइ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बार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वाइस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ग्रिप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कुल्हाड़ी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लोहा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काटने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की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आरी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रबर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मैलेट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स्वचालित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केंद्र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पंच</a:t>
            </a:r>
            <a:endParaRPr dirty="0">
              <a:latin typeface="Open Sans"/>
            </a:endParaRP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>
                <a:latin typeface="Open Sans"/>
              </a:rPr>
              <a:t>व्यक्तिगत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सुरक्षा</a:t>
            </a:r>
            <a:r>
              <a:rPr dirty="0">
                <a:latin typeface="Open Sans"/>
              </a:rPr>
              <a:t> </a:t>
            </a:r>
            <a:r>
              <a:rPr dirty="0" err="1">
                <a:latin typeface="Open Sans"/>
              </a:rPr>
              <a:t>उपकरण</a:t>
            </a:r>
            <a:endParaRPr dirty="0">
              <a:latin typeface="Open San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4" y="152400"/>
            <a:ext cx="1449091" cy="1811364"/>
          </a:xfrm>
          <a:prstGeom prst="rect">
            <a:avLst/>
          </a:prstGeom>
        </p:spPr>
      </p:pic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C800CC61-C588-EF2A-5759-AF4DC76A8A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331</Words>
  <Application>Microsoft Office PowerPoint</Application>
  <PresentationFormat>Custom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HelveticaNeueLT Std Lt</vt:lpstr>
      <vt:lpstr>Open Sans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it store</cp:lastModifiedBy>
  <cp:revision>24</cp:revision>
  <dcterms:modified xsi:type="dcterms:W3CDTF">2025-12-17T07:28:13Z</dcterms:modified>
</cp:coreProperties>
</file>