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82" r:id="rId4"/>
    <p:sldId id="266" r:id="rId5"/>
    <p:sldId id="26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76" y="1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A084CA-484E-B6E5-85F2-68A10521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9225" y="12771438"/>
            <a:ext cx="8845550" cy="84296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altLang="en-US"/>
              <a:t>Lesson 2:  Principles of Adult Learning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PEER | CSSR</a:t>
            </a:r>
            <a:r>
              <a:rPr lang="en-GB" dirty="0"/>
              <a:t>IW</a:t>
            </a:r>
            <a:r>
              <a:rPr dirty="0"/>
              <a:t> | INDIA</a:t>
            </a:r>
          </a:p>
        </p:txBody>
      </p:sp>
      <p:sp>
        <p:nvSpPr>
          <p:cNvPr id="4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loseup-firefighter-holding-his-helmet-walking-towards-fire-truck.jpg" descr="closeup-firefighter-holding-his-helmet-walking-towards-fire-truck.jpg"/>
          <p:cNvPicPr>
            <a:picLocks noChangeAspect="1"/>
          </p:cNvPicPr>
          <p:nvPr/>
        </p:nvPicPr>
        <p:blipFill>
          <a:blip r:embed="rId2"/>
          <a:srcRect t="13433" b="1559"/>
          <a:stretch>
            <a:fillRect/>
          </a:stretch>
        </p:blipFill>
        <p:spPr>
          <a:xfrm>
            <a:off x="-25400" y="-64008"/>
            <a:ext cx="24434800" cy="1384401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8" name="PPT 2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2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91" name="Rectangle"/>
          <p:cNvSpPr/>
          <p:nvPr/>
        </p:nvSpPr>
        <p:spPr>
          <a:xfrm>
            <a:off x="-25400" y="-25400"/>
            <a:ext cx="24434801" cy="137668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90000"/>
          </a:blip>
          <a:srcRect l="50481"/>
          <a:stretch>
            <a:fillRect/>
          </a:stretch>
        </p:blipFill>
        <p:spPr>
          <a:xfrm>
            <a:off x="1" y="3715930"/>
            <a:ext cx="13733250" cy="3945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2…"/>
          <p:cNvSpPr txBox="1"/>
          <p:nvPr/>
        </p:nvSpPr>
        <p:spPr>
          <a:xfrm>
            <a:off x="588368" y="4083124"/>
            <a:ext cx="10668912" cy="2662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4</a:t>
            </a:r>
            <a:endParaRPr lang="hi-IN" sz="6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6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प्रैक्टिकल स्टेशनों और अभ्यासों का प्रबंधन</a:t>
            </a:r>
            <a:endParaRPr lang="en-GB" sz="6600" cap="all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2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2-1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F08-95EC-3470-5718-3C821148D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66" t="47833" r="54302" b="8309"/>
          <a:stretch/>
        </p:blipFill>
        <p:spPr>
          <a:xfrm>
            <a:off x="15497454" y="3652243"/>
            <a:ext cx="8490996" cy="29094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AE4536-7980-2EB3-707E-9892C2693A9D}"/>
              </a:ext>
            </a:extLst>
          </p:cNvPr>
          <p:cNvSpPr/>
          <p:nvPr/>
        </p:nvSpPr>
        <p:spPr>
          <a:xfrm>
            <a:off x="15550335" y="12182140"/>
            <a:ext cx="80618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altLang="en-US" sz="4400" b="1" dirty="0"/>
              <a:t>गोपाल कुमार </a:t>
            </a:r>
            <a:endParaRPr lang="en-US" altLang="en-US" sz="4400" b="1" dirty="0"/>
          </a:p>
          <a:p>
            <a:r>
              <a:rPr lang="en-US" sz="4400" b="1" dirty="0"/>
              <a:t> </a:t>
            </a:r>
            <a:endParaRPr lang="en-IN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4DF6D-63BC-F72F-5E19-B43D4FDC1A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0D763-3FAE-38DF-0B84-C789E6022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817050" y="4323083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निम्नलिखित कार्य करने में सक्षम होंगे:</a:t>
            </a:r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1269927" y="2384783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grpSp>
        <p:nvGrpSpPr>
          <p:cNvPr id="114" name="Group"/>
          <p:cNvGrpSpPr/>
          <p:nvPr/>
        </p:nvGrpSpPr>
        <p:grpSpPr>
          <a:xfrm>
            <a:off x="8712593" y="4327058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15" name="Define a collapsed structure search and rescue operation.…"/>
          <p:cNvSpPr txBox="1"/>
          <p:nvPr/>
        </p:nvSpPr>
        <p:spPr>
          <a:xfrm>
            <a:off x="10730725" y="4323083"/>
            <a:ext cx="12340507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just"/>
            <a:r>
              <a:rPr lang="hi-IN" altLang="en-US" sz="5400" dirty="0">
                <a:latin typeface="Open Sans"/>
              </a:rPr>
              <a:t>विभिन्न </a:t>
            </a:r>
            <a:r>
              <a:rPr lang="en-GB" altLang="en-US" sz="5400" dirty="0">
                <a:latin typeface="Open Sans"/>
              </a:rPr>
              <a:t>CSSR </a:t>
            </a:r>
            <a:r>
              <a:rPr lang="hi-IN" altLang="en-US" sz="5400" dirty="0">
                <a:latin typeface="Open Sans"/>
              </a:rPr>
              <a:t>पाठ्यक्रम पाठों के अंतर्गत आने वाले व्यावहारिक स्टेशनों और अभ्यासों में पालन किए जाने वाले सामान्य दिशानिर्देशों का वर्णन करें।</a:t>
            </a:r>
          </a:p>
          <a:p>
            <a:pPr algn="just"/>
            <a:endParaRPr lang="hi-IN" altLang="en-US" sz="5400" dirty="0">
              <a:latin typeface="Open Sans"/>
            </a:endParaRPr>
          </a:p>
          <a:p>
            <a:pPr algn="just"/>
            <a:r>
              <a:rPr lang="hi-IN" altLang="en-US" sz="5400" dirty="0">
                <a:latin typeface="Open Sans"/>
              </a:rPr>
              <a:t>प्रत्येक व्यावहारिक स्टेशन या अभ्यास के लिए दिए गए विशिष्ट निर्देशों का पालन करें, जैसा कि प्रत्येक संबंधित पाठ में दिया गया है।</a:t>
            </a:r>
            <a:endParaRPr lang="en-GB" altLang="en-US" sz="5400" dirty="0">
              <a:latin typeface="Open Sans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45B00E2C-4081-5919-D03E-D91069888233}"/>
              </a:ext>
            </a:extLst>
          </p:cNvPr>
          <p:cNvGrpSpPr/>
          <p:nvPr/>
        </p:nvGrpSpPr>
        <p:grpSpPr>
          <a:xfrm>
            <a:off x="8702459" y="9370904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F11621ED-33F2-A796-A62B-3C39934E680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2">
              <a:extLst>
                <a:ext uri="{FF2B5EF4-FFF2-40B4-BE49-F238E27FC236}">
                  <a16:creationId xmlns:a16="http://schemas.microsoft.com/office/drawing/2014/main" id="{612DFF5B-53C4-BB47-13E6-55DD20390E3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07635-F5D9-BD6F-D749-E3EDE710D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2BE85-266A-8963-A0F6-2D903CC16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2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2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647681" y="4567307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इस पाठ को पूरा करने पर आप निम्नलिखित कार्य करने में सक्षम होंगे:</a:t>
            </a:r>
            <a:endParaRPr dirty="0"/>
          </a:p>
        </p:txBody>
      </p:sp>
      <p:sp>
        <p:nvSpPr>
          <p:cNvPr id="111" name="OBJECTIVES"/>
          <p:cNvSpPr txBox="1"/>
          <p:nvPr/>
        </p:nvSpPr>
        <p:spPr>
          <a:xfrm>
            <a:off x="1077422" y="3185656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उद्देश्य</a:t>
            </a:r>
            <a:endParaRPr dirty="0"/>
          </a:p>
        </p:txBody>
      </p:sp>
      <p:sp>
        <p:nvSpPr>
          <p:cNvPr id="115" name="Define a collapsed structure search and rescue operation.…"/>
          <p:cNvSpPr txBox="1"/>
          <p:nvPr/>
        </p:nvSpPr>
        <p:spPr>
          <a:xfrm>
            <a:off x="11850747" y="5305006"/>
            <a:ext cx="11388267" cy="2651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just"/>
            <a:r>
              <a:rPr lang="hi-IN" altLang="en-US" sz="5400" dirty="0">
                <a:latin typeface="Open Sans"/>
              </a:rPr>
              <a:t>व्यावहारिक अभ्यास की प्रस्तुति के दौरान पालन किए जाने वाले मानकों और निर्देशों का प्रदर्शन करें।</a:t>
            </a:r>
            <a:endParaRPr lang="en-GB" altLang="en-US" sz="5400" dirty="0">
              <a:latin typeface="Open Sans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C3761F0B-5FAC-F0FD-8AA0-1ED529ED6544}"/>
              </a:ext>
            </a:extLst>
          </p:cNvPr>
          <p:cNvGrpSpPr/>
          <p:nvPr/>
        </p:nvGrpSpPr>
        <p:grpSpPr>
          <a:xfrm>
            <a:off x="9423793" y="5603573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AF5371F-2100-0278-3158-CF9AE6B9B39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id="{34B734B4-C164-0B00-5CB1-DC330A48193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291BA4-4CFA-91EA-E54A-0454BC591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C48F4-FF71-F509-0680-5098D8E06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39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609600"/>
            <a:ext cx="13033135" cy="1044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052" y="426720"/>
            <a:ext cx="8459525" cy="11903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4D31A-0FAA-70D6-B00C-ECD460D70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4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812F3-EE13-44F0-69C5-C231504C6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02790-2780-BD4B-2305-8AE083E40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6E3E6-3F52-6725-1756-0ED8DD2B95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5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A3EB9-7A38-BF72-D791-2B32E17FE1F9}"/>
              </a:ext>
            </a:extLst>
          </p:cNvPr>
          <p:cNvSpPr txBox="1"/>
          <p:nvPr/>
        </p:nvSpPr>
        <p:spPr>
          <a:xfrm>
            <a:off x="16542632" y="5926975"/>
            <a:ext cx="6513249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3" name="CSSR Brochure Pics-03.jpg" descr="CSSR Brochure Pics-03.jpg">
            <a:extLst>
              <a:ext uri="{FF2B5EF4-FFF2-40B4-BE49-F238E27FC236}">
                <a16:creationId xmlns:a16="http://schemas.microsoft.com/office/drawing/2014/main" id="{D2478D42-079A-3EE1-6001-BE0A96ED0B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" b="29476"/>
          <a:stretch>
            <a:fillRect/>
          </a:stretch>
        </p:blipFill>
        <p:spPr>
          <a:xfrm flipH="1">
            <a:off x="2129012" y="466744"/>
            <a:ext cx="14132068" cy="12782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BA89D-7A2A-E3EE-B832-55BC07179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1596780" cy="1533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325DD-814C-D988-F886-385734D55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28" y="0"/>
            <a:ext cx="1879601" cy="18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16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140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HQ</cp:lastModifiedBy>
  <cp:revision>14</cp:revision>
  <dcterms:modified xsi:type="dcterms:W3CDTF">2026-01-06T04:38:51Z</dcterms:modified>
</cp:coreProperties>
</file>