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2" r:id="rId2"/>
    <p:sldMasterId id="2147483656" r:id="rId3"/>
  </p:sldMasterIdLst>
  <p:notesMasterIdLst>
    <p:notesMasterId r:id="rId4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24384000" cy="13716000"/>
  <p:notesSz cx="6858000" cy="9144000"/>
  <p:defaultTextStyle>
    <a:defPPr marL="0" marR="0" lvl="0" indent="0" algn="l" defTabSz="91438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>
        <a:ln>
          <a:noFill/>
        </a:ln>
        <a:solidFill>
          <a:srgbClr val="000000"/>
        </a:solidFill>
        <a:effectLst/>
      </a:defRPr>
    </a:defPPr>
    <a:lvl1pPr marL="0" marR="0" lvl="0" indent="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1pPr>
    <a:lvl2pPr marL="0" marR="0" lvl="1" indent="45719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2pPr>
    <a:lvl3pPr marL="0" marR="0" lvl="2" indent="91438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3pPr>
    <a:lvl4pPr marL="0" marR="0" lvl="3" indent="137157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4pPr>
    <a:lvl5pPr marL="0" marR="0" lvl="4" indent="182876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5pPr>
    <a:lvl6pPr marL="0" marR="0" lvl="5" indent="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6pPr>
    <a:lvl7pPr marL="0" marR="0" lvl="6" indent="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7pPr>
    <a:lvl8pPr marL="0" marR="0" lvl="7" indent="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8pPr>
    <a:lvl9pPr marL="0" marR="0" lvl="8" indent="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1738" y="15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595"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190"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785"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380"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2975"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570"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165"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760"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3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9"/>
            <a:ext cx="645406" cy="635147"/>
          </a:xfrm>
          <a:prstGeom prst="rect">
            <a:avLst/>
          </a:prstGeom>
        </p:spPr>
        <p:txBody>
          <a:bodyPr lIns="78282" tIns="78282" rIns="78282" bIns="78282" anchor="t"/>
          <a:lstStyle>
            <a:lvl1pPr algn="ctr">
              <a:spcBef>
                <a:spcPts val="600"/>
              </a:spcBef>
              <a:defRPr sz="31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5"/>
            <a:ext cx="10769600" cy="9051926"/>
          </a:xfrm>
        </p:spPr>
        <p:txBody>
          <a:bodyPr/>
          <a:lstStyle>
            <a:lvl1pPr>
              <a:defRPr sz="7600"/>
            </a:lvl1pPr>
            <a:lvl2pPr>
              <a:defRPr sz="6400"/>
            </a:lvl2pPr>
            <a:lvl3pPr>
              <a:defRPr sz="52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5"/>
            <a:ext cx="10769600" cy="9051926"/>
          </a:xfrm>
        </p:spPr>
        <p:txBody>
          <a:bodyPr/>
          <a:lstStyle>
            <a:lvl1pPr>
              <a:defRPr sz="7600"/>
            </a:lvl1pPr>
            <a:lvl2pPr>
              <a:defRPr sz="6400"/>
            </a:lvl2pPr>
            <a:lvl3pPr>
              <a:defRPr sz="52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9"/>
            <a:ext cx="10773835" cy="1279526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142" indent="0">
              <a:buNone/>
              <a:defRPr sz="5200" b="1"/>
            </a:lvl2pPr>
            <a:lvl3pPr marL="2438284" indent="0">
              <a:buNone/>
              <a:defRPr sz="4800" b="1"/>
            </a:lvl3pPr>
            <a:lvl4pPr marL="3657429" indent="0">
              <a:buNone/>
              <a:defRPr sz="4300" b="1"/>
            </a:lvl4pPr>
            <a:lvl5pPr marL="4876571" indent="0">
              <a:buNone/>
              <a:defRPr sz="4300" b="1"/>
            </a:lvl5pPr>
            <a:lvl6pPr marL="6095714" indent="0">
              <a:buNone/>
              <a:defRPr sz="4300" b="1"/>
            </a:lvl6pPr>
            <a:lvl7pPr marL="7314856" indent="0">
              <a:buNone/>
              <a:defRPr sz="4300" b="1"/>
            </a:lvl7pPr>
            <a:lvl8pPr marL="8534000" indent="0">
              <a:buNone/>
              <a:defRPr sz="4300" b="1"/>
            </a:lvl8pPr>
            <a:lvl9pPr marL="9753143" indent="0">
              <a:buNone/>
              <a:defRPr sz="4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48"/>
            <a:ext cx="10773835" cy="7902576"/>
          </a:xfrm>
        </p:spPr>
        <p:txBody>
          <a:bodyPr/>
          <a:lstStyle>
            <a:lvl1pPr>
              <a:defRPr sz="6400"/>
            </a:lvl1pPr>
            <a:lvl2pPr>
              <a:defRPr sz="52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40" y="3070229"/>
            <a:ext cx="10778067" cy="1279526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142" indent="0">
              <a:buNone/>
              <a:defRPr sz="5200" b="1"/>
            </a:lvl2pPr>
            <a:lvl3pPr marL="2438284" indent="0">
              <a:buNone/>
              <a:defRPr sz="4800" b="1"/>
            </a:lvl3pPr>
            <a:lvl4pPr marL="3657429" indent="0">
              <a:buNone/>
              <a:defRPr sz="4300" b="1"/>
            </a:lvl4pPr>
            <a:lvl5pPr marL="4876571" indent="0">
              <a:buNone/>
              <a:defRPr sz="4300" b="1"/>
            </a:lvl5pPr>
            <a:lvl6pPr marL="6095714" indent="0">
              <a:buNone/>
              <a:defRPr sz="4300" b="1"/>
            </a:lvl6pPr>
            <a:lvl7pPr marL="7314856" indent="0">
              <a:buNone/>
              <a:defRPr sz="4300" b="1"/>
            </a:lvl7pPr>
            <a:lvl8pPr marL="8534000" indent="0">
              <a:buNone/>
              <a:defRPr sz="4300" b="1"/>
            </a:lvl8pPr>
            <a:lvl9pPr marL="9753143" indent="0">
              <a:buNone/>
              <a:defRPr sz="4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40" y="4349748"/>
            <a:ext cx="10778067" cy="7902576"/>
          </a:xfrm>
        </p:spPr>
        <p:txBody>
          <a:bodyPr/>
          <a:lstStyle>
            <a:lvl1pPr>
              <a:defRPr sz="6400"/>
            </a:lvl1pPr>
            <a:lvl2pPr>
              <a:defRPr sz="52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7" y="546101"/>
            <a:ext cx="8022168" cy="2324102"/>
          </a:xfrm>
        </p:spPr>
        <p:txBody>
          <a:bodyPr anchor="b"/>
          <a:lstStyle>
            <a:lvl1pPr algn="l"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3467" y="546104"/>
            <a:ext cx="13631333" cy="11706228"/>
          </a:xfrm>
        </p:spPr>
        <p:txBody>
          <a:bodyPr/>
          <a:lstStyle>
            <a:lvl1pPr>
              <a:defRPr sz="8600"/>
            </a:lvl1pPr>
            <a:lvl2pPr>
              <a:defRPr sz="7600"/>
            </a:lvl2pPr>
            <a:lvl3pPr>
              <a:defRPr sz="64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7" y="2870205"/>
            <a:ext cx="8022168" cy="9382126"/>
          </a:xfrm>
        </p:spPr>
        <p:txBody>
          <a:bodyPr/>
          <a:lstStyle>
            <a:lvl1pPr marL="0" indent="0">
              <a:buNone/>
              <a:defRPr sz="3800"/>
            </a:lvl1pPr>
            <a:lvl2pPr marL="1219142" indent="0">
              <a:buNone/>
              <a:defRPr sz="3100"/>
            </a:lvl2pPr>
            <a:lvl3pPr marL="2438284" indent="0">
              <a:buNone/>
              <a:defRPr sz="2600"/>
            </a:lvl3pPr>
            <a:lvl4pPr marL="3657429" indent="0">
              <a:buNone/>
              <a:defRPr sz="2400"/>
            </a:lvl4pPr>
            <a:lvl5pPr marL="4876571" indent="0">
              <a:buNone/>
              <a:defRPr sz="2400"/>
            </a:lvl5pPr>
            <a:lvl6pPr marL="6095714" indent="0">
              <a:buNone/>
              <a:defRPr sz="2400"/>
            </a:lvl6pPr>
            <a:lvl7pPr marL="7314856" indent="0">
              <a:buNone/>
              <a:defRPr sz="2400"/>
            </a:lvl7pPr>
            <a:lvl8pPr marL="8534000" indent="0">
              <a:buNone/>
              <a:defRPr sz="2400"/>
            </a:lvl8pPr>
            <a:lvl9pPr marL="9753143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5" y="9601201"/>
            <a:ext cx="14630400" cy="1133478"/>
          </a:xfrm>
        </p:spPr>
        <p:txBody>
          <a:bodyPr anchor="b"/>
          <a:lstStyle>
            <a:lvl1pPr algn="l"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8600"/>
            </a:lvl1pPr>
            <a:lvl2pPr marL="1219142" indent="0">
              <a:buNone/>
              <a:defRPr sz="7600"/>
            </a:lvl2pPr>
            <a:lvl3pPr marL="2438284" indent="0">
              <a:buNone/>
              <a:defRPr sz="6400"/>
            </a:lvl3pPr>
            <a:lvl4pPr marL="3657429" indent="0">
              <a:buNone/>
              <a:defRPr sz="5200"/>
            </a:lvl4pPr>
            <a:lvl5pPr marL="4876571" indent="0">
              <a:buNone/>
              <a:defRPr sz="5200"/>
            </a:lvl5pPr>
            <a:lvl6pPr marL="6095714" indent="0">
              <a:buNone/>
              <a:defRPr sz="5200"/>
            </a:lvl6pPr>
            <a:lvl7pPr marL="7314856" indent="0">
              <a:buNone/>
              <a:defRPr sz="5200"/>
            </a:lvl7pPr>
            <a:lvl8pPr marL="8534000" indent="0">
              <a:buNone/>
              <a:defRPr sz="5200"/>
            </a:lvl8pPr>
            <a:lvl9pPr marL="9753143" indent="0">
              <a:buNone/>
              <a:defRPr sz="5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5" y="10734677"/>
            <a:ext cx="14630400" cy="1609726"/>
          </a:xfrm>
        </p:spPr>
        <p:txBody>
          <a:bodyPr/>
          <a:lstStyle>
            <a:lvl1pPr marL="0" indent="0">
              <a:buNone/>
              <a:defRPr sz="3800"/>
            </a:lvl1pPr>
            <a:lvl2pPr marL="1219142" indent="0">
              <a:buNone/>
              <a:defRPr sz="3100"/>
            </a:lvl2pPr>
            <a:lvl3pPr marL="2438284" indent="0">
              <a:buNone/>
              <a:defRPr sz="2600"/>
            </a:lvl3pPr>
            <a:lvl4pPr marL="3657429" indent="0">
              <a:buNone/>
              <a:defRPr sz="2400"/>
            </a:lvl4pPr>
            <a:lvl5pPr marL="4876571" indent="0">
              <a:buNone/>
              <a:defRPr sz="2400"/>
            </a:lvl5pPr>
            <a:lvl6pPr marL="6095714" indent="0">
              <a:buNone/>
              <a:defRPr sz="2400"/>
            </a:lvl6pPr>
            <a:lvl7pPr marL="7314856" indent="0">
              <a:buNone/>
              <a:defRPr sz="2400"/>
            </a:lvl7pPr>
            <a:lvl8pPr marL="8534000" indent="0">
              <a:buNone/>
              <a:defRPr sz="2400"/>
            </a:lvl8pPr>
            <a:lvl9pPr marL="9753143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8"/>
            <a:ext cx="5486400" cy="117030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8"/>
            <a:ext cx="16052800" cy="117030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1CA1-04DB-4248-A728-ABD8064FF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19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97761D-6035-4C37-BF5D-7EE942BE1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80" indent="0" algn="ctr">
              <a:buNone/>
              <a:defRPr sz="4000"/>
            </a:lvl2pPr>
            <a:lvl3pPr marL="1828760" indent="0" algn="ctr">
              <a:buNone/>
              <a:defRPr sz="3600"/>
            </a:lvl3pPr>
            <a:lvl4pPr marL="2743140" indent="0" algn="ctr">
              <a:buNone/>
              <a:defRPr sz="3100"/>
            </a:lvl4pPr>
            <a:lvl5pPr marL="3657520" indent="0" algn="ctr">
              <a:buNone/>
              <a:defRPr sz="3100"/>
            </a:lvl5pPr>
            <a:lvl6pPr marL="4571899" indent="0" algn="ctr">
              <a:buNone/>
              <a:defRPr sz="3100"/>
            </a:lvl6pPr>
            <a:lvl7pPr marL="5486279" indent="0" algn="ctr">
              <a:buNone/>
              <a:defRPr sz="3100"/>
            </a:lvl7pPr>
            <a:lvl8pPr marL="6400659" indent="0" algn="ctr">
              <a:buNone/>
              <a:defRPr sz="3100"/>
            </a:lvl8pPr>
            <a:lvl9pPr marL="7315039" indent="0" algn="ctr">
              <a:buNone/>
              <a:defRPr sz="31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DE6AB-4C4D-47F3-9BE1-E8D0290C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14-12-2025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34D6D-BBE8-4A66-B31F-7BA8836F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B1F6F-82E1-48FD-8ED1-DF2524ED6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042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B08AD-3DFF-4909-B922-DA9AE46B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48A23-160B-4696-9793-E9D609BFC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5C654-43BF-4AC6-A655-6059DCC85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14-12-2025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A23CC-C661-4B18-ADF7-58A1FF46D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9DB10-3609-4A44-AF43-5E0D9010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804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4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9"/>
            <a:ext cx="645406" cy="635147"/>
          </a:xfrm>
          <a:prstGeom prst="rect">
            <a:avLst/>
          </a:prstGeom>
        </p:spPr>
        <p:txBody>
          <a:bodyPr lIns="78282" tIns="78282" rIns="78282" bIns="78282" anchor="t"/>
          <a:lstStyle>
            <a:lvl1pPr algn="ctr">
              <a:spcBef>
                <a:spcPts val="600"/>
              </a:spcBef>
              <a:defRPr sz="31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655AC-4727-4163-86ED-DD9330349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1" y="3419479"/>
            <a:ext cx="21031200" cy="5705474"/>
          </a:xfrm>
        </p:spPr>
        <p:txBody>
          <a:bodyPr anchor="b"/>
          <a:lstStyle>
            <a:lvl1pPr>
              <a:defRPr sz="119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1973F-1DA2-4D1D-9A9F-65DE8E049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1" y="9178929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8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6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14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365752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457189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548627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640065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731503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D0A53-5083-42D9-B522-C3DE4CB5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14-12-2025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7FB4D-B8E3-484F-9BF1-65ED5E4F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474BD-EF4F-4847-9EC5-2BEC2239D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3490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71C66-D3AE-4BED-871B-BBFE08BE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1843C-4653-4D74-AA4C-02E9F2277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95C0E-3F3C-4A74-8171-EDC3ACAFA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06B9F-CED6-45DA-A076-8F549B527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14-12-2025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F3CA5-39AD-4727-9E98-85ADB214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211B39-EC4C-444A-9F0C-0EBD62011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8984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393EF-FB99-4673-9B9B-23A650DB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3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6B83F-1D8F-4F80-96FD-CDDC05732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9" y="3362326"/>
            <a:ext cx="1031557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80" indent="0">
              <a:buNone/>
              <a:defRPr sz="4000" b="1"/>
            </a:lvl2pPr>
            <a:lvl3pPr marL="1828760" indent="0">
              <a:buNone/>
              <a:defRPr sz="3600" b="1"/>
            </a:lvl3pPr>
            <a:lvl4pPr marL="2743140" indent="0">
              <a:buNone/>
              <a:defRPr sz="3100" b="1"/>
            </a:lvl4pPr>
            <a:lvl5pPr marL="3657520" indent="0">
              <a:buNone/>
              <a:defRPr sz="3100" b="1"/>
            </a:lvl5pPr>
            <a:lvl6pPr marL="4571899" indent="0">
              <a:buNone/>
              <a:defRPr sz="3100" b="1"/>
            </a:lvl6pPr>
            <a:lvl7pPr marL="5486279" indent="0">
              <a:buNone/>
              <a:defRPr sz="3100" b="1"/>
            </a:lvl7pPr>
            <a:lvl8pPr marL="6400659" indent="0">
              <a:buNone/>
              <a:defRPr sz="3100" b="1"/>
            </a:lvl8pPr>
            <a:lvl9pPr marL="7315039" indent="0">
              <a:buNone/>
              <a:defRPr sz="3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AFE0A-FB1F-46E4-BD6C-5359001DE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9" y="5010150"/>
            <a:ext cx="10315573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C26DE0-9E55-4238-88DF-5DCA82206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1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80" indent="0">
              <a:buNone/>
              <a:defRPr sz="4000" b="1"/>
            </a:lvl2pPr>
            <a:lvl3pPr marL="1828760" indent="0">
              <a:buNone/>
              <a:defRPr sz="3600" b="1"/>
            </a:lvl3pPr>
            <a:lvl4pPr marL="2743140" indent="0">
              <a:buNone/>
              <a:defRPr sz="3100" b="1"/>
            </a:lvl4pPr>
            <a:lvl5pPr marL="3657520" indent="0">
              <a:buNone/>
              <a:defRPr sz="3100" b="1"/>
            </a:lvl5pPr>
            <a:lvl6pPr marL="4571899" indent="0">
              <a:buNone/>
              <a:defRPr sz="3100" b="1"/>
            </a:lvl6pPr>
            <a:lvl7pPr marL="5486279" indent="0">
              <a:buNone/>
              <a:defRPr sz="3100" b="1"/>
            </a:lvl7pPr>
            <a:lvl8pPr marL="6400659" indent="0">
              <a:buNone/>
              <a:defRPr sz="3100" b="1"/>
            </a:lvl8pPr>
            <a:lvl9pPr marL="7315039" indent="0">
              <a:buNone/>
              <a:defRPr sz="3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F9A025-B82B-432F-A29B-AEB4647670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1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A953D7-DC57-4BFB-92BC-B204499A2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14-12-2025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6423E-8975-4550-89AA-B59FDD7ED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F06EF-9BB8-4B47-BC8C-013F36ABD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8849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1F44A-4151-44B7-9707-1F2EDC159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C8009B-3206-437A-8962-1E07DED02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14-12-2025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345358-24BF-4853-A593-94B2B154A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30A529-CAE4-4BAC-85EE-93B6F6EB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2909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11373-7115-4839-A43C-0DBB928C9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14-12-2025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F2983-EAC0-443F-95F5-8A9943E8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8CA85-DF4C-4E38-A5A0-E2ADA6BB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0198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47A6-3502-4C37-936D-8EBBF3268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CCF06-AAFF-4404-91AF-4636B8FAE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3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7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2484D-66EB-42FE-8484-EB7B9AD3F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4475" cy="7623176"/>
          </a:xfrm>
        </p:spPr>
        <p:txBody>
          <a:bodyPr/>
          <a:lstStyle>
            <a:lvl1pPr marL="0" indent="0">
              <a:buNone/>
              <a:defRPr sz="3100"/>
            </a:lvl1pPr>
            <a:lvl2pPr marL="914380" indent="0">
              <a:buNone/>
              <a:defRPr sz="2900"/>
            </a:lvl2pPr>
            <a:lvl3pPr marL="1828760" indent="0">
              <a:buNone/>
              <a:defRPr sz="2400"/>
            </a:lvl3pPr>
            <a:lvl4pPr marL="2743140" indent="0">
              <a:buNone/>
              <a:defRPr sz="1900"/>
            </a:lvl4pPr>
            <a:lvl5pPr marL="3657520" indent="0">
              <a:buNone/>
              <a:defRPr sz="1900"/>
            </a:lvl5pPr>
            <a:lvl6pPr marL="4571899" indent="0">
              <a:buNone/>
              <a:defRPr sz="1900"/>
            </a:lvl6pPr>
            <a:lvl7pPr marL="5486279" indent="0">
              <a:buNone/>
              <a:defRPr sz="1900"/>
            </a:lvl7pPr>
            <a:lvl8pPr marL="6400659" indent="0">
              <a:buNone/>
              <a:defRPr sz="1900"/>
            </a:lvl8pPr>
            <a:lvl9pPr marL="7315039" indent="0">
              <a:buNone/>
              <a:defRPr sz="1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E5379-AD09-47D7-B739-546EC62B3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14-12-2025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9FDE2-A93D-4E83-A357-BD28BB809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DA46B-ED4D-4E8A-B32A-6C08D7973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3350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03ED7-2BB8-4533-A8FB-83279166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65E99A-A8F8-4679-B0EB-FF228397F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3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380" indent="0">
              <a:buNone/>
              <a:defRPr sz="5700"/>
            </a:lvl2pPr>
            <a:lvl3pPr marL="1828760" indent="0">
              <a:buNone/>
              <a:defRPr sz="4800"/>
            </a:lvl3pPr>
            <a:lvl4pPr marL="2743140" indent="0">
              <a:buNone/>
              <a:defRPr sz="4000"/>
            </a:lvl4pPr>
            <a:lvl5pPr marL="3657520" indent="0">
              <a:buNone/>
              <a:defRPr sz="4000"/>
            </a:lvl5pPr>
            <a:lvl6pPr marL="4571899" indent="0">
              <a:buNone/>
              <a:defRPr sz="4000"/>
            </a:lvl6pPr>
            <a:lvl7pPr marL="5486279" indent="0">
              <a:buNone/>
              <a:defRPr sz="4000"/>
            </a:lvl7pPr>
            <a:lvl8pPr marL="6400659" indent="0">
              <a:buNone/>
              <a:defRPr sz="4000"/>
            </a:lvl8pPr>
            <a:lvl9pPr marL="7315039" indent="0">
              <a:buNone/>
              <a:defRPr sz="4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79BC7-3013-4746-B5EA-4828F223F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4475" cy="7623176"/>
          </a:xfrm>
        </p:spPr>
        <p:txBody>
          <a:bodyPr/>
          <a:lstStyle>
            <a:lvl1pPr marL="0" indent="0">
              <a:buNone/>
              <a:defRPr sz="3100"/>
            </a:lvl1pPr>
            <a:lvl2pPr marL="914380" indent="0">
              <a:buNone/>
              <a:defRPr sz="2900"/>
            </a:lvl2pPr>
            <a:lvl3pPr marL="1828760" indent="0">
              <a:buNone/>
              <a:defRPr sz="2400"/>
            </a:lvl3pPr>
            <a:lvl4pPr marL="2743140" indent="0">
              <a:buNone/>
              <a:defRPr sz="1900"/>
            </a:lvl4pPr>
            <a:lvl5pPr marL="3657520" indent="0">
              <a:buNone/>
              <a:defRPr sz="1900"/>
            </a:lvl5pPr>
            <a:lvl6pPr marL="4571899" indent="0">
              <a:buNone/>
              <a:defRPr sz="1900"/>
            </a:lvl6pPr>
            <a:lvl7pPr marL="5486279" indent="0">
              <a:buNone/>
              <a:defRPr sz="1900"/>
            </a:lvl7pPr>
            <a:lvl8pPr marL="6400659" indent="0">
              <a:buNone/>
              <a:defRPr sz="1900"/>
            </a:lvl8pPr>
            <a:lvl9pPr marL="7315039" indent="0">
              <a:buNone/>
              <a:defRPr sz="1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CE64-8B4F-435F-AD41-280DB841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14-12-2025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C1B09-E3DD-4B2C-BB49-7B30DF92B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687B-12E2-49DA-A175-F4032624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5590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01BA-0AA3-4C76-8A48-9E64FD06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229EB-1AC2-4F58-9A86-A30898B56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8808-C4AA-44ED-9973-C08AC507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14-12-2025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9EFB-B979-4E6B-9243-76EC7B179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95D73-132B-4E71-897B-BFD57231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8008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276372-7751-4C52-8C32-958EAF25B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1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D6F64-B325-4079-869C-69F39C98E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1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7E437-16F1-4972-92E3-3CF0E597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14-12-2025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020C2-2A15-4724-BD96-665F4C68E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87E24-555A-41D0-AB87-A0B4B49D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3264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1571" y="12177504"/>
            <a:ext cx="534799" cy="527425"/>
          </a:xfrm>
          <a:prstGeom prst="rect">
            <a:avLst/>
          </a:prstGeom>
        </p:spPr>
        <p:txBody>
          <a:bodyPr lIns="78282" tIns="78282" rIns="78282" bIns="78282" anchor="t"/>
          <a:lstStyle>
            <a:lvl1pPr algn="l" defTabSz="1662509"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71" y="3401616"/>
            <a:ext cx="7298269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300" b="1" i="0">
                <a:solidFill>
                  <a:srgbClr val="C00000"/>
                </a:solidFill>
              </a:defRPr>
            </a:lvl1pPr>
            <a:lvl2pPr marL="1057253" indent="-600063">
              <a:spcBef>
                <a:spcPts val="1000"/>
              </a:spcBef>
              <a:buSzPct val="100000"/>
              <a:buChar char="–"/>
              <a:defRPr sz="4300" b="1" i="0">
                <a:solidFill>
                  <a:srgbClr val="C00000"/>
                </a:solidFill>
              </a:defRPr>
            </a:lvl2pPr>
            <a:lvl3pPr marL="1447768" indent="-533388">
              <a:spcBef>
                <a:spcPts val="1000"/>
              </a:spcBef>
              <a:buSzPct val="100000"/>
              <a:buChar char="•"/>
              <a:defRPr sz="4300" b="1" i="0">
                <a:solidFill>
                  <a:srgbClr val="C00000"/>
                </a:solidFill>
              </a:defRPr>
            </a:lvl3pPr>
            <a:lvl4pPr marL="1971633" indent="-600063">
              <a:spcBef>
                <a:spcPts val="1000"/>
              </a:spcBef>
              <a:buSzPct val="100000"/>
              <a:buChar char="–"/>
              <a:defRPr sz="4300" b="1" i="0">
                <a:solidFill>
                  <a:srgbClr val="C00000"/>
                </a:solidFill>
              </a:defRPr>
            </a:lvl4pPr>
            <a:lvl5pPr marL="2428823" indent="-600063">
              <a:spcBef>
                <a:spcPts val="1000"/>
              </a:spcBef>
              <a:buSzPct val="100000"/>
              <a:buChar char="»"/>
              <a:defRPr sz="43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71" y="4169703"/>
            <a:ext cx="7296413" cy="172621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429"/>
              </a:spcBef>
              <a:defRPr sz="2600" i="0">
                <a:solidFill>
                  <a:srgbClr val="000000"/>
                </a:solidFill>
              </a:defRPr>
            </a:lvl1pPr>
          </a:lstStyle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600" y="905339"/>
            <a:ext cx="22851536" cy="960970"/>
          </a:xfrm>
          <a:prstGeom prst="rect">
            <a:avLst/>
          </a:prstGeom>
        </p:spPr>
        <p:txBody>
          <a:bodyPr/>
          <a:lstStyle>
            <a:lvl1pPr>
              <a:spcBef>
                <a:spcPts val="4048"/>
              </a:spcBef>
              <a:defRPr sz="7400" b="1" i="0">
                <a:solidFill>
                  <a:srgbClr val="C00000"/>
                </a:solidFill>
              </a:defRPr>
            </a:lvl1pPr>
          </a:lstStyle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54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600" y="2060775"/>
            <a:ext cx="22851536" cy="766234"/>
          </a:xfrm>
          <a:prstGeom prst="rect">
            <a:avLst/>
          </a:prstGeom>
        </p:spPr>
        <p:txBody>
          <a:bodyPr/>
          <a:lstStyle>
            <a:lvl1pPr>
              <a:spcBef>
                <a:spcPts val="2857"/>
              </a:spcBef>
              <a:defRPr sz="5200">
                <a:solidFill>
                  <a:srgbClr val="000000"/>
                </a:solidFill>
              </a:defRPr>
            </a:lvl1pPr>
          </a:lstStyle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6" y="2825552"/>
            <a:ext cx="3793069" cy="269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6" y="8184447"/>
            <a:ext cx="3781781" cy="3341514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5" y="3593639"/>
            <a:ext cx="8640960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570" indent="-914380">
              <a:spcBef>
                <a:spcPts val="1500"/>
              </a:spcBef>
              <a:buSzPct val="100000"/>
              <a:buChar char="–"/>
              <a:defRPr sz="6400" i="0"/>
            </a:lvl2pPr>
            <a:lvl3pPr marL="1727162" indent="-812782">
              <a:spcBef>
                <a:spcPts val="1500"/>
              </a:spcBef>
              <a:buSzPct val="100000"/>
              <a:buChar char="•"/>
              <a:defRPr sz="6400" i="0"/>
            </a:lvl3pPr>
            <a:lvl4pPr marL="2285950" indent="-914380">
              <a:spcBef>
                <a:spcPts val="1500"/>
              </a:spcBef>
              <a:buSzPct val="100000"/>
              <a:buChar char="–"/>
              <a:defRPr sz="6400" i="0"/>
            </a:lvl4pPr>
            <a:lvl5pPr marL="2743140" indent="-91438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9" y="10314385"/>
            <a:ext cx="6528728" cy="576066"/>
          </a:xfrm>
          <a:prstGeom prst="rect">
            <a:avLst/>
          </a:prstGeom>
        </p:spPr>
        <p:txBody>
          <a:bodyPr/>
          <a:lstStyle>
            <a:lvl1pPr algn="r">
              <a:lnSpc>
                <a:spcPct val="90000"/>
              </a:lnSpc>
              <a:spcBef>
                <a:spcPts val="1905"/>
              </a:spcBef>
              <a:defRPr sz="3600" b="1" i="0"/>
            </a:lvl1pPr>
          </a:lstStyle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6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9" y="11082471"/>
            <a:ext cx="6528728" cy="576066"/>
          </a:xfrm>
          <a:prstGeom prst="rect">
            <a:avLst/>
          </a:prstGeom>
        </p:spPr>
        <p:txBody>
          <a:bodyPr/>
          <a:lstStyle>
            <a:lvl1pPr algn="r">
              <a:lnSpc>
                <a:spcPct val="90000"/>
              </a:lnSpc>
              <a:spcBef>
                <a:spcPts val="1429"/>
              </a:spcBef>
              <a:defRPr sz="2600" i="0"/>
            </a:lvl1pPr>
          </a:lstStyle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2"/>
            <a:ext cx="20726400" cy="29400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19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6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5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4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8" y="8813805"/>
            <a:ext cx="20726400" cy="2724150"/>
          </a:xfrm>
        </p:spPr>
        <p:txBody>
          <a:bodyPr anchor="t"/>
          <a:lstStyle>
            <a:lvl1pPr algn="l">
              <a:defRPr sz="10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5200">
                <a:solidFill>
                  <a:schemeClr val="tx1">
                    <a:tint val="75000"/>
                  </a:schemeClr>
                </a:solidFill>
              </a:defRPr>
            </a:lvl1pPr>
            <a:lvl2pPr marL="1219142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438284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3pPr>
            <a:lvl4pPr marL="3657429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4pPr>
            <a:lvl5pPr marL="4876571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5pPr>
            <a:lvl6pPr marL="6095714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6pPr>
            <a:lvl7pPr marL="7314856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7pPr>
            <a:lvl8pPr marL="853400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8pPr>
            <a:lvl9pPr marL="9753143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5" y="10698426"/>
            <a:ext cx="20726400" cy="768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6" tIns="121916" rIns="121916" bIns="121916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1" y="11658535"/>
            <a:ext cx="20738304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6" tIns="121916" rIns="121916" bIns="121916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741674" y="12344401"/>
            <a:ext cx="733526" cy="723267"/>
          </a:xfrm>
          <a:prstGeom prst="rect">
            <a:avLst/>
          </a:prstGeom>
          <a:ln w="12700">
            <a:miter lim="400000"/>
          </a:ln>
        </p:spPr>
        <p:txBody>
          <a:bodyPr wrap="none" lIns="121916" tIns="121916" rIns="121916" bIns="121916" anchor="ctr">
            <a:spAutoFit/>
          </a:bodyPr>
          <a:lstStyle>
            <a:lvl1pPr algn="r" defTabSz="2438346">
              <a:defRPr sz="31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ransition spd="med"/>
  <p:txStyles>
    <p:titleStyle>
      <a:lvl1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19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38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57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76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595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14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33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52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19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38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57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76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595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14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33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52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8"/>
            <a:ext cx="21945600" cy="2286000"/>
          </a:xfrm>
          <a:prstGeom prst="rect">
            <a:avLst/>
          </a:prstGeom>
        </p:spPr>
        <p:txBody>
          <a:bodyPr vert="horz" lIns="243828" tIns="121914" rIns="243828" bIns="1219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5"/>
            <a:ext cx="21945600" cy="9051926"/>
          </a:xfrm>
          <a:prstGeom prst="rect">
            <a:avLst/>
          </a:prstGeom>
        </p:spPr>
        <p:txBody>
          <a:bodyPr vert="horz" lIns="243828" tIns="121914" rIns="243828" bIns="1219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2"/>
            <a:ext cx="5689600" cy="730252"/>
          </a:xfrm>
          <a:prstGeom prst="rect">
            <a:avLst/>
          </a:prstGeom>
        </p:spPr>
        <p:txBody>
          <a:bodyPr vert="horz" lIns="243828" tIns="121914" rIns="243828" bIns="121914" rtlCol="0" anchor="ctr"/>
          <a:lstStyle>
            <a:lvl1pPr algn="l">
              <a:defRPr sz="3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2702"/>
            <a:ext cx="7721600" cy="730252"/>
          </a:xfrm>
          <a:prstGeom prst="rect">
            <a:avLst/>
          </a:prstGeom>
        </p:spPr>
        <p:txBody>
          <a:bodyPr vert="horz" lIns="243828" tIns="121914" rIns="243828" bIns="121914" rtlCol="0" anchor="ctr"/>
          <a:lstStyle>
            <a:lvl1pPr algn="ctr">
              <a:defRPr sz="3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5200" y="12712702"/>
            <a:ext cx="5689600" cy="730252"/>
          </a:xfrm>
          <a:prstGeom prst="rect">
            <a:avLst/>
          </a:prstGeom>
        </p:spPr>
        <p:txBody>
          <a:bodyPr vert="horz" lIns="243828" tIns="121914" rIns="243828" bIns="121914" rtlCol="0" anchor="ctr"/>
          <a:lstStyle>
            <a:lvl1pPr algn="r">
              <a:defRPr sz="3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2438284" rtl="0" eaLnBrk="1" latinLnBrk="0" hangingPunct="1">
        <a:spcBef>
          <a:spcPct val="0"/>
        </a:spcBef>
        <a:buNone/>
        <a:defRPr sz="1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356" indent="-914356" algn="l" defTabSz="2438284" rtl="0" eaLnBrk="1" latinLnBrk="0" hangingPunct="1">
        <a:spcBef>
          <a:spcPct val="20000"/>
        </a:spcBef>
        <a:buFont typeface="Arial" pitchFamily="34" charset="0"/>
        <a:buChar char="•"/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106" indent="-761964" algn="l" defTabSz="2438284" rtl="0" eaLnBrk="1" latinLnBrk="0" hangingPunct="1">
        <a:spcBef>
          <a:spcPct val="20000"/>
        </a:spcBef>
        <a:buFont typeface="Arial" pitchFamily="34" charset="0"/>
        <a:buChar char="–"/>
        <a:defRPr sz="7600" kern="1200">
          <a:solidFill>
            <a:schemeClr val="tx1"/>
          </a:solidFill>
          <a:latin typeface="+mn-lt"/>
          <a:ea typeface="+mn-ea"/>
          <a:cs typeface="+mn-cs"/>
        </a:defRPr>
      </a:lvl2pPr>
      <a:lvl3pPr marL="3047857" indent="-609572" algn="l" defTabSz="2438284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6999" indent="-609572" algn="l" defTabSz="2438284" rtl="0" eaLnBrk="1" latinLnBrk="0" hangingPunct="1">
        <a:spcBef>
          <a:spcPct val="20000"/>
        </a:spcBef>
        <a:buFont typeface="Arial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141" indent="-609572" algn="l" defTabSz="2438284" rtl="0" eaLnBrk="1" latinLnBrk="0" hangingPunct="1">
        <a:spcBef>
          <a:spcPct val="20000"/>
        </a:spcBef>
        <a:buFont typeface="Arial" pitchFamily="34" charset="0"/>
        <a:buChar char="»"/>
        <a:defRPr sz="52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283" indent="-609572" algn="l" defTabSz="2438284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428" indent="-609572" algn="l" defTabSz="2438284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7pPr>
      <a:lvl8pPr marL="9143570" indent="-609572" algn="l" defTabSz="2438284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2712" indent="-609572" algn="l" defTabSz="2438284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142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284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429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571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5714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4856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000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143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8E466C-CBA9-4644-9E37-2EE35940C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3"/>
            <a:ext cx="21031200" cy="2651126"/>
          </a:xfrm>
          <a:prstGeom prst="rect">
            <a:avLst/>
          </a:prstGeom>
        </p:spPr>
        <p:txBody>
          <a:bodyPr vert="horz" lIns="182877" tIns="91438" rIns="182877" bIns="9143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C6667-ABA7-476B-BADB-3A1E4CA7E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182877" tIns="91438" rIns="182877" bIns="9143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0CF1A-4C47-4CC8-BB4D-70F63F188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3"/>
            <a:ext cx="5486400" cy="730250"/>
          </a:xfrm>
          <a:prstGeom prst="rect">
            <a:avLst/>
          </a:prstGeom>
        </p:spPr>
        <p:txBody>
          <a:bodyPr vert="horz" lIns="182877" tIns="91438" rIns="182877" bIns="91438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05C54-2B17-4267-B8DF-8798430E0F64}" type="datetimeFigureOut">
              <a:rPr lang="en-IN" smtClean="0"/>
              <a:pPr/>
              <a:t>14-12-2025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27B8F-47E6-4C3A-92B1-36665C143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</p:spPr>
        <p:txBody>
          <a:bodyPr vert="horz" lIns="182877" tIns="91438" rIns="182877" bIns="91438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EA9FC-5B1D-4401-8175-926C6CCEF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3"/>
            <a:ext cx="5486400" cy="730250"/>
          </a:xfrm>
          <a:prstGeom prst="rect">
            <a:avLst/>
          </a:prstGeom>
        </p:spPr>
        <p:txBody>
          <a:bodyPr vert="horz" lIns="182877" tIns="91438" rIns="182877" bIns="91438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012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182876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90" indent="-457190" algn="l" defTabSz="182876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70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50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30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709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089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69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49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29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80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60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40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20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99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79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59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39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2.png"/><Relationship Id="rId7" Type="http://schemas.openxmlformats.org/officeDocument/2006/relationships/image" Target="../media/image1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brave-firefighters-releasing-man-from-burning-car.jpg" descr="brave-firefighters-releasing-man-from-burning-car.jpg"/>
          <p:cNvPicPr>
            <a:picLocks noChangeAspect="1"/>
          </p:cNvPicPr>
          <p:nvPr/>
        </p:nvPicPr>
        <p:blipFill>
          <a:blip r:embed="rId2"/>
          <a:srcRect t="12598" b="3502"/>
          <a:stretch>
            <a:fillRect/>
          </a:stretch>
        </p:blipFill>
        <p:spPr>
          <a:xfrm flipH="1">
            <a:off x="-84889" y="0"/>
            <a:ext cx="2452838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पीयर | सीएसएसआर | भारत</a:t>
            </a:r>
          </a:p>
        </p:txBody>
      </p:sp>
      <p:sp>
        <p:nvSpPr>
          <p:cNvPr id="87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88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8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379307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/>
          </a:p>
        </p:txBody>
      </p:sp>
      <p:sp>
        <p:nvSpPr>
          <p:cNvPr id="91" name="Rectangle"/>
          <p:cNvSpPr/>
          <p:nvPr/>
        </p:nvSpPr>
        <p:spPr>
          <a:xfrm>
            <a:off x="12741" y="70136"/>
            <a:ext cx="24384000" cy="13716002"/>
          </a:xfrm>
          <a:prstGeom prst="rect">
            <a:avLst/>
          </a:prstGeom>
          <a:solidFill>
            <a:srgbClr val="535353">
              <a:alpha val="40000"/>
            </a:srgbClr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 dirty="0"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4827283" y="3461930"/>
            <a:ext cx="18560533" cy="4043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2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61"/>
            <a:ext cx="24384000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2" tIns="78282" rIns="78282" bIns="78282"/>
          <a:lstStyle/>
          <a:p>
            <a:r>
              <a:rPr lang="hi-IN" dirty="0"/>
              <a:t>									          </a:t>
            </a:r>
            <a:r>
              <a:rPr lang="en-IN" dirty="0"/>
              <a:t>            </a:t>
            </a:r>
            <a:r>
              <a:rPr lang="hi-IN" dirty="0"/>
              <a:t>  </a:t>
            </a:r>
            <a:r>
              <a:rPr lang="hi-IN" sz="5400" dirty="0"/>
              <a:t>-</a:t>
            </a:r>
            <a:r>
              <a:rPr lang="hi-IN" sz="4000" dirty="0"/>
              <a:t>उप० नि०  शिवकुमार राय</a:t>
            </a:r>
            <a:endParaRPr dirty="0"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3" y="11359894"/>
            <a:ext cx="7291579" cy="2139272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4…"/>
          <p:cNvSpPr txBox="1"/>
          <p:nvPr/>
        </p:nvSpPr>
        <p:spPr>
          <a:xfrm>
            <a:off x="1200259" y="3829124"/>
            <a:ext cx="11521781" cy="2778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defTabSz="2438346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पाठ</a:t>
            </a:r>
            <a:r>
              <a:rPr dirty="0"/>
              <a:t> 4</a:t>
            </a:r>
          </a:p>
          <a:p>
            <a:pPr defTabSz="2438346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सं</a:t>
            </a:r>
            <a:r>
              <a:rPr lang="hi-IN" dirty="0"/>
              <a:t>र</a:t>
            </a:r>
            <a:r>
              <a:rPr dirty="0" err="1"/>
              <a:t>चनात्मक</a:t>
            </a:r>
            <a:r>
              <a:rPr dirty="0"/>
              <a:t> </a:t>
            </a:r>
            <a:r>
              <a:rPr dirty="0" err="1"/>
              <a:t>ट्राइएज</a:t>
            </a:r>
            <a:r>
              <a:rPr dirty="0"/>
              <a:t> </a:t>
            </a:r>
            <a:r>
              <a:rPr dirty="0" err="1"/>
              <a:t>और</a:t>
            </a:r>
            <a:endParaRPr dirty="0"/>
          </a:p>
          <a:p>
            <a:pPr defTabSz="2438346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INSARAG </a:t>
            </a:r>
            <a:r>
              <a:rPr dirty="0" err="1"/>
              <a:t>अंकन</a:t>
            </a:r>
            <a:r>
              <a:rPr dirty="0"/>
              <a:t> </a:t>
            </a:r>
            <a:r>
              <a:rPr dirty="0" err="1"/>
              <a:t>प्रणाली</a:t>
            </a:r>
            <a:endParaRPr dirty="0"/>
          </a:p>
        </p:txBody>
      </p:sp>
      <p:grpSp>
        <p:nvGrpSpPr>
          <p:cNvPr id="99" name="Group"/>
          <p:cNvGrpSpPr/>
          <p:nvPr/>
        </p:nvGrpSpPr>
        <p:grpSpPr>
          <a:xfrm>
            <a:off x="21539200" y="12813338"/>
            <a:ext cx="1879600" cy="902665"/>
            <a:chOff x="0" y="0"/>
            <a:chExt cx="1879600" cy="902662"/>
          </a:xfrm>
        </p:grpSpPr>
        <p:sp>
          <p:nvSpPr>
            <p:cNvPr id="97" name="PPT 4-1"/>
            <p:cNvSpPr txBox="1"/>
            <p:nvPr/>
          </p:nvSpPr>
          <p:spPr>
            <a:xfrm>
              <a:off x="177347" y="0"/>
              <a:ext cx="1568738" cy="619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पीपीटी 4-1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2" name="Group"/>
          <p:cNvGrpSpPr/>
          <p:nvPr/>
        </p:nvGrpSpPr>
        <p:grpSpPr>
          <a:xfrm>
            <a:off x="10804098" y="11401302"/>
            <a:ext cx="4693357" cy="2183456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11404" y="9603124"/>
            <a:ext cx="2338177" cy="435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फोटो क्रेडिट: फ्रीपिक्स</a:t>
            </a:r>
          </a:p>
        </p:txBody>
      </p:sp>
      <p:pic>
        <p:nvPicPr>
          <p:cNvPr id="22" name="Picture 2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8" y="172447"/>
            <a:ext cx="2159001" cy="11895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977" y="17929"/>
            <a:ext cx="1833282" cy="13016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5892800" y="201700"/>
            <a:ext cx="9956800" cy="20843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243823" tIns="82096" rIns="243823" bIns="12191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i" sz="9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en Sans"/>
              </a:rPr>
              <a:t>लमा</a:t>
            </a:r>
          </a:p>
        </p:txBody>
      </p:sp>
      <p:pic>
        <p:nvPicPr>
          <p:cNvPr id="5" name="Picture 2" descr="J:\RETTUNGSKETTE SCHWEIZ\BILDER SALVATAGGIO 2005\Fotos D-A-CH 2005 by Ulrich Ott\DSCN1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30600" y="3962400"/>
            <a:ext cx="7391400" cy="7391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feld 2"/>
          <p:cNvSpPr txBox="1"/>
          <p:nvPr/>
        </p:nvSpPr>
        <p:spPr>
          <a:xfrm>
            <a:off x="990600" y="3429000"/>
            <a:ext cx="13258798" cy="755243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64192" tIns="82096" rIns="164192" bIns="82096" rtlCol="0">
            <a:spAutoFit/>
          </a:bodyPr>
          <a:lstStyle/>
          <a:p>
            <a:pPr algn="just" eaLnBrk="0">
              <a:buNone/>
            </a:pPr>
            <a:r>
              <a:rPr lang="hi" sz="4800" dirty="0">
                <a:latin typeface="Open Sans"/>
              </a:rPr>
              <a:t>प्रतिक्रिया ऑपरेशन के </a:t>
            </a:r>
            <a:r>
              <a:rPr lang="hi" sz="4800" dirty="0">
                <a:solidFill>
                  <a:srgbClr val="FF0000"/>
                </a:solidFill>
                <a:latin typeface="Open Sans"/>
              </a:rPr>
              <a:t>समग्र आदेश, समन्वय और प्रबंधन </a:t>
            </a:r>
            <a:r>
              <a:rPr lang="hi" sz="4800" dirty="0">
                <a:latin typeface="Open Sans"/>
              </a:rPr>
              <a:t>के लिए अंतिम जिम्मेदार प्राधिकरण है ।</a:t>
            </a:r>
          </a:p>
          <a:p>
            <a:pPr algn="just" eaLnBrk="0">
              <a:buNone/>
            </a:pPr>
            <a:endParaRPr lang="de-DE" sz="4800" dirty="0">
              <a:latin typeface="Open Sans"/>
            </a:endParaRPr>
          </a:p>
          <a:p>
            <a:pPr algn="just" eaLnBrk="0">
              <a:buNone/>
            </a:pPr>
            <a:endParaRPr lang="de-DE" sz="4800" dirty="0">
              <a:latin typeface="Open Sans"/>
            </a:endParaRPr>
          </a:p>
          <a:p>
            <a:pPr algn="just" eaLnBrk="0">
              <a:buNone/>
            </a:pPr>
            <a:r>
              <a:rPr lang="hi" sz="4800" dirty="0">
                <a:latin typeface="Open Sans"/>
              </a:rPr>
              <a:t>एलईएमए का तात्पर्य राष्ट्रीय, क्षेत्रीय या स्थानीय प्राधिकरणों या उनके संयोजनों से हो सकता है, जो आपदा प्रतिक्रिया अभियान के लिए सामूहिक रूप से जिम्मेदार हैं।</a:t>
            </a:r>
          </a:p>
        </p:txBody>
      </p:sp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8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76600" y="2057400"/>
            <a:ext cx="17068800" cy="2077470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243828" tIns="121914" rIns="243828" bIns="121914" anchor="ctr"/>
          <a:lstStyle/>
          <a:p>
            <a:pPr algn="ctr">
              <a:buNone/>
              <a:defRPr/>
            </a:pPr>
            <a:r>
              <a:rPr lang="hi" sz="7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en Sans"/>
              </a:rPr>
              <a:t>1. </a:t>
            </a:r>
            <a:r>
              <a:rPr lang="hi" sz="7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en Sans"/>
              </a:rPr>
              <a:t>स्वागत / प्रस्थान केंद्र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219200" y="6324600"/>
            <a:ext cx="22656800" cy="320086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243828" tIns="121914" rIns="243828" bIns="121914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hi" sz="4800" b="1" dirty="0" err="1">
                <a:latin typeface="Open Sans"/>
              </a:rPr>
              <a:t>पर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प्रवेश </a:t>
            </a:r>
            <a:r>
              <a:rPr lang="hi" sz="4800" b="1" dirty="0">
                <a:latin typeface="Open Sans"/>
              </a:rPr>
              <a:t>/ </a:t>
            </a:r>
            <a:r>
              <a:rPr lang="hi" sz="4800" b="1" dirty="0" err="1">
                <a:latin typeface="Open Sans"/>
              </a:rPr>
              <a:t>निकास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बिंदुओं </a:t>
            </a:r>
            <a:r>
              <a:rPr lang="hi" sz="4800" b="1" dirty="0">
                <a:latin typeface="Open Sans"/>
              </a:rPr>
              <a:t>(जैसे </a:t>
            </a:r>
            <a:r>
              <a:rPr lang="hi" sz="4800" b="1" dirty="0" err="1">
                <a:latin typeface="Open Sans"/>
              </a:rPr>
              <a:t>हवाई अड्डों </a:t>
            </a:r>
            <a:r>
              <a:rPr lang="hi" sz="4800" b="1" dirty="0">
                <a:latin typeface="Open Sans"/>
              </a:rPr>
              <a:t>) </a:t>
            </a:r>
            <a:r>
              <a:rPr lang="hi" sz="4800" b="1" dirty="0" err="1">
                <a:latin typeface="Open Sans"/>
              </a:rPr>
              <a:t>को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सहायता देना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एयरपोर्ट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अधिकारियों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साथ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पंजीकरण</a:t>
            </a:r>
            <a:r>
              <a:rPr lang="hi" sz="4800" b="1" dirty="0">
                <a:latin typeface="Open Sans"/>
              </a:rPr>
              <a:t> अंतर्राष्ट्रीय </a:t>
            </a:r>
            <a:r>
              <a:rPr lang="hi" sz="4800" b="1" dirty="0" err="1">
                <a:latin typeface="Open Sans"/>
              </a:rPr>
              <a:t>राहत का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अभिनेताओं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और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आसान करना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उनका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आगमन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और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शर्तों के संदर्भ </a:t>
            </a:r>
            <a:r>
              <a:rPr lang="hi" sz="4800" b="1" dirty="0">
                <a:latin typeface="Open Sans"/>
              </a:rPr>
              <a:t>में </a:t>
            </a:r>
            <a:r>
              <a:rPr lang="hi" sz="4800" b="1" dirty="0" err="1">
                <a:latin typeface="Open Sans"/>
              </a:rPr>
              <a:t>प्रस्थान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का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प्रावधान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का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जानकारी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अपडेट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और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रसद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और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प्रशासन</a:t>
            </a:r>
            <a:r>
              <a:rPr lang="hi" sz="4800" b="1" dirty="0">
                <a:latin typeface="Open Sans"/>
              </a:rPr>
              <a:t> </a:t>
            </a:r>
            <a:r>
              <a:rPr lang="hi" sz="4800" b="1" dirty="0" err="1">
                <a:latin typeface="Open Sans"/>
              </a:rPr>
              <a:t>सहायता</a:t>
            </a:r>
            <a:endParaRPr lang="de-DE" sz="4800" b="1" dirty="0">
              <a:latin typeface="Open Sans"/>
            </a:endParaRP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3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"/>
          <p:cNvSpPr/>
          <p:nvPr/>
        </p:nvSpPr>
        <p:spPr>
          <a:xfrm>
            <a:off x="8167732" y="1"/>
            <a:ext cx="16216269" cy="13716002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37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38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पीपीटी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3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sp>
        <p:nvSpPr>
          <p:cNvPr id="141" name="Sectorization"/>
          <p:cNvSpPr txBox="1"/>
          <p:nvPr/>
        </p:nvSpPr>
        <p:spPr>
          <a:xfrm>
            <a:off x="979557" y="2571846"/>
            <a:ext cx="12002293" cy="104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 spc="64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क्षेत्रीकरण</a:t>
            </a:r>
            <a:endParaRPr dirty="0"/>
          </a:p>
        </p:txBody>
      </p:sp>
      <p:sp>
        <p:nvSpPr>
          <p:cNvPr id="142" name="In case of large scale events, effecting large area or numerous cities, or even more than one country, Sectorization is done to allow effective co-ordination of Search and Rescue efforts for better operational planning and effective deployment of search and rescue teams."/>
          <p:cNvSpPr txBox="1"/>
          <p:nvPr/>
        </p:nvSpPr>
        <p:spPr>
          <a:xfrm>
            <a:off x="8763000" y="5918829"/>
            <a:ext cx="14935200" cy="4977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99" tIns="50799" rIns="50799" bIns="50799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just"/>
            <a:r>
              <a:rPr dirty="0">
                <a:solidFill>
                  <a:schemeClr val="bg1"/>
                </a:solidFill>
                <a:latin typeface="Open Sans"/>
              </a:rPr>
              <a:t>बड़े पैमाने पर होने वाली घटनाओं </a:t>
            </a:r>
            <a:r>
              <a:rPr dirty="0">
                <a:latin typeface="Open Sans"/>
              </a:rPr>
              <a:t>के मामले में , </a:t>
            </a:r>
            <a:r>
              <a:rPr lang="hi" dirty="0">
                <a:latin typeface="Open Sans"/>
              </a:rPr>
              <a:t>जो </a:t>
            </a:r>
            <a:r>
              <a:rPr dirty="0">
                <a:solidFill>
                  <a:srgbClr val="FFC000"/>
                </a:solidFill>
                <a:latin typeface="Open Sans"/>
              </a:rPr>
              <a:t>बड़े क्षेत्र </a:t>
            </a:r>
            <a:r>
              <a:rPr dirty="0">
                <a:latin typeface="Open Sans"/>
              </a:rPr>
              <a:t>या कई शहरों या यहां तक कि एक से अधिक देशों को प्रभावित करती हैं , बेहतर </a:t>
            </a:r>
            <a:r>
              <a:rPr dirty="0">
                <a:solidFill>
                  <a:schemeClr val="bg1"/>
                </a:solidFill>
                <a:latin typeface="Open Sans"/>
              </a:rPr>
              <a:t>परिचालन योजना </a:t>
            </a:r>
            <a:r>
              <a:rPr dirty="0">
                <a:latin typeface="Open Sans"/>
              </a:rPr>
              <a:t>और खोज और बचाव टीमों की </a:t>
            </a:r>
            <a:r>
              <a:rPr dirty="0">
                <a:solidFill>
                  <a:srgbClr val="FFC000"/>
                </a:solidFill>
                <a:latin typeface="Open Sans"/>
              </a:rPr>
              <a:t>प्रभावी तैनाती के लिए </a:t>
            </a:r>
            <a:r>
              <a:rPr dirty="0">
                <a:solidFill>
                  <a:schemeClr val="bg1"/>
                </a:solidFill>
                <a:latin typeface="Open Sans"/>
              </a:rPr>
              <a:t>खोज और बचाव प्रयासों </a:t>
            </a:r>
            <a:r>
              <a:rPr dirty="0">
                <a:latin typeface="Open Sans"/>
              </a:rPr>
              <a:t>के </a:t>
            </a:r>
            <a:r>
              <a:rPr dirty="0">
                <a:solidFill>
                  <a:srgbClr val="FFC000"/>
                </a:solidFill>
                <a:latin typeface="Open Sans"/>
              </a:rPr>
              <a:t>प्रभावी समन्वय </a:t>
            </a:r>
            <a:r>
              <a:rPr dirty="0">
                <a:latin typeface="Open Sans"/>
              </a:rPr>
              <a:t>की अनुमति देने के लिए </a:t>
            </a:r>
            <a:r>
              <a:rPr dirty="0" err="1">
                <a:latin typeface="Open Sans"/>
              </a:rPr>
              <a:t>क्षेत्रीकरण किया जाता है।</a:t>
            </a:r>
          </a:p>
        </p:txBody>
      </p:sp>
      <p:sp>
        <p:nvSpPr>
          <p:cNvPr id="143" name="Line"/>
          <p:cNvSpPr/>
          <p:nvPr/>
        </p:nvSpPr>
        <p:spPr>
          <a:xfrm>
            <a:off x="7544231" y="3619648"/>
            <a:ext cx="17011187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47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14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/>
          </a:p>
        </p:txBody>
      </p:sp>
      <p:sp>
        <p:nvSpPr>
          <p:cNvPr id="150" name="Sector…"/>
          <p:cNvSpPr txBox="1"/>
          <p:nvPr/>
        </p:nvSpPr>
        <p:spPr>
          <a:xfrm>
            <a:off x="1125108" y="2514600"/>
            <a:ext cx="7801211" cy="2152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क्षेत्र</a:t>
            </a:r>
            <a:endParaRPr dirty="0"/>
          </a:p>
          <a:p>
            <a:pPr defTabSz="1896299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पहचान</a:t>
            </a:r>
            <a:endParaRPr dirty="0"/>
          </a:p>
        </p:txBody>
      </p:sp>
      <p:sp>
        <p:nvSpPr>
          <p:cNvPr id="151" name="A simple lettering system is used to code each sector, like A, B, C, D and so on and a local name or description can also be added to ensure clarity.…"/>
          <p:cNvSpPr txBox="1"/>
          <p:nvPr/>
        </p:nvSpPr>
        <p:spPr>
          <a:xfrm>
            <a:off x="9381729" y="4953000"/>
            <a:ext cx="14316472" cy="4248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/>
          <a:p>
            <a:pPr algn="just" defTabSz="1896299">
              <a:spcBef>
                <a:spcPts val="2100"/>
              </a:spcBef>
              <a:tabLst>
                <a:tab pos="2285950" algn="l"/>
                <a:tab pos="3644820" algn="l"/>
                <a:tab pos="5029089" algn="l"/>
                <a:tab pos="6387959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sz="4800" dirty="0"/>
              <a:t>प्रत्येक क्षेत्र को कोड करने के लिए एक सरल अक्षर प्रणाली का उपयोग किया जाता है, जैसे </a:t>
            </a:r>
            <a:r>
              <a:rPr sz="4800" dirty="0">
                <a:solidFill>
                  <a:srgbClr val="C00000"/>
                </a:solidFill>
              </a:rPr>
              <a:t>A, B, C, D </a:t>
            </a:r>
            <a:r>
              <a:rPr sz="4800" dirty="0"/>
              <a:t>इत्यादि, तथा स्पष्टता सुनिश्चित करने के लिए स्थानीय नाम या विवरण भी जोड़ा जा सकता है।</a:t>
            </a:r>
            <a:endParaRPr lang="en-US" sz="4800" dirty="0"/>
          </a:p>
          <a:p>
            <a:pPr algn="just" defTabSz="1896299">
              <a:spcBef>
                <a:spcPts val="2100"/>
              </a:spcBef>
              <a:tabLst>
                <a:tab pos="2285950" algn="l"/>
                <a:tab pos="3644820" algn="l"/>
                <a:tab pos="5029089" algn="l"/>
                <a:tab pos="6387959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sz="4800" dirty="0"/>
          </a:p>
          <a:p>
            <a:pPr algn="just" defTabSz="1896299">
              <a:spcBef>
                <a:spcPts val="1000"/>
              </a:spcBef>
              <a:tabLst>
                <a:tab pos="2285950" algn="l"/>
                <a:tab pos="3644820" algn="l"/>
                <a:tab pos="5029089" algn="l"/>
                <a:tab pos="6387959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sz="4800" dirty="0"/>
              <a:t>जैसे </a:t>
            </a:r>
            <a:r>
              <a:rPr lang="hi" sz="4800" dirty="0">
                <a:solidFill>
                  <a:srgbClr val="C00000"/>
                </a:solidFill>
              </a:rPr>
              <a:t>सेक्टर </a:t>
            </a:r>
            <a:r>
              <a:rPr sz="4800" dirty="0">
                <a:solidFill>
                  <a:srgbClr val="C00000"/>
                </a:solidFill>
              </a:rPr>
              <a:t>ए, कश्मीर </a:t>
            </a:r>
            <a:r>
              <a:rPr sz="4800" dirty="0"/>
              <a:t>आदि।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55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15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pic>
        <p:nvPicPr>
          <p:cNvPr id="158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830" y="3657600"/>
            <a:ext cx="13989520" cy="868001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ector…"/>
          <p:cNvSpPr txBox="1"/>
          <p:nvPr/>
        </p:nvSpPr>
        <p:spPr>
          <a:xfrm>
            <a:off x="930733" y="2286000"/>
            <a:ext cx="7801211" cy="2152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क्षेत्र</a:t>
            </a:r>
            <a:endParaRPr dirty="0"/>
          </a:p>
          <a:p>
            <a:pPr defTabSz="1896299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पहचान</a:t>
            </a:r>
            <a:endParaRPr dirty="0"/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71209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sym typeface="Arial"/>
            </a:endParaRPr>
          </a:p>
        </p:txBody>
      </p:sp>
      <p:sp>
        <p:nvSpPr>
          <p:cNvPr id="170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7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/>
          </a:p>
        </p:txBody>
      </p:sp>
      <p:sp>
        <p:nvSpPr>
          <p:cNvPr id="174" name="Sector Assessment…"/>
          <p:cNvSpPr txBox="1"/>
          <p:nvPr/>
        </p:nvSpPr>
        <p:spPr>
          <a:xfrm>
            <a:off x="999435" y="2743200"/>
            <a:ext cx="7304579" cy="5144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6000" b="1" cap="all" spc="119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latin typeface="Open Sans"/>
              </a:rPr>
              <a:t>क्षेत्र मूल्यांकन</a:t>
            </a:r>
          </a:p>
          <a:p>
            <a:pPr defTabSz="1896299">
              <a:lnSpc>
                <a:spcPct val="90000"/>
              </a:lnSpc>
              <a:defRPr sz="6000" b="1" cap="all" spc="119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latin typeface="Open Sans"/>
              </a:rPr>
              <a:t>कार्यस्थल ट्राइएज श्रेणी फ़्लोचार्ट</a:t>
            </a:r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457" y="1017494"/>
            <a:ext cx="10939043" cy="1218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79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पीपीटी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8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sp>
        <p:nvSpPr>
          <p:cNvPr id="182" name="Rounded Rectangle"/>
          <p:cNvSpPr/>
          <p:nvPr/>
        </p:nvSpPr>
        <p:spPr>
          <a:xfrm>
            <a:off x="2677288" y="4130437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83" name="Occupancy type"/>
          <p:cNvSpPr txBox="1"/>
          <p:nvPr/>
        </p:nvSpPr>
        <p:spPr>
          <a:xfrm>
            <a:off x="3266206" y="4889977"/>
            <a:ext cx="7712165" cy="718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अधिभोग प्रकार</a:t>
            </a:r>
          </a:p>
        </p:txBody>
      </p:sp>
      <p:sp>
        <p:nvSpPr>
          <p:cNvPr id="184" name="Rounded Rectangle"/>
          <p:cNvSpPr/>
          <p:nvPr/>
        </p:nvSpPr>
        <p:spPr>
          <a:xfrm>
            <a:off x="12816712" y="4130437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85" name="Type of structure"/>
          <p:cNvSpPr txBox="1"/>
          <p:nvPr/>
        </p:nvSpPr>
        <p:spPr>
          <a:xfrm>
            <a:off x="13565111" y="4889977"/>
            <a:ext cx="7686168" cy="718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संरचना का प्रकार</a:t>
            </a:r>
          </a:p>
        </p:txBody>
      </p:sp>
      <p:sp>
        <p:nvSpPr>
          <p:cNvPr id="186" name="Factors in Worksite Triage"/>
          <p:cNvSpPr txBox="1"/>
          <p:nvPr/>
        </p:nvSpPr>
        <p:spPr>
          <a:xfrm>
            <a:off x="3023982" y="898078"/>
            <a:ext cx="8878429" cy="2152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>
                <a:latin typeface="Open Sans"/>
              </a:rPr>
              <a:t>कार्यस्थल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ट्राइएज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में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कारक</a:t>
            </a:r>
            <a:br>
              <a:rPr dirty="0">
                <a:latin typeface="Open Sans"/>
              </a:rPr>
            </a:br>
            <a:endParaRPr dirty="0">
              <a:latin typeface="Open Sans"/>
            </a:endParaRPr>
          </a:p>
        </p:txBody>
      </p:sp>
      <p:sp>
        <p:nvSpPr>
          <p:cNvPr id="187" name="Rounded Rectangle"/>
          <p:cNvSpPr/>
          <p:nvPr/>
        </p:nvSpPr>
        <p:spPr>
          <a:xfrm>
            <a:off x="2677288" y="6966021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88" name="Condition of the  structure"/>
          <p:cNvSpPr txBox="1"/>
          <p:nvPr/>
        </p:nvSpPr>
        <p:spPr>
          <a:xfrm>
            <a:off x="3266205" y="7725560"/>
            <a:ext cx="7912789" cy="718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संरचना की स्थिति</a:t>
            </a:r>
          </a:p>
        </p:txBody>
      </p:sp>
      <p:sp>
        <p:nvSpPr>
          <p:cNvPr id="189" name="Rounded Rectangle"/>
          <p:cNvSpPr/>
          <p:nvPr/>
        </p:nvSpPr>
        <p:spPr>
          <a:xfrm>
            <a:off x="12816712" y="6966021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90" name="Mechanism of collapse"/>
          <p:cNvSpPr txBox="1"/>
          <p:nvPr/>
        </p:nvSpPr>
        <p:spPr>
          <a:xfrm>
            <a:off x="13594584" y="7725560"/>
            <a:ext cx="7627216" cy="718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पतन का तंत्र</a:t>
            </a:r>
          </a:p>
        </p:txBody>
      </p:sp>
      <p:sp>
        <p:nvSpPr>
          <p:cNvPr id="191" name="Rounded Rectangle"/>
          <p:cNvSpPr/>
          <p:nvPr/>
        </p:nvSpPr>
        <p:spPr>
          <a:xfrm>
            <a:off x="2677288" y="9801607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92" name="Day, date, and time of collapse"/>
          <p:cNvSpPr txBox="1"/>
          <p:nvPr/>
        </p:nvSpPr>
        <p:spPr>
          <a:xfrm>
            <a:off x="3266207" y="10211897"/>
            <a:ext cx="5610733" cy="133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पतन का दिन, तारीख और समय</a:t>
            </a:r>
          </a:p>
        </p:txBody>
      </p:sp>
      <p:pic>
        <p:nvPicPr>
          <p:cNvPr id="18" name="Picture 17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9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/>
          </a:p>
        </p:txBody>
      </p:sp>
      <p:sp>
        <p:nvSpPr>
          <p:cNvPr id="199" name="Rounded Rectangle"/>
          <p:cNvSpPr/>
          <p:nvPr/>
        </p:nvSpPr>
        <p:spPr>
          <a:xfrm>
            <a:off x="2677288" y="5425661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00" name="Prior intelligence"/>
          <p:cNvSpPr txBox="1"/>
          <p:nvPr/>
        </p:nvSpPr>
        <p:spPr>
          <a:xfrm>
            <a:off x="3266206" y="6185200"/>
            <a:ext cx="7712165" cy="718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पूर्व खुफिया जानकारी</a:t>
            </a:r>
          </a:p>
        </p:txBody>
      </p:sp>
      <p:sp>
        <p:nvSpPr>
          <p:cNvPr id="201" name="Rounded Rectangle"/>
          <p:cNvSpPr/>
          <p:nvPr/>
        </p:nvSpPr>
        <p:spPr>
          <a:xfrm>
            <a:off x="12816712" y="5425661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02" name="Availability of resources"/>
          <p:cNvSpPr txBox="1"/>
          <p:nvPr/>
        </p:nvSpPr>
        <p:spPr>
          <a:xfrm>
            <a:off x="13565111" y="6185200"/>
            <a:ext cx="7686168" cy="718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संसाधनों की उपलब्धता</a:t>
            </a:r>
          </a:p>
        </p:txBody>
      </p:sp>
      <p:sp>
        <p:nvSpPr>
          <p:cNvPr id="203" name="Factors in Worksite Triage…"/>
          <p:cNvSpPr txBox="1"/>
          <p:nvPr/>
        </p:nvSpPr>
        <p:spPr>
          <a:xfrm>
            <a:off x="2783384" y="1181913"/>
            <a:ext cx="8878429" cy="2817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>
                <a:latin typeface="Open Sans"/>
              </a:rPr>
              <a:t>कार्यस्थल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ट्राइएज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में</a:t>
            </a:r>
            <a:r>
              <a:rPr dirty="0">
                <a:latin typeface="Open Sans"/>
              </a:rPr>
              <a:t> </a:t>
            </a:r>
            <a:r>
              <a:rPr dirty="0" err="1">
                <a:latin typeface="Open Sans"/>
              </a:rPr>
              <a:t>कारक</a:t>
            </a:r>
            <a:br>
              <a:rPr dirty="0">
                <a:latin typeface="Open Sans"/>
              </a:rPr>
            </a:br>
            <a:endParaRPr dirty="0">
              <a:latin typeface="Open Sans"/>
            </a:endParaRPr>
          </a:p>
          <a:p>
            <a:pPr defTabSz="1896299">
              <a:lnSpc>
                <a:spcPct val="90000"/>
              </a:lnSpc>
              <a:defRPr sz="4800"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>
                <a:latin typeface="Open Sans"/>
              </a:rPr>
              <a:t>(</a:t>
            </a:r>
            <a:r>
              <a:rPr dirty="0" err="1">
                <a:latin typeface="Open Sans"/>
              </a:rPr>
              <a:t>जारी</a:t>
            </a:r>
            <a:r>
              <a:rPr dirty="0">
                <a:latin typeface="Open Sans"/>
              </a:rPr>
              <a:t>)</a:t>
            </a:r>
          </a:p>
        </p:txBody>
      </p:sp>
      <p:sp>
        <p:nvSpPr>
          <p:cNvPr id="204" name="Rounded Rectangle"/>
          <p:cNvSpPr/>
          <p:nvPr/>
        </p:nvSpPr>
        <p:spPr>
          <a:xfrm>
            <a:off x="2677288" y="8261245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05" name="Location of utility shut-offs"/>
          <p:cNvSpPr txBox="1"/>
          <p:nvPr/>
        </p:nvSpPr>
        <p:spPr>
          <a:xfrm>
            <a:off x="3266205" y="9020786"/>
            <a:ext cx="7912789" cy="718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उपयोगिता शट-ऑफ का स्थान</a:t>
            </a:r>
          </a:p>
        </p:txBody>
      </p:sp>
      <p:sp>
        <p:nvSpPr>
          <p:cNvPr id="206" name="Rounded Rectangle"/>
          <p:cNvSpPr/>
          <p:nvPr/>
        </p:nvSpPr>
        <p:spPr>
          <a:xfrm>
            <a:off x="12816712" y="8261245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07" name="Possible presence of hazardous materials"/>
          <p:cNvSpPr txBox="1"/>
          <p:nvPr/>
        </p:nvSpPr>
        <p:spPr>
          <a:xfrm>
            <a:off x="13594584" y="8671535"/>
            <a:ext cx="7627216" cy="133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खतरनाक पदार्थों की संभावित उपस्थिति</a:t>
            </a:r>
          </a:p>
        </p:txBody>
      </p: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11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पीपीटी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21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/>
          </a:p>
        </p:txBody>
      </p:sp>
      <p:sp>
        <p:nvSpPr>
          <p:cNvPr id="214" name="Rectangle"/>
          <p:cNvSpPr/>
          <p:nvPr/>
        </p:nvSpPr>
        <p:spPr>
          <a:xfrm>
            <a:off x="8167732" y="1"/>
            <a:ext cx="16216269" cy="13716002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15" name="INSARAG Marking System"/>
          <p:cNvSpPr txBox="1"/>
          <p:nvPr/>
        </p:nvSpPr>
        <p:spPr>
          <a:xfrm>
            <a:off x="762000" y="2285036"/>
            <a:ext cx="6511229" cy="2817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 spc="64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INSARAG अंकन प्रणाली</a:t>
            </a:r>
          </a:p>
        </p:txBody>
      </p:sp>
      <p:sp>
        <p:nvSpPr>
          <p:cNvPr id="216" name="The International Search and Rescue Advisory Group (INSARAG) Marking System uses symbols to identify the condition of structures, the presence of hazards and the status of victims in a standardized, simple and clear fashion that can be understood by all local, national and international rescue personnel.…"/>
          <p:cNvSpPr txBox="1"/>
          <p:nvPr/>
        </p:nvSpPr>
        <p:spPr>
          <a:xfrm>
            <a:off x="8763000" y="3124200"/>
            <a:ext cx="15087600" cy="10400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99" tIns="50799" rIns="50799" bIns="50799">
            <a:spAutoFit/>
          </a:bodyPr>
          <a:lstStyle/>
          <a:p>
            <a:pPr algn="just" defTabSz="1896299">
              <a:lnSpc>
                <a:spcPct val="110000"/>
              </a:lnSpc>
              <a:spcBef>
                <a:spcPts val="1000"/>
              </a:spcBef>
              <a:tabLst>
                <a:tab pos="2285950" algn="l"/>
                <a:tab pos="3644820" algn="l"/>
                <a:tab pos="5029089" algn="l"/>
                <a:tab pos="6387959" algn="l"/>
              </a:tabLst>
              <a:defRPr sz="4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sz="4800" dirty="0">
                <a:latin typeface="Open Sans"/>
              </a:rPr>
              <a:t>अंतर्राष्ट्रीय खोज एवं बचाव सलाहकार समूह (INSARAG) अंकन प्रणाली संरचनाओं की स्थिति, खतरों की उपस्थिति और पीड़ितों की स्थिति की पहचान करने के लिए </a:t>
            </a:r>
            <a:r>
              <a:rPr sz="4800" dirty="0">
                <a:solidFill>
                  <a:srgbClr val="FFC000"/>
                </a:solidFill>
                <a:latin typeface="Open Sans"/>
              </a:rPr>
              <a:t>प्रतीकों का उपयोग मानकीकृत, सरल </a:t>
            </a:r>
            <a:r>
              <a:rPr sz="4800" dirty="0">
                <a:latin typeface="Open Sans"/>
              </a:rPr>
              <a:t>और </a:t>
            </a:r>
            <a:r>
              <a:rPr sz="4800" dirty="0">
                <a:solidFill>
                  <a:srgbClr val="FFC000"/>
                </a:solidFill>
                <a:latin typeface="Open Sans"/>
              </a:rPr>
              <a:t>स्पष्ट तरीके से करती है </a:t>
            </a:r>
            <a:r>
              <a:rPr sz="4800" dirty="0">
                <a:latin typeface="Open Sans"/>
              </a:rPr>
              <a:t>, जिसे सभी स्थानीय, राष्ट्रीय और अंतर्राष्ट्रीय बचाव कर्मियों द्वारा समझा जा सकता है।</a:t>
            </a:r>
            <a:endParaRPr lang="en-US" sz="4800" dirty="0">
              <a:latin typeface="Open Sans"/>
            </a:endParaRPr>
          </a:p>
          <a:p>
            <a:pPr algn="just" defTabSz="1896299">
              <a:lnSpc>
                <a:spcPct val="110000"/>
              </a:lnSpc>
              <a:spcBef>
                <a:spcPts val="1000"/>
              </a:spcBef>
              <a:tabLst>
                <a:tab pos="2285950" algn="l"/>
                <a:tab pos="3644820" algn="l"/>
                <a:tab pos="5029089" algn="l"/>
                <a:tab pos="6387959" algn="l"/>
              </a:tabLst>
              <a:defRPr sz="4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sz="4800" dirty="0">
                <a:latin typeface="Open Sans"/>
              </a:rPr>
              <a:t> </a:t>
            </a:r>
          </a:p>
          <a:p>
            <a:pPr defTabSz="1896299">
              <a:lnSpc>
                <a:spcPct val="110000"/>
              </a:lnSpc>
              <a:spcBef>
                <a:spcPts val="2000"/>
              </a:spcBef>
              <a:tabLst>
                <a:tab pos="2285950" algn="l"/>
                <a:tab pos="3644820" algn="l"/>
                <a:tab pos="5029089" algn="l"/>
                <a:tab pos="6387959" algn="l"/>
              </a:tabLst>
              <a:defRPr sz="4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4800" dirty="0">
                <a:latin typeface="Open Sans"/>
              </a:rPr>
              <a:t>INSARAG अंकन प्रणाली में तीन प्रमुख अंकन तत्व शामिल हैं:</a:t>
            </a:r>
          </a:p>
          <a:p>
            <a:pPr marL="1015978" indent="-507989" defTabSz="1896299">
              <a:spcBef>
                <a:spcPts val="1000"/>
              </a:spcBef>
              <a:buSzPct val="100000"/>
              <a:buChar char="•"/>
              <a:tabLst>
                <a:tab pos="2285950" algn="l"/>
                <a:tab pos="3644820" algn="l"/>
                <a:tab pos="5029089" algn="l"/>
                <a:tab pos="6387959" algn="l"/>
              </a:tabLst>
              <a:defRPr sz="4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sz="4800" dirty="0">
                <a:latin typeface="Open Sans"/>
              </a:rPr>
              <a:t>कार्यस्थल अंकन</a:t>
            </a:r>
          </a:p>
          <a:p>
            <a:pPr marL="1015978" indent="-507989" defTabSz="1896299">
              <a:spcBef>
                <a:spcPts val="1000"/>
              </a:spcBef>
              <a:buSzPct val="100000"/>
              <a:buChar char="•"/>
              <a:tabLst>
                <a:tab pos="2285950" algn="l"/>
                <a:tab pos="3644820" algn="l"/>
                <a:tab pos="5029089" algn="l"/>
                <a:tab pos="6387959" algn="l"/>
              </a:tabLst>
              <a:defRPr sz="4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sz="4800" dirty="0">
                <a:latin typeface="Open Sans"/>
              </a:rPr>
              <a:t>पीड़ित को चिह्नित करना</a:t>
            </a:r>
          </a:p>
          <a:p>
            <a:pPr marL="1015978" indent="-507989" defTabSz="1896299">
              <a:spcBef>
                <a:spcPts val="1000"/>
              </a:spcBef>
              <a:buSzPct val="100000"/>
              <a:buChar char="•"/>
              <a:tabLst>
                <a:tab pos="2285950" algn="l"/>
                <a:tab pos="3644820" algn="l"/>
                <a:tab pos="5029089" algn="l"/>
                <a:tab pos="6387959" algn="l"/>
              </a:tabLst>
              <a:defRPr sz="4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sz="4800" dirty="0">
                <a:latin typeface="Open Sans"/>
              </a:rPr>
              <a:t>रैपिड क्लीयरेंस मार्किंग</a:t>
            </a:r>
          </a:p>
        </p:txBody>
      </p:sp>
      <p:sp>
        <p:nvSpPr>
          <p:cNvPr id="217" name="Line"/>
          <p:cNvSpPr/>
          <p:nvPr/>
        </p:nvSpPr>
        <p:spPr>
          <a:xfrm>
            <a:off x="7036230" y="1893766"/>
            <a:ext cx="17787077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220" y="225"/>
                </a:lnTo>
                <a:lnTo>
                  <a:pt x="4176" y="21600"/>
                </a:lnTo>
                <a:lnTo>
                  <a:pt x="5127" y="0"/>
                </a:lnTo>
                <a:lnTo>
                  <a:pt x="21600" y="4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21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पीपीटी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22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  <p:sp>
        <p:nvSpPr>
          <p:cNvPr id="225" name="Clear Markings"/>
          <p:cNvSpPr txBox="1"/>
          <p:nvPr/>
        </p:nvSpPr>
        <p:spPr>
          <a:xfrm>
            <a:off x="1077423" y="4857915"/>
            <a:ext cx="5863105" cy="2152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स्पष्ट चिह्न</a:t>
            </a:r>
          </a:p>
        </p:txBody>
      </p:sp>
      <p:sp>
        <p:nvSpPr>
          <p:cNvPr id="226" name="All markings must be conspicuous and made using a high contrast, durable, fluorescent colour."/>
          <p:cNvSpPr txBox="1"/>
          <p:nvPr/>
        </p:nvSpPr>
        <p:spPr>
          <a:xfrm>
            <a:off x="12115563" y="9283416"/>
            <a:ext cx="10439637" cy="4356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4" tIns="89234" rIns="89234" bIns="89234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/>
            <a:r>
              <a:rPr dirty="0"/>
              <a:t>सभी चिह्न सुस्पष्ट होने चाहिए तथा उच्च कंट्रास्ट, टिकाऊ, फ्लोरोसेंट </a:t>
            </a:r>
            <a:r>
              <a:rPr dirty="0" err="1"/>
              <a:t>रंग का उपयोग करके बनाए जाने चाहिए </a:t>
            </a:r>
            <a:r>
              <a:rPr dirty="0"/>
              <a:t>।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7536" y="670612"/>
            <a:ext cx="9587475" cy="762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07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379307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7" y="2979141"/>
            <a:ext cx="7627216" cy="7757722"/>
          </a:xfrm>
          <a:prstGeom prst="rect">
            <a:avLst/>
          </a:prstGeom>
        </p:spPr>
        <p:txBody>
          <a:bodyPr lIns="89234" tIns="89234" rIns="89234" bIns="89234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111" name="OBJECTIVES"/>
          <p:cNvSpPr txBox="1"/>
          <p:nvPr/>
        </p:nvSpPr>
        <p:spPr>
          <a:xfrm>
            <a:off x="1077423" y="1629511"/>
            <a:ext cx="6005848" cy="1266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उद्देश्य</a:t>
            </a:r>
          </a:p>
        </p:txBody>
      </p:sp>
      <p:grpSp>
        <p:nvGrpSpPr>
          <p:cNvPr id="114" name="Group"/>
          <p:cNvGrpSpPr/>
          <p:nvPr/>
        </p:nvGrpSpPr>
        <p:grpSpPr>
          <a:xfrm>
            <a:off x="10013075" y="4740715"/>
            <a:ext cx="1219200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7" name="Group"/>
          <p:cNvGrpSpPr/>
          <p:nvPr/>
        </p:nvGrpSpPr>
        <p:grpSpPr>
          <a:xfrm>
            <a:off x="10013075" y="7069665"/>
            <a:ext cx="1219200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20" name="Group"/>
          <p:cNvGrpSpPr/>
          <p:nvPr/>
        </p:nvGrpSpPr>
        <p:grpSpPr>
          <a:xfrm>
            <a:off x="10013075" y="9011865"/>
            <a:ext cx="1219200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Define Sectorization, its identification and five ASR Levels.…"/>
          <p:cNvSpPr txBox="1"/>
          <p:nvPr/>
        </p:nvSpPr>
        <p:spPr>
          <a:xfrm>
            <a:off x="11835645" y="4824217"/>
            <a:ext cx="11875355" cy="5544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/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क्षेत्रीकरण, इसकी पहचान और पांच एएसआर स्तरों को परिभाषित करें।</a:t>
            </a: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कार्यस्थल ट्राइएज की चार श्रेणियों की सूची बनाएं।</a:t>
            </a: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कार्यस्थल पर प्राथमिकता निर्धारण में विचार करने के लिए कम से कम 8 कारकों की सूची बनाएं।</a:t>
            </a:r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31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23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/>
          </a:p>
        </p:txBody>
      </p:sp>
      <p:sp>
        <p:nvSpPr>
          <p:cNvPr id="234" name="Marking System Information Categories"/>
          <p:cNvSpPr txBox="1"/>
          <p:nvPr/>
        </p:nvSpPr>
        <p:spPr>
          <a:xfrm>
            <a:off x="228600" y="4089319"/>
            <a:ext cx="8680768" cy="31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अंकन प्रणाली </a:t>
            </a:r>
            <a:br>
              <a:rPr dirty="0"/>
            </a:br>
            <a:r>
              <a:rPr dirty="0"/>
              <a:t>सूचना श्रेणियाँ</a:t>
            </a:r>
          </a:p>
        </p:txBody>
      </p:sp>
      <p:grpSp>
        <p:nvGrpSpPr>
          <p:cNvPr id="237" name="Group"/>
          <p:cNvGrpSpPr/>
          <p:nvPr/>
        </p:nvGrpSpPr>
        <p:grpSpPr>
          <a:xfrm>
            <a:off x="9851429" y="4128669"/>
            <a:ext cx="1219200" cy="1681958"/>
            <a:chOff x="0" y="115975"/>
            <a:chExt cx="1219200" cy="1681957"/>
          </a:xfrm>
        </p:grpSpPr>
        <p:sp>
          <p:nvSpPr>
            <p:cNvPr id="23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36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240" name="Group"/>
          <p:cNvGrpSpPr/>
          <p:nvPr/>
        </p:nvGrpSpPr>
        <p:grpSpPr>
          <a:xfrm>
            <a:off x="9851429" y="6289645"/>
            <a:ext cx="1219200" cy="1681958"/>
            <a:chOff x="0" y="115975"/>
            <a:chExt cx="1219200" cy="1681957"/>
          </a:xfrm>
        </p:grpSpPr>
        <p:sp>
          <p:nvSpPr>
            <p:cNvPr id="23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39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243" name="Group"/>
          <p:cNvGrpSpPr/>
          <p:nvPr/>
        </p:nvGrpSpPr>
        <p:grpSpPr>
          <a:xfrm>
            <a:off x="9851429" y="8509999"/>
            <a:ext cx="1219200" cy="1681958"/>
            <a:chOff x="0" y="115975"/>
            <a:chExt cx="1219200" cy="1681957"/>
          </a:xfrm>
        </p:grpSpPr>
        <p:sp>
          <p:nvSpPr>
            <p:cNvPr id="24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42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244" name="General Area Marking…"/>
          <p:cNvSpPr txBox="1"/>
          <p:nvPr/>
        </p:nvSpPr>
        <p:spPr>
          <a:xfrm>
            <a:off x="11674001" y="4419600"/>
            <a:ext cx="10957400" cy="7544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/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 sz="4800" dirty="0"/>
              <a:t>सामान्य क्षेत्र अंकन</a:t>
            </a: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endParaRPr lang="en-US" sz="4800" dirty="0"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endParaRPr sz="4800" dirty="0"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 sz="4800" dirty="0"/>
              <a:t>संरचना अभिविन्यास</a:t>
            </a: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endParaRPr lang="en-US" sz="4800" dirty="0"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endParaRPr sz="4800" dirty="0"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 sz="4800" dirty="0" err="1"/>
              <a:t>घेरा</a:t>
            </a:r>
            <a:r>
              <a:rPr sz="4800" dirty="0"/>
              <a:t> </a:t>
            </a:r>
            <a:r>
              <a:rPr sz="4800" dirty="0" err="1"/>
              <a:t>चिह्न</a:t>
            </a:r>
            <a:endParaRPr lang="en-US" sz="4800" dirty="0"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endParaRPr sz="4800" dirty="0"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endParaRPr sz="4800" dirty="0"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 sz="4800" dirty="0"/>
              <a:t>कार्यस्थल अंकन</a:t>
            </a:r>
          </a:p>
        </p:txBody>
      </p:sp>
      <p:grpSp>
        <p:nvGrpSpPr>
          <p:cNvPr id="247" name="Group"/>
          <p:cNvGrpSpPr/>
          <p:nvPr/>
        </p:nvGrpSpPr>
        <p:grpSpPr>
          <a:xfrm>
            <a:off x="9851429" y="10755753"/>
            <a:ext cx="1219200" cy="1681958"/>
            <a:chOff x="0" y="115975"/>
            <a:chExt cx="1219200" cy="1681957"/>
          </a:xfrm>
        </p:grpSpPr>
        <p:sp>
          <p:nvSpPr>
            <p:cNvPr id="24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46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51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25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/>
          </a:p>
        </p:txBody>
      </p:sp>
      <p:sp>
        <p:nvSpPr>
          <p:cNvPr id="254" name="Marking System Information Categories (Cont.)"/>
          <p:cNvSpPr txBox="1"/>
          <p:nvPr/>
        </p:nvSpPr>
        <p:spPr>
          <a:xfrm>
            <a:off x="1077424" y="3875125"/>
            <a:ext cx="7215459" cy="4811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अंकन प्रणाली </a:t>
            </a:r>
            <a:br>
              <a:rPr dirty="0"/>
            </a:br>
            <a:r>
              <a:rPr dirty="0"/>
              <a:t>सूचना श्रेणियाँ </a:t>
            </a:r>
            <a:r>
              <a:rPr sz="4800" dirty="0">
                <a:latin typeface="Open Sans Light"/>
                <a:ea typeface="Open Sans Light"/>
                <a:cs typeface="Open Sans Light"/>
                <a:sym typeface="Open Sans Light"/>
              </a:rPr>
              <a:t>(जारी)</a:t>
            </a:r>
          </a:p>
        </p:txBody>
      </p:sp>
      <p:grpSp>
        <p:nvGrpSpPr>
          <p:cNvPr id="257" name="Group"/>
          <p:cNvGrpSpPr/>
          <p:nvPr/>
        </p:nvGrpSpPr>
        <p:grpSpPr>
          <a:xfrm>
            <a:off x="9701261" y="4128669"/>
            <a:ext cx="1219200" cy="1681958"/>
            <a:chOff x="0" y="115975"/>
            <a:chExt cx="1219200" cy="1681957"/>
          </a:xfrm>
        </p:grpSpPr>
        <p:sp>
          <p:nvSpPr>
            <p:cNvPr id="25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56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5</a:t>
              </a:r>
            </a:p>
          </p:txBody>
        </p:sp>
      </p:grpSp>
      <p:grpSp>
        <p:nvGrpSpPr>
          <p:cNvPr id="260" name="Group"/>
          <p:cNvGrpSpPr/>
          <p:nvPr/>
        </p:nvGrpSpPr>
        <p:grpSpPr>
          <a:xfrm>
            <a:off x="9701261" y="5486400"/>
            <a:ext cx="1219200" cy="1681959"/>
            <a:chOff x="0" y="-687270"/>
            <a:chExt cx="1219200" cy="1681958"/>
          </a:xfrm>
        </p:grpSpPr>
        <p:sp>
          <p:nvSpPr>
            <p:cNvPr id="258" name="Circle"/>
            <p:cNvSpPr/>
            <p:nvPr/>
          </p:nvSpPr>
          <p:spPr>
            <a:xfrm>
              <a:off x="0" y="-611070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59" name="6"/>
            <p:cNvSpPr txBox="1"/>
            <p:nvPr/>
          </p:nvSpPr>
          <p:spPr>
            <a:xfrm>
              <a:off x="261804" y="-687270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6</a:t>
              </a:r>
            </a:p>
          </p:txBody>
        </p:sp>
      </p:grpSp>
      <p:grpSp>
        <p:nvGrpSpPr>
          <p:cNvPr id="263" name="Group"/>
          <p:cNvGrpSpPr/>
          <p:nvPr/>
        </p:nvGrpSpPr>
        <p:grpSpPr>
          <a:xfrm>
            <a:off x="9701261" y="6928642"/>
            <a:ext cx="1219200" cy="1681958"/>
            <a:chOff x="0" y="115975"/>
            <a:chExt cx="1219200" cy="1681957"/>
          </a:xfrm>
        </p:grpSpPr>
        <p:sp>
          <p:nvSpPr>
            <p:cNvPr id="26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62" name="7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7</a:t>
              </a:r>
            </a:p>
          </p:txBody>
        </p:sp>
      </p:grpSp>
      <p:sp>
        <p:nvSpPr>
          <p:cNvPr id="264" name="Victim Marking…"/>
          <p:cNvSpPr txBox="1"/>
          <p:nvPr/>
        </p:nvSpPr>
        <p:spPr>
          <a:xfrm>
            <a:off x="11523829" y="4212173"/>
            <a:ext cx="12013536" cy="532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/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 sz="4800" dirty="0"/>
              <a:t>पीड़ित को चिह्नित करना</a:t>
            </a: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endParaRPr sz="4800" dirty="0"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 sz="4800" dirty="0"/>
              <a:t>रैपिड क्लीयरेंस मार्किंग (RCM)</a:t>
            </a: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endParaRPr sz="4800" dirty="0"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 sz="4800" dirty="0"/>
              <a:t>सुविधाएं और वाहन चिह्न</a:t>
            </a: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endParaRPr sz="4800" dirty="0"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rPr sz="4800" dirty="0"/>
              <a:t>टीम और समारोह चिह्न</a:t>
            </a:r>
          </a:p>
        </p:txBody>
      </p:sp>
      <p:grpSp>
        <p:nvGrpSpPr>
          <p:cNvPr id="267" name="Group"/>
          <p:cNvGrpSpPr/>
          <p:nvPr/>
        </p:nvGrpSpPr>
        <p:grpSpPr>
          <a:xfrm>
            <a:off x="9701261" y="8305800"/>
            <a:ext cx="1219200" cy="1681958"/>
            <a:chOff x="0" y="115975"/>
            <a:chExt cx="1219200" cy="1681957"/>
          </a:xfrm>
        </p:grpSpPr>
        <p:sp>
          <p:nvSpPr>
            <p:cNvPr id="26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66" name="8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8</a:t>
              </a:r>
            </a:p>
          </p:txBody>
        </p:sp>
      </p:grp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71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27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  <p:pic>
        <p:nvPicPr>
          <p:cNvPr id="274" name="image.jpeg" descr="image.jpeg"/>
          <p:cNvPicPr>
            <a:picLocks noChangeAspect="1"/>
          </p:cNvPicPr>
          <p:nvPr/>
        </p:nvPicPr>
        <p:blipFill>
          <a:blip r:embed="rId2"/>
          <a:srcRect l="6728" t="24625" r="6728" b="2618"/>
          <a:stretch>
            <a:fillRect/>
          </a:stretch>
        </p:blipFill>
        <p:spPr>
          <a:xfrm>
            <a:off x="11260473" y="4369171"/>
            <a:ext cx="10755915" cy="767022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General Area Marking"/>
          <p:cNvSpPr txBox="1"/>
          <p:nvPr/>
        </p:nvSpPr>
        <p:spPr>
          <a:xfrm>
            <a:off x="1077421" y="2641519"/>
            <a:ext cx="6771179" cy="31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सामान्य क्षेत्र अंकन</a:t>
            </a:r>
          </a:p>
        </p:txBody>
      </p:sp>
      <p:sp>
        <p:nvSpPr>
          <p:cNvPr id="276" name="Street &amp; Number Identification"/>
          <p:cNvSpPr txBox="1"/>
          <p:nvPr/>
        </p:nvSpPr>
        <p:spPr>
          <a:xfrm>
            <a:off x="11833544" y="3285496"/>
            <a:ext cx="8892856" cy="1003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89234" tIns="89234" rIns="89234" bIns="89234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सड़क और नंबर पहचान</a:t>
            </a:r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8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23</a:t>
            </a:fld>
            <a:endParaRPr/>
          </a:p>
        </p:txBody>
      </p:sp>
      <p:sp>
        <p:nvSpPr>
          <p:cNvPr id="283" name="Location References — Exterior and Interior"/>
          <p:cNvSpPr txBox="1"/>
          <p:nvPr/>
        </p:nvSpPr>
        <p:spPr>
          <a:xfrm>
            <a:off x="1077421" y="1802914"/>
            <a:ext cx="12437045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स्थान संदर्भ - बाहरी और आंतरिक</a:t>
            </a: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1259" y="4729881"/>
            <a:ext cx="8860896" cy="609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84" y="4729881"/>
            <a:ext cx="11802709" cy="609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400" y="2107701"/>
            <a:ext cx="11166232" cy="10962846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90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पीपीटी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29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/>
          </a:p>
        </p:txBody>
      </p:sp>
      <p:sp>
        <p:nvSpPr>
          <p:cNvPr id="293" name="Identifying Floors"/>
          <p:cNvSpPr txBox="1"/>
          <p:nvPr/>
        </p:nvSpPr>
        <p:spPr>
          <a:xfrm>
            <a:off x="1077421" y="2232111"/>
            <a:ext cx="12437045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पहचान करना</a:t>
            </a:r>
            <a:endParaRPr lang="en-US" dirty="0"/>
          </a:p>
          <a:p>
            <a:r>
              <a:rPr dirty="0"/>
              <a:t>फर्श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97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29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/>
          </a:p>
        </p:txBody>
      </p:sp>
      <p:pic>
        <p:nvPicPr>
          <p:cNvPr id="300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1251" y="2888155"/>
            <a:ext cx="9765149" cy="10160002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Identifying Columns/ Pillars"/>
          <p:cNvSpPr txBox="1"/>
          <p:nvPr/>
        </p:nvSpPr>
        <p:spPr>
          <a:xfrm>
            <a:off x="1077421" y="3431118"/>
            <a:ext cx="7685579" cy="2817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स्तंभों/स्तंभों की पहचान करना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05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0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26</a:t>
            </a:fld>
            <a:endParaRPr/>
          </a:p>
        </p:txBody>
      </p:sp>
      <p:sp>
        <p:nvSpPr>
          <p:cNvPr id="308" name="Operations Work Zone"/>
          <p:cNvSpPr txBox="1"/>
          <p:nvPr/>
        </p:nvSpPr>
        <p:spPr>
          <a:xfrm>
            <a:off x="1077421" y="2564914"/>
            <a:ext cx="6999779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संचालन कार्य क्षेत्र</a:t>
            </a:r>
          </a:p>
        </p:txBody>
      </p:sp>
      <p:pic>
        <p:nvPicPr>
          <p:cNvPr id="309" name="PAK-CSSR-PW.032.jpg" descr="PAK-CSSR-PW.032.jpg"/>
          <p:cNvPicPr>
            <a:picLocks noChangeAspect="1"/>
          </p:cNvPicPr>
          <p:nvPr/>
        </p:nvPicPr>
        <p:blipFill>
          <a:blip r:embed="rId2"/>
          <a:srcRect l="34965" t="18094" r="25326" b="52537"/>
          <a:stretch>
            <a:fillRect/>
          </a:stretch>
        </p:blipFill>
        <p:spPr>
          <a:xfrm>
            <a:off x="15480724" y="4495800"/>
            <a:ext cx="6058476" cy="6499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13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/>
          </a:p>
        </p:txBody>
      </p:sp>
      <p:sp>
        <p:nvSpPr>
          <p:cNvPr id="316" name="Collapse / Hazard Zone"/>
          <p:cNvSpPr txBox="1"/>
          <p:nvPr/>
        </p:nvSpPr>
        <p:spPr>
          <a:xfrm>
            <a:off x="1077421" y="2031514"/>
            <a:ext cx="7609379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पतन / खतरा क्षेत्र</a:t>
            </a:r>
          </a:p>
        </p:txBody>
      </p:sp>
      <p:pic>
        <p:nvPicPr>
          <p:cNvPr id="317" name="PAK-CSSR-PW.032.jpg" descr="PAK-CSSR-PW.032.jpg"/>
          <p:cNvPicPr>
            <a:picLocks noChangeAspect="1"/>
          </p:cNvPicPr>
          <p:nvPr/>
        </p:nvPicPr>
        <p:blipFill>
          <a:blip r:embed="rId2"/>
          <a:srcRect l="34965" t="58659" r="25326" b="11050"/>
          <a:stretch>
            <a:fillRect/>
          </a:stretch>
        </p:blipFill>
        <p:spPr>
          <a:xfrm>
            <a:off x="13694906" y="4343400"/>
            <a:ext cx="8801679" cy="6703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104349" y="0"/>
            <a:ext cx="15244482" cy="71209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sym typeface="Arial"/>
            </a:endParaRPr>
          </a:p>
        </p:txBody>
      </p:sp>
      <p:sp>
        <p:nvSpPr>
          <p:cNvPr id="320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321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पीपीटी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32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3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/>
          </a:p>
        </p:txBody>
      </p:sp>
      <p:grpSp>
        <p:nvGrpSpPr>
          <p:cNvPr id="332" name="Group"/>
          <p:cNvGrpSpPr/>
          <p:nvPr/>
        </p:nvGrpSpPr>
        <p:grpSpPr>
          <a:xfrm>
            <a:off x="9395144" y="2631145"/>
            <a:ext cx="13280933" cy="10160002"/>
            <a:chOff x="0" y="0"/>
            <a:chExt cx="13280932" cy="10159999"/>
          </a:xfrm>
        </p:grpSpPr>
        <p:sp>
          <p:nvSpPr>
            <p:cNvPr id="324" name="Line"/>
            <p:cNvSpPr/>
            <p:nvPr/>
          </p:nvSpPr>
          <p:spPr>
            <a:xfrm>
              <a:off x="11901466" y="152613"/>
              <a:ext cx="1379465" cy="318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80">
                <a:defRPr sz="2100"/>
              </a:pPr>
              <a:endParaRPr>
                <a:latin typeface="Open Sans"/>
              </a:endParaRPr>
            </a:p>
          </p:txBody>
        </p:sp>
        <p:sp>
          <p:nvSpPr>
            <p:cNvPr id="325" name="Line"/>
            <p:cNvSpPr/>
            <p:nvPr/>
          </p:nvSpPr>
          <p:spPr>
            <a:xfrm>
              <a:off x="12073901" y="7932715"/>
              <a:ext cx="1207032" cy="318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80">
                <a:defRPr sz="2100"/>
              </a:pPr>
              <a:endParaRPr>
                <a:latin typeface="Open Sans"/>
              </a:endParaRPr>
            </a:p>
          </p:txBody>
        </p:sp>
        <p:sp>
          <p:nvSpPr>
            <p:cNvPr id="326" name="Line"/>
            <p:cNvSpPr/>
            <p:nvPr/>
          </p:nvSpPr>
          <p:spPr>
            <a:xfrm flipH="1">
              <a:off x="12587606" y="155793"/>
              <a:ext cx="3592" cy="778010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80">
                <a:defRPr sz="2100"/>
              </a:pPr>
              <a:endParaRPr>
                <a:latin typeface="Open Sans"/>
              </a:endParaRPr>
            </a:p>
          </p:txBody>
        </p:sp>
        <p:sp>
          <p:nvSpPr>
            <p:cNvPr id="327" name="Rectangle"/>
            <p:cNvSpPr/>
            <p:nvPr/>
          </p:nvSpPr>
          <p:spPr>
            <a:xfrm>
              <a:off x="1796" y="0"/>
              <a:ext cx="11899648" cy="7783281"/>
            </a:xfrm>
            <a:prstGeom prst="rect">
              <a:avLst/>
            </a:prstGeom>
            <a:noFill/>
            <a:ln w="539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1042965">
                <a:defRPr sz="1800"/>
              </a:pPr>
              <a:endParaRPr>
                <a:latin typeface="Open Sans"/>
              </a:endParaRPr>
            </a:p>
          </p:txBody>
        </p:sp>
        <p:sp>
          <p:nvSpPr>
            <p:cNvPr id="328" name="Line"/>
            <p:cNvSpPr/>
            <p:nvPr/>
          </p:nvSpPr>
          <p:spPr>
            <a:xfrm flipH="1">
              <a:off x="0" y="7935893"/>
              <a:ext cx="3595" cy="91568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80">
                <a:defRPr sz="2100"/>
              </a:pPr>
              <a:endParaRPr>
                <a:latin typeface="Open Sans"/>
              </a:endParaRPr>
            </a:p>
          </p:txBody>
        </p:sp>
        <p:sp>
          <p:nvSpPr>
            <p:cNvPr id="329" name="Line"/>
            <p:cNvSpPr/>
            <p:nvPr/>
          </p:nvSpPr>
          <p:spPr>
            <a:xfrm flipH="1">
              <a:off x="12070306" y="8088507"/>
              <a:ext cx="3594" cy="76306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80">
                <a:defRPr sz="2100"/>
              </a:pPr>
              <a:endParaRPr>
                <a:latin typeface="Open Sans"/>
              </a:endParaRPr>
            </a:p>
          </p:txBody>
        </p:sp>
        <p:sp>
          <p:nvSpPr>
            <p:cNvPr id="330" name="Line"/>
            <p:cNvSpPr/>
            <p:nvPr/>
          </p:nvSpPr>
          <p:spPr>
            <a:xfrm>
              <a:off x="1796" y="8390552"/>
              <a:ext cx="12072106" cy="318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80">
                <a:defRPr sz="2100"/>
              </a:pPr>
              <a:endParaRPr>
                <a:latin typeface="Open Sans"/>
              </a:endParaRPr>
            </a:p>
          </p:txBody>
        </p:sp>
        <p:sp>
          <p:nvSpPr>
            <p:cNvPr id="331" name="1.2 M"/>
            <p:cNvSpPr txBox="1"/>
            <p:nvPr/>
          </p:nvSpPr>
          <p:spPr>
            <a:xfrm>
              <a:off x="5313877" y="8600083"/>
              <a:ext cx="3276227" cy="1559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1.2 एम</a:t>
              </a:r>
            </a:p>
          </p:txBody>
        </p:sp>
      </p:grpSp>
      <p:sp>
        <p:nvSpPr>
          <p:cNvPr id="333" name="Place the mark at…"/>
          <p:cNvSpPr txBox="1"/>
          <p:nvPr/>
        </p:nvSpPr>
        <p:spPr>
          <a:xfrm>
            <a:off x="1189787" y="5541466"/>
            <a:ext cx="7135616" cy="2374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/>
          <a:p>
            <a:pPr algn="just"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latin typeface="Open Sans"/>
              </a:rPr>
              <a:t>निशान को यहां रखें</a:t>
            </a:r>
          </a:p>
          <a:p>
            <a:pPr algn="just"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latin typeface="Open Sans"/>
              </a:rPr>
              <a:t>संरचना में प्राथमिक प्रवेश बिंदु.</a:t>
            </a:r>
          </a:p>
        </p:txBody>
      </p:sp>
      <p:sp>
        <p:nvSpPr>
          <p:cNvPr id="334" name="1 M"/>
          <p:cNvSpPr txBox="1">
            <a:spLocks noGrp="1"/>
          </p:cNvSpPr>
          <p:nvPr>
            <p:ph type="title" idx="4294967295"/>
          </p:nvPr>
        </p:nvSpPr>
        <p:spPr>
          <a:xfrm>
            <a:off x="22574594" y="6659637"/>
            <a:ext cx="1398781" cy="2103018"/>
          </a:xfrm>
          <a:prstGeom prst="rect">
            <a:avLst/>
          </a:prstGeom>
        </p:spPr>
        <p:txBody>
          <a:bodyPr lIns="78282" tIns="78282" rIns="78282" bIns="78282" anchor="t">
            <a:no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600" b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1 एम</a:t>
            </a:r>
          </a:p>
        </p:txBody>
      </p:sp>
      <p:pic>
        <p:nvPicPr>
          <p:cNvPr id="18" name="Picture 17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38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3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29</a:t>
            </a:fld>
            <a:endParaRPr/>
          </a:p>
        </p:txBody>
      </p:sp>
      <p:sp>
        <p:nvSpPr>
          <p:cNvPr id="341" name="Marking Format"/>
          <p:cNvSpPr txBox="1"/>
          <p:nvPr/>
        </p:nvSpPr>
        <p:spPr>
          <a:xfrm>
            <a:off x="1077421" y="2079711"/>
            <a:ext cx="12437045" cy="104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अंकन प्रारूप</a:t>
            </a:r>
          </a:p>
        </p:txBody>
      </p:sp>
      <p:pic>
        <p:nvPicPr>
          <p:cNvPr id="3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4213" y="3368211"/>
            <a:ext cx="10745637" cy="7874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25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379307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  <p:sp>
        <p:nvSpPr>
          <p:cNvPr id="128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7" y="2979141"/>
            <a:ext cx="7627216" cy="7757722"/>
          </a:xfrm>
          <a:prstGeom prst="rect">
            <a:avLst/>
          </a:prstGeom>
        </p:spPr>
        <p:txBody>
          <a:bodyPr lIns="89234" tIns="89234" rIns="89234" bIns="89234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129" name="OBJECTIVES"/>
          <p:cNvSpPr txBox="1"/>
          <p:nvPr/>
        </p:nvSpPr>
        <p:spPr>
          <a:xfrm>
            <a:off x="1077423" y="1781911"/>
            <a:ext cx="6005848" cy="1266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उद्देश्य</a:t>
            </a:r>
          </a:p>
        </p:txBody>
      </p:sp>
      <p:sp>
        <p:nvSpPr>
          <p:cNvPr id="130" name="Define the INSARAG marking system, list and describe 8 categories of INSARAG Marking System"/>
          <p:cNvSpPr txBox="1"/>
          <p:nvPr/>
        </p:nvSpPr>
        <p:spPr>
          <a:xfrm>
            <a:off x="11860613" y="4490319"/>
            <a:ext cx="11893115" cy="2466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INSARAG अंकन प्रणाली को परिभाषित करें, INSARAG अंकन प्रणाली की 8 श्रेणियों की सूची बनाएं और उनका </a:t>
            </a:r>
            <a:r>
              <a:rPr dirty="0" err="1"/>
              <a:t>वर्णन</a:t>
            </a:r>
            <a:r>
              <a:rPr dirty="0"/>
              <a:t> </a:t>
            </a:r>
            <a:r>
              <a:rPr dirty="0" err="1"/>
              <a:t>करें</a:t>
            </a:r>
            <a:endParaRPr dirty="0"/>
          </a:p>
        </p:txBody>
      </p:sp>
      <p:grpSp>
        <p:nvGrpSpPr>
          <p:cNvPr id="133" name="Group"/>
          <p:cNvGrpSpPr/>
          <p:nvPr/>
        </p:nvGrpSpPr>
        <p:grpSpPr>
          <a:xfrm>
            <a:off x="10013075" y="4215819"/>
            <a:ext cx="1219200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46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4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30</a:t>
            </a:fld>
            <a:endParaRPr/>
          </a:p>
        </p:txBody>
      </p:sp>
      <p:sp>
        <p:nvSpPr>
          <p:cNvPr id="349" name="Sample Marking:…"/>
          <p:cNvSpPr txBox="1"/>
          <p:nvPr/>
        </p:nvSpPr>
        <p:spPr>
          <a:xfrm>
            <a:off x="1077421" y="2364318"/>
            <a:ext cx="8295179" cy="2817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नमूना अंकन:</a:t>
            </a:r>
          </a:p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“कार्य प्रगति पर है”</a:t>
            </a:r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3087" y="3500293"/>
            <a:ext cx="10745640" cy="7874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54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5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/>
          </a:p>
        </p:txBody>
      </p:sp>
      <p:sp>
        <p:nvSpPr>
          <p:cNvPr id="357" name="Sample Marking:…"/>
          <p:cNvSpPr txBox="1"/>
          <p:nvPr/>
        </p:nvSpPr>
        <p:spPr>
          <a:xfrm>
            <a:off x="1077421" y="2163721"/>
            <a:ext cx="7914179" cy="3703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नमूना अंकन:</a:t>
            </a:r>
          </a:p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“कार्य पूर्ण”</a:t>
            </a:r>
          </a:p>
        </p:txBody>
      </p:sp>
      <p:pic>
        <p:nvPicPr>
          <p:cNvPr id="3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0" y="3322500"/>
            <a:ext cx="13112409" cy="8545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28" y="1623196"/>
            <a:ext cx="22951949" cy="1134070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63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6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32</a:t>
            </a:fld>
            <a:endParaRPr/>
          </a:p>
        </p:txBody>
      </p:sp>
      <p:sp>
        <p:nvSpPr>
          <p:cNvPr id="366" name="Sample Marking:…"/>
          <p:cNvSpPr txBox="1"/>
          <p:nvPr/>
        </p:nvSpPr>
        <p:spPr>
          <a:xfrm>
            <a:off x="1077421" y="1802914"/>
            <a:ext cx="12437045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नमूना अंकन:</a:t>
            </a:r>
          </a:p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“कार्य पूर्ण”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104349" y="0"/>
            <a:ext cx="15244482" cy="71209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sym typeface="Arial"/>
            </a:endParaRPr>
          </a:p>
        </p:txBody>
      </p:sp>
      <p:sp>
        <p:nvSpPr>
          <p:cNvPr id="369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370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पीपीटी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37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33</a:t>
            </a:fld>
            <a:endParaRPr/>
          </a:p>
        </p:txBody>
      </p:sp>
      <p:pic>
        <p:nvPicPr>
          <p:cNvPr id="373" name="Image" descr="Image"/>
          <p:cNvPicPr>
            <a:picLocks noChangeAspect="1"/>
          </p:cNvPicPr>
          <p:nvPr/>
        </p:nvPicPr>
        <p:blipFill>
          <a:blip r:embed="rId2"/>
          <a:srcRect l="751" b="89870"/>
          <a:stretch>
            <a:fillRect/>
          </a:stretch>
        </p:blipFill>
        <p:spPr>
          <a:xfrm>
            <a:off x="11718600" y="4931131"/>
            <a:ext cx="7230363" cy="5682066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Potential Victim Location"/>
          <p:cNvSpPr txBox="1"/>
          <p:nvPr/>
        </p:nvSpPr>
        <p:spPr>
          <a:xfrm>
            <a:off x="1077422" y="1802914"/>
            <a:ext cx="10549717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संभावित पीड़ित का स्थान</a:t>
            </a:r>
          </a:p>
        </p:txBody>
      </p:sp>
      <p:sp>
        <p:nvSpPr>
          <p:cNvPr id="375" name="Draw a large “V” as close as possible to the location of known or potential victim(s)."/>
          <p:cNvSpPr txBox="1"/>
          <p:nvPr/>
        </p:nvSpPr>
        <p:spPr>
          <a:xfrm>
            <a:off x="1189787" y="5541466"/>
            <a:ext cx="7268413" cy="2374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/>
            <a:r>
              <a:rPr dirty="0"/>
              <a:t>ज्ञात या संभावित शिकार(ओं) के स्थान के </a:t>
            </a:r>
            <a:r>
              <a:rPr dirty="0">
                <a:solidFill>
                  <a:srgbClr val="C00000"/>
                </a:solidFill>
              </a:rPr>
              <a:t>जितना संभव हो सके करीब </a:t>
            </a:r>
            <a:r>
              <a:rPr dirty="0"/>
              <a:t>एक बड़ा "V" </a:t>
            </a:r>
            <a:r>
              <a:rPr dirty="0" err="1"/>
              <a:t>बनाएं</a:t>
            </a:r>
            <a:r>
              <a:rPr dirty="0"/>
              <a:t>।</a:t>
            </a: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79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8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34</a:t>
            </a:fld>
            <a:endParaRPr/>
          </a:p>
        </p:txBody>
      </p:sp>
      <p:sp>
        <p:nvSpPr>
          <p:cNvPr id="382" name="Confirmed…"/>
          <p:cNvSpPr txBox="1"/>
          <p:nvPr/>
        </p:nvSpPr>
        <p:spPr>
          <a:xfrm>
            <a:off x="1077421" y="2286000"/>
            <a:ext cx="12437045" cy="2817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जीवित</a:t>
            </a:r>
            <a:r>
              <a:rPr dirty="0"/>
              <a:t> </a:t>
            </a:r>
            <a:r>
              <a:rPr dirty="0" err="1"/>
              <a:t>पीड़ित</a:t>
            </a:r>
            <a:r>
              <a:rPr lang="en-US" dirty="0"/>
              <a:t> </a:t>
            </a:r>
          </a:p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की पुष्टि</a:t>
            </a:r>
          </a:p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</p:txBody>
      </p:sp>
      <p:grpSp>
        <p:nvGrpSpPr>
          <p:cNvPr id="386" name="Group"/>
          <p:cNvGrpSpPr/>
          <p:nvPr/>
        </p:nvGrpSpPr>
        <p:grpSpPr>
          <a:xfrm>
            <a:off x="10200652" y="4417475"/>
            <a:ext cx="9887144" cy="7102582"/>
            <a:chOff x="0" y="608827"/>
            <a:chExt cx="9887141" cy="7102580"/>
          </a:xfrm>
        </p:grpSpPr>
        <p:pic>
          <p:nvPicPr>
            <p:cNvPr id="383" name="image.pdf" descr="image.pdf"/>
            <p:cNvPicPr>
              <a:picLocks noChangeAspect="1"/>
            </p:cNvPicPr>
            <p:nvPr/>
          </p:nvPicPr>
          <p:blipFill>
            <a:blip r:embed="rId2"/>
            <a:srcRect l="48144" t="43958" b="20594"/>
            <a:stretch>
              <a:fillRect/>
            </a:stretch>
          </p:blipFill>
          <p:spPr>
            <a:xfrm>
              <a:off x="6856731" y="3971587"/>
              <a:ext cx="2813302" cy="1680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4" name="Image" descr="Image"/>
            <p:cNvPicPr>
              <a:picLocks noChangeAspect="1"/>
            </p:cNvPicPr>
            <p:nvPr/>
          </p:nvPicPr>
          <p:blipFill>
            <a:blip r:embed="rId3"/>
            <a:srcRect l="751" b="89870"/>
            <a:stretch>
              <a:fillRect/>
            </a:stretch>
          </p:blipFill>
          <p:spPr>
            <a:xfrm>
              <a:off x="0" y="608827"/>
              <a:ext cx="9037951" cy="7102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" name="image.pdf" descr="image.pdf"/>
            <p:cNvPicPr>
              <a:picLocks noChangeAspect="1"/>
            </p:cNvPicPr>
            <p:nvPr/>
          </p:nvPicPr>
          <p:blipFill>
            <a:blip r:embed="rId2"/>
            <a:srcRect t="77764"/>
            <a:stretch>
              <a:fillRect/>
            </a:stretch>
          </p:blipFill>
          <p:spPr>
            <a:xfrm>
              <a:off x="4461860" y="5951913"/>
              <a:ext cx="5425282" cy="1054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4" name="Picture 13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6" y="228234"/>
            <a:ext cx="2159001" cy="11895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0" y="198926"/>
            <a:ext cx="1833282" cy="13016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90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9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35</a:t>
            </a:fld>
            <a:endParaRPr/>
          </a:p>
        </p:txBody>
      </p:sp>
      <p:pic>
        <p:nvPicPr>
          <p:cNvPr id="393" name="Image" descr="Image"/>
          <p:cNvPicPr>
            <a:picLocks noChangeAspect="1"/>
          </p:cNvPicPr>
          <p:nvPr/>
        </p:nvPicPr>
        <p:blipFill>
          <a:blip r:embed="rId2"/>
          <a:srcRect l="751" t="68418" b="16752"/>
          <a:stretch>
            <a:fillRect/>
          </a:stretch>
        </p:blipFill>
        <p:spPr>
          <a:xfrm>
            <a:off x="11718600" y="3339046"/>
            <a:ext cx="7230363" cy="8317776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Update of Victims"/>
          <p:cNvSpPr txBox="1"/>
          <p:nvPr/>
        </p:nvSpPr>
        <p:spPr>
          <a:xfrm>
            <a:off x="1077421" y="2308311"/>
            <a:ext cx="6466379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पीड़ितों का अद्यतन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98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9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4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36</a:t>
            </a:fld>
            <a:endParaRPr/>
          </a:p>
        </p:txBody>
      </p:sp>
      <p:pic>
        <p:nvPicPr>
          <p:cNvPr id="401" name="Image" descr="Image"/>
          <p:cNvPicPr>
            <a:picLocks noChangeAspect="1"/>
          </p:cNvPicPr>
          <p:nvPr/>
        </p:nvPicPr>
        <p:blipFill>
          <a:blip r:embed="rId2"/>
          <a:srcRect t="88200"/>
          <a:stretch>
            <a:fillRect/>
          </a:stretch>
        </p:blipFill>
        <p:spPr>
          <a:xfrm>
            <a:off x="11663868" y="3733698"/>
            <a:ext cx="7285096" cy="6619144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Extricated…"/>
          <p:cNvSpPr txBox="1"/>
          <p:nvPr/>
        </p:nvSpPr>
        <p:spPr>
          <a:xfrm>
            <a:off x="1077421" y="2336314"/>
            <a:ext cx="12437045" cy="2817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सभी</a:t>
            </a:r>
            <a:r>
              <a:rPr dirty="0"/>
              <a:t> </a:t>
            </a:r>
            <a:r>
              <a:rPr dirty="0" err="1"/>
              <a:t>पीड़ितों</a:t>
            </a:r>
            <a:r>
              <a:rPr lang="en-US" dirty="0"/>
              <a:t> </a:t>
            </a:r>
          </a:p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को निकाला</a:t>
            </a:r>
          </a:p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40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4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37</a:t>
            </a:fld>
            <a:endParaRPr/>
          </a:p>
        </p:txBody>
      </p:sp>
      <p:sp>
        <p:nvSpPr>
          <p:cNvPr id="409" name="Rapid Clearance Marking (RCM)"/>
          <p:cNvSpPr txBox="1"/>
          <p:nvPr/>
        </p:nvSpPr>
        <p:spPr>
          <a:xfrm>
            <a:off x="1077421" y="2183914"/>
            <a:ext cx="12437045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रैपिड क्लीयरेंस मार्किंग (RCM)</a:t>
            </a:r>
          </a:p>
        </p:txBody>
      </p:sp>
      <p:pic>
        <p:nvPicPr>
          <p:cNvPr id="41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03" y="4169441"/>
            <a:ext cx="6096000" cy="609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2405" y="3923263"/>
            <a:ext cx="6096000" cy="6096002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Clear"/>
          <p:cNvSpPr txBox="1"/>
          <p:nvPr/>
        </p:nvSpPr>
        <p:spPr>
          <a:xfrm>
            <a:off x="3525989" y="10518979"/>
            <a:ext cx="3810000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स्पष्ट</a:t>
            </a:r>
          </a:p>
        </p:txBody>
      </p:sp>
      <p:sp>
        <p:nvSpPr>
          <p:cNvPr id="413" name="Deceased"/>
          <p:cNvSpPr txBox="1"/>
          <p:nvPr/>
        </p:nvSpPr>
        <p:spPr>
          <a:xfrm>
            <a:off x="14905405" y="10518978"/>
            <a:ext cx="3810000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मृतक</a:t>
            </a:r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417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41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38</a:t>
            </a:fld>
            <a:endParaRPr/>
          </a:p>
        </p:txBody>
      </p:sp>
      <p:pic>
        <p:nvPicPr>
          <p:cNvPr id="420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498" y="2016383"/>
            <a:ext cx="14830592" cy="10668002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Table Top Exercise"/>
          <p:cNvSpPr txBox="1"/>
          <p:nvPr/>
        </p:nvSpPr>
        <p:spPr>
          <a:xfrm>
            <a:off x="1077421" y="2438400"/>
            <a:ext cx="7911077" cy="1068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टेबल </a:t>
            </a:r>
            <a:r>
              <a:rPr dirty="0" err="1"/>
              <a:t>टॉप</a:t>
            </a:r>
            <a:r>
              <a:rPr dirty="0"/>
              <a:t> </a:t>
            </a:r>
            <a:r>
              <a:rPr lang="hi-IN" dirty="0"/>
              <a:t>एक्सरसाइज</a:t>
            </a:r>
            <a:endParaRPr dirty="0"/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6" y="228234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0" y="198926"/>
            <a:ext cx="1833282" cy="13016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425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4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4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39</a:t>
            </a:fld>
            <a:endParaRPr/>
          </a:p>
        </p:txBody>
      </p:sp>
      <p:pic>
        <p:nvPicPr>
          <p:cNvPr id="428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311" y="3016739"/>
            <a:ext cx="14878971" cy="8128002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Table Top Exercise"/>
          <p:cNvSpPr txBox="1"/>
          <p:nvPr/>
        </p:nvSpPr>
        <p:spPr>
          <a:xfrm>
            <a:off x="1077421" y="2260114"/>
            <a:ext cx="7228379" cy="1068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टेबल </a:t>
            </a:r>
            <a:r>
              <a:rPr dirty="0" err="1"/>
              <a:t>टॉप</a:t>
            </a:r>
            <a:r>
              <a:rPr dirty="0"/>
              <a:t> </a:t>
            </a:r>
            <a:r>
              <a:rPr lang="hi-IN" dirty="0"/>
              <a:t>एक्सरसाइज</a:t>
            </a:r>
            <a:endParaRPr dirty="0"/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43"/>
          <p:cNvSpPr txBox="1">
            <a:spLocks noGrp="1"/>
          </p:cNvSpPr>
          <p:nvPr>
            <p:ph type="title"/>
          </p:nvPr>
        </p:nvSpPr>
        <p:spPr>
          <a:xfrm>
            <a:off x="5892800" y="788639"/>
            <a:ext cx="12395200" cy="1812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164192" tIns="82096" rIns="164192" bIns="82096" rtlCol="0">
            <a:spAutoFit/>
          </a:bodyPr>
          <a:lstStyle/>
          <a:p>
            <a:pPr algn="ctr">
              <a:buNone/>
            </a:pPr>
            <a:r>
              <a:rPr lang="hi" sz="10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en Sans"/>
              </a:rPr>
              <a:t>ओचा - यूएनओ</a:t>
            </a:r>
          </a:p>
        </p:txBody>
      </p:sp>
      <p:sp>
        <p:nvSpPr>
          <p:cNvPr id="5" name="Textfeld 1"/>
          <p:cNvSpPr txBox="1">
            <a:spLocks noGrp="1"/>
          </p:cNvSpPr>
          <p:nvPr>
            <p:ph idx="1"/>
          </p:nvPr>
        </p:nvSpPr>
        <p:spPr>
          <a:xfrm>
            <a:off x="762000" y="3462372"/>
            <a:ext cx="14325600" cy="88820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64192" tIns="82096" rIns="164192" bIns="82096" rtlCol="0">
            <a:spAutoFit/>
          </a:bodyPr>
          <a:lstStyle/>
          <a:p>
            <a:pPr algn="just" eaLnBrk="0">
              <a:buNone/>
            </a:pPr>
            <a:r>
              <a:rPr lang="hi" sz="4800" dirty="0">
                <a:latin typeface="Open Sans"/>
              </a:rPr>
              <a:t>संयुक्त राष्ट्र OCHA INSARAG संचालन समूह के INSARAG सचिवालय के रूप में कार्य करता है।</a:t>
            </a:r>
          </a:p>
          <a:p>
            <a:pPr algn="just" eaLnBrk="0">
              <a:buNone/>
            </a:pPr>
            <a:endParaRPr lang="de-DE" sz="4800" dirty="0">
              <a:latin typeface="Open Sans"/>
            </a:endParaRPr>
          </a:p>
          <a:p>
            <a:pPr algn="just" eaLnBrk="0">
              <a:buNone/>
            </a:pPr>
            <a:r>
              <a:rPr lang="hi" sz="4800" dirty="0">
                <a:latin typeface="Open Sans"/>
              </a:rPr>
              <a:t>प्रभावित देश की क्षमता </a:t>
            </a:r>
            <a:r>
              <a:rPr lang="hi" sz="4800" dirty="0">
                <a:solidFill>
                  <a:srgbClr val="FF0000"/>
                </a:solidFill>
                <a:latin typeface="Open Sans"/>
              </a:rPr>
              <a:t>से अधिक </a:t>
            </a:r>
            <a:r>
              <a:rPr lang="hi" sz="4800" dirty="0">
                <a:latin typeface="Open Sans"/>
              </a:rPr>
              <a:t>आपदाओं में </a:t>
            </a:r>
            <a:r>
              <a:rPr lang="hi" sz="4800" dirty="0">
                <a:solidFill>
                  <a:schemeClr val="tx1"/>
                </a:solidFill>
                <a:latin typeface="Open Sans"/>
              </a:rPr>
              <a:t>अंतर्राष्ट्रीय सहायता का </a:t>
            </a:r>
            <a:r>
              <a:rPr lang="hi" sz="4800" dirty="0">
                <a:solidFill>
                  <a:srgbClr val="FF0000"/>
                </a:solidFill>
                <a:latin typeface="Open Sans"/>
              </a:rPr>
              <a:t>समन्वय करने </a:t>
            </a:r>
            <a:r>
              <a:rPr lang="hi" sz="4800" dirty="0">
                <a:latin typeface="Open Sans"/>
              </a:rPr>
              <a:t>का अधिदेश दिया गया ।</a:t>
            </a:r>
          </a:p>
          <a:p>
            <a:pPr algn="just" eaLnBrk="0">
              <a:buNone/>
            </a:pPr>
            <a:r>
              <a:rPr lang="hi" sz="4800" dirty="0">
                <a:latin typeface="Open Sans"/>
              </a:rPr>
              <a:t> </a:t>
            </a:r>
          </a:p>
          <a:p>
            <a:pPr algn="just" eaLnBrk="0">
              <a:buNone/>
            </a:pPr>
            <a:r>
              <a:rPr lang="hi" sz="4800" dirty="0">
                <a:latin typeface="Open Sans"/>
              </a:rPr>
              <a:t>अंतर्राष्ट्रीय संसाधनों का सर्वाधिक </a:t>
            </a:r>
            <a:r>
              <a:rPr lang="hi" sz="4800" dirty="0">
                <a:solidFill>
                  <a:srgbClr val="FF0000"/>
                </a:solidFill>
                <a:latin typeface="Open Sans"/>
              </a:rPr>
              <a:t>प्रभावी उपयोग </a:t>
            </a:r>
            <a:r>
              <a:rPr lang="hi" sz="4800" dirty="0">
                <a:latin typeface="Open Sans"/>
              </a:rPr>
              <a:t>सुनिश्चित करने के प्रयास में प्रभावित देश की सरकार की सहायता के लिए सभी प्रतिभागियों के साथ काम करता है।</a:t>
            </a:r>
          </a:p>
        </p:txBody>
      </p:sp>
      <p:pic>
        <p:nvPicPr>
          <p:cNvPr id="1026" name="Picture 2" descr="C:\Users\PANKAJ KUMAR\Desktop\OCHA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6837" y="3583710"/>
            <a:ext cx="6188363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8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grpSp>
        <p:nvGrpSpPr>
          <p:cNvPr id="435" name="Group"/>
          <p:cNvGrpSpPr/>
          <p:nvPr/>
        </p:nvGrpSpPr>
        <p:grpSpPr>
          <a:xfrm>
            <a:off x="-8639176" y="-8445206"/>
            <a:ext cx="19547984" cy="19547984"/>
            <a:chOff x="171244" y="0"/>
            <a:chExt cx="19547983" cy="19547983"/>
          </a:xfrm>
        </p:grpSpPr>
        <p:sp>
          <p:nvSpPr>
            <p:cNvPr id="433" name="Circle"/>
            <p:cNvSpPr/>
            <p:nvPr/>
          </p:nvSpPr>
          <p:spPr>
            <a:xfrm>
              <a:off x="171244" y="0"/>
              <a:ext cx="19547984" cy="19547984"/>
            </a:xfrm>
            <a:prstGeom prst="ellipse">
              <a:avLst/>
            </a:prstGeom>
            <a:gradFill flip="none" rotWithShape="1">
              <a:gsLst>
                <a:gs pos="0">
                  <a:srgbClr val="881920"/>
                </a:gs>
                <a:gs pos="57570">
                  <a:srgbClr val="A40D10"/>
                </a:gs>
                <a:gs pos="100000">
                  <a:srgbClr val="C00000"/>
                </a:gs>
              </a:gsLst>
              <a:lin ang="4595515" scaled="0"/>
            </a:gra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pic>
          <p:nvPicPr>
            <p:cNvPr id="434" name="CSSR Brochure Pics-03.jpg" descr="CSSR Brochure Pics-03.jpg"/>
            <p:cNvPicPr>
              <a:picLocks noChangeAspect="1"/>
            </p:cNvPicPr>
            <p:nvPr/>
          </p:nvPicPr>
          <p:blipFill>
            <a:blip r:embed="rId2"/>
            <a:srcRect l="2139" b="29476"/>
            <a:stretch>
              <a:fillRect/>
            </a:stretch>
          </p:blipFill>
          <p:spPr>
            <a:xfrm flipH="1">
              <a:off x="3565603" y="8263331"/>
              <a:ext cx="15265167" cy="11000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19966" extrusionOk="0">
                  <a:moveTo>
                    <a:pt x="185" y="0"/>
                  </a:moveTo>
                  <a:cubicBezTo>
                    <a:pt x="-498" y="5275"/>
                    <a:pt x="708" y="10890"/>
                    <a:pt x="3809" y="14962"/>
                  </a:cubicBezTo>
                  <a:cubicBezTo>
                    <a:pt x="8536" y="21168"/>
                    <a:pt x="15992" y="21600"/>
                    <a:pt x="21102" y="16266"/>
                  </a:cubicBezTo>
                  <a:lnTo>
                    <a:pt x="21102" y="0"/>
                  </a:lnTo>
                  <a:lnTo>
                    <a:pt x="18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43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856" y="7608387"/>
            <a:ext cx="7112000" cy="5030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1814" y="7622566"/>
            <a:ext cx="8459525" cy="5103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Aspect="1" noChangeShapeType="1"/>
          </p:cNvSpPr>
          <p:nvPr/>
        </p:nvSpPr>
        <p:spPr bwMode="auto">
          <a:xfrm flipH="1">
            <a:off x="5617635" y="3114680"/>
            <a:ext cx="5452533" cy="3850484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lIns="243828" tIns="121914" rIns="243828" bIns="121914" anchor="ctr"/>
          <a:lstStyle/>
          <a:p>
            <a:endParaRPr lang="fr-CH">
              <a:latin typeface="Open San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676952" y="1043238"/>
            <a:ext cx="17107504" cy="861762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243828" tIns="121914" rIns="243828" bIns="121914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None/>
            </a:pPr>
            <a:r>
              <a:rPr lang="hi" sz="4000" b="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en Sans"/>
              </a:rPr>
              <a:t>अंतर्राष्ट्रीय खोज और बचाव सलाहकार समूह (INSARAG)</a:t>
            </a:r>
          </a:p>
        </p:txBody>
      </p:sp>
      <p:sp>
        <p:nvSpPr>
          <p:cNvPr id="7" name="Rectangle 6"/>
          <p:cNvSpPr/>
          <p:nvPr/>
        </p:nvSpPr>
        <p:spPr>
          <a:xfrm>
            <a:off x="1166871" y="5257800"/>
            <a:ext cx="22313901" cy="541685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43828" tIns="121914" rIns="243828" bIns="121914">
            <a:spAutoFit/>
          </a:bodyPr>
          <a:lstStyle/>
          <a:p>
            <a:pPr lvl="0" algn="just">
              <a:buNone/>
            </a:pPr>
            <a:r>
              <a:rPr lang="hi" sz="4800" dirty="0">
                <a:latin typeface="Open Sans"/>
              </a:rPr>
              <a:t>संयुक्त राष्ट्र के अंतर्गत </a:t>
            </a:r>
            <a:r>
              <a:rPr lang="hi" sz="4800" dirty="0">
                <a:solidFill>
                  <a:srgbClr val="FF0000"/>
                </a:solidFill>
                <a:latin typeface="Open Sans"/>
              </a:rPr>
              <a:t>80 से अधिक देशों </a:t>
            </a:r>
            <a:r>
              <a:rPr lang="hi" sz="4800" dirty="0">
                <a:latin typeface="Open Sans"/>
              </a:rPr>
              <a:t>और </a:t>
            </a:r>
            <a:r>
              <a:rPr lang="hi" sz="4800" dirty="0">
                <a:solidFill>
                  <a:srgbClr val="FF0000"/>
                </a:solidFill>
                <a:latin typeface="Open Sans"/>
              </a:rPr>
              <a:t>संगठनों </a:t>
            </a:r>
            <a:r>
              <a:rPr lang="hi" sz="4800" dirty="0">
                <a:latin typeface="Open Sans"/>
              </a:rPr>
              <a:t>का एक वैश्विक नेटवर्क है ।</a:t>
            </a:r>
          </a:p>
          <a:p>
            <a:pPr lvl="0" algn="just">
              <a:buNone/>
            </a:pPr>
            <a:endParaRPr lang="en-GB" sz="4800" dirty="0">
              <a:latin typeface="Open Sans"/>
            </a:endParaRPr>
          </a:p>
          <a:p>
            <a:pPr lvl="0" algn="just">
              <a:buNone/>
            </a:pPr>
            <a:endParaRPr lang="en-GB" sz="4800" dirty="0">
              <a:latin typeface="Open Sans"/>
            </a:endParaRPr>
          </a:p>
          <a:p>
            <a:pPr lvl="0" algn="just">
              <a:buNone/>
            </a:pPr>
            <a:r>
              <a:rPr lang="hi" sz="4800" dirty="0">
                <a:latin typeface="Open Sans"/>
              </a:rPr>
              <a:t>INSARAG शहरी खोज और बचाव (USAR) से संबंधित मुद्दों से निपटता है, जिसका उद्देश्य भूकंप प्रतिक्रिया में </a:t>
            </a:r>
            <a:endParaRPr lang="en-GB" sz="4800" b="1" dirty="0">
              <a:solidFill>
                <a:srgbClr val="0066FF"/>
              </a:solidFill>
              <a:latin typeface="Open Sans"/>
            </a:endParaRPr>
          </a:p>
        </p:txBody>
      </p:sp>
      <p:sp>
        <p:nvSpPr>
          <p:cNvPr id="8" name="ZoneTexte 4"/>
          <p:cNvSpPr txBox="1"/>
          <p:nvPr/>
        </p:nvSpPr>
        <p:spPr>
          <a:xfrm>
            <a:off x="3962400" y="2989195"/>
            <a:ext cx="16992599" cy="13542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243828" tIns="121914" rIns="243828" bIns="121914" rtlCol="0">
            <a:spAutoFit/>
          </a:bodyPr>
          <a:lstStyle/>
          <a:p>
            <a:pPr>
              <a:buNone/>
            </a:pPr>
            <a:r>
              <a:rPr lang="hi" b="1" dirty="0">
                <a:latin typeface="Open Sans"/>
              </a:rPr>
              <a:t>19 दिसंबर 1991 का संयुक्त राष्ट्र प्रस्ताव 46/182</a:t>
            </a:r>
          </a:p>
          <a:p>
            <a:pPr>
              <a:buNone/>
            </a:pPr>
            <a:r>
              <a:rPr lang="hi" b="1" dirty="0">
                <a:latin typeface="Open Sans"/>
              </a:rPr>
              <a:t> 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1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"/>
          <p:cNvSpPr/>
          <p:nvPr/>
        </p:nvSpPr>
        <p:spPr>
          <a:xfrm>
            <a:off x="5176429" y="642575"/>
            <a:ext cx="13411200" cy="1415760"/>
          </a:xfrm>
          <a:prstGeom prst="rect">
            <a:avLst/>
          </a:prstGeom>
          <a:solidFill>
            <a:srgbClr val="00B0F0"/>
          </a:solidFill>
          <a:ln w="38100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243828" tIns="121914" rIns="243828" bIns="121914">
            <a:spAutoFit/>
          </a:bodyPr>
          <a:lstStyle/>
          <a:p>
            <a:pPr algn="ctr">
              <a:buNone/>
            </a:pPr>
            <a:r>
              <a:rPr lang="hi" sz="7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INSARAG क्षेत्रीय समूह</a:t>
            </a:r>
          </a:p>
        </p:txBody>
      </p:sp>
      <p:pic>
        <p:nvPicPr>
          <p:cNvPr id="5" name="Picture 2" descr="_Pic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08" y="3218912"/>
            <a:ext cx="19135243" cy="973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5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 txBox="1"/>
          <p:nvPr/>
        </p:nvSpPr>
        <p:spPr>
          <a:xfrm>
            <a:off x="2235200" y="355601"/>
            <a:ext cx="19913600" cy="9848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43828" tIns="121914" rIns="243828" bIns="121914" rtlCol="0">
            <a:spAutoFit/>
          </a:bodyPr>
          <a:lstStyle/>
          <a:p>
            <a:pPr algn="ctr">
              <a:buNone/>
            </a:pPr>
            <a:r>
              <a:rPr lang="hi" sz="4800" b="1" dirty="0">
                <a:solidFill>
                  <a:srgbClr val="002060"/>
                </a:solidFill>
                <a:latin typeface="Open Sans"/>
              </a:rPr>
              <a:t>UNDAC = संयुक्त राष्ट्र आपदा आकलन एवं समन्वय</a:t>
            </a:r>
            <a:endParaRPr lang="de-DE" sz="4800" b="1" dirty="0">
              <a:solidFill>
                <a:srgbClr val="002060"/>
              </a:solidFill>
              <a:latin typeface="Open Sans"/>
            </a:endParaRPr>
          </a:p>
        </p:txBody>
      </p:sp>
      <p:pic>
        <p:nvPicPr>
          <p:cNvPr id="5" name="Picture 2" descr="http://profile.ak.fbcdn.net/hprofile-ak-snc4/50253_122847921059812_541545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917">
            <a:off x="1553386" y="4417341"/>
            <a:ext cx="6934136" cy="5649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6"/>
          <p:cNvSpPr/>
          <p:nvPr/>
        </p:nvSpPr>
        <p:spPr>
          <a:xfrm>
            <a:off x="10363200" y="2743200"/>
            <a:ext cx="8367972" cy="984873"/>
          </a:xfrm>
          <a:prstGeom prst="rect">
            <a:avLst/>
          </a:prstGeom>
        </p:spPr>
        <p:txBody>
          <a:bodyPr wrap="none" lIns="243828" tIns="121914" rIns="243828" bIns="121914">
            <a:spAutoFit/>
          </a:bodyPr>
          <a:lstStyle/>
          <a:p>
            <a:pPr>
              <a:buNone/>
            </a:pPr>
            <a:r>
              <a:rPr lang="hi" sz="4800" dirty="0">
                <a:latin typeface="Open Sans"/>
              </a:rPr>
              <a:t>यूएनडीएसी की स्थापना 1993 में हुई थी</a:t>
            </a:r>
            <a:endParaRPr lang="de-DE" sz="4800" dirty="0">
              <a:latin typeface="Open Sans"/>
            </a:endParaRPr>
          </a:p>
        </p:txBody>
      </p:sp>
      <p:sp>
        <p:nvSpPr>
          <p:cNvPr id="9" name="Rechteck 7"/>
          <p:cNvSpPr/>
          <p:nvPr/>
        </p:nvSpPr>
        <p:spPr>
          <a:xfrm>
            <a:off x="10363200" y="4800600"/>
            <a:ext cx="13472117" cy="3200864"/>
          </a:xfrm>
          <a:prstGeom prst="rect">
            <a:avLst/>
          </a:prstGeom>
        </p:spPr>
        <p:txBody>
          <a:bodyPr wrap="square" lIns="243828" tIns="121914" rIns="243828" bIns="121914">
            <a:spAutoFit/>
          </a:bodyPr>
          <a:lstStyle/>
          <a:p>
            <a:pPr>
              <a:buNone/>
            </a:pPr>
            <a:r>
              <a:rPr lang="hi" sz="4800" dirty="0">
                <a:latin typeface="Open Sans"/>
              </a:rPr>
              <a:t>यह अचानक शुरू होने वाली आपात स्थिति के पहले चरण के दौरान संयुक्त राष्ट्र और आपदा प्रभावित देशों की सरकारों की मदद करने के लिए बनाया गया है।</a:t>
            </a:r>
            <a:endParaRPr lang="de-DE" sz="4800" dirty="0">
              <a:latin typeface="Open Sans"/>
            </a:endParaRPr>
          </a:p>
        </p:txBody>
      </p:sp>
      <p:sp>
        <p:nvSpPr>
          <p:cNvPr id="10" name="Rechteck 8"/>
          <p:cNvSpPr/>
          <p:nvPr/>
        </p:nvSpPr>
        <p:spPr>
          <a:xfrm>
            <a:off x="10287000" y="8763000"/>
            <a:ext cx="13408781" cy="2462200"/>
          </a:xfrm>
          <a:prstGeom prst="rect">
            <a:avLst/>
          </a:prstGeom>
        </p:spPr>
        <p:txBody>
          <a:bodyPr wrap="square" lIns="243828" tIns="121914" rIns="243828" bIns="121914">
            <a:spAutoFit/>
          </a:bodyPr>
          <a:lstStyle/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hi" sz="4800" dirty="0">
                <a:latin typeface="Open Sans"/>
              </a:rPr>
              <a:t>यूएनडीएसी</a:t>
            </a:r>
            <a:r>
              <a:rPr lang="hi-IN" altLang="en-US" sz="4800" dirty="0">
                <a:solidFill>
                  <a:srgbClr val="1F1F1F"/>
                </a:solidFill>
                <a:latin typeface="inherit"/>
                <a:cs typeface="Mangal" panose="02040503050203030202" pitchFamily="18" charset="0"/>
              </a:rPr>
              <a:t> रा</a:t>
            </a:r>
            <a:r>
              <a:rPr lang="hi-IN" altLang="en-US" sz="4800" dirty="0">
                <a:latin typeface="Open Sans"/>
              </a:rPr>
              <a:t>ष्ट्रीय स्तर पर और/या आपातकालीन स्थल पर आने वाली अंतर्राष्ट्रीय राहत के समन्वय में भी सहायता करता है </a:t>
            </a:r>
            <a:endParaRPr lang="en-US" altLang="en-US" sz="4800" dirty="0">
              <a:latin typeface="Open Sans"/>
            </a:endParaRPr>
          </a:p>
        </p:txBody>
      </p:sp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766708-A230-3295-F06C-4022B41E2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740"/>
            <a:ext cx="65" cy="22571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25392" rIns="0" bIns="-2539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94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/>
          <p:cNvSpPr/>
          <p:nvPr/>
        </p:nvSpPr>
        <p:spPr>
          <a:xfrm>
            <a:off x="10101944" y="3048000"/>
            <a:ext cx="14282056" cy="1723537"/>
          </a:xfrm>
          <a:prstGeom prst="rect">
            <a:avLst/>
          </a:prstGeom>
        </p:spPr>
        <p:txBody>
          <a:bodyPr wrap="square" lIns="243828" tIns="121914" rIns="243828" bIns="121914">
            <a:spAutoFit/>
          </a:bodyPr>
          <a:lstStyle/>
          <a:p>
            <a:pPr>
              <a:buNone/>
            </a:pPr>
            <a:r>
              <a:rPr lang="hi" sz="4800" dirty="0">
                <a:latin typeface="Open Sans"/>
              </a:rPr>
              <a:t>यूएनडीएसी टीमें अल्प सूचना (12-48 घंटे) पर विश्व में कहीं भी तैनात हो सकती हैं।</a:t>
            </a:r>
            <a:endParaRPr lang="de-DE" sz="4800" dirty="0">
              <a:latin typeface="Open Sans"/>
            </a:endParaRPr>
          </a:p>
        </p:txBody>
      </p:sp>
      <p:sp>
        <p:nvSpPr>
          <p:cNvPr id="5" name="Rechteck 7"/>
          <p:cNvSpPr/>
          <p:nvPr/>
        </p:nvSpPr>
        <p:spPr>
          <a:xfrm>
            <a:off x="10134600" y="5410200"/>
            <a:ext cx="13300363" cy="1723537"/>
          </a:xfrm>
          <a:prstGeom prst="rect">
            <a:avLst/>
          </a:prstGeom>
        </p:spPr>
        <p:txBody>
          <a:bodyPr wrap="square" lIns="243828" tIns="121914" rIns="243828" bIns="121914">
            <a:spAutoFit/>
          </a:bodyPr>
          <a:lstStyle/>
          <a:p>
            <a:pPr>
              <a:buNone/>
            </a:pPr>
            <a:r>
              <a:rPr lang="hi" sz="4800" dirty="0">
                <a:latin typeface="Open Sans"/>
              </a:rPr>
              <a:t>इन्हें आपदा प्रभावित देश को </a:t>
            </a:r>
            <a:r>
              <a:rPr lang="hi" sz="4800" dirty="0">
                <a:solidFill>
                  <a:srgbClr val="C00000"/>
                </a:solidFill>
                <a:latin typeface="Open Sans"/>
              </a:rPr>
              <a:t>निःशुल्क प्रदान किया जाता है,</a:t>
            </a:r>
          </a:p>
        </p:txBody>
      </p:sp>
      <p:sp>
        <p:nvSpPr>
          <p:cNvPr id="6" name="Rechteck 8"/>
          <p:cNvSpPr/>
          <p:nvPr/>
        </p:nvSpPr>
        <p:spPr>
          <a:xfrm>
            <a:off x="9982200" y="8305800"/>
            <a:ext cx="13617035" cy="2462200"/>
          </a:xfrm>
          <a:prstGeom prst="rect">
            <a:avLst/>
          </a:prstGeom>
        </p:spPr>
        <p:txBody>
          <a:bodyPr wrap="square" lIns="243828" tIns="121914" rIns="243828" bIns="121914">
            <a:spAutoFit/>
          </a:bodyPr>
          <a:lstStyle/>
          <a:p>
            <a:pPr>
              <a:buNone/>
            </a:pPr>
            <a:r>
              <a:rPr lang="hi" sz="4800" dirty="0">
                <a:latin typeface="Open Sans"/>
              </a:rPr>
              <a:t>इन्हें संयुक्त राष्ट्र के रेजिडेंट या मानवीय समन्वयक और/या प्रभावित सरकार के </a:t>
            </a:r>
            <a:r>
              <a:rPr lang="hi" sz="4800" dirty="0">
                <a:solidFill>
                  <a:srgbClr val="C00000"/>
                </a:solidFill>
                <a:latin typeface="Open Sans"/>
              </a:rPr>
              <a:t>अनुरोध पर तैनात किया जाता है।</a:t>
            </a: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724400"/>
            <a:ext cx="6095136" cy="3880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2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4" y="1914824"/>
            <a:ext cx="8005117" cy="4502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hteck 5"/>
          <p:cNvSpPr/>
          <p:nvPr/>
        </p:nvSpPr>
        <p:spPr>
          <a:xfrm>
            <a:off x="9677400" y="5105400"/>
            <a:ext cx="13836072" cy="39395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243828" tIns="121914" rIns="243828" bIns="121914">
            <a:spAutoFit/>
          </a:bodyPr>
          <a:lstStyle/>
          <a:p>
            <a:pPr algn="just"/>
            <a:r>
              <a:rPr lang="hi-IN" sz="4800" dirty="0">
                <a:latin typeface="Open Sans"/>
              </a:rPr>
              <a:t>विशेष रूप से भूकंप की प्रतिक्रिया में, </a:t>
            </a:r>
            <a:r>
              <a:rPr lang="hi-IN" sz="4800" dirty="0" err="1">
                <a:latin typeface="Open Sans"/>
              </a:rPr>
              <a:t>यूएनडीएसी</a:t>
            </a:r>
            <a:r>
              <a:rPr lang="hi-IN" sz="4800" dirty="0">
                <a:latin typeface="Open Sans"/>
              </a:rPr>
              <a:t> टीमें आपदा का जवाब देने वाली अंतर्राष्ट्रीय शहरी खोज और बचाव (</a:t>
            </a:r>
            <a:r>
              <a:rPr lang="hi-IN" sz="4800" dirty="0" err="1">
                <a:latin typeface="Open Sans"/>
              </a:rPr>
              <a:t>यूएसएआर</a:t>
            </a:r>
            <a:r>
              <a:rPr lang="hi-IN" sz="4800" dirty="0">
                <a:latin typeface="Open Sans"/>
              </a:rPr>
              <a:t>) टीमों की सहायता और समन्वय के लिए </a:t>
            </a:r>
            <a:r>
              <a:rPr lang="hi-IN" sz="4800" dirty="0" err="1">
                <a:latin typeface="Open Sans"/>
              </a:rPr>
              <a:t>ऑन</a:t>
            </a:r>
            <a:r>
              <a:rPr lang="hi-IN" sz="4800" dirty="0">
                <a:latin typeface="Open Sans"/>
              </a:rPr>
              <a:t>-साइट ऑपरेशन समन्वय केंद्र (</a:t>
            </a:r>
            <a:r>
              <a:rPr lang="hi-IN" sz="4800" dirty="0" err="1">
                <a:latin typeface="Open Sans"/>
              </a:rPr>
              <a:t>ओएसओसीसी</a:t>
            </a:r>
            <a:r>
              <a:rPr lang="hi-IN" sz="4800" dirty="0">
                <a:latin typeface="Open Sans"/>
              </a:rPr>
              <a:t>) की स्थापना और प्रबंधन करती हैं।</a:t>
            </a:r>
            <a:endParaRPr lang="de-DE" sz="4800" dirty="0">
              <a:latin typeface="Open Sans"/>
            </a:endParaRPr>
          </a:p>
        </p:txBody>
      </p:sp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8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1050</Words>
  <Application>Microsoft Office PowerPoint</Application>
  <PresentationFormat>Custom</PresentationFormat>
  <Paragraphs>198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Calibri</vt:lpstr>
      <vt:lpstr>Calibri Light</vt:lpstr>
      <vt:lpstr>HelveticaNeueLT Std Lt</vt:lpstr>
      <vt:lpstr>inherit</vt:lpstr>
      <vt:lpstr>Open Sans</vt:lpstr>
      <vt:lpstr>Open Sans Light</vt:lpstr>
      <vt:lpstr>Verdana</vt:lpstr>
      <vt:lpstr>Default Design</vt:lpstr>
      <vt:lpstr>1_Office Theme</vt:lpstr>
      <vt:lpstr>Office Theme</vt:lpstr>
      <vt:lpstr>PowerPoint Presentation</vt:lpstr>
      <vt:lpstr>PowerPoint Presentation</vt:lpstr>
      <vt:lpstr>PowerPoint Presentation</vt:lpstr>
      <vt:lpstr>ओचा - यूएनओ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एम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Shiv Rai</cp:lastModifiedBy>
  <cp:revision>2</cp:revision>
  <dcterms:modified xsi:type="dcterms:W3CDTF">2025-12-14T05:41:18Z</dcterms:modified>
</cp:coreProperties>
</file>