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79" r:id="rId3"/>
    <p:sldId id="266" r:id="rId4"/>
    <p:sldId id="259" r:id="rId5"/>
    <p:sldId id="260" r:id="rId6"/>
    <p:sldId id="261" r:id="rId7"/>
    <p:sldId id="262" r:id="rId8"/>
    <p:sldId id="263" r:id="rId9"/>
    <p:sldId id="264" r:id="rId10"/>
    <p:sldId id="265" r:id="rId11"/>
    <p:sldId id="1204" r:id="rId12"/>
    <p:sldId id="1203" r:id="rId13"/>
    <p:sldId id="120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37" autoAdjust="0"/>
  </p:normalViewPr>
  <p:slideViewPr>
    <p:cSldViewPr>
      <p:cViewPr varScale="1">
        <p:scale>
          <a:sx n="78" d="100"/>
          <a:sy n="78" d="100"/>
        </p:scale>
        <p:origin x="942" y="90"/>
      </p:cViewPr>
      <p:guideLst>
        <p:guide orient="horz" pos="2160"/>
        <p:guide pos="3840"/>
      </p:guideLst>
    </p:cSldViewPr>
  </p:slideViewPr>
  <p:outlineViewPr>
    <p:cViewPr>
      <p:scale>
        <a:sx n="33" d="100"/>
        <a:sy n="33" d="100"/>
      </p:scale>
      <p:origin x="0" y="-37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283221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96008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268550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35930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3E0B1-429A-4FC1-9653-1E137F7C6370}" type="datetimeFigureOut">
              <a:rPr lang="en-IN" smtClean="0"/>
              <a:t>07-01-2026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83363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3E0B1-429A-4FC1-9653-1E137F7C6370}" type="datetimeFigureOut">
              <a:rPr lang="en-IN" smtClean="0"/>
              <a:t>07-01-2026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40551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3E0B1-429A-4FC1-9653-1E137F7C6370}" type="datetimeFigureOut">
              <a:rPr lang="en-IN" smtClean="0"/>
              <a:t>07-01-2026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26129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83E0B1-429A-4FC1-9653-1E137F7C6370}" type="datetimeFigureOut">
              <a:rPr lang="en-IN" smtClean="0"/>
              <a:t>07-01-2026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420184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3E0B1-429A-4FC1-9653-1E137F7C6370}" type="datetimeFigureOut">
              <a:rPr lang="en-IN" smtClean="0"/>
              <a:t>07-01-2026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63486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83E0B1-429A-4FC1-9653-1E137F7C6370}" type="datetimeFigureOut">
              <a:rPr lang="en-IN" smtClean="0"/>
              <a:t>07-01-2026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140438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83E0B1-429A-4FC1-9653-1E137F7C6370}" type="datetimeFigureOut">
              <a:rPr lang="en-IN" smtClean="0"/>
              <a:t>07-01-2026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0BB0C9-0A2A-4628-860A-D634F7FBCC30}" type="slidenum">
              <a:rPr lang="en-IN" smtClean="0"/>
              <a:t>‹#›</a:t>
            </a:fld>
            <a:endParaRPr lang="en-IN"/>
          </a:p>
        </p:txBody>
      </p:sp>
    </p:spTree>
    <p:extLst>
      <p:ext uri="{BB962C8B-B14F-4D97-AF65-F5344CB8AC3E}">
        <p14:creationId xmlns:p14="http://schemas.microsoft.com/office/powerpoint/2010/main" val="360148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3E0B1-429A-4FC1-9653-1E137F7C6370}" type="datetimeFigureOut">
              <a:rPr lang="en-IN" smtClean="0"/>
              <a:t>07-01-2026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BB0C9-0A2A-4628-860A-D634F7FBCC30}" type="slidenum">
              <a:rPr lang="en-IN" smtClean="0"/>
              <a:t>‹#›</a:t>
            </a:fld>
            <a:endParaRPr lang="en-IN"/>
          </a:p>
        </p:txBody>
      </p:sp>
      <p:pic>
        <p:nvPicPr>
          <p:cNvPr id="7" name="Picture 6" descr="A logo with text on it&#10;&#10;AI-generated content may be incorrect.">
            <a:extLst>
              <a:ext uri="{FF2B5EF4-FFF2-40B4-BE49-F238E27FC236}">
                <a16:creationId xmlns:a16="http://schemas.microsoft.com/office/drawing/2014/main" id="{4D6AF899-B2E5-2C3F-7748-6A9B4F34B54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16580" y="167021"/>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logo with a symbol and text&#10;&#10;AI-generated content may be incorrect.">
            <a:extLst>
              <a:ext uri="{FF2B5EF4-FFF2-40B4-BE49-F238E27FC236}">
                <a16:creationId xmlns:a16="http://schemas.microsoft.com/office/drawing/2014/main" id="{028FBD71-4041-12A2-8CC5-0EFE000387E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59153" y="121136"/>
            <a:ext cx="914400" cy="977046"/>
          </a:xfrm>
          <a:prstGeom prst="rect">
            <a:avLst/>
          </a:prstGeom>
        </p:spPr>
      </p:pic>
    </p:spTree>
    <p:extLst>
      <p:ext uri="{BB962C8B-B14F-4D97-AF65-F5344CB8AC3E}">
        <p14:creationId xmlns:p14="http://schemas.microsoft.com/office/powerpoint/2010/main" val="41166313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204864"/>
            <a:ext cx="8929718" cy="1152128"/>
          </a:xfrm>
          <a:effectLst>
            <a:innerShdw blurRad="63500" dist="50800" dir="18900000">
              <a:prstClr val="black">
                <a:alpha val="50000"/>
              </a:prstClr>
            </a:innerShdw>
          </a:effectLst>
        </p:spPr>
        <p:txBody>
          <a:bodyPr>
            <a:norm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     </a:t>
            </a:r>
            <a:endParaRPr lang="en-IN" sz="44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C77F493-C4F8-6BDC-8242-BB1612BD13FA}"/>
              </a:ext>
            </a:extLst>
          </p:cNvPr>
          <p:cNvSpPr txBox="1"/>
          <p:nvPr/>
        </p:nvSpPr>
        <p:spPr>
          <a:xfrm>
            <a:off x="3431704" y="1916832"/>
            <a:ext cx="5544616" cy="2456506"/>
          </a:xfrm>
          <a:prstGeom prst="rect">
            <a:avLst/>
          </a:prstGeom>
          <a:noFill/>
        </p:spPr>
        <p:txBody>
          <a:bodyPr wrap="square" rtlCol="0">
            <a:spAutoFit/>
          </a:bodyPr>
          <a:lstStyle/>
          <a:p>
            <a:pPr algn="ctr">
              <a:lnSpc>
                <a:spcPct val="150000"/>
              </a:lnSpc>
            </a:pPr>
            <a:r>
              <a:rPr lang="en-US" sz="5400" b="1" dirty="0">
                <a:latin typeface="Arial Black" panose="020B0A04020102020204" pitchFamily="34" charset="0"/>
              </a:rPr>
              <a:t>STORAGE OF DEAD BODIES </a:t>
            </a:r>
          </a:p>
        </p:txBody>
      </p:sp>
      <p:sp>
        <p:nvSpPr>
          <p:cNvPr id="3" name="TextBox 2">
            <a:extLst>
              <a:ext uri="{FF2B5EF4-FFF2-40B4-BE49-F238E27FC236}">
                <a16:creationId xmlns:a16="http://schemas.microsoft.com/office/drawing/2014/main" id="{26890385-FA54-DDE0-766F-56143E4D2C7F}"/>
              </a:ext>
            </a:extLst>
          </p:cNvPr>
          <p:cNvSpPr txBox="1"/>
          <p:nvPr/>
        </p:nvSpPr>
        <p:spPr>
          <a:xfrm>
            <a:off x="6960096" y="4708106"/>
            <a:ext cx="511502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51955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89" y="2636912"/>
            <a:ext cx="3538736" cy="1143000"/>
          </a:xfrm>
        </p:spPr>
        <p:txBody>
          <a:bodyPr>
            <a:normAutofit/>
          </a:bodyPr>
          <a:lstStyle/>
          <a:p>
            <a:pPr algn="ctr"/>
            <a:r>
              <a:rPr lang="en-US" sz="48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ICE</a:t>
            </a:r>
            <a:endParaRPr lang="en-IN" sz="48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647728" y="1124745"/>
            <a:ext cx="8352928" cy="4525963"/>
          </a:xfrm>
        </p:spPr>
        <p:txBody>
          <a:bodyPr>
            <a:noAutofit/>
          </a:bodyPr>
          <a:lstStyle/>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The use of ice (frozen water) should be avoided where possible because: </a:t>
            </a:r>
          </a:p>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 In hot climates ice melts quickly and large quantities are needed. </a:t>
            </a:r>
          </a:p>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 Melting ice produces large quantities of dirty waste water that may cause concern about diarrheal disease. Disposal of this waste water creates additional management issues. </a:t>
            </a:r>
          </a:p>
          <a:p>
            <a:pPr marL="0" indent="0" algn="just">
              <a:lnSpc>
                <a:spcPct val="150000"/>
              </a:lnSpc>
              <a:buNone/>
            </a:pPr>
            <a:r>
              <a:rPr lang="en-US" sz="2200" dirty="0">
                <a:latin typeface="Open Sans" panose="020B0606030504020204" pitchFamily="34" charset="0"/>
                <a:ea typeface="Open Sans" panose="020B0606030504020204" pitchFamily="34" charset="0"/>
                <a:cs typeface="Open Sans" panose="020B0606030504020204" pitchFamily="34" charset="0"/>
              </a:rPr>
              <a:t>✴ The water may damage bodies and personal belongings (e.g., identity cards).</a:t>
            </a:r>
            <a:endParaRPr lang="en-IN"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573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68BC9-EC6D-6013-EFBC-09301BD0E1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C67192-0432-3B84-A08E-2D0C1F56066B}"/>
              </a:ext>
            </a:extLst>
          </p:cNvPr>
          <p:cNvSpPr>
            <a:spLocks noGrp="1"/>
          </p:cNvSpPr>
          <p:nvPr>
            <p:ph type="subTitle" idx="1"/>
          </p:nvPr>
        </p:nvSpPr>
        <p:spPr>
          <a:xfrm>
            <a:off x="5231904" y="1844824"/>
            <a:ext cx="6624735" cy="4536504"/>
          </a:xfrm>
        </p:spPr>
        <p:txBody>
          <a:bodyPr>
            <a:noAutofit/>
          </a:bodyPr>
          <a:lstStyle/>
          <a:p>
            <a:pPr algn="just">
              <a:lnSpc>
                <a:spcPct val="100000"/>
              </a:lnSpc>
            </a:pPr>
            <a:r>
              <a:rPr lang="en-US" sz="2800" dirty="0">
                <a:latin typeface="Open Sans" panose="020B0606030504020204" pitchFamily="34" charset="0"/>
                <a:ea typeface="Open Sans" panose="020B0606030504020204" pitchFamily="34" charset="0"/>
                <a:cs typeface="Open Sans" panose="020B0606030504020204" pitchFamily="34" charset="0"/>
              </a:rPr>
              <a:t>Upon completion of this lesson you will be able to know</a:t>
            </a:r>
            <a:r>
              <a:rPr lang="en-US" sz="3200" dirty="0">
                <a:latin typeface="Open Sans" panose="020B0606030504020204" pitchFamily="34" charset="0"/>
                <a:ea typeface="Open Sans" panose="020B0606030504020204" pitchFamily="34" charset="0"/>
                <a:cs typeface="Open Sans" panose="020B0606030504020204" pitchFamily="34" charset="0"/>
              </a:rPr>
              <a:t>:-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Storage overview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Storage Options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Long term storage and disposal of dead bodies </a:t>
            </a:r>
          </a:p>
          <a:p>
            <a:pPr marL="742950" indent="-742950" algn="just">
              <a:lnSpc>
                <a:spcPct val="100000"/>
              </a:lnSpc>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Method of storage and disposal </a:t>
            </a:r>
            <a:r>
              <a:rPr lang="en-US" sz="3600" dirty="0">
                <a:latin typeface="Open Sans" panose="020B0606030504020204" pitchFamily="34" charset="0"/>
                <a:ea typeface="Open Sans" panose="020B0606030504020204" pitchFamily="34" charset="0"/>
                <a:cs typeface="Open Sans" panose="020B0606030504020204" pitchFamily="34" charset="0"/>
              </a:rPr>
              <a:t>of dead bodies.</a:t>
            </a:r>
          </a:p>
          <a:p>
            <a:pPr marL="742950" indent="-742950" algn="just">
              <a:lnSpc>
                <a:spcPct val="150000"/>
              </a:lnSpc>
              <a:buAutoNum type="arabicPeriod"/>
            </a:pPr>
            <a:endParaRPr lang="en-IN"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ounded Rectangle 1">
            <a:extLst>
              <a:ext uri="{FF2B5EF4-FFF2-40B4-BE49-F238E27FC236}">
                <a16:creationId xmlns:a16="http://schemas.microsoft.com/office/drawing/2014/main" id="{0D5EFED2-8B84-0509-DAC6-A0AC8C4695FE}"/>
              </a:ext>
            </a:extLst>
          </p:cNvPr>
          <p:cNvSpPr/>
          <p:nvPr/>
        </p:nvSpPr>
        <p:spPr>
          <a:xfrm>
            <a:off x="609600" y="1236135"/>
            <a:ext cx="3962400" cy="812800"/>
          </a:xfrm>
          <a:prstGeom prst="roundRect">
            <a:avLst>
              <a:gd name="adj" fmla="val 5000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u="sng" dirty="0">
                <a:solidFill>
                  <a:srgbClr val="C00000"/>
                </a:solidFill>
                <a:latin typeface="Open Sans "/>
                <a:ea typeface="Open Sans" panose="020B0606030504020204" pitchFamily="34" charset="0"/>
                <a:cs typeface="Open Sans" panose="020B0606030504020204" pitchFamily="34" charset="0"/>
              </a:rPr>
              <a:t>REVIEW</a:t>
            </a:r>
          </a:p>
        </p:txBody>
      </p:sp>
      <p:sp>
        <p:nvSpPr>
          <p:cNvPr id="5" name="Upon completing this lesson, you will be able to:">
            <a:extLst>
              <a:ext uri="{FF2B5EF4-FFF2-40B4-BE49-F238E27FC236}">
                <a16:creationId xmlns:a16="http://schemas.microsoft.com/office/drawing/2014/main" id="{C4297111-F3B3-A6E0-B48E-6255E0220C2E}"/>
              </a:ext>
            </a:extLst>
          </p:cNvPr>
          <p:cNvSpPr txBox="1">
            <a:spLocks/>
          </p:cNvSpPr>
          <p:nvPr/>
        </p:nvSpPr>
        <p:spPr>
          <a:xfrm>
            <a:off x="828195" y="2048935"/>
            <a:ext cx="3759199" cy="2421956"/>
          </a:xfrm>
          <a:prstGeom prst="rect">
            <a:avLst/>
          </a:prstGeom>
          <a:solidFill>
            <a:srgbClr val="E46C0A"/>
          </a:solidFill>
        </p:spPr>
        <p:txBody>
          <a:bodyPr lIns="118980" tIns="118980" rIns="118980" bIns="118980"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lvl="0" algn="just">
              <a:spcBef>
                <a:spcPts val="0"/>
              </a:spcBef>
              <a:buClr>
                <a:schemeClr val="dk1"/>
              </a:buClr>
              <a:buSzPts val="3200"/>
            </a:pPr>
            <a:r>
              <a:rPr lang="en-US" sz="2800" dirty="0">
                <a:solidFill>
                  <a:schemeClr val="dk1"/>
                </a:solidFill>
                <a:cs typeface="Times New Roman" pitchFamily="18" charset="0"/>
                <a:sym typeface="Arial"/>
              </a:rPr>
              <a:t>Upon completing of this lesson, you are able to learn about :-    </a:t>
            </a:r>
            <a:endParaRPr lang="en-US" sz="1200" dirty="0">
              <a:cs typeface="Times New Roman" pitchFamily="18" charset="0"/>
            </a:endParaRPr>
          </a:p>
        </p:txBody>
      </p:sp>
    </p:spTree>
    <p:extLst>
      <p:ext uri="{BB962C8B-B14F-4D97-AF65-F5344CB8AC3E}">
        <p14:creationId xmlns:p14="http://schemas.microsoft.com/office/powerpoint/2010/main" val="271440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12</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latin typeface="Open sans"/>
              </a:rPr>
              <a:t>Any question ? </a:t>
            </a: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13</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71826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31904" y="1844824"/>
            <a:ext cx="6624735" cy="4536504"/>
          </a:xfrm>
        </p:spPr>
        <p:txBody>
          <a:bodyPr>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Upon completion of this lesson you will be able to know :- </a:t>
            </a: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Storage overview </a:t>
            </a: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Refrigeration </a:t>
            </a: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Temporary Burial </a:t>
            </a:r>
          </a:p>
          <a:p>
            <a:pPr marL="342900" marR="0" lvl="0" indent="-342900" algn="l" defTabSz="457200" rtl="0" eaLnBrk="1" fontAlgn="auto" latinLnBrk="0" hangingPunct="1">
              <a:lnSpc>
                <a:spcPct val="15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ICE and Dry Ice,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ounded Rectangle 1">
            <a:extLst>
              <a:ext uri="{FF2B5EF4-FFF2-40B4-BE49-F238E27FC236}">
                <a16:creationId xmlns:a16="http://schemas.microsoft.com/office/drawing/2014/main" id="{E5ADB3E2-ED94-1B3D-529E-AFBAAF13E57A}"/>
              </a:ext>
            </a:extLst>
          </p:cNvPr>
          <p:cNvSpPr/>
          <p:nvPr/>
        </p:nvSpPr>
        <p:spPr>
          <a:xfrm>
            <a:off x="609600" y="1236135"/>
            <a:ext cx="3962400" cy="812800"/>
          </a:xfrm>
          <a:prstGeom prst="roundRect">
            <a:avLst>
              <a:gd name="adj" fmla="val 5000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u="sng" dirty="0">
                <a:solidFill>
                  <a:srgbClr val="C00000"/>
                </a:solidFill>
                <a:latin typeface="Open Sans "/>
                <a:ea typeface="Open Sans" panose="020B0606030504020204" pitchFamily="34" charset="0"/>
                <a:cs typeface="Open Sans" panose="020B0606030504020204" pitchFamily="34" charset="0"/>
              </a:rPr>
              <a:t>OBJECTIVES</a:t>
            </a:r>
          </a:p>
        </p:txBody>
      </p:sp>
      <p:sp>
        <p:nvSpPr>
          <p:cNvPr id="5" name="Upon completing this lesson, you will be able to:">
            <a:extLst>
              <a:ext uri="{FF2B5EF4-FFF2-40B4-BE49-F238E27FC236}">
                <a16:creationId xmlns:a16="http://schemas.microsoft.com/office/drawing/2014/main" id="{7D1F6AF4-CCEC-88EF-B3A1-C495BA0EFFF0}"/>
              </a:ext>
            </a:extLst>
          </p:cNvPr>
          <p:cNvSpPr txBox="1">
            <a:spLocks/>
          </p:cNvSpPr>
          <p:nvPr/>
        </p:nvSpPr>
        <p:spPr>
          <a:xfrm>
            <a:off x="828195" y="2048935"/>
            <a:ext cx="3759199" cy="2421956"/>
          </a:xfrm>
          <a:prstGeom prst="rect">
            <a:avLst/>
          </a:prstGeom>
          <a:solidFill>
            <a:srgbClr val="E46C0A"/>
          </a:solidFill>
        </p:spPr>
        <p:txBody>
          <a:bodyPr lIns="118980" tIns="118980" rIns="118980" bIns="118980"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2667" dirty="0">
                <a:latin typeface="Open Sans "/>
                <a:ea typeface="Open Sans" panose="020B0606030504020204" pitchFamily="34" charset="0"/>
                <a:cs typeface="Open Sans" panose="020B0606030504020204" pitchFamily="34" charset="0"/>
              </a:rPr>
              <a:t>Upon completing this lesson, you will become familiar with:</a:t>
            </a:r>
          </a:p>
        </p:txBody>
      </p:sp>
    </p:spTree>
    <p:extLst>
      <p:ext uri="{BB962C8B-B14F-4D97-AF65-F5344CB8AC3E}">
        <p14:creationId xmlns:p14="http://schemas.microsoft.com/office/powerpoint/2010/main" val="237314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5840" y="1628800"/>
            <a:ext cx="7272808" cy="4525963"/>
          </a:xfrm>
        </p:spPr>
        <p:txBody>
          <a:bodyPr>
            <a:noAutofit/>
          </a:bodyPr>
          <a:lstStyle/>
          <a:p>
            <a:pPr algn="just">
              <a:lnSpc>
                <a:spcPct val="150000"/>
              </a:lnSpc>
              <a:buFont typeface="Wingdings"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Whichever storage option is used, each body or body part should be kept in a body bag or wrapped in a sheet before storage. </a:t>
            </a:r>
          </a:p>
          <a:p>
            <a:pPr algn="just">
              <a:lnSpc>
                <a:spcPct val="150000"/>
              </a:lnSpc>
              <a:buFont typeface="Wingdings"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Waterproof labels (e.g., paper in sealed plastic) with a unique identification number should be used (see Box 6.1 in Chapter 6, Identification of Dead Bodies). Do not write identification numbers on bodies or body bags/sheets as they are erased easily during storage.</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2532FE55-998F-8F12-A05D-9493B1539C59}"/>
              </a:ext>
            </a:extLst>
          </p:cNvPr>
          <p:cNvSpPr txBox="1">
            <a:spLocks/>
          </p:cNvSpPr>
          <p:nvPr/>
        </p:nvSpPr>
        <p:spPr>
          <a:xfrm>
            <a:off x="911424" y="2996952"/>
            <a:ext cx="3431585" cy="1326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u="sng">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STORAGE OVERVIEW</a:t>
            </a:r>
            <a:endParaRPr lang="en-IN"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634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068960"/>
            <a:ext cx="4186808" cy="1143000"/>
          </a:xfrm>
        </p:spPr>
        <p:txBody>
          <a:bodyPr>
            <a:normAutofit/>
          </a:bodyPr>
          <a:lstStyle/>
          <a:p>
            <a:pPr algn="ctr"/>
            <a:r>
              <a:rPr lang="en-US"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REFRIGERATION</a:t>
            </a:r>
            <a:endParaRPr lang="en-IN"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655840" y="1825625"/>
            <a:ext cx="6697960" cy="4351338"/>
          </a:xfrm>
        </p:spPr>
        <p:txBody>
          <a:bodyPr>
            <a:normAutofit fontScale="77500" lnSpcReduction="20000"/>
          </a:bodyPr>
          <a:lstStyle/>
          <a:p>
            <a:pPr marL="627063" indent="-627063" algn="just">
              <a:lnSpc>
                <a:spcPct val="150000"/>
              </a:lnSpc>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Refrigeration between 2°C and 4°C is the best option. </a:t>
            </a:r>
          </a:p>
          <a:p>
            <a:pPr marL="627063" indent="-627063" algn="just">
              <a:lnSpc>
                <a:spcPct val="150000"/>
              </a:lnSpc>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Refrigerated transport containers used by commercial shipping companies can be used to store up to 50 bodies. </a:t>
            </a:r>
          </a:p>
          <a:p>
            <a:pPr marL="627063" indent="-627063" algn="just">
              <a:lnSpc>
                <a:spcPct val="150000"/>
              </a:lnSpc>
              <a:buFont typeface="Wingdings" pitchFamily="2" charset="2"/>
              <a:buChar char="Ø"/>
            </a:pPr>
            <a:r>
              <a:rPr lang="en-US" dirty="0">
                <a:latin typeface="Open Sans" panose="020B0606030504020204" pitchFamily="34" charset="0"/>
                <a:ea typeface="Open Sans" panose="020B0606030504020204" pitchFamily="34" charset="0"/>
                <a:cs typeface="Open Sans" panose="020B0606030504020204" pitchFamily="34" charset="0"/>
              </a:rPr>
              <a:t>Enough containers are seldom available at the disaster site and alternative storage options should be used until refrigeration becomes available</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178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92735"/>
            <a:ext cx="4258816" cy="1143000"/>
          </a:xfrm>
        </p:spPr>
        <p:txBody>
          <a:bodyPr>
            <a:normAutofit fontScale="90000"/>
          </a:bodyPr>
          <a:lstStyle/>
          <a:p>
            <a:pPr algn="ctr"/>
            <a:r>
              <a:rPr lang="en-IN"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TEMPORARY BURIAL</a:t>
            </a:r>
          </a:p>
        </p:txBody>
      </p:sp>
      <p:sp>
        <p:nvSpPr>
          <p:cNvPr id="3" name="Content Placeholder 2"/>
          <p:cNvSpPr>
            <a:spLocks noGrp="1"/>
          </p:cNvSpPr>
          <p:nvPr>
            <p:ph idx="1"/>
          </p:nvPr>
        </p:nvSpPr>
        <p:spPr>
          <a:xfrm>
            <a:off x="4511824" y="1567333"/>
            <a:ext cx="7344816" cy="4525963"/>
          </a:xfrm>
        </p:spPr>
        <p:txBody>
          <a:bodyPr>
            <a:noAutofit/>
          </a:bodyPr>
          <a:lstStyle/>
          <a:p>
            <a:pPr>
              <a:lnSpc>
                <a:spcPct val="150000"/>
              </a:lnSpc>
              <a:buFont typeface="Wingdings"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Temporary burial provides a good option for immediate storage where no other method is available, or where longer term temporary storage is needed.</a:t>
            </a:r>
          </a:p>
          <a:p>
            <a:pPr>
              <a:lnSpc>
                <a:spcPct val="150000"/>
              </a:lnSpc>
              <a:buFont typeface="Wingdings"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Temperature underground is lower than at the surface, thereby providing natural refrigeration. </a:t>
            </a:r>
          </a:p>
          <a:p>
            <a:pPr>
              <a:lnSpc>
                <a:spcPct val="150000"/>
              </a:lnSpc>
              <a:buFont typeface="Wingdings" pitchFamily="2" charset="2"/>
              <a:buChar char="Ø"/>
            </a:pPr>
            <a:r>
              <a:rPr lang="en-US" sz="2000" dirty="0">
                <a:latin typeface="Open Sans" panose="020B0606030504020204" pitchFamily="34" charset="0"/>
                <a:ea typeface="Open Sans" panose="020B0606030504020204" pitchFamily="34" charset="0"/>
                <a:cs typeface="Open Sans" panose="020B0606030504020204" pitchFamily="34" charset="0"/>
              </a:rPr>
              <a:t>Temporary burial sites should be constructed in the following way to help ensure future location and recovery of bodies:</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401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1704" y="1700808"/>
            <a:ext cx="8280920" cy="4882102"/>
          </a:xfrm>
        </p:spPr>
        <p:txBody>
          <a:bodyPr>
            <a:normAutofit/>
          </a:bodyPr>
          <a:lstStyle/>
          <a:p>
            <a:pPr marL="534988" indent="-534988" algn="just">
              <a:lnSpc>
                <a:spcPct val="1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Use individual burials for a small number of bodies and trench burial for larger numbers.</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Burial should be 1.5m deep and at least  200m from drinking water sources. </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Leave 0.4m between bodies. </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Lay bodies in one layer only (not on top of each other). </a:t>
            </a:r>
          </a:p>
          <a:p>
            <a:pPr marL="534988" indent="-534988"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Clearly mark each body and mark their positions at ground level.</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294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mporary burial of dead bodies in parallel trench graves: Thailand post-Tsunami disaster period, December 2004. Adapted from Morgan et al. [1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73250"/>
            <a:ext cx="11449272" cy="612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5968" y="6156012"/>
            <a:ext cx="9972600" cy="369332"/>
          </a:xfrm>
          <a:prstGeom prst="rect">
            <a:avLst/>
          </a:prstGeom>
        </p:spPr>
        <p:txBody>
          <a:bodyPr wrap="square">
            <a:spAutoFit/>
          </a:bodyPr>
          <a:lstStyle/>
          <a:p>
            <a:r>
              <a:rPr lang="en-US" b="1" dirty="0"/>
              <a:t>Temporary burial of dead bodies in Thailand following the tsunami disaster on 26 December 2004.</a:t>
            </a:r>
            <a:endParaRPr lang="en-IN" b="1" dirty="0"/>
          </a:p>
        </p:txBody>
      </p:sp>
    </p:spTree>
    <p:extLst>
      <p:ext uri="{BB962C8B-B14F-4D97-AF65-F5344CB8AC3E}">
        <p14:creationId xmlns:p14="http://schemas.microsoft.com/office/powerpoint/2010/main" val="33988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001516"/>
            <a:ext cx="2458616" cy="854968"/>
          </a:xfrm>
        </p:spPr>
        <p:txBody>
          <a:bodyPr>
            <a:normAutofit/>
          </a:bodyPr>
          <a:lstStyle/>
          <a:p>
            <a:pPr algn="ctr"/>
            <a:r>
              <a:rPr lang="en-IN"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DRY ICE</a:t>
            </a:r>
          </a:p>
        </p:txBody>
      </p:sp>
      <p:sp>
        <p:nvSpPr>
          <p:cNvPr id="3" name="Content Placeholder 2"/>
          <p:cNvSpPr>
            <a:spLocks noGrp="1"/>
          </p:cNvSpPr>
          <p:nvPr>
            <p:ph idx="1"/>
          </p:nvPr>
        </p:nvSpPr>
        <p:spPr>
          <a:xfrm>
            <a:off x="4007768" y="1124745"/>
            <a:ext cx="7992888" cy="4525963"/>
          </a:xfrm>
        </p:spPr>
        <p:txBody>
          <a:bodyPr>
            <a:noAutofit/>
          </a:bodyPr>
          <a:lstStyle/>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Dry ice [carbon dioxide (CO2) frozen at -78.5°C] may be suitable for short-term storage. </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Dry ice should not be placed on top of the bodies, even when wrapped, because it damages the body. </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Build a low wall of dry ice (i.e., 0.5m high) around groups of about 20 bodies and cover with a plastic sheet, tarpaulin, or tent.</a:t>
            </a:r>
          </a:p>
          <a:p>
            <a:pPr marL="0" indent="0" algn="just">
              <a:lnSpc>
                <a:spcPct val="15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About 10 kg of dry ice per body, per day is needed, depending on outside temperature.</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311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896" y="1825625"/>
            <a:ext cx="6768752" cy="4351338"/>
          </a:xfrm>
        </p:spPr>
        <p:txBody>
          <a:bodyPr>
            <a:normAutofit fontScale="92500" lnSpcReduction="20000"/>
          </a:bodyPr>
          <a:lstStyle/>
          <a:p>
            <a:pPr marL="0" indent="0" algn="just">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 Dry ice must be handled carefully as it causes “cold burns” if touched without proper gloves. </a:t>
            </a:r>
          </a:p>
          <a:p>
            <a:pPr marL="0" indent="0" algn="just">
              <a:lnSpc>
                <a:spcPct val="150000"/>
              </a:lnSpc>
              <a:buNone/>
            </a:pPr>
            <a:r>
              <a:rPr lang="en-US" dirty="0">
                <a:latin typeface="Open Sans" panose="020B0606030504020204" pitchFamily="34" charset="0"/>
                <a:ea typeface="Open Sans" panose="020B0606030504020204" pitchFamily="34" charset="0"/>
                <a:cs typeface="Open Sans" panose="020B0606030504020204" pitchFamily="34" charset="0"/>
              </a:rPr>
              <a:t>✴ When dry ice melts it produces carbon dioxide gas, which is toxic. Closed rooms or buildings should be avoided when using dry ice in preference to areas with good natural ventilation.</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BF475155-37BF-0B05-F8B8-AF270C08CA81}"/>
              </a:ext>
            </a:extLst>
          </p:cNvPr>
          <p:cNvSpPr txBox="1">
            <a:spLocks/>
          </p:cNvSpPr>
          <p:nvPr/>
        </p:nvSpPr>
        <p:spPr>
          <a:xfrm>
            <a:off x="1559496" y="3001516"/>
            <a:ext cx="2458616" cy="85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u="sng">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DRY ICE</a:t>
            </a:r>
            <a:endParaRPr lang="en-IN" sz="3600" b="1"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6769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95</TotalTime>
  <Words>610</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Black</vt:lpstr>
      <vt:lpstr>Calibri</vt:lpstr>
      <vt:lpstr>Calibri Light</vt:lpstr>
      <vt:lpstr>Open sans</vt:lpstr>
      <vt:lpstr>Open sans</vt:lpstr>
      <vt:lpstr>Open Sans </vt:lpstr>
      <vt:lpstr>Times New Roman</vt:lpstr>
      <vt:lpstr>Verdana</vt:lpstr>
      <vt:lpstr>Wingdings</vt:lpstr>
      <vt:lpstr>Office Theme</vt:lpstr>
      <vt:lpstr>     </vt:lpstr>
      <vt:lpstr>PowerPoint Presentation</vt:lpstr>
      <vt:lpstr>PowerPoint Presentation</vt:lpstr>
      <vt:lpstr>REFRIGERATION</vt:lpstr>
      <vt:lpstr>TEMPORARY BURIAL</vt:lpstr>
      <vt:lpstr>PowerPoint Presentation</vt:lpstr>
      <vt:lpstr>PowerPoint Presentation</vt:lpstr>
      <vt:lpstr>DRY ICE</vt:lpstr>
      <vt:lpstr>PowerPoint Presentation</vt:lpstr>
      <vt:lpstr>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govind bhagat</dc:creator>
  <cp:lastModifiedBy>NDRF ACADEMY</cp:lastModifiedBy>
  <cp:revision>15</cp:revision>
  <dcterms:created xsi:type="dcterms:W3CDTF">2020-12-29T15:53:58Z</dcterms:created>
  <dcterms:modified xsi:type="dcterms:W3CDTF">2026-01-07T08:01:29Z</dcterms:modified>
</cp:coreProperties>
</file>