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6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nam Kakde" userId="062a1f6c98b7ff00" providerId="LiveId" clId="{7E234CA5-EA42-479A-9EBB-B642BD6E939D}"/>
    <pc:docChg chg="modSld">
      <pc:chgData name="Poonam Kakde" userId="062a1f6c98b7ff00" providerId="LiveId" clId="{7E234CA5-EA42-479A-9EBB-B642BD6E939D}" dt="2025-09-23T12:12:46.280" v="26" actId="20577"/>
      <pc:docMkLst>
        <pc:docMk/>
      </pc:docMkLst>
      <pc:sldChg chg="modSp mod">
        <pc:chgData name="Poonam Kakde" userId="062a1f6c98b7ff00" providerId="LiveId" clId="{7E234CA5-EA42-479A-9EBB-B642BD6E939D}" dt="2025-09-23T12:09:36.728" v="9" actId="20577"/>
        <pc:sldMkLst>
          <pc:docMk/>
          <pc:sldMk cId="0" sldId="257"/>
        </pc:sldMkLst>
        <pc:spChg chg="mod">
          <ac:chgData name="Poonam Kakde" userId="062a1f6c98b7ff00" providerId="LiveId" clId="{7E234CA5-EA42-479A-9EBB-B642BD6E939D}" dt="2025-09-23T12:09:36.728" v="9" actId="20577"/>
          <ac:spMkLst>
            <pc:docMk/>
            <pc:sldMk cId="0" sldId="257"/>
            <ac:spMk id="106" creationId="{00000000-0000-0000-0000-000000000000}"/>
          </ac:spMkLst>
        </pc:spChg>
      </pc:sldChg>
      <pc:sldChg chg="modSp mod">
        <pc:chgData name="Poonam Kakde" userId="062a1f6c98b7ff00" providerId="LiveId" clId="{7E234CA5-EA42-479A-9EBB-B642BD6E939D}" dt="2025-09-23T12:10:24.180" v="14"/>
        <pc:sldMkLst>
          <pc:docMk/>
          <pc:sldMk cId="0" sldId="258"/>
        </pc:sldMkLst>
        <pc:spChg chg="mod">
          <ac:chgData name="Poonam Kakde" userId="062a1f6c98b7ff00" providerId="LiveId" clId="{7E234CA5-EA42-479A-9EBB-B642BD6E939D}" dt="2025-09-23T12:10:24.180" v="14"/>
          <ac:spMkLst>
            <pc:docMk/>
            <pc:sldMk cId="0" sldId="258"/>
            <ac:spMk id="124" creationId="{00000000-0000-0000-0000-000000000000}"/>
          </ac:spMkLst>
        </pc:spChg>
      </pc:sldChg>
      <pc:sldChg chg="modSp mod">
        <pc:chgData name="Poonam Kakde" userId="062a1f6c98b7ff00" providerId="LiveId" clId="{7E234CA5-EA42-479A-9EBB-B642BD6E939D}" dt="2025-09-23T12:12:46.280" v="26" actId="20577"/>
        <pc:sldMkLst>
          <pc:docMk/>
          <pc:sldMk cId="0" sldId="264"/>
        </pc:sldMkLst>
        <pc:spChg chg="mod">
          <ac:chgData name="Poonam Kakde" userId="062a1f6c98b7ff00" providerId="LiveId" clId="{7E234CA5-EA42-479A-9EBB-B642BD6E939D}" dt="2025-09-23T12:12:46.280" v="26" actId="20577"/>
          <ac:spMkLst>
            <pc:docMk/>
            <pc:sldMk cId="0" sldId="264"/>
            <ac:spMk id="1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310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3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3 -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3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3 -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3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3 -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eople-with-protective-suits-respirators-helping-man-outdoors-coronavirus-concept.jpg" descr="people-with-protective-suits-respirators-helping-man-outdoors-coronavirus-concept.jpg"/>
          <p:cNvPicPr>
            <a:picLocks noChangeAspect="1"/>
          </p:cNvPicPr>
          <p:nvPr/>
        </p:nvPicPr>
        <p:blipFill>
          <a:blip r:embed="rId2" cstate="print"/>
          <a:srcRect t="27" b="48"/>
          <a:stretch>
            <a:fillRect/>
          </a:stretch>
        </p:blipFill>
        <p:spPr>
          <a:xfrm>
            <a:off x="-51678" y="-23170"/>
            <a:ext cx="24487356" cy="1373917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एमएफआर | भारत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3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3 -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5" name="Shape"/>
          <p:cNvSpPr/>
          <p:nvPr/>
        </p:nvSpPr>
        <p:spPr>
          <a:xfrm>
            <a:off x="18660" y="3880189"/>
            <a:ext cx="12775655" cy="3435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3…"/>
          <p:cNvSpPr txBox="1"/>
          <p:nvPr/>
        </p:nvSpPr>
        <p:spPr>
          <a:xfrm>
            <a:off x="1200259" y="4083124"/>
            <a:ext cx="8592442" cy="302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अध्याय 3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संक्रामक रोग और सावधानियां</a:t>
            </a:r>
          </a:p>
        </p:txBody>
      </p: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3" name="PPT 3 - 1"/>
            <p:cNvSpPr txBox="1"/>
            <p:nvPr/>
          </p:nvSpPr>
          <p:spPr>
            <a:xfrm>
              <a:off x="860719" y="0"/>
              <a:ext cx="158159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endParaRPr b="1" dirty="0"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फ्रीपिक्स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/>
          <a:srcRect t="27" b="36"/>
          <a:stretch>
            <a:fillRect/>
          </a:stretch>
        </p:blipFill>
        <p:spPr>
          <a:xfrm>
            <a:off x="17126055" y="-60960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5397935" y="12029740"/>
            <a:ext cx="779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/>
              <a:t>निरीक्षक</a:t>
            </a:r>
            <a:r>
              <a:rPr lang="en-US" sz="4400" b="1" dirty="0"/>
              <a:t> (</a:t>
            </a:r>
            <a:r>
              <a:rPr lang="hi-IN" sz="4400" b="1" dirty="0"/>
              <a:t>एनबीआर</a:t>
            </a:r>
            <a:r>
              <a:rPr lang="en-US" sz="4400" b="1" dirty="0"/>
              <a:t>) </a:t>
            </a:r>
            <a:r>
              <a:rPr lang="hi-IN" sz="4400" b="1" dirty="0"/>
              <a:t>राघवेंद्र वर्मा</a:t>
            </a:r>
            <a:endParaRPr lang="en-IN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59DCF-9385-A7B4-4ECE-3C0ED0C70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3334140" cy="3202658"/>
          </a:xfrm>
          <a:prstGeom prst="rect">
            <a:avLst/>
          </a:prstGeom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8ACC748D-25B2-695D-D70B-F6347D70BCB4}"/>
              </a:ext>
            </a:extLst>
          </p:cNvPr>
          <p:cNvGrpSpPr/>
          <p:nvPr/>
        </p:nvGrpSpPr>
        <p:grpSpPr>
          <a:xfrm>
            <a:off x="-1" y="11193859"/>
            <a:ext cx="24434802" cy="2522142"/>
            <a:chOff x="0" y="0"/>
            <a:chExt cx="24434801" cy="2522141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B36B4ED-30C3-F5C8-83BA-4F3A864C6C39}"/>
                </a:ext>
              </a:extLst>
            </p:cNvPr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F62EFDC2-94F8-9C49-C58A-73AB21A6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NDMA India.png" descr="NDMA India.png">
              <a:extLst>
                <a:ext uri="{FF2B5EF4-FFF2-40B4-BE49-F238E27FC236}">
                  <a16:creationId xmlns:a16="http://schemas.microsoft.com/office/drawing/2014/main" id="{A206606C-42B5-4220-31D1-E9C482B9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2114" y="349865"/>
              <a:ext cx="1764513" cy="1764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15550335" y="12182140"/>
            <a:ext cx="779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/>
              <a:t>निरीक्षक</a:t>
            </a:r>
            <a:r>
              <a:rPr lang="en-US" sz="4400" b="1" dirty="0"/>
              <a:t> (</a:t>
            </a:r>
            <a:r>
              <a:rPr lang="hi-IN" sz="4400" b="1" dirty="0"/>
              <a:t>एनबीआर</a:t>
            </a:r>
            <a:r>
              <a:rPr lang="en-US" sz="4400" b="1" dirty="0"/>
              <a:t>) </a:t>
            </a:r>
            <a:r>
              <a:rPr lang="hi-IN" sz="4400" b="1" dirty="0"/>
              <a:t>राघवेंद्र वर्मा</a:t>
            </a:r>
            <a:endParaRPr lang="en-IN" sz="44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919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195" name="image.pdf" descr="image.pdf"/>
          <p:cNvPicPr>
            <a:picLocks noChangeAspect="1"/>
          </p:cNvPicPr>
          <p:nvPr/>
        </p:nvPicPr>
        <p:blipFill>
          <a:blip r:embed="rId2" cstate="print"/>
          <a:srcRect b="40"/>
          <a:stretch>
            <a:fillRect/>
          </a:stretch>
        </p:blipFill>
        <p:spPr>
          <a:xfrm>
            <a:off x="2804160" y="4663439"/>
            <a:ext cx="6788009" cy="672576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DANGER"/>
          <p:cNvSpPr txBox="1"/>
          <p:nvPr/>
        </p:nvSpPr>
        <p:spPr>
          <a:xfrm>
            <a:off x="9029827" y="2496321"/>
            <a:ext cx="2805615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खतरा</a:t>
            </a:r>
          </a:p>
        </p:txBody>
      </p:sp>
      <p:sp>
        <p:nvSpPr>
          <p:cNvPr id="197" name="All bodily fluids are considered infectious and you must take appropriate precautions for all patients at all times!"/>
          <p:cNvSpPr txBox="1"/>
          <p:nvPr/>
        </p:nvSpPr>
        <p:spPr>
          <a:xfrm>
            <a:off x="10628647" y="5353541"/>
            <a:ext cx="12804531" cy="409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latin typeface="Open Sans"/>
              </a:rPr>
              <a:t>सभी शारीरिक तरल पदार्थ संक्रामक माने जाते हैं और आपको हर समय सभी रोगियों के लिए उचित सावधानी बरतनी चाहिए!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9F796-EDC0-5DBC-4125-B987F8BAB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D786DDF9-CA06-EFCC-8845-AEB3D3E6F6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919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04" name="Always discard contaminated items properly so YOU don’t get infected!"/>
          <p:cNvSpPr txBox="1"/>
          <p:nvPr/>
        </p:nvSpPr>
        <p:spPr>
          <a:xfrm>
            <a:off x="8014069" y="4254998"/>
            <a:ext cx="8355863" cy="409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हमेशा दूषित वस्तुओं को उचित तरीके से फेंकें ताकि आप संक्रमित न हों!</a:t>
            </a:r>
          </a:p>
        </p:txBody>
      </p:sp>
      <p:pic>
        <p:nvPicPr>
          <p:cNvPr id="205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86606" y="2507797"/>
            <a:ext cx="3793068" cy="269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5859" y="7866690"/>
            <a:ext cx="3781779" cy="3341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0A0A4-C6F2-D4E8-6A84-E64C869BC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6E6FE4A5-958D-2E82-8FEC-59B56A657B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-3642.JPG" descr="IMG-3642.JPG"/>
          <p:cNvPicPr>
            <a:picLocks noChangeAspect="1"/>
          </p:cNvPicPr>
          <p:nvPr/>
        </p:nvPicPr>
        <p:blipFill>
          <a:blip r:embed="rId2" cstate="print"/>
          <a:srcRect l="9"/>
          <a:stretch>
            <a:fillRect/>
          </a:stretch>
        </p:blipFill>
        <p:spPr>
          <a:xfrm flipH="1">
            <a:off x="30479" y="1"/>
            <a:ext cx="12989771" cy="1162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BA511DFE-69D7-FCDE-C3D6-520740347F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A3EB9-7A38-BF72-D791-2B32E17FE1F9}"/>
              </a:ext>
            </a:extLst>
          </p:cNvPr>
          <p:cNvSpPr txBox="1"/>
          <p:nvPr/>
        </p:nvSpPr>
        <p:spPr>
          <a:xfrm>
            <a:off x="15133320" y="5387370"/>
            <a:ext cx="9037320" cy="1862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11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  <a:r>
              <a:rPr lang="en-IN" sz="1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6070383"/>
            <a:ext cx="7627217" cy="408026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9686584" y="246831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06" name="Define infectious disease.…"/>
          <p:cNvSpPr txBox="1"/>
          <p:nvPr/>
        </p:nvSpPr>
        <p:spPr>
          <a:xfrm>
            <a:off x="11546216" y="5446144"/>
            <a:ext cx="11983623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संक्रामक रोग को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ना</a:t>
            </a:r>
            <a:r>
              <a:rPr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संक्रामक रोग के संचरण के दो माध्यमों का </a:t>
            </a:r>
            <a:r>
              <a:rPr dirty="0" err="1"/>
              <a:t>वर्णन</a:t>
            </a:r>
            <a:r>
              <a:rPr dirty="0"/>
              <a:t> </a:t>
            </a:r>
            <a:r>
              <a:rPr lang="hi-IN" dirty="0"/>
              <a:t>करना।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संक्रामक रोग का</a:t>
            </a:r>
            <a:r>
              <a:rPr lang="en-US" dirty="0"/>
              <a:t> </a:t>
            </a:r>
            <a:r>
              <a:rPr dirty="0" err="1"/>
              <a:t>आठ</a:t>
            </a:r>
            <a:r>
              <a:rPr dirty="0"/>
              <a:t> संकेत और लक्षण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hi-IN" dirty="0"/>
              <a:t>करना।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268181"/>
            <a:ext cx="1219201" cy="1681959"/>
            <a:chOff x="0" y="237895"/>
            <a:chExt cx="1219200" cy="1681958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23789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6897073"/>
            <a:ext cx="1219201" cy="1681959"/>
            <a:chOff x="0" y="176935"/>
            <a:chExt cx="1219200" cy="1681958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7693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9158268"/>
            <a:ext cx="1219201" cy="1681959"/>
            <a:chOff x="0" y="207415"/>
            <a:chExt cx="1219200" cy="1681958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E360D5-89D2-6919-6EBA-0DB19894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9"/>
            <a:ext cx="2724540" cy="2331540"/>
          </a:xfrm>
          <a:prstGeom prst="rect">
            <a:avLst/>
          </a:prstGeom>
        </p:spPr>
      </p:pic>
      <p:pic>
        <p:nvPicPr>
          <p:cNvPr id="5" name="MFR-logo-02.png" descr="MFR-logo-02.png">
            <a:extLst>
              <a:ext uri="{FF2B5EF4-FFF2-40B4-BE49-F238E27FC236}">
                <a16:creationId xmlns:a16="http://schemas.microsoft.com/office/drawing/2014/main" id="{B7E9F098-2F22-39AE-629D-1DBCF34355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964787" y="5508306"/>
            <a:ext cx="8564873" cy="4946910"/>
          </a:xfrm>
          <a:prstGeom prst="rect">
            <a:avLst/>
          </a:prstGeom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400"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8981279" y="2549146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24" name="Define body substance isolation and list three categories of body substance isolation precautions.…"/>
          <p:cNvSpPr txBox="1"/>
          <p:nvPr/>
        </p:nvSpPr>
        <p:spPr>
          <a:xfrm>
            <a:off x="11656862" y="5189292"/>
            <a:ext cx="12224968" cy="673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शरीर पदार्थ पृथक्करण को परिभाषित करें और शरीर पदार्थ पृथक्करण सावधानियों की तीन श्रेणियों को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hi-IN" dirty="0"/>
              <a:t>करना।</a:t>
            </a:r>
          </a:p>
          <a:p>
            <a:pPr lvl="1" indent="0" algn="just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रोगी मूल्यांकन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उसके</a:t>
            </a:r>
            <a:r>
              <a:rPr lang="hi-IN" dirty="0"/>
              <a:t> अस्पताल पूर्व उपचार</a:t>
            </a:r>
            <a:r>
              <a:rPr dirty="0"/>
              <a:t> दौरान उपयोग किए जाने वाले व्यक्तिगत सुरक्षा उपकरण (पीपीई) के पांच घटकों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ना।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grpSp>
        <p:nvGrpSpPr>
          <p:cNvPr id="127" name="Group"/>
          <p:cNvGrpSpPr/>
          <p:nvPr/>
        </p:nvGrpSpPr>
        <p:grpSpPr>
          <a:xfrm>
            <a:off x="9844663" y="5185808"/>
            <a:ext cx="1219201" cy="1681959"/>
            <a:chOff x="0" y="207415"/>
            <a:chExt cx="1219200" cy="1681958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8257209"/>
            <a:ext cx="1219201" cy="1681959"/>
            <a:chOff x="0" y="237895"/>
            <a:chExt cx="1219200" cy="1681958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23789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5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A1AB94-9F54-7833-E138-F92DD3C40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63580" cy="2387118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60FDC160-2C93-C92B-CD09-40DDAB78DC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8" name="Infectious Diseases"/>
          <p:cNvSpPr txBox="1"/>
          <p:nvPr/>
        </p:nvSpPr>
        <p:spPr>
          <a:xfrm>
            <a:off x="1016000" y="5295433"/>
            <a:ext cx="711311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संक्रामक रोग</a:t>
            </a:r>
          </a:p>
        </p:txBody>
      </p:sp>
      <p:sp>
        <p:nvSpPr>
          <p:cNvPr id="139" name="Illnesses caused by pathogens, microorganisms such as bacteria or viruses, that can be transmitted."/>
          <p:cNvSpPr txBox="1"/>
          <p:nvPr/>
        </p:nvSpPr>
        <p:spPr>
          <a:xfrm>
            <a:off x="9858055" y="4879096"/>
            <a:ext cx="13579118" cy="309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2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>
                <a:latin typeface="Open Sans"/>
              </a:rPr>
              <a:t>रोगाणुओं, सूक्ष्मजीवों जैसे बैक्टीरिया या वायरस के कारण होने वाली बीमारियाँ, जो संचारित हो सकती हैं।</a:t>
            </a:r>
          </a:p>
        </p:txBody>
      </p:sp>
      <p:sp>
        <p:nvSpPr>
          <p:cNvPr id="140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79D8E-1F07-B38B-FC8F-FEC58A1B3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25346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055EAB7C-C563-3B76-EFEB-80C118AB17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48" name="Methods of Transmission"/>
          <p:cNvSpPr txBox="1"/>
          <p:nvPr/>
        </p:nvSpPr>
        <p:spPr>
          <a:xfrm>
            <a:off x="1641607" y="534495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संचरण के तरीके</a:t>
            </a:r>
          </a:p>
        </p:txBody>
      </p:sp>
      <p:sp>
        <p:nvSpPr>
          <p:cNvPr id="149" name="Direct contact:…"/>
          <p:cNvSpPr txBox="1"/>
          <p:nvPr/>
        </p:nvSpPr>
        <p:spPr>
          <a:xfrm>
            <a:off x="10187990" y="4254228"/>
            <a:ext cx="13447128" cy="601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just"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सीधा संपर्क:</a:t>
            </a:r>
          </a:p>
          <a:p>
            <a:pPr algn="just"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जो शारीरिक तरल पदार्थों के संपर्क से, खुले घावों या उजागर ऊतकों के माध्यम से संपर्क से, या मुंह, आंख या नाक की श्लेष्म झिल्ली के संपर्क से होता है।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D59F1-1CB4-B006-C9A2-0E1401C7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AC6DDC05-37E5-E3EA-6142-A57520263C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57" name="Methods of Transmission"/>
          <p:cNvSpPr txBox="1"/>
          <p:nvPr/>
        </p:nvSpPr>
        <p:spPr>
          <a:xfrm>
            <a:off x="1778462" y="3542916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संचरण के तरीके</a:t>
            </a:r>
          </a:p>
        </p:txBody>
      </p:sp>
      <p:sp>
        <p:nvSpPr>
          <p:cNvPr id="158" name="Indirect contact:…"/>
          <p:cNvSpPr txBox="1"/>
          <p:nvPr/>
        </p:nvSpPr>
        <p:spPr>
          <a:xfrm>
            <a:off x="10187990" y="5595348"/>
            <a:ext cx="13207169" cy="601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just"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अप्रत्यक्ष संपर्क:</a:t>
            </a:r>
          </a:p>
          <a:p>
            <a:pPr algn="just"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वायुजनित रोगाणु सांस लेने, खांसने या छींकने के दौरान निकलने वाली छोटी बूंदों से या सुइयों जैसी दूषित वस्तुओं के माध्यम से फैलते हैं।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A70F85-1DB8-61BC-41BD-446C28C03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BE1D3A29-FE89-E622-79E8-770AD253C3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fectious Disease"/>
          <p:cNvSpPr txBox="1"/>
          <p:nvPr/>
        </p:nvSpPr>
        <p:spPr>
          <a:xfrm>
            <a:off x="5885334" y="3625641"/>
            <a:ext cx="940769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स्पर्शसंचारी बिमारियों</a:t>
            </a:r>
          </a:p>
        </p:txBody>
      </p:sp>
      <p:sp>
        <p:nvSpPr>
          <p:cNvPr id="161" name="Fever…"/>
          <p:cNvSpPr txBox="1"/>
          <p:nvPr/>
        </p:nvSpPr>
        <p:spPr>
          <a:xfrm>
            <a:off x="10019966" y="5392783"/>
            <a:ext cx="13439514" cy="6313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बुखार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मतली, उल्टी, चक्कर आना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त्वचा और आंखों के सफेद भाग का पीलापन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सिरदर्द, सीने या पेट में दर्द</a:t>
            </a:r>
          </a:p>
        </p:txBody>
      </p:sp>
      <p:sp>
        <p:nvSpPr>
          <p:cNvPr id="1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67" name="Signs and Symptoms"/>
          <p:cNvSpPr txBox="1"/>
          <p:nvPr/>
        </p:nvSpPr>
        <p:spPr>
          <a:xfrm>
            <a:off x="1270114" y="6278533"/>
            <a:ext cx="5523346" cy="108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b="1" dirty="0">
                <a:latin typeface="Open Sans"/>
              </a:rPr>
              <a:t>संकेत और लक्षण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20135-E334-ABDD-29A9-2E7049B5C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BA02C11C-EB48-664A-0168-AE7278CF06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nfectious Disease"/>
          <p:cNvSpPr txBox="1"/>
          <p:nvPr/>
        </p:nvSpPr>
        <p:spPr>
          <a:xfrm>
            <a:off x="6430400" y="2868337"/>
            <a:ext cx="1090121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स्पर्शसंचारी बिमारियों</a:t>
            </a:r>
          </a:p>
        </p:txBody>
      </p:sp>
      <p:sp>
        <p:nvSpPr>
          <p:cNvPr id="171" name="Coughing, shortness of breath…"/>
          <p:cNvSpPr txBox="1"/>
          <p:nvPr/>
        </p:nvSpPr>
        <p:spPr>
          <a:xfrm>
            <a:off x="10019966" y="5392783"/>
            <a:ext cx="13439514" cy="539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खाँसी, सांस लेने में तकलीफ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दस्त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थकान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वजन घटाना</a:t>
            </a:r>
          </a:p>
        </p:txBody>
      </p:sp>
      <p:sp>
        <p:nvSpPr>
          <p:cNvPr id="17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77" name="Signs and Symptoms"/>
          <p:cNvSpPr txBox="1"/>
          <p:nvPr/>
        </p:nvSpPr>
        <p:spPr>
          <a:xfrm>
            <a:off x="1752172" y="4847680"/>
            <a:ext cx="5523346" cy="108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b="1" dirty="0">
                <a:latin typeface="Open Sans"/>
              </a:rPr>
              <a:t>संकेत और लक्षण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BCADB-DF0B-05CA-91FD-FC4257DBE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9767989B-E89C-7070-FED3-D1278B3B9F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5" name="Body Substance Isolation"/>
          <p:cNvSpPr txBox="1"/>
          <p:nvPr/>
        </p:nvSpPr>
        <p:spPr>
          <a:xfrm>
            <a:off x="6893927" y="3378450"/>
            <a:ext cx="8098783" cy="381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6600" dirty="0"/>
              <a:t>शरीर </a:t>
            </a:r>
            <a:r>
              <a:rPr sz="6600" dirty="0" err="1"/>
              <a:t>पदार्थ</a:t>
            </a:r>
            <a:r>
              <a:rPr sz="6600" dirty="0"/>
              <a:t> </a:t>
            </a:r>
            <a:r>
              <a:rPr sz="6600" dirty="0" err="1"/>
              <a:t>अलगाव</a:t>
            </a:r>
            <a:endParaRPr lang="en-US" sz="6600" dirty="0"/>
          </a:p>
          <a:p>
            <a:r>
              <a:rPr lang="en-US" sz="4800" dirty="0"/>
              <a:t>(</a:t>
            </a:r>
            <a:r>
              <a:rPr lang="hi-IN" sz="4800" dirty="0"/>
              <a:t>बॉडी </a:t>
            </a:r>
            <a:r>
              <a:rPr lang="hi-IN" sz="4800" dirty="0" err="1"/>
              <a:t>सब्सटेंस</a:t>
            </a:r>
            <a:r>
              <a:rPr lang="hi-IN" sz="4800" dirty="0"/>
              <a:t> </a:t>
            </a:r>
            <a:r>
              <a:rPr lang="hi-IN" sz="4800" dirty="0" err="1"/>
              <a:t>आइसोलेशन</a:t>
            </a:r>
            <a:r>
              <a:rPr lang="en-US" sz="4800" dirty="0"/>
              <a:t>)</a:t>
            </a:r>
            <a:endParaRPr lang="hi-IN" sz="4800" dirty="0"/>
          </a:p>
          <a:p>
            <a:endParaRPr lang="hi-IN" dirty="0"/>
          </a:p>
          <a:p>
            <a:endParaRPr dirty="0"/>
          </a:p>
        </p:txBody>
      </p:sp>
      <p:sp>
        <p:nvSpPr>
          <p:cNvPr id="186" name="A strict form of infection control based on the premise that blood and bodily fluids are infectious."/>
          <p:cNvSpPr txBox="1"/>
          <p:nvPr/>
        </p:nvSpPr>
        <p:spPr>
          <a:xfrm>
            <a:off x="10187990" y="6403382"/>
            <a:ext cx="13207169" cy="376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50000"/>
              </a:lnSpc>
            </a:pPr>
            <a:r>
              <a:rPr sz="5400" dirty="0" err="1"/>
              <a:t>संक्रमण</a:t>
            </a:r>
            <a:r>
              <a:rPr sz="5400" dirty="0"/>
              <a:t> </a:t>
            </a:r>
            <a:r>
              <a:rPr sz="5400" dirty="0" err="1"/>
              <a:t>नियंत्रण</a:t>
            </a:r>
            <a:r>
              <a:rPr sz="5400" dirty="0"/>
              <a:t> </a:t>
            </a:r>
            <a:r>
              <a:rPr sz="5400" dirty="0" err="1"/>
              <a:t>का</a:t>
            </a:r>
            <a:r>
              <a:rPr sz="5400" dirty="0"/>
              <a:t> </a:t>
            </a:r>
            <a:r>
              <a:rPr sz="5400" dirty="0" err="1"/>
              <a:t>एक</a:t>
            </a:r>
            <a:r>
              <a:rPr sz="5400" dirty="0"/>
              <a:t> </a:t>
            </a:r>
            <a:r>
              <a:rPr sz="5400" dirty="0" err="1"/>
              <a:t>सख्त</a:t>
            </a:r>
            <a:r>
              <a:rPr sz="5400" dirty="0"/>
              <a:t> </a:t>
            </a:r>
            <a:r>
              <a:rPr sz="5400" dirty="0" err="1"/>
              <a:t>तरीका</a:t>
            </a:r>
            <a:r>
              <a:rPr sz="5400" dirty="0"/>
              <a:t> </a:t>
            </a:r>
            <a:r>
              <a:rPr sz="5400" dirty="0" err="1"/>
              <a:t>जो</a:t>
            </a:r>
            <a:r>
              <a:rPr sz="5400" dirty="0"/>
              <a:t> </a:t>
            </a:r>
            <a:r>
              <a:rPr sz="5400" dirty="0" err="1"/>
              <a:t>इस</a:t>
            </a:r>
            <a:r>
              <a:rPr sz="5400" dirty="0"/>
              <a:t> </a:t>
            </a:r>
            <a:r>
              <a:rPr sz="5400" dirty="0" err="1"/>
              <a:t>आधार</a:t>
            </a:r>
            <a:r>
              <a:rPr sz="5400" dirty="0"/>
              <a:t> </a:t>
            </a:r>
            <a:r>
              <a:rPr sz="5400" dirty="0" err="1"/>
              <a:t>पर</a:t>
            </a:r>
            <a:r>
              <a:rPr sz="5400" dirty="0"/>
              <a:t> </a:t>
            </a:r>
            <a:r>
              <a:rPr sz="5400" dirty="0" err="1"/>
              <a:t>है</a:t>
            </a:r>
            <a:r>
              <a:rPr sz="5400" dirty="0"/>
              <a:t> </a:t>
            </a:r>
            <a:r>
              <a:rPr sz="5400" dirty="0" err="1"/>
              <a:t>कि</a:t>
            </a:r>
            <a:r>
              <a:rPr sz="5400" dirty="0"/>
              <a:t> </a:t>
            </a:r>
            <a:r>
              <a:rPr sz="5400" dirty="0" err="1"/>
              <a:t>रक्त</a:t>
            </a:r>
            <a:r>
              <a:rPr sz="5400" dirty="0"/>
              <a:t> </a:t>
            </a:r>
            <a:r>
              <a:rPr sz="5400" dirty="0" err="1"/>
              <a:t>और</a:t>
            </a:r>
            <a:r>
              <a:rPr sz="5400" dirty="0"/>
              <a:t> </a:t>
            </a:r>
            <a:r>
              <a:rPr sz="5400" dirty="0" err="1"/>
              <a:t>शारीरिक</a:t>
            </a:r>
            <a:r>
              <a:rPr sz="5400" dirty="0"/>
              <a:t> </a:t>
            </a:r>
            <a:r>
              <a:rPr sz="5400" dirty="0" err="1"/>
              <a:t>तरल</a:t>
            </a:r>
            <a:r>
              <a:rPr sz="5400" dirty="0"/>
              <a:t> </a:t>
            </a:r>
            <a:r>
              <a:rPr sz="5400" dirty="0" err="1"/>
              <a:t>पदार्थ</a:t>
            </a:r>
            <a:r>
              <a:rPr sz="5400" dirty="0"/>
              <a:t> </a:t>
            </a:r>
            <a:r>
              <a:rPr sz="5400" dirty="0" err="1"/>
              <a:t>संक्रामक</a:t>
            </a:r>
            <a:r>
              <a:rPr sz="5400" dirty="0"/>
              <a:t> </a:t>
            </a:r>
            <a:r>
              <a:rPr sz="5400" dirty="0" err="1"/>
              <a:t>होते</a:t>
            </a:r>
            <a:r>
              <a:rPr sz="5400" dirty="0"/>
              <a:t> </a:t>
            </a:r>
            <a:r>
              <a:rPr sz="5400" dirty="0" err="1"/>
              <a:t>हैं</a:t>
            </a:r>
            <a:r>
              <a:rPr sz="5400" dirty="0"/>
              <a:t>।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085F6-7F70-55F6-3F7F-6000591FA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94060" cy="255069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30E6C52A-7E6B-5742-C357-04D685E1F8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351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HQ</cp:lastModifiedBy>
  <cp:revision>23</cp:revision>
  <dcterms:modified xsi:type="dcterms:W3CDTF">2026-01-06T04:41:06Z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423067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S10.9.2</vt:lpwstr>
  </property>
</Properties>
</file>